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4"/>
    <p:sldMasterId id="2147483978" r:id="rId5"/>
    <p:sldMasterId id="2147483998" r:id="rId6"/>
    <p:sldMasterId id="2147483687" r:id="rId7"/>
  </p:sldMasterIdLst>
  <p:notesMasterIdLst>
    <p:notesMasterId r:id="rId72"/>
  </p:notesMasterIdLst>
  <p:handoutMasterIdLst>
    <p:handoutMasterId r:id="rId73"/>
  </p:handoutMasterIdLst>
  <p:sldIdLst>
    <p:sldId id="333" r:id="rId8"/>
    <p:sldId id="2145706836" r:id="rId9"/>
    <p:sldId id="2146847202" r:id="rId10"/>
    <p:sldId id="2145706814" r:id="rId11"/>
    <p:sldId id="2146847197" r:id="rId12"/>
    <p:sldId id="2146847238" r:id="rId13"/>
    <p:sldId id="2146847101" r:id="rId14"/>
    <p:sldId id="2146847102" r:id="rId15"/>
    <p:sldId id="2146847103" r:id="rId16"/>
    <p:sldId id="2146847096" r:id="rId17"/>
    <p:sldId id="372" r:id="rId18"/>
    <p:sldId id="2145706892" r:id="rId19"/>
    <p:sldId id="2146847104" r:id="rId20"/>
    <p:sldId id="2146847105" r:id="rId21"/>
    <p:sldId id="2146847109" r:id="rId22"/>
    <p:sldId id="2146847110" r:id="rId23"/>
    <p:sldId id="2146847116" r:id="rId24"/>
    <p:sldId id="2146847199" r:id="rId25"/>
    <p:sldId id="2146847200" r:id="rId26"/>
    <p:sldId id="2146847201" r:id="rId27"/>
    <p:sldId id="2145706891" r:id="rId28"/>
    <p:sldId id="2146847111" r:id="rId29"/>
    <p:sldId id="2146847237" r:id="rId30"/>
    <p:sldId id="2146847115" r:id="rId31"/>
    <p:sldId id="2145706954" r:id="rId32"/>
    <p:sldId id="2145707053" r:id="rId33"/>
    <p:sldId id="2146847120" r:id="rId34"/>
    <p:sldId id="2146847117" r:id="rId35"/>
    <p:sldId id="2146847118" r:id="rId36"/>
    <p:sldId id="2146847119" r:id="rId37"/>
    <p:sldId id="267" r:id="rId38"/>
    <p:sldId id="2146847123" r:id="rId39"/>
    <p:sldId id="2146847112" r:id="rId40"/>
    <p:sldId id="2146847113" r:id="rId41"/>
    <p:sldId id="2146847114" r:id="rId42"/>
    <p:sldId id="2146847125" r:id="rId43"/>
    <p:sldId id="2146847121" r:id="rId44"/>
    <p:sldId id="2145706828" r:id="rId45"/>
    <p:sldId id="2146847239" r:id="rId46"/>
    <p:sldId id="2146847240" r:id="rId47"/>
    <p:sldId id="2146847241" r:id="rId48"/>
    <p:sldId id="2146847242" r:id="rId49"/>
    <p:sldId id="2145706871" r:id="rId50"/>
    <p:sldId id="2145706878" r:id="rId51"/>
    <p:sldId id="2145706997" r:id="rId52"/>
    <p:sldId id="2145706909" r:id="rId53"/>
    <p:sldId id="2146847243" r:id="rId54"/>
    <p:sldId id="2146847244" r:id="rId55"/>
    <p:sldId id="2146847245" r:id="rId56"/>
    <p:sldId id="283" r:id="rId57"/>
    <p:sldId id="2146847210" r:id="rId58"/>
    <p:sldId id="2146847212" r:id="rId59"/>
    <p:sldId id="2146847211" r:id="rId60"/>
    <p:sldId id="2146847214" r:id="rId61"/>
    <p:sldId id="2146847219" r:id="rId62"/>
    <p:sldId id="2146847221" r:id="rId63"/>
    <p:sldId id="2146847220" r:id="rId64"/>
    <p:sldId id="2146847223" r:id="rId65"/>
    <p:sldId id="2146847222" r:id="rId66"/>
    <p:sldId id="2146847225" r:id="rId67"/>
    <p:sldId id="2146847224" r:id="rId68"/>
    <p:sldId id="265" r:id="rId69"/>
    <p:sldId id="282" r:id="rId70"/>
    <p:sldId id="2146847229" r:id="rId7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3A7AA4B-B9F7-41FE-9DE8-7E576810D1FF}">
          <p14:sldIdLst>
            <p14:sldId id="333"/>
            <p14:sldId id="2145706836"/>
            <p14:sldId id="2146847202"/>
          </p14:sldIdLst>
        </p14:section>
        <p14:section name="Session 1" id="{48967A0B-9213-4569-9E23-38EDDE313022}">
          <p14:sldIdLst/>
        </p14:section>
        <p14:section name="1.a. Introduction to GenAI" id="{D90CB4B0-227E-481A-8321-7942267B35F3}">
          <p14:sldIdLst>
            <p14:sldId id="2145706814"/>
            <p14:sldId id="2146847197"/>
            <p14:sldId id="2146847238"/>
            <p14:sldId id="2146847101"/>
            <p14:sldId id="2146847102"/>
            <p14:sldId id="2146847103"/>
            <p14:sldId id="2146847096"/>
            <p14:sldId id="372"/>
            <p14:sldId id="2145706892"/>
            <p14:sldId id="2146847104"/>
            <p14:sldId id="2146847105"/>
            <p14:sldId id="2146847109"/>
            <p14:sldId id="2146847110"/>
            <p14:sldId id="2146847116"/>
            <p14:sldId id="2146847199"/>
            <p14:sldId id="2146847200"/>
            <p14:sldId id="2146847201"/>
            <p14:sldId id="2145706891"/>
            <p14:sldId id="2146847111"/>
          </p14:sldIdLst>
        </p14:section>
        <p14:section name="1.b. Impact of GenAI" id="{A1B886D1-D930-41FC-A6E0-C8FD6B5CF6A5}">
          <p14:sldIdLst>
            <p14:sldId id="2146847237"/>
            <p14:sldId id="2146847115"/>
            <p14:sldId id="2145706954"/>
            <p14:sldId id="2145707053"/>
            <p14:sldId id="2146847120"/>
            <p14:sldId id="2146847117"/>
            <p14:sldId id="2146847118"/>
            <p14:sldId id="2146847119"/>
          </p14:sldIdLst>
        </p14:section>
        <p14:section name="1.c. Session 1 Discussion" id="{230C912E-D000-415A-80A3-6C360DA6172A}">
          <p14:sldIdLst>
            <p14:sldId id="267"/>
          </p14:sldIdLst>
        </p14:section>
        <p14:section name="1.d. Business Implications, Risks and Challenges" id="{718BB1FC-E37D-4998-8120-F639DC4FFC15}">
          <p14:sldIdLst>
            <p14:sldId id="2146847123"/>
            <p14:sldId id="2146847112"/>
            <p14:sldId id="2146847113"/>
            <p14:sldId id="2146847114"/>
            <p14:sldId id="2146847125"/>
            <p14:sldId id="2146847121"/>
            <p14:sldId id="2145706828"/>
            <p14:sldId id="2146847239"/>
            <p14:sldId id="2146847240"/>
            <p14:sldId id="2146847241"/>
            <p14:sldId id="2146847242"/>
            <p14:sldId id="2145706871"/>
            <p14:sldId id="2145706878"/>
            <p14:sldId id="2145706997"/>
            <p14:sldId id="2145706909"/>
            <p14:sldId id="2146847243"/>
            <p14:sldId id="2146847244"/>
            <p14:sldId id="2146847245"/>
          </p14:sldIdLst>
        </p14:section>
        <p14:section name="1.e. Prompt Engineering Activity (Time Permitting)" id="{A6DD0714-D301-4177-89DC-9646FF1B5932}">
          <p14:sldIdLst>
            <p14:sldId id="283"/>
            <p14:sldId id="2146847210"/>
            <p14:sldId id="2146847212"/>
            <p14:sldId id="2146847211"/>
            <p14:sldId id="2146847214"/>
            <p14:sldId id="2146847219"/>
            <p14:sldId id="2146847221"/>
            <p14:sldId id="2146847220"/>
            <p14:sldId id="2146847223"/>
            <p14:sldId id="2146847222"/>
            <p14:sldId id="2146847225"/>
            <p14:sldId id="2146847224"/>
            <p14:sldId id="265"/>
            <p14:sldId id="282"/>
          </p14:sldIdLst>
        </p14:section>
        <p14:section name="1.f. Take Home Discussion Questions: AI Solution Ideation" id="{3D0DEDE4-F591-421A-AECD-FC3CA440E97D}">
          <p14:sldIdLst>
            <p14:sldId id="21468472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A6F71C-67F9-F890-A18C-945A72AF1C57}" name="Alan Babu" initials="AB" userId="S::alan.babu@revature.com::d5a84925-9674-4e0c-83c5-e6cc431ccbfb" providerId="AD"/>
  <p188:author id="{20FAAE36-E658-B2DA-8828-86FA26643ABF}" name="Carolyn" initials="C" userId="S::carolyn.rehm@revature.com::2486afc6-7ca3-4595-9230-8241a206d3eb" providerId="AD"/>
  <p188:author id="{CA9AB067-B57B-A1F9-CC15-9055997BD0F7}" name="Rohith Kuruppath" initials="RK" userId="S::rohith.kuruppath@revature.com::5ae2f7d8-04b5-4605-a940-c44cbcc501f1" providerId="AD"/>
  <p188:author id="{728EB28F-7294-D8FF-CA26-6B31EFA17669}" name="Krishna Gopika Urlaganti" initials="KU" userId="S::krishna.gopikaurlaganti@revature.com::1ed0579b-b891-42c1-ba62-aedfdf64c39b" providerId="AD"/>
  <p188:author id="{C016F4D7-B966-5C22-86F4-980BB7502220}" name="Isaac P Benedict" initials="IB" userId="S::isaacp.benedict@revature.com::cd75a916-021a-4891-80bd-a1f586d0339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CFB"/>
    <a:srgbClr val="C5D6FD"/>
    <a:srgbClr val="080D13"/>
    <a:srgbClr val="050606"/>
    <a:srgbClr val="DEB400"/>
    <a:srgbClr val="F2C400"/>
    <a:srgbClr val="0849EA"/>
    <a:srgbClr val="00183C"/>
    <a:srgbClr val="269BCA"/>
    <a:srgbClr val="219C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handoutMaster" Target="handoutMasters/handoutMaster1.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43618862790802"/>
          <c:y val="0"/>
          <c:w val="0.6894999211693591"/>
          <c:h val="0.74058380937048363"/>
        </c:manualLayout>
      </c:layout>
      <c:barChart>
        <c:barDir val="bar"/>
        <c:grouping val="percentStacked"/>
        <c:varyColors val="0"/>
        <c:ser>
          <c:idx val="0"/>
          <c:order val="0"/>
          <c:tx>
            <c:strRef>
              <c:f>Sheet1!$B$1</c:f>
              <c:strCache>
                <c:ptCount val="1"/>
                <c:pt idx="0">
                  <c:v>Higher potential for automation</c:v>
                </c:pt>
              </c:strCache>
            </c:strRef>
          </c:tx>
          <c:spPr>
            <a:solidFill>
              <a:schemeClr val="accent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Public Service</c:v>
                </c:pt>
                <c:pt idx="1">
                  <c:v>Health</c:v>
                </c:pt>
                <c:pt idx="2">
                  <c:v>Industry Average</c:v>
                </c:pt>
                <c:pt idx="3">
                  <c:v>Retail</c:v>
                </c:pt>
                <c:pt idx="4">
                  <c:v>Communication &amp; Media</c:v>
                </c:pt>
                <c:pt idx="5">
                  <c:v>Energy</c:v>
                </c:pt>
                <c:pt idx="6">
                  <c:v>Capital markets</c:v>
                </c:pt>
                <c:pt idx="7">
                  <c:v>Software &amp; Platforms</c:v>
                </c:pt>
                <c:pt idx="8">
                  <c:v>Insurance</c:v>
                </c:pt>
                <c:pt idx="9">
                  <c:v>Banking</c:v>
                </c:pt>
              </c:strCache>
            </c:strRef>
          </c:cat>
          <c:val>
            <c:numRef>
              <c:f>Sheet1!$B$2:$B$11</c:f>
              <c:numCache>
                <c:formatCode>0%</c:formatCode>
                <c:ptCount val="10"/>
                <c:pt idx="0">
                  <c:v>0.3</c:v>
                </c:pt>
                <c:pt idx="1">
                  <c:v>0.28000000000000003</c:v>
                </c:pt>
                <c:pt idx="2">
                  <c:v>0.31</c:v>
                </c:pt>
                <c:pt idx="3">
                  <c:v>0.34</c:v>
                </c:pt>
                <c:pt idx="4">
                  <c:v>0.33</c:v>
                </c:pt>
                <c:pt idx="5">
                  <c:v>0.43</c:v>
                </c:pt>
                <c:pt idx="6">
                  <c:v>0.4</c:v>
                </c:pt>
                <c:pt idx="7">
                  <c:v>0.36</c:v>
                </c:pt>
                <c:pt idx="8">
                  <c:v>0.48</c:v>
                </c:pt>
                <c:pt idx="9">
                  <c:v>0.54</c:v>
                </c:pt>
              </c:numCache>
            </c:numRef>
          </c:val>
          <c:extLst>
            <c:ext xmlns:c16="http://schemas.microsoft.com/office/drawing/2014/chart" uri="{C3380CC4-5D6E-409C-BE32-E72D297353CC}">
              <c16:uniqueId val="{00000000-6A60-4199-B278-127DBD778FDD}"/>
            </c:ext>
          </c:extLst>
        </c:ser>
        <c:ser>
          <c:idx val="1"/>
          <c:order val="1"/>
          <c:tx>
            <c:strRef>
              <c:f>Sheet1!$C$1</c:f>
              <c:strCache>
                <c:ptCount val="1"/>
                <c:pt idx="0">
                  <c:v>Higher potential for augmentation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Public Service</c:v>
                </c:pt>
                <c:pt idx="1">
                  <c:v>Health</c:v>
                </c:pt>
                <c:pt idx="2">
                  <c:v>Industry Average</c:v>
                </c:pt>
                <c:pt idx="3">
                  <c:v>Retail</c:v>
                </c:pt>
                <c:pt idx="4">
                  <c:v>Communication &amp; Media</c:v>
                </c:pt>
                <c:pt idx="5">
                  <c:v>Energy</c:v>
                </c:pt>
                <c:pt idx="6">
                  <c:v>Capital markets</c:v>
                </c:pt>
                <c:pt idx="7">
                  <c:v>Software &amp; Platforms</c:v>
                </c:pt>
                <c:pt idx="8">
                  <c:v>Insurance</c:v>
                </c:pt>
                <c:pt idx="9">
                  <c:v>Banking</c:v>
                </c:pt>
              </c:strCache>
            </c:strRef>
          </c:cat>
          <c:val>
            <c:numRef>
              <c:f>Sheet1!$C$2:$C$11</c:f>
              <c:numCache>
                <c:formatCode>0%</c:formatCode>
                <c:ptCount val="10"/>
                <c:pt idx="0">
                  <c:v>0.09</c:v>
                </c:pt>
                <c:pt idx="1">
                  <c:v>0.11</c:v>
                </c:pt>
                <c:pt idx="2">
                  <c:v>0.09</c:v>
                </c:pt>
                <c:pt idx="3">
                  <c:v>7.0000000000000007E-2</c:v>
                </c:pt>
                <c:pt idx="4">
                  <c:v>0.13</c:v>
                </c:pt>
                <c:pt idx="5">
                  <c:v>0.09</c:v>
                </c:pt>
                <c:pt idx="6">
                  <c:v>0.14000000000000001</c:v>
                </c:pt>
                <c:pt idx="7">
                  <c:v>0.21</c:v>
                </c:pt>
                <c:pt idx="8">
                  <c:v>0.14000000000000001</c:v>
                </c:pt>
                <c:pt idx="9">
                  <c:v>0.12</c:v>
                </c:pt>
              </c:numCache>
            </c:numRef>
          </c:val>
          <c:extLst>
            <c:ext xmlns:c16="http://schemas.microsoft.com/office/drawing/2014/chart" uri="{C3380CC4-5D6E-409C-BE32-E72D297353CC}">
              <c16:uniqueId val="{00000001-6A60-4199-B278-127DBD778FDD}"/>
            </c:ext>
          </c:extLst>
        </c:ser>
        <c:ser>
          <c:idx val="2"/>
          <c:order val="2"/>
          <c:tx>
            <c:strRef>
              <c:f>Sheet1!$D$1</c:f>
              <c:strCache>
                <c:ptCount val="1"/>
                <c:pt idx="0">
                  <c:v>Lower potential for augmentation or automation</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Public Service</c:v>
                </c:pt>
                <c:pt idx="1">
                  <c:v>Health</c:v>
                </c:pt>
                <c:pt idx="2">
                  <c:v>Industry Average</c:v>
                </c:pt>
                <c:pt idx="3">
                  <c:v>Retail</c:v>
                </c:pt>
                <c:pt idx="4">
                  <c:v>Communication &amp; Media</c:v>
                </c:pt>
                <c:pt idx="5">
                  <c:v>Energy</c:v>
                </c:pt>
                <c:pt idx="6">
                  <c:v>Capital markets</c:v>
                </c:pt>
                <c:pt idx="7">
                  <c:v>Software &amp; Platforms</c:v>
                </c:pt>
                <c:pt idx="8">
                  <c:v>Insurance</c:v>
                </c:pt>
                <c:pt idx="9">
                  <c:v>Banking</c:v>
                </c:pt>
              </c:strCache>
            </c:strRef>
          </c:cat>
          <c:val>
            <c:numRef>
              <c:f>Sheet1!$D$2:$D$11</c:f>
              <c:numCache>
                <c:formatCode>0%</c:formatCode>
                <c:ptCount val="10"/>
                <c:pt idx="0">
                  <c:v>0.35</c:v>
                </c:pt>
                <c:pt idx="1">
                  <c:v>0.33</c:v>
                </c:pt>
                <c:pt idx="2">
                  <c:v>0.22</c:v>
                </c:pt>
                <c:pt idx="3">
                  <c:v>0.12</c:v>
                </c:pt>
                <c:pt idx="4">
                  <c:v>0.21</c:v>
                </c:pt>
                <c:pt idx="5">
                  <c:v>0.14000000000000001</c:v>
                </c:pt>
                <c:pt idx="6">
                  <c:v>0.28999999999999998</c:v>
                </c:pt>
                <c:pt idx="7">
                  <c:v>0.28000000000000003</c:v>
                </c:pt>
                <c:pt idx="8">
                  <c:v>0.26</c:v>
                </c:pt>
                <c:pt idx="9">
                  <c:v>0.24</c:v>
                </c:pt>
              </c:numCache>
            </c:numRef>
          </c:val>
          <c:extLst>
            <c:ext xmlns:c16="http://schemas.microsoft.com/office/drawing/2014/chart" uri="{C3380CC4-5D6E-409C-BE32-E72D297353CC}">
              <c16:uniqueId val="{00000002-6A60-4199-B278-127DBD778FDD}"/>
            </c:ext>
          </c:extLst>
        </c:ser>
        <c:ser>
          <c:idx val="3"/>
          <c:order val="3"/>
          <c:tx>
            <c:strRef>
              <c:f>Sheet1!$E$1</c:f>
              <c:strCache>
                <c:ptCount val="1"/>
                <c:pt idx="0">
                  <c:v>Non-language tasks</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Public Service</c:v>
                </c:pt>
                <c:pt idx="1">
                  <c:v>Health</c:v>
                </c:pt>
                <c:pt idx="2">
                  <c:v>Industry Average</c:v>
                </c:pt>
                <c:pt idx="3">
                  <c:v>Retail</c:v>
                </c:pt>
                <c:pt idx="4">
                  <c:v>Communication &amp; Media</c:v>
                </c:pt>
                <c:pt idx="5">
                  <c:v>Energy</c:v>
                </c:pt>
                <c:pt idx="6">
                  <c:v>Capital markets</c:v>
                </c:pt>
                <c:pt idx="7">
                  <c:v>Software &amp; Platforms</c:v>
                </c:pt>
                <c:pt idx="8">
                  <c:v>Insurance</c:v>
                </c:pt>
                <c:pt idx="9">
                  <c:v>Banking</c:v>
                </c:pt>
              </c:strCache>
            </c:strRef>
          </c:cat>
          <c:val>
            <c:numRef>
              <c:f>Sheet1!$E$2:$E$11</c:f>
              <c:numCache>
                <c:formatCode>0%</c:formatCode>
                <c:ptCount val="10"/>
                <c:pt idx="0">
                  <c:v>0.26</c:v>
                </c:pt>
                <c:pt idx="1">
                  <c:v>0.27</c:v>
                </c:pt>
                <c:pt idx="2">
                  <c:v>0.38</c:v>
                </c:pt>
                <c:pt idx="3">
                  <c:v>0.46</c:v>
                </c:pt>
                <c:pt idx="4">
                  <c:v>0.33</c:v>
                </c:pt>
                <c:pt idx="5">
                  <c:v>0.34</c:v>
                </c:pt>
                <c:pt idx="6">
                  <c:v>0.18</c:v>
                </c:pt>
                <c:pt idx="7">
                  <c:v>0.15</c:v>
                </c:pt>
                <c:pt idx="8">
                  <c:v>0.12</c:v>
                </c:pt>
                <c:pt idx="9">
                  <c:v>0.1</c:v>
                </c:pt>
              </c:numCache>
            </c:numRef>
          </c:val>
          <c:extLst>
            <c:ext xmlns:c16="http://schemas.microsoft.com/office/drawing/2014/chart" uri="{C3380CC4-5D6E-409C-BE32-E72D297353CC}">
              <c16:uniqueId val="{00000003-6A60-4199-B278-127DBD778FDD}"/>
            </c:ext>
          </c:extLst>
        </c:ser>
        <c:dLbls>
          <c:showLegendKey val="0"/>
          <c:showVal val="0"/>
          <c:showCatName val="0"/>
          <c:showSerName val="0"/>
          <c:showPercent val="0"/>
          <c:showBubbleSize val="0"/>
        </c:dLbls>
        <c:gapWidth val="20"/>
        <c:overlap val="100"/>
        <c:axId val="443145327"/>
        <c:axId val="321460639"/>
      </c:barChart>
      <c:catAx>
        <c:axId val="4431453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321460639"/>
        <c:crosses val="autoZero"/>
        <c:auto val="1"/>
        <c:lblAlgn val="ctr"/>
        <c:lblOffset val="100"/>
        <c:noMultiLvlLbl val="0"/>
      </c:catAx>
      <c:valAx>
        <c:axId val="32146063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43145327"/>
        <c:crosses val="autoZero"/>
        <c:crossBetween val="between"/>
      </c:valAx>
      <c:spPr>
        <a:noFill/>
        <a:ln>
          <a:noFill/>
        </a:ln>
        <a:effectLst/>
      </c:spPr>
    </c:plotArea>
    <c:legend>
      <c:legendPos val="b"/>
      <c:layout>
        <c:manualLayout>
          <c:xMode val="edge"/>
          <c:yMode val="edge"/>
          <c:x val="0"/>
          <c:y val="0.85888528661229946"/>
          <c:w val="1"/>
          <c:h val="0.1168641133680854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706504556466766"/>
          <c:y val="0"/>
          <c:w val="0.53293495443533234"/>
          <c:h val="1"/>
        </c:manualLayout>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6-04B2-425A-88CA-55FA076635D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5-04B2-425A-88CA-55FA076635D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4-04B2-425A-88CA-55FA076635DA}"/>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04B2-425A-88CA-55FA076635D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Health Care</c:v>
                </c:pt>
                <c:pt idx="1">
                  <c:v>Consumer</c:v>
                </c:pt>
                <c:pt idx="2">
                  <c:v>Public Sector</c:v>
                </c:pt>
                <c:pt idx="3">
                  <c:v>Energy</c:v>
                </c:pt>
                <c:pt idx="4">
                  <c:v>Financial Institutions</c:v>
                </c:pt>
                <c:pt idx="5">
                  <c:v>Industrial Goods</c:v>
                </c:pt>
                <c:pt idx="6">
                  <c:v>Insurance</c:v>
                </c:pt>
                <c:pt idx="7">
                  <c:v>TMT</c:v>
                </c:pt>
              </c:strCache>
            </c:strRef>
          </c:cat>
          <c:val>
            <c:numRef>
              <c:f>Sheet1!$B$2:$B$9</c:f>
              <c:numCache>
                <c:formatCode>General</c:formatCode>
                <c:ptCount val="8"/>
                <c:pt idx="0">
                  <c:v>12</c:v>
                </c:pt>
                <c:pt idx="1">
                  <c:v>16</c:v>
                </c:pt>
                <c:pt idx="2">
                  <c:v>17</c:v>
                </c:pt>
                <c:pt idx="3">
                  <c:v>24</c:v>
                </c:pt>
                <c:pt idx="4">
                  <c:v>30</c:v>
                </c:pt>
                <c:pt idx="5">
                  <c:v>30</c:v>
                </c:pt>
                <c:pt idx="6">
                  <c:v>35</c:v>
                </c:pt>
                <c:pt idx="7">
                  <c:v>43</c:v>
                </c:pt>
              </c:numCache>
            </c:numRef>
          </c:val>
          <c:extLst>
            <c:ext xmlns:c16="http://schemas.microsoft.com/office/drawing/2014/chart" uri="{C3380CC4-5D6E-409C-BE32-E72D297353CC}">
              <c16:uniqueId val="{00000000-04B2-425A-88CA-55FA076635DA}"/>
            </c:ext>
          </c:extLst>
        </c:ser>
        <c:dLbls>
          <c:showLegendKey val="0"/>
          <c:showVal val="0"/>
          <c:showCatName val="0"/>
          <c:showSerName val="0"/>
          <c:showPercent val="0"/>
          <c:showBubbleSize val="0"/>
        </c:dLbls>
        <c:gapWidth val="50"/>
        <c:axId val="1971519904"/>
        <c:axId val="1977072464"/>
      </c:barChart>
      <c:catAx>
        <c:axId val="19715199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77072464"/>
        <c:crosses val="autoZero"/>
        <c:auto val="1"/>
        <c:lblAlgn val="ctr"/>
        <c:lblOffset val="100"/>
        <c:noMultiLvlLbl val="0"/>
      </c:catAx>
      <c:valAx>
        <c:axId val="1977072464"/>
        <c:scaling>
          <c:orientation val="minMax"/>
        </c:scaling>
        <c:delete val="1"/>
        <c:axPos val="b"/>
        <c:numFmt formatCode="General" sourceLinked="1"/>
        <c:majorTickMark val="none"/>
        <c:minorTickMark val="none"/>
        <c:tickLblPos val="nextTo"/>
        <c:crossAx val="1971519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3-6A22-4210-ABF3-1A74ED7204CC}"/>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2-6A22-4210-ABF3-1A74ED7204CC}"/>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1-6A22-4210-ABF3-1A74ED7204CC}"/>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0-6A22-4210-ABF3-1A74ED7204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Health Care</c:v>
                </c:pt>
                <c:pt idx="1">
                  <c:v>Consumer</c:v>
                </c:pt>
                <c:pt idx="2">
                  <c:v>Public Sector</c:v>
                </c:pt>
                <c:pt idx="3">
                  <c:v>Energy</c:v>
                </c:pt>
                <c:pt idx="4">
                  <c:v>Financial Institutions</c:v>
                </c:pt>
                <c:pt idx="5">
                  <c:v>Industrial Goods</c:v>
                </c:pt>
                <c:pt idx="6">
                  <c:v>Insurance</c:v>
                </c:pt>
                <c:pt idx="7">
                  <c:v>TMT</c:v>
                </c:pt>
              </c:strCache>
            </c:strRef>
          </c:cat>
          <c:val>
            <c:numRef>
              <c:f>Sheet1!$B$2:$B$9</c:f>
              <c:numCache>
                <c:formatCode>General</c:formatCode>
                <c:ptCount val="8"/>
                <c:pt idx="0">
                  <c:v>11</c:v>
                </c:pt>
                <c:pt idx="1">
                  <c:v>15</c:v>
                </c:pt>
                <c:pt idx="2">
                  <c:v>13</c:v>
                </c:pt>
                <c:pt idx="3">
                  <c:v>27</c:v>
                </c:pt>
                <c:pt idx="4">
                  <c:v>19</c:v>
                </c:pt>
                <c:pt idx="5">
                  <c:v>31</c:v>
                </c:pt>
                <c:pt idx="6">
                  <c:v>30</c:v>
                </c:pt>
                <c:pt idx="7">
                  <c:v>42</c:v>
                </c:pt>
              </c:numCache>
            </c:numRef>
          </c:val>
          <c:extLst>
            <c:ext xmlns:c16="http://schemas.microsoft.com/office/drawing/2014/chart" uri="{C3380CC4-5D6E-409C-BE32-E72D297353CC}">
              <c16:uniqueId val="{00000000-04B2-425A-88CA-55FA076635DA}"/>
            </c:ext>
          </c:extLst>
        </c:ser>
        <c:dLbls>
          <c:showLegendKey val="0"/>
          <c:showVal val="0"/>
          <c:showCatName val="0"/>
          <c:showSerName val="0"/>
          <c:showPercent val="0"/>
          <c:showBubbleSize val="0"/>
        </c:dLbls>
        <c:gapWidth val="50"/>
        <c:axId val="1971519904"/>
        <c:axId val="1977072464"/>
      </c:barChart>
      <c:catAx>
        <c:axId val="1971519904"/>
        <c:scaling>
          <c:orientation val="minMax"/>
        </c:scaling>
        <c:delete val="1"/>
        <c:axPos val="l"/>
        <c:numFmt formatCode="General" sourceLinked="1"/>
        <c:majorTickMark val="none"/>
        <c:minorTickMark val="none"/>
        <c:tickLblPos val="nextTo"/>
        <c:crossAx val="1977072464"/>
        <c:crosses val="autoZero"/>
        <c:auto val="1"/>
        <c:lblAlgn val="ctr"/>
        <c:lblOffset val="100"/>
        <c:noMultiLvlLbl val="0"/>
      </c:catAx>
      <c:valAx>
        <c:axId val="1977072464"/>
        <c:scaling>
          <c:orientation val="minMax"/>
        </c:scaling>
        <c:delete val="1"/>
        <c:axPos val="b"/>
        <c:numFmt formatCode="General" sourceLinked="1"/>
        <c:majorTickMark val="none"/>
        <c:minorTickMark val="none"/>
        <c:tickLblPos val="nextTo"/>
        <c:crossAx val="1971519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096A-4287-9432-8F721FCB12D8}"/>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0-096A-4287-9432-8F721FCB12D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Health Care</c:v>
                </c:pt>
                <c:pt idx="1">
                  <c:v>Consumer</c:v>
                </c:pt>
                <c:pt idx="2">
                  <c:v>Public Sector</c:v>
                </c:pt>
                <c:pt idx="3">
                  <c:v>Energy</c:v>
                </c:pt>
                <c:pt idx="4">
                  <c:v>Financial Institutions</c:v>
                </c:pt>
                <c:pt idx="5">
                  <c:v>Industrial Goods</c:v>
                </c:pt>
                <c:pt idx="6">
                  <c:v>Insurance</c:v>
                </c:pt>
                <c:pt idx="7">
                  <c:v>TMT</c:v>
                </c:pt>
              </c:strCache>
            </c:strRef>
          </c:cat>
          <c:val>
            <c:numRef>
              <c:f>Sheet1!$B$2:$B$9</c:f>
              <c:numCache>
                <c:formatCode>General</c:formatCode>
                <c:ptCount val="8"/>
                <c:pt idx="0">
                  <c:v>9</c:v>
                </c:pt>
                <c:pt idx="1">
                  <c:v>33</c:v>
                </c:pt>
                <c:pt idx="2">
                  <c:v>33</c:v>
                </c:pt>
                <c:pt idx="3">
                  <c:v>23</c:v>
                </c:pt>
                <c:pt idx="4">
                  <c:v>25</c:v>
                </c:pt>
                <c:pt idx="5">
                  <c:v>28</c:v>
                </c:pt>
                <c:pt idx="6">
                  <c:v>37</c:v>
                </c:pt>
                <c:pt idx="7">
                  <c:v>31</c:v>
                </c:pt>
              </c:numCache>
            </c:numRef>
          </c:val>
          <c:extLst>
            <c:ext xmlns:c16="http://schemas.microsoft.com/office/drawing/2014/chart" uri="{C3380CC4-5D6E-409C-BE32-E72D297353CC}">
              <c16:uniqueId val="{00000000-04B2-425A-88CA-55FA076635DA}"/>
            </c:ext>
          </c:extLst>
        </c:ser>
        <c:dLbls>
          <c:showLegendKey val="0"/>
          <c:showVal val="0"/>
          <c:showCatName val="0"/>
          <c:showSerName val="0"/>
          <c:showPercent val="0"/>
          <c:showBubbleSize val="0"/>
        </c:dLbls>
        <c:gapWidth val="50"/>
        <c:axId val="1971519904"/>
        <c:axId val="1977072464"/>
      </c:barChart>
      <c:catAx>
        <c:axId val="1971519904"/>
        <c:scaling>
          <c:orientation val="minMax"/>
        </c:scaling>
        <c:delete val="1"/>
        <c:axPos val="l"/>
        <c:numFmt formatCode="General" sourceLinked="1"/>
        <c:majorTickMark val="none"/>
        <c:minorTickMark val="none"/>
        <c:tickLblPos val="nextTo"/>
        <c:crossAx val="1977072464"/>
        <c:crosses val="autoZero"/>
        <c:auto val="1"/>
        <c:lblAlgn val="ctr"/>
        <c:lblOffset val="100"/>
        <c:noMultiLvlLbl val="0"/>
      </c:catAx>
      <c:valAx>
        <c:axId val="1977072464"/>
        <c:scaling>
          <c:orientation val="minMax"/>
        </c:scaling>
        <c:delete val="1"/>
        <c:axPos val="b"/>
        <c:numFmt formatCode="General" sourceLinked="1"/>
        <c:majorTickMark val="none"/>
        <c:minorTickMark val="none"/>
        <c:tickLblPos val="nextTo"/>
        <c:crossAx val="1971519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2-53EA-49D4-9C8D-269EAD3CA695}"/>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1-53EA-49D4-9C8D-269EAD3CA695}"/>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0-53EA-49D4-9C8D-269EAD3CA695}"/>
              </c:ext>
            </c:extLst>
          </c:dPt>
          <c:dPt>
            <c:idx val="7"/>
            <c:invertIfNegative val="0"/>
            <c:bubble3D val="0"/>
            <c:spPr>
              <a:solidFill>
                <a:schemeClr val="accent5"/>
              </a:solidFill>
              <a:ln>
                <a:noFill/>
              </a:ln>
              <a:effectLst/>
            </c:spPr>
            <c:extLst>
              <c:ext xmlns:c16="http://schemas.microsoft.com/office/drawing/2014/chart" uri="{C3380CC4-5D6E-409C-BE32-E72D297353CC}">
                <c16:uniqueId val="{00000003-53EA-49D4-9C8D-269EAD3CA69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Health Care</c:v>
                </c:pt>
                <c:pt idx="1">
                  <c:v>Consumer</c:v>
                </c:pt>
                <c:pt idx="2">
                  <c:v>Public Sector</c:v>
                </c:pt>
                <c:pt idx="3">
                  <c:v>Energy</c:v>
                </c:pt>
                <c:pt idx="4">
                  <c:v>Financial Institutions</c:v>
                </c:pt>
                <c:pt idx="5">
                  <c:v>Industrial Goods</c:v>
                </c:pt>
                <c:pt idx="6">
                  <c:v>Insurance</c:v>
                </c:pt>
                <c:pt idx="7">
                  <c:v>TMT</c:v>
                </c:pt>
              </c:strCache>
            </c:strRef>
          </c:cat>
          <c:val>
            <c:numRef>
              <c:f>Sheet1!$B$2:$B$9</c:f>
              <c:numCache>
                <c:formatCode>General</c:formatCode>
                <c:ptCount val="8"/>
                <c:pt idx="0">
                  <c:v>14</c:v>
                </c:pt>
                <c:pt idx="1">
                  <c:v>7</c:v>
                </c:pt>
                <c:pt idx="2">
                  <c:v>17</c:v>
                </c:pt>
                <c:pt idx="3">
                  <c:v>21</c:v>
                </c:pt>
                <c:pt idx="4">
                  <c:v>36</c:v>
                </c:pt>
                <c:pt idx="5">
                  <c:v>31</c:v>
                </c:pt>
                <c:pt idx="6">
                  <c:v>37</c:v>
                </c:pt>
                <c:pt idx="7">
                  <c:v>51</c:v>
                </c:pt>
              </c:numCache>
            </c:numRef>
          </c:val>
          <c:extLst>
            <c:ext xmlns:c16="http://schemas.microsoft.com/office/drawing/2014/chart" uri="{C3380CC4-5D6E-409C-BE32-E72D297353CC}">
              <c16:uniqueId val="{00000000-04B2-425A-88CA-55FA076635DA}"/>
            </c:ext>
          </c:extLst>
        </c:ser>
        <c:dLbls>
          <c:showLegendKey val="0"/>
          <c:showVal val="0"/>
          <c:showCatName val="0"/>
          <c:showSerName val="0"/>
          <c:showPercent val="0"/>
          <c:showBubbleSize val="0"/>
        </c:dLbls>
        <c:gapWidth val="50"/>
        <c:axId val="1971519904"/>
        <c:axId val="1977072464"/>
      </c:barChart>
      <c:catAx>
        <c:axId val="1971519904"/>
        <c:scaling>
          <c:orientation val="minMax"/>
        </c:scaling>
        <c:delete val="1"/>
        <c:axPos val="l"/>
        <c:numFmt formatCode="General" sourceLinked="1"/>
        <c:majorTickMark val="none"/>
        <c:minorTickMark val="none"/>
        <c:tickLblPos val="nextTo"/>
        <c:crossAx val="1977072464"/>
        <c:crosses val="autoZero"/>
        <c:auto val="1"/>
        <c:lblAlgn val="ctr"/>
        <c:lblOffset val="100"/>
        <c:noMultiLvlLbl val="0"/>
      </c:catAx>
      <c:valAx>
        <c:axId val="1977072464"/>
        <c:scaling>
          <c:orientation val="minMax"/>
        </c:scaling>
        <c:delete val="1"/>
        <c:axPos val="b"/>
        <c:numFmt formatCode="General" sourceLinked="1"/>
        <c:majorTickMark val="none"/>
        <c:minorTickMark val="none"/>
        <c:tickLblPos val="nextTo"/>
        <c:crossAx val="1971519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94942432414727"/>
          <c:y val="0"/>
          <c:w val="0.51895137736384678"/>
          <c:h val="1"/>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6">
                  <a:lumMod val="50000"/>
                </a:schemeClr>
              </a:solidFill>
              <a:ln>
                <a:noFill/>
              </a:ln>
              <a:effectLst/>
            </c:spPr>
            <c:extLst>
              <c:ext xmlns:c16="http://schemas.microsoft.com/office/drawing/2014/chart" uri="{C3380CC4-5D6E-409C-BE32-E72D297353CC}">
                <c16:uniqueId val="{00000001-F7B1-4A76-85CA-EB95EF587176}"/>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3-F7B1-4A76-85CA-EB95EF587176}"/>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F7B1-4A76-85CA-EB95EF587176}"/>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7-F7B1-4A76-85CA-EB95EF587176}"/>
              </c:ext>
            </c:extLst>
          </c:dPt>
          <c:dLbls>
            <c:dLbl>
              <c:idx val="0"/>
              <c:tx>
                <c:rich>
                  <a:bodyPr/>
                  <a:lstStyle/>
                  <a:p>
                    <a:fld id="{62BC9CF2-5085-4A87-A4BA-DB1CED825720}"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7B1-4A76-85CA-EB95EF587176}"/>
                </c:ext>
              </c:extLst>
            </c:dLbl>
            <c:dLbl>
              <c:idx val="1"/>
              <c:tx>
                <c:rich>
                  <a:bodyPr/>
                  <a:lstStyle/>
                  <a:p>
                    <a:fld id="{C70EF419-8FEF-47C7-A11B-E2CD6641FAB0}"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7B1-4A76-85CA-EB95EF587176}"/>
                </c:ext>
              </c:extLst>
            </c:dLbl>
            <c:dLbl>
              <c:idx val="2"/>
              <c:tx>
                <c:rich>
                  <a:bodyPr/>
                  <a:lstStyle/>
                  <a:p>
                    <a:fld id="{3CACAD17-1CD3-42B0-9260-9ADEAE731664}"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7B1-4A76-85CA-EB95EF587176}"/>
                </c:ext>
              </c:extLst>
            </c:dLbl>
            <c:dLbl>
              <c:idx val="3"/>
              <c:tx>
                <c:rich>
                  <a:bodyPr/>
                  <a:lstStyle/>
                  <a:p>
                    <a:fld id="{9FA75E0B-2526-4D19-90CA-ED9CC077D692}" type="VALUE">
                      <a:rPr lang="en-US" smtClean="0"/>
                      <a:pPr/>
                      <a:t>[VALUE]</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F7B1-4A76-85CA-EB95EF58717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Professional (Finance)</c:v>
                </c:pt>
                <c:pt idx="1">
                  <c:v>Services</c:v>
                </c:pt>
                <c:pt idx="2">
                  <c:v>Office Managers</c:v>
                </c:pt>
                <c:pt idx="3">
                  <c:v>Administrative Assistants</c:v>
                </c:pt>
              </c:strCache>
            </c:strRef>
          </c:cat>
          <c:val>
            <c:numRef>
              <c:f>Sheet1!$B$2:$B$5</c:f>
              <c:numCache>
                <c:formatCode>0%</c:formatCode>
                <c:ptCount val="4"/>
                <c:pt idx="0">
                  <c:v>0.52</c:v>
                </c:pt>
                <c:pt idx="1">
                  <c:v>0.59</c:v>
                </c:pt>
                <c:pt idx="2">
                  <c:v>0.68</c:v>
                </c:pt>
                <c:pt idx="3">
                  <c:v>0.87</c:v>
                </c:pt>
              </c:numCache>
            </c:numRef>
          </c:val>
          <c:extLst>
            <c:ext xmlns:c16="http://schemas.microsoft.com/office/drawing/2014/chart" uri="{C3380CC4-5D6E-409C-BE32-E72D297353CC}">
              <c16:uniqueId val="{00000008-F7B1-4A76-85CA-EB95EF587176}"/>
            </c:ext>
          </c:extLst>
        </c:ser>
        <c:dLbls>
          <c:showLegendKey val="0"/>
          <c:showVal val="0"/>
          <c:showCatName val="0"/>
          <c:showSerName val="0"/>
          <c:showPercent val="0"/>
          <c:showBubbleSize val="0"/>
        </c:dLbls>
        <c:gapWidth val="50"/>
        <c:axId val="344737583"/>
        <c:axId val="344738063"/>
      </c:barChart>
      <c:catAx>
        <c:axId val="3447375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crossAx val="344738063"/>
        <c:crosses val="autoZero"/>
        <c:auto val="1"/>
        <c:lblAlgn val="ctr"/>
        <c:lblOffset val="100"/>
        <c:noMultiLvlLbl val="0"/>
      </c:catAx>
      <c:valAx>
        <c:axId val="344738063"/>
        <c:scaling>
          <c:orientation val="minMax"/>
          <c:max val="0.9"/>
        </c:scaling>
        <c:delete val="1"/>
        <c:axPos val="b"/>
        <c:numFmt formatCode="0%" sourceLinked="1"/>
        <c:majorTickMark val="none"/>
        <c:minorTickMark val="none"/>
        <c:tickLblPos val="nextTo"/>
        <c:crossAx val="344737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176674497582492"/>
          <c:y val="0"/>
          <c:w val="0.76823322844583752"/>
          <c:h val="0.992462844488189"/>
        </c:manualLayout>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Partnering with suppliers 
or customers</c:v>
                </c:pt>
                <c:pt idx="1">
                  <c:v>Gaining support from 
executive team and board</c:v>
                </c:pt>
                <c:pt idx="2">
                  <c:v>Developing AI governance policy</c:v>
                </c:pt>
                <c:pt idx="3">
                  <c:v>Creating an overall AI strategy</c:v>
                </c:pt>
                <c:pt idx="4">
                  <c:v>Determining how it could 
help our bottom line</c:v>
                </c:pt>
                <c:pt idx="5">
                  <c:v>Hiring talent or upskilling employees</c:v>
                </c:pt>
                <c:pt idx="6">
                  <c:v>Engaging with regulators or
uncertainty around regulation</c:v>
                </c:pt>
                <c:pt idx="7">
                  <c:v>Developing use cases</c:v>
                </c:pt>
                <c:pt idx="8">
                  <c:v>Better understanding our data</c:v>
                </c:pt>
                <c:pt idx="9">
                  <c:v>Understanding the risks</c:v>
                </c:pt>
              </c:strCache>
            </c:strRef>
          </c:cat>
          <c:val>
            <c:numRef>
              <c:f>Sheet1!$B$2:$B$11</c:f>
              <c:numCache>
                <c:formatCode>0%</c:formatCode>
                <c:ptCount val="10"/>
                <c:pt idx="0">
                  <c:v>0.1</c:v>
                </c:pt>
                <c:pt idx="1">
                  <c:v>0.11</c:v>
                </c:pt>
                <c:pt idx="2">
                  <c:v>0.17</c:v>
                </c:pt>
                <c:pt idx="3">
                  <c:v>0.17</c:v>
                </c:pt>
                <c:pt idx="4">
                  <c:v>0.2</c:v>
                </c:pt>
                <c:pt idx="5">
                  <c:v>0.26</c:v>
                </c:pt>
                <c:pt idx="6">
                  <c:v>0.4</c:v>
                </c:pt>
                <c:pt idx="7">
                  <c:v>0.42</c:v>
                </c:pt>
                <c:pt idx="8">
                  <c:v>0.51</c:v>
                </c:pt>
                <c:pt idx="9">
                  <c:v>0.59</c:v>
                </c:pt>
              </c:numCache>
            </c:numRef>
          </c:val>
          <c:extLst>
            <c:ext xmlns:c16="http://schemas.microsoft.com/office/drawing/2014/chart" uri="{C3380CC4-5D6E-409C-BE32-E72D297353CC}">
              <c16:uniqueId val="{00000000-AAA1-4C19-8410-B5158466CDB0}"/>
            </c:ext>
          </c:extLst>
        </c:ser>
        <c:dLbls>
          <c:showLegendKey val="0"/>
          <c:showVal val="0"/>
          <c:showCatName val="0"/>
          <c:showSerName val="0"/>
          <c:showPercent val="0"/>
          <c:showBubbleSize val="0"/>
        </c:dLbls>
        <c:gapWidth val="50"/>
        <c:axId val="176827535"/>
        <c:axId val="2134141263"/>
      </c:barChart>
      <c:catAx>
        <c:axId val="17682753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134141263"/>
        <c:crosses val="autoZero"/>
        <c:auto val="1"/>
        <c:lblAlgn val="ctr"/>
        <c:lblOffset val="100"/>
        <c:noMultiLvlLbl val="0"/>
      </c:catAx>
      <c:valAx>
        <c:axId val="2134141263"/>
        <c:scaling>
          <c:orientation val="minMax"/>
        </c:scaling>
        <c:delete val="1"/>
        <c:axPos val="b"/>
        <c:numFmt formatCode="0%" sourceLinked="1"/>
        <c:majorTickMark val="none"/>
        <c:minorTickMark val="none"/>
        <c:tickLblPos val="nextTo"/>
        <c:crossAx val="176827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732392163104776"/>
          <c:y val="0"/>
          <c:w val="0.79267607836895226"/>
          <c:h val="0.90400227229191021"/>
        </c:manualLayout>
      </c:layout>
      <c:barChart>
        <c:barDir val="bar"/>
        <c:grouping val="stacked"/>
        <c:varyColors val="0"/>
        <c:ser>
          <c:idx val="0"/>
          <c:order val="0"/>
          <c:tx>
            <c:strRef>
              <c:f>Sheet1!$B$1</c:f>
              <c:strCache>
                <c:ptCount val="1"/>
                <c:pt idx="0">
                  <c:v>Develiping a robust AI governance policy</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IT &amp; Telecom</c:v>
                </c:pt>
                <c:pt idx="1">
                  <c:v>Professional Services</c:v>
                </c:pt>
                <c:pt idx="2">
                  <c:v>Consumer Goods &amp; Retail</c:v>
                </c:pt>
                <c:pt idx="3">
                  <c:v>Manufacturing</c:v>
                </c:pt>
                <c:pt idx="4">
                  <c:v>Financial Services</c:v>
                </c:pt>
                <c:pt idx="5">
                  <c:v>Energy &amp; Utilities</c:v>
                </c:pt>
                <c:pt idx="6">
                  <c:v>Travel &amp; Hospitality</c:v>
                </c:pt>
                <c:pt idx="7">
                  <c:v>Transport &amp; Logistic</c:v>
                </c:pt>
                <c:pt idx="8">
                  <c:v>Pharma &amp; Healthcare</c:v>
                </c:pt>
                <c:pt idx="9">
                  <c:v>Media &amp; Marketing</c:v>
                </c:pt>
                <c:pt idx="10">
                  <c:v>Government</c:v>
                </c:pt>
                <c:pt idx="11">
                  <c:v>All respondents</c:v>
                </c:pt>
              </c:strCache>
            </c:strRef>
          </c:cat>
          <c:val>
            <c:numRef>
              <c:f>Sheet1!$B$2:$B$13</c:f>
              <c:numCache>
                <c:formatCode>0%</c:formatCode>
                <c:ptCount val="12"/>
                <c:pt idx="0">
                  <c:v>0.08</c:v>
                </c:pt>
                <c:pt idx="1">
                  <c:v>0.21</c:v>
                </c:pt>
                <c:pt idx="2">
                  <c:v>0.18</c:v>
                </c:pt>
                <c:pt idx="3">
                  <c:v>0.23</c:v>
                </c:pt>
                <c:pt idx="4">
                  <c:v>0.25</c:v>
                </c:pt>
                <c:pt idx="5">
                  <c:v>0.08</c:v>
                </c:pt>
                <c:pt idx="6">
                  <c:v>0.16</c:v>
                </c:pt>
                <c:pt idx="7">
                  <c:v>0.05</c:v>
                </c:pt>
                <c:pt idx="8">
                  <c:v>0.17</c:v>
                </c:pt>
                <c:pt idx="9">
                  <c:v>0.12</c:v>
                </c:pt>
                <c:pt idx="10">
                  <c:v>0.1</c:v>
                </c:pt>
                <c:pt idx="11">
                  <c:v>0.17</c:v>
                </c:pt>
              </c:numCache>
            </c:numRef>
          </c:val>
          <c:extLst>
            <c:ext xmlns:c16="http://schemas.microsoft.com/office/drawing/2014/chart" uri="{C3380CC4-5D6E-409C-BE32-E72D297353CC}">
              <c16:uniqueId val="{00000000-3AAA-430F-B2F4-443476E08767}"/>
            </c:ext>
          </c:extLst>
        </c:ser>
        <c:ser>
          <c:idx val="1"/>
          <c:order val="1"/>
          <c:tx>
            <c:strRef>
              <c:f>Sheet1!$C$1</c:f>
              <c:strCache>
                <c:ptCount val="1"/>
                <c:pt idx="0">
                  <c:v>Engaging with regulation or regulatory uncertainty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IT &amp; Telecom</c:v>
                </c:pt>
                <c:pt idx="1">
                  <c:v>Professional Services</c:v>
                </c:pt>
                <c:pt idx="2">
                  <c:v>Consumer Goods &amp; Retail</c:v>
                </c:pt>
                <c:pt idx="3">
                  <c:v>Manufacturing</c:v>
                </c:pt>
                <c:pt idx="4">
                  <c:v>Financial Services</c:v>
                </c:pt>
                <c:pt idx="5">
                  <c:v>Energy &amp; Utilities</c:v>
                </c:pt>
                <c:pt idx="6">
                  <c:v>Travel &amp; Hospitality</c:v>
                </c:pt>
                <c:pt idx="7">
                  <c:v>Transport &amp; Logistic</c:v>
                </c:pt>
                <c:pt idx="8">
                  <c:v>Pharma &amp; Healthcare</c:v>
                </c:pt>
                <c:pt idx="9">
                  <c:v>Media &amp; Marketing</c:v>
                </c:pt>
                <c:pt idx="10">
                  <c:v>Government</c:v>
                </c:pt>
                <c:pt idx="11">
                  <c:v>All respondents</c:v>
                </c:pt>
              </c:strCache>
            </c:strRef>
          </c:cat>
          <c:val>
            <c:numRef>
              <c:f>Sheet1!$C$2:$C$13</c:f>
              <c:numCache>
                <c:formatCode>0%</c:formatCode>
                <c:ptCount val="12"/>
                <c:pt idx="0">
                  <c:v>0.2</c:v>
                </c:pt>
                <c:pt idx="1">
                  <c:v>0.03</c:v>
                </c:pt>
                <c:pt idx="2">
                  <c:v>0.37</c:v>
                </c:pt>
                <c:pt idx="3">
                  <c:v>0.42</c:v>
                </c:pt>
                <c:pt idx="4">
                  <c:v>0.42</c:v>
                </c:pt>
                <c:pt idx="5">
                  <c:v>0.44</c:v>
                </c:pt>
                <c:pt idx="6">
                  <c:v>0.45</c:v>
                </c:pt>
                <c:pt idx="7">
                  <c:v>0.46</c:v>
                </c:pt>
                <c:pt idx="8">
                  <c:v>0.49</c:v>
                </c:pt>
                <c:pt idx="9">
                  <c:v>0.49</c:v>
                </c:pt>
                <c:pt idx="10">
                  <c:v>0.54</c:v>
                </c:pt>
                <c:pt idx="11">
                  <c:v>0.4</c:v>
                </c:pt>
              </c:numCache>
            </c:numRef>
          </c:val>
          <c:extLst>
            <c:ext xmlns:c16="http://schemas.microsoft.com/office/drawing/2014/chart" uri="{C3380CC4-5D6E-409C-BE32-E72D297353CC}">
              <c16:uniqueId val="{00000001-3AAA-430F-B2F4-443476E08767}"/>
            </c:ext>
          </c:extLst>
        </c:ser>
        <c:dLbls>
          <c:showLegendKey val="0"/>
          <c:showVal val="0"/>
          <c:showCatName val="0"/>
          <c:showSerName val="0"/>
          <c:showPercent val="0"/>
          <c:showBubbleSize val="0"/>
        </c:dLbls>
        <c:gapWidth val="50"/>
        <c:overlap val="100"/>
        <c:axId val="2068259888"/>
        <c:axId val="542798191"/>
      </c:barChart>
      <c:catAx>
        <c:axId val="20682598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542798191"/>
        <c:crosses val="autoZero"/>
        <c:auto val="1"/>
        <c:lblAlgn val="ctr"/>
        <c:lblOffset val="100"/>
        <c:noMultiLvlLbl val="0"/>
      </c:catAx>
      <c:valAx>
        <c:axId val="542798191"/>
        <c:scaling>
          <c:orientation val="minMax"/>
        </c:scaling>
        <c:delete val="1"/>
        <c:axPos val="b"/>
        <c:numFmt formatCode="0%" sourceLinked="1"/>
        <c:majorTickMark val="none"/>
        <c:minorTickMark val="none"/>
        <c:tickLblPos val="nextTo"/>
        <c:crossAx val="2068259888"/>
        <c:crosses val="autoZero"/>
        <c:crossBetween val="between"/>
      </c:valAx>
      <c:spPr>
        <a:noFill/>
        <a:ln>
          <a:noFill/>
        </a:ln>
        <a:effectLst/>
      </c:spPr>
    </c:plotArea>
    <c:legend>
      <c:legendPos val="b"/>
      <c:layout>
        <c:manualLayout>
          <c:xMode val="edge"/>
          <c:yMode val="edge"/>
          <c:x val="8.9727718727354869E-2"/>
          <c:y val="0.92847014424209595"/>
          <c:w val="0.82054444786819281"/>
          <c:h val="7.062255741418374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1D0313-F1C1-4BE6-A903-24D8C0A87064}" type="datetimeFigureOut">
              <a:rPr lang="en-US" smtClean="0"/>
              <a:t>12/13/2024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E69A0D-136B-4D35-8372-B141A6D4B63A}" type="slidenum">
              <a:rPr lang="en-US" smtClean="0"/>
              <a:t>‹#›</a:t>
            </a:fld>
            <a:endParaRPr lang="en-US"/>
          </a:p>
        </p:txBody>
      </p:sp>
    </p:spTree>
    <p:extLst>
      <p:ext uri="{BB962C8B-B14F-4D97-AF65-F5344CB8AC3E}">
        <p14:creationId xmlns:p14="http://schemas.microsoft.com/office/powerpoint/2010/main" val="316110012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52216B-A306-4191-9607-65EF0B473D4A}" type="datetimeFigureOut">
              <a:rPr lang="en-US" smtClean="0"/>
              <a:t>12/13/2024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2FE03-0128-49A4-9C8E-FA8E5C6BCA0C}" type="slidenum">
              <a:rPr lang="en-US" smtClean="0"/>
              <a:t>‹#›</a:t>
            </a:fld>
            <a:endParaRPr lang="en-US"/>
          </a:p>
        </p:txBody>
      </p:sp>
    </p:spTree>
    <p:extLst>
      <p:ext uri="{BB962C8B-B14F-4D97-AF65-F5344CB8AC3E}">
        <p14:creationId xmlns:p14="http://schemas.microsoft.com/office/powerpoint/2010/main" val="3348255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eforum.org/agenda/2023/06/how-generative-ai-will-transform-industrial-operation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gartner.com/en/articles/beyond-chatgpt-the-future-of-generative-ai-for-enterpris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2FE03-0128-49A4-9C8E-FA8E5C6BCA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3365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26</a:t>
            </a:fld>
            <a:endParaRPr lang="en-US"/>
          </a:p>
        </p:txBody>
      </p:sp>
    </p:spTree>
    <p:extLst>
      <p:ext uri="{BB962C8B-B14F-4D97-AF65-F5344CB8AC3E}">
        <p14:creationId xmlns:p14="http://schemas.microsoft.com/office/powerpoint/2010/main" val="404167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(https://www.telstra.com.sg/en/campaigns/generative-ai-differentiating-disruptors-from-the-disrupted)</a:t>
            </a:r>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27</a:t>
            </a:fld>
            <a:endParaRPr lang="en-US"/>
          </a:p>
        </p:txBody>
      </p:sp>
    </p:spTree>
    <p:extLst>
      <p:ext uri="{BB962C8B-B14F-4D97-AF65-F5344CB8AC3E}">
        <p14:creationId xmlns:p14="http://schemas.microsoft.com/office/powerpoint/2010/main" val="151696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https://www.mckinsey.com/capabilities/mckinsey-digital/our-insights/the-economic-potential-of-generative-ai-the-next-productivity-frontier#business-value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2FE03-0128-49A4-9C8E-FA8E5C6BCA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8841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2FE03-0128-49A4-9C8E-FA8E5C6BCA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8633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https://www.mckinsey.com/capabilities/mckinsey-digital/our-insights/the-economic-potential-of-generative-ai-the-next-productivity-frontier#business-value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2FE03-0128-49A4-9C8E-FA8E5C6BCA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1498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31</a:t>
            </a:fld>
            <a:endParaRPr lang="en-US"/>
          </a:p>
        </p:txBody>
      </p:sp>
    </p:spTree>
    <p:extLst>
      <p:ext uri="{BB962C8B-B14F-4D97-AF65-F5344CB8AC3E}">
        <p14:creationId xmlns:p14="http://schemas.microsoft.com/office/powerpoint/2010/main" val="1709448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Fannie Mae  never had the benefit of Labor Arbitrage…</a:t>
            </a:r>
          </a:p>
          <a:p>
            <a:endParaRPr lang="en-US"/>
          </a:p>
          <a:p>
            <a:endParaRPr lang="en-US"/>
          </a:p>
          <a:p>
            <a:r>
              <a:rPr lang="en-US"/>
              <a:t>For the first time you have a even playing field now with Technology Arbitrage.</a:t>
            </a:r>
          </a:p>
          <a:p>
            <a:endParaRPr lang="en-US"/>
          </a:p>
          <a:p>
            <a:endParaRPr lang="en-US"/>
          </a:p>
          <a:p>
            <a:r>
              <a:rPr lang="en-US" err="1"/>
              <a:t>Leftshift</a:t>
            </a:r>
            <a:r>
              <a:rPr lang="en-US"/>
              <a:t> is happening and this is going to be great for Fannie Mae</a:t>
            </a:r>
          </a:p>
          <a:p>
            <a:endParaRPr lang="en-US"/>
          </a:p>
          <a:p>
            <a:r>
              <a:rPr lang="en-US"/>
              <a:t>https://www.horsesforsources.com/forget-labor-arbitrage_111823/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41EF19-A555-40E8-9C69-2AFBC5B730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455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23E4D-A04B-9092-EEEE-F9B38C938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5671E-BA08-813B-423C-E7E91E7C9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E26C69-549E-653F-0644-9A675643662B}"/>
              </a:ext>
            </a:extLst>
          </p:cNvPr>
          <p:cNvSpPr>
            <a:spLocks noGrp="1"/>
          </p:cNvSpPr>
          <p:nvPr>
            <p:ph type="body" idx="1"/>
          </p:nvPr>
        </p:nvSpPr>
        <p:spPr/>
        <p:txBody>
          <a:bodyPr/>
          <a:lstStyle/>
          <a:p>
            <a:r>
              <a:rPr lang="en-US"/>
              <a:t>Zone 2 to 5 description needs to be added from o*net website</a:t>
            </a:r>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CC928485-553C-1AB2-63B4-FC5EF80110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2FE03-0128-49A4-9C8E-FA8E5C6BCA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1418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a:solidFill>
                  <a:schemeClr val="tx1"/>
                </a:solidFill>
                <a:latin typeface="+mn-lt"/>
                <a:ea typeface="+mn-ea"/>
                <a:cs typeface="+mn-cs"/>
              </a:rPr>
              <a:t>Ashwin – Gen AI Literacy</a:t>
            </a:r>
          </a:p>
        </p:txBody>
      </p:sp>
      <p:sp>
        <p:nvSpPr>
          <p:cNvPr id="4" name="Slide Number Placeholder 3"/>
          <p:cNvSpPr>
            <a:spLocks noGrp="1"/>
          </p:cNvSpPr>
          <p:nvPr>
            <p:ph type="sldNum" sz="quarter" idx="5"/>
          </p:nvPr>
        </p:nvSpPr>
        <p:spPr/>
        <p:txBody>
          <a:bodyPr/>
          <a:lstStyle/>
          <a:p>
            <a:fld id="{B3F2FE03-0128-49A4-9C8E-FA8E5C6BCA0C}" type="slidenum">
              <a:rPr lang="en-US" smtClean="0"/>
              <a:t>37</a:t>
            </a:fld>
            <a:endParaRPr lang="en-US"/>
          </a:p>
        </p:txBody>
      </p:sp>
    </p:spTree>
    <p:extLst>
      <p:ext uri="{BB962C8B-B14F-4D97-AF65-F5344CB8AC3E}">
        <p14:creationId xmlns:p14="http://schemas.microsoft.com/office/powerpoint/2010/main" val="229789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&lt;a </a:t>
            </a:r>
            <a:r>
              <a:rPr lang="en-US" err="1"/>
              <a:t>href</a:t>
            </a:r>
            <a:r>
              <a:rPr lang="en-US"/>
              <a:t>="https://www.freepik.com/free-photo/digital-circle-circuit-blue-background-futuristic-technology_17122185.htm#query=Hacking&amp;position=3&amp;from_view=search&amp;track=sph"&gt;Image by rawpixel.com&lt;/a&gt; on </a:t>
            </a:r>
            <a:r>
              <a:rPr lang="en-US" err="1"/>
              <a:t>Freepik</a:t>
            </a:r>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38</a:t>
            </a:fld>
            <a:endParaRPr lang="en-US"/>
          </a:p>
        </p:txBody>
      </p:sp>
    </p:spTree>
    <p:extLst>
      <p:ext uri="{BB962C8B-B14F-4D97-AF65-F5344CB8AC3E}">
        <p14:creationId xmlns:p14="http://schemas.microsoft.com/office/powerpoint/2010/main" val="275657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https://www.mckinsey.com/capabilities/mckinsey-digital/our-insights/the-economic-potential-of-generative-ai-the-next-productivity-frontier#introduction</a:t>
            </a:r>
          </a:p>
          <a:p>
            <a:r>
              <a:rPr lang="en-US"/>
              <a:t>https://bankingblog.accenture.com/how-banks-scale-generative-ai-for-growth</a:t>
            </a:r>
          </a:p>
          <a:p>
            <a:r>
              <a:rPr lang="en-US"/>
              <a:t>https://www.statista.com/statistics/1334826/ai-in-healthcare-market-size-worldwide/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2FE03-0128-49A4-9C8E-FA8E5C6BCA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0200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Ashwin – McKinsey</a:t>
            </a:r>
          </a:p>
          <a:p>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46</a:t>
            </a:fld>
            <a:endParaRPr lang="en-US"/>
          </a:p>
        </p:txBody>
      </p:sp>
    </p:spTree>
    <p:extLst>
      <p:ext uri="{BB962C8B-B14F-4D97-AF65-F5344CB8AC3E}">
        <p14:creationId xmlns:p14="http://schemas.microsoft.com/office/powerpoint/2010/main" val="2726844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50</a:t>
            </a:fld>
            <a:endParaRPr lang="en-US"/>
          </a:p>
        </p:txBody>
      </p:sp>
    </p:spTree>
    <p:extLst>
      <p:ext uri="{BB962C8B-B14F-4D97-AF65-F5344CB8AC3E}">
        <p14:creationId xmlns:p14="http://schemas.microsoft.com/office/powerpoint/2010/main" val="2418251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54</a:t>
            </a:fld>
            <a:endParaRPr lang="en-US"/>
          </a:p>
        </p:txBody>
      </p:sp>
    </p:spTree>
    <p:extLst>
      <p:ext uri="{BB962C8B-B14F-4D97-AF65-F5344CB8AC3E}">
        <p14:creationId xmlns:p14="http://schemas.microsoft.com/office/powerpoint/2010/main" val="2733134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58</a:t>
            </a:fld>
            <a:endParaRPr lang="en-US"/>
          </a:p>
        </p:txBody>
      </p:sp>
    </p:spTree>
    <p:extLst>
      <p:ext uri="{BB962C8B-B14F-4D97-AF65-F5344CB8AC3E}">
        <p14:creationId xmlns:p14="http://schemas.microsoft.com/office/powerpoint/2010/main" val="690766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9</a:t>
            </a:fld>
            <a:endParaRPr lang="en-US"/>
          </a:p>
        </p:txBody>
      </p:sp>
    </p:spTree>
    <p:extLst>
      <p:ext uri="{BB962C8B-B14F-4D97-AF65-F5344CB8AC3E}">
        <p14:creationId xmlns:p14="http://schemas.microsoft.com/office/powerpoint/2010/main" val="3927593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AI Winter</a:t>
            </a:r>
          </a:p>
        </p:txBody>
      </p:sp>
      <p:sp>
        <p:nvSpPr>
          <p:cNvPr id="4" name="Slide Number Placeholder 3"/>
          <p:cNvSpPr>
            <a:spLocks noGrp="1"/>
          </p:cNvSpPr>
          <p:nvPr>
            <p:ph type="sldNum" sz="quarter" idx="5"/>
          </p:nvPr>
        </p:nvSpPr>
        <p:spPr/>
        <p:txBody>
          <a:bodyPr/>
          <a:lstStyle/>
          <a:p>
            <a:fld id="{B3F2FE03-0128-49A4-9C8E-FA8E5C6BCA0C}" type="slidenum">
              <a:rPr lang="en-US" smtClean="0"/>
              <a:t>12</a:t>
            </a:fld>
            <a:endParaRPr lang="en-US"/>
          </a:p>
        </p:txBody>
      </p:sp>
    </p:spTree>
    <p:extLst>
      <p:ext uri="{BB962C8B-B14F-4D97-AF65-F5344CB8AC3E}">
        <p14:creationId xmlns:p14="http://schemas.microsoft.com/office/powerpoint/2010/main" val="214033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AEF84-2234-C1C7-EB71-382EC7510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7B504-F432-B3BD-FA4B-9C0B6B59A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73632-9B37-2582-2167-EE5C26C5417F}"/>
              </a:ext>
            </a:extLst>
          </p:cNvPr>
          <p:cNvSpPr>
            <a:spLocks noGrp="1"/>
          </p:cNvSpPr>
          <p:nvPr>
            <p:ph type="body" idx="1"/>
          </p:nvPr>
        </p:nvSpPr>
        <p:spPr/>
        <p:txBody>
          <a:bodyPr/>
          <a:lstStyle/>
          <a:p>
            <a:r>
              <a:rPr lang="en-US">
                <a:hlinkClick r:id="rId3"/>
              </a:rPr>
              <a:t>Here's how generative AI can transform industrial operations | World Economic Forum (weforum.org)</a:t>
            </a:r>
          </a:p>
          <a:p>
            <a:r>
              <a:rPr lang="en-US"/>
              <a:t>https://www.mckinsey.com/capabilities/mckinsey-digital/our-insights/the-economic-potential-of-generative-ai-the-next-productivity-frontier#key-insights</a:t>
            </a:r>
          </a:p>
          <a:p>
            <a:r>
              <a:rPr lang="en-US">
                <a:hlinkClick r:id="rId4"/>
              </a:rPr>
              <a:t>Generative AI Use Cases for Industries and Enterprises (gartner.com)</a:t>
            </a:r>
            <a:endParaRPr lang="en-US"/>
          </a:p>
          <a:p>
            <a:r>
              <a:rPr lang="en-US"/>
              <a:t>https://www2.deloitte.com/content/dam/Deloitte/us/Documents/consulting/us-ai-institute-gen-ai-use-cases.pdf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https://www.weforum.org/agenda/2023/05/jobs-lost-created-ai-gpt/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https://www.weforum.org/agenda/2023/05/jobs-lost-created-ai-gpt/</a:t>
            </a:r>
          </a:p>
        </p:txBody>
      </p:sp>
      <p:sp>
        <p:nvSpPr>
          <p:cNvPr id="4" name="Slide Number Placeholder 3">
            <a:extLst>
              <a:ext uri="{FF2B5EF4-FFF2-40B4-BE49-F238E27FC236}">
                <a16:creationId xmlns:a16="http://schemas.microsoft.com/office/drawing/2014/main" id="{E8C9345F-F2E3-E8BD-3465-BF333CF40B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2FE03-0128-49A4-9C8E-FA8E5C6BCA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655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16</a:t>
            </a:fld>
            <a:endParaRPr lang="en-US"/>
          </a:p>
        </p:txBody>
      </p:sp>
    </p:spTree>
    <p:extLst>
      <p:ext uri="{BB962C8B-B14F-4D97-AF65-F5344CB8AC3E}">
        <p14:creationId xmlns:p14="http://schemas.microsoft.com/office/powerpoint/2010/main" val="3168474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18</a:t>
            </a:fld>
            <a:endParaRPr lang="en-US"/>
          </a:p>
        </p:txBody>
      </p:sp>
    </p:spTree>
    <p:extLst>
      <p:ext uri="{BB962C8B-B14F-4D97-AF65-F5344CB8AC3E}">
        <p14:creationId xmlns:p14="http://schemas.microsoft.com/office/powerpoint/2010/main" val="4077361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21</a:t>
            </a:fld>
            <a:endParaRPr lang="en-US"/>
          </a:p>
        </p:txBody>
      </p:sp>
    </p:spTree>
    <p:extLst>
      <p:ext uri="{BB962C8B-B14F-4D97-AF65-F5344CB8AC3E}">
        <p14:creationId xmlns:p14="http://schemas.microsoft.com/office/powerpoint/2010/main" val="3901952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493B1-5255-C32E-37A0-E16DD2758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8BEE7-9C37-EFAD-E576-31A231F52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16CF42-D802-FB4D-1ECE-4003754195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Ashwin – Gen AI Literacy</a:t>
            </a:r>
          </a:p>
          <a:p>
            <a:endParaRPr lang="en-US"/>
          </a:p>
        </p:txBody>
      </p:sp>
      <p:sp>
        <p:nvSpPr>
          <p:cNvPr id="4" name="Slide Number Placeholder 3">
            <a:extLst>
              <a:ext uri="{FF2B5EF4-FFF2-40B4-BE49-F238E27FC236}">
                <a16:creationId xmlns:a16="http://schemas.microsoft.com/office/drawing/2014/main" id="{93F1F1D0-A5C5-C98B-D0D3-CA0619F5EB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F2FE03-0128-49A4-9C8E-FA8E5C6BCA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4982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12.jpeg"/><Relationship Id="rId5" Type="http://schemas.openxmlformats.org/officeDocument/2006/relationships/image" Target="../media/image1.jpeg"/><Relationship Id="rId4" Type="http://schemas.openxmlformats.org/officeDocument/2006/relationships/image" Target="../media/image11.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EA6068-CB29-600E-4645-AF39C72E2045}"/>
              </a:ext>
            </a:extLst>
          </p:cNvPr>
          <p:cNvSpPr/>
          <p:nvPr userDrawn="1"/>
        </p:nvSpPr>
        <p:spPr>
          <a:xfrm>
            <a:off x="0" y="0"/>
            <a:ext cx="9144000" cy="51435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Diagonal Corner Rectangle 3">
            <a:extLst>
              <a:ext uri="{FF2B5EF4-FFF2-40B4-BE49-F238E27FC236}">
                <a16:creationId xmlns:a16="http://schemas.microsoft.com/office/drawing/2014/main" id="{31F3CA47-8377-AB12-8E32-EFFE711AAF8A}"/>
              </a:ext>
            </a:extLst>
          </p:cNvPr>
          <p:cNvSpPr/>
          <p:nvPr userDrawn="1"/>
        </p:nvSpPr>
        <p:spPr>
          <a:xfrm flipH="1">
            <a:off x="4258204" y="0"/>
            <a:ext cx="1627774" cy="2113251"/>
          </a:xfrm>
          <a:prstGeom prst="round2DiagRect">
            <a:avLst>
              <a:gd name="adj1" fmla="val 35830"/>
              <a:gd name="adj2" fmla="val 0"/>
            </a:avLst>
          </a:prstGeom>
          <a:blipFill dpi="0" rotWithShape="1">
            <a:blip r:embed="rId2"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pic>
        <p:nvPicPr>
          <p:cNvPr id="4" name="Picture 3" descr="A picture containing text, device, gauge, meter&#10;&#10;Description automatically generated">
            <a:extLst>
              <a:ext uri="{FF2B5EF4-FFF2-40B4-BE49-F238E27FC236}">
                <a16:creationId xmlns:a16="http://schemas.microsoft.com/office/drawing/2014/main" id="{AE9E2647-048F-02B4-68DD-3D0400E735D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9778" y="476150"/>
            <a:ext cx="1991410" cy="715048"/>
          </a:xfrm>
          <a:prstGeom prst="rect">
            <a:avLst/>
          </a:prstGeom>
        </p:spPr>
      </p:pic>
      <p:sp>
        <p:nvSpPr>
          <p:cNvPr id="5" name="Freeform 39">
            <a:extLst>
              <a:ext uri="{FF2B5EF4-FFF2-40B4-BE49-F238E27FC236}">
                <a16:creationId xmlns:a16="http://schemas.microsoft.com/office/drawing/2014/main" id="{DD036A31-469F-227A-D3C0-4B463655581C}"/>
              </a:ext>
            </a:extLst>
          </p:cNvPr>
          <p:cNvSpPr/>
          <p:nvPr userDrawn="1"/>
        </p:nvSpPr>
        <p:spPr>
          <a:xfrm>
            <a:off x="1" y="4475423"/>
            <a:ext cx="9144000" cy="664917"/>
          </a:xfrm>
          <a:custGeom>
            <a:avLst/>
            <a:gdLst>
              <a:gd name="connsiteX0" fmla="*/ 12192000 w 12192001"/>
              <a:gd name="connsiteY0" fmla="*/ 0 h 887101"/>
              <a:gd name="connsiteX1" fmla="*/ 12192000 w 12192001"/>
              <a:gd name="connsiteY1" fmla="*/ 600141 h 887101"/>
              <a:gd name="connsiteX2" fmla="*/ 12192001 w 12192001"/>
              <a:gd name="connsiteY2" fmla="*/ 600141 h 887101"/>
              <a:gd name="connsiteX3" fmla="*/ 12192001 w 12192001"/>
              <a:gd name="connsiteY3" fmla="*/ 887101 h 887101"/>
              <a:gd name="connsiteX4" fmla="*/ 0 w 12192001"/>
              <a:gd name="connsiteY4" fmla="*/ 887101 h 887101"/>
              <a:gd name="connsiteX5" fmla="*/ 0 w 12192001"/>
              <a:gd name="connsiteY5" fmla="*/ 600141 h 887101"/>
              <a:gd name="connsiteX6" fmla="*/ 11596677 w 12192001"/>
              <a:gd name="connsiteY6" fmla="*/ 600141 h 887101"/>
              <a:gd name="connsiteX7" fmla="*/ 11596677 w 12192001"/>
              <a:gd name="connsiteY7" fmla="*/ 600140 h 887101"/>
              <a:gd name="connsiteX8" fmla="*/ 11596682 w 12192001"/>
              <a:gd name="connsiteY8" fmla="*/ 600141 h 887101"/>
              <a:gd name="connsiteX9" fmla="*/ 11716656 w 12192001"/>
              <a:gd name="connsiteY9" fmla="*/ 587949 h 887101"/>
              <a:gd name="connsiteX10" fmla="*/ 12179906 w 12192001"/>
              <a:gd name="connsiteY10" fmla="*/ 120942 h 88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1" h="887101">
                <a:moveTo>
                  <a:pt x="12192000" y="0"/>
                </a:moveTo>
                <a:lnTo>
                  <a:pt x="12192000" y="600141"/>
                </a:lnTo>
                <a:lnTo>
                  <a:pt x="12192001" y="600141"/>
                </a:lnTo>
                <a:lnTo>
                  <a:pt x="12192001" y="887101"/>
                </a:lnTo>
                <a:lnTo>
                  <a:pt x="0" y="887101"/>
                </a:lnTo>
                <a:lnTo>
                  <a:pt x="0" y="600141"/>
                </a:lnTo>
                <a:lnTo>
                  <a:pt x="11596677" y="600141"/>
                </a:lnTo>
                <a:lnTo>
                  <a:pt x="11596677" y="600140"/>
                </a:lnTo>
                <a:lnTo>
                  <a:pt x="11596682" y="600141"/>
                </a:lnTo>
                <a:lnTo>
                  <a:pt x="11716656" y="587949"/>
                </a:lnTo>
                <a:cubicBezTo>
                  <a:pt x="11949181" y="539982"/>
                  <a:pt x="12132324" y="355352"/>
                  <a:pt x="12179906" y="12094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 name="Round Diagonal Corner Rectangle 5">
            <a:extLst>
              <a:ext uri="{FF2B5EF4-FFF2-40B4-BE49-F238E27FC236}">
                <a16:creationId xmlns:a16="http://schemas.microsoft.com/office/drawing/2014/main" id="{044C8A23-5B6F-252C-A815-D090137E6526}"/>
              </a:ext>
            </a:extLst>
          </p:cNvPr>
          <p:cNvSpPr/>
          <p:nvPr userDrawn="1"/>
        </p:nvSpPr>
        <p:spPr>
          <a:xfrm flipH="1">
            <a:off x="5882835" y="2113251"/>
            <a:ext cx="1627774" cy="2113251"/>
          </a:xfrm>
          <a:prstGeom prst="round2DiagRect">
            <a:avLst>
              <a:gd name="adj1" fmla="val 35830"/>
              <a:gd name="adj2" fmla="val 0"/>
            </a:avLst>
          </a:prstGeom>
          <a:blipFill>
            <a:blip r:embed="rId4"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7" name="Round Diagonal Corner Rectangle 9">
            <a:extLst>
              <a:ext uri="{FF2B5EF4-FFF2-40B4-BE49-F238E27FC236}">
                <a16:creationId xmlns:a16="http://schemas.microsoft.com/office/drawing/2014/main" id="{8A5BEB7E-8DE2-B962-F998-217509434079}"/>
              </a:ext>
            </a:extLst>
          </p:cNvPr>
          <p:cNvSpPr/>
          <p:nvPr userDrawn="1"/>
        </p:nvSpPr>
        <p:spPr>
          <a:xfrm>
            <a:off x="7510609" y="1121084"/>
            <a:ext cx="1627774" cy="2113251"/>
          </a:xfrm>
          <a:prstGeom prst="round2DiagRect">
            <a:avLst>
              <a:gd name="adj1" fmla="val 35830"/>
              <a:gd name="adj2" fmla="val 0"/>
            </a:avLst>
          </a:prstGeom>
          <a:blipFill>
            <a:blip r:embed="rId5"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1" name="Title 1">
            <a:extLst>
              <a:ext uri="{FF2B5EF4-FFF2-40B4-BE49-F238E27FC236}">
                <a16:creationId xmlns:a16="http://schemas.microsoft.com/office/drawing/2014/main" id="{521EE64F-D575-4E1D-CD7F-85E81FF742DD}"/>
              </a:ext>
            </a:extLst>
          </p:cNvPr>
          <p:cNvSpPr>
            <a:spLocks noGrp="1"/>
          </p:cNvSpPr>
          <p:nvPr>
            <p:ph type="title"/>
          </p:nvPr>
        </p:nvSpPr>
        <p:spPr>
          <a:xfrm>
            <a:off x="586855" y="2219094"/>
            <a:ext cx="4967784" cy="1384995"/>
          </a:xfrm>
        </p:spPr>
        <p:txBody>
          <a:bodyPr vert="horz" wrap="square" lIns="0" tIns="0" rIns="0" bIns="0" rtlCol="0" anchor="t">
            <a:spAutoFit/>
          </a:bodyPr>
          <a:lstStyle>
            <a:lvl1pPr>
              <a:lnSpc>
                <a:spcPct val="100000"/>
              </a:lnSpc>
              <a:defRPr lang="en-US" sz="4500" dirty="0">
                <a:solidFill>
                  <a:schemeClr val="bg1"/>
                </a:solidFill>
                <a:latin typeface="+mj-lt"/>
              </a:defRPr>
            </a:lvl1pPr>
          </a:lstStyle>
          <a:p>
            <a:pPr lvl="0"/>
            <a:r>
              <a:rPr lang="en-US"/>
              <a:t>Click to edit Master title style</a:t>
            </a:r>
          </a:p>
        </p:txBody>
      </p:sp>
    </p:spTree>
    <p:extLst>
      <p:ext uri="{BB962C8B-B14F-4D97-AF65-F5344CB8AC3E}">
        <p14:creationId xmlns:p14="http://schemas.microsoft.com/office/powerpoint/2010/main" val="4257780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1589992"/>
            <a:ext cx="2360921" cy="1615827"/>
          </a:xfrm>
        </p:spPr>
        <p:txBody>
          <a:bodyPr vert="horz" wrap="square" lIns="0" tIns="0" rIns="0" bIns="0" rtlCol="0" anchor="ctr">
            <a:spAutoFit/>
          </a:bodyPr>
          <a:lstStyle>
            <a:lvl1pPr>
              <a:defRPr lang="en-US" sz="3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577482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857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device, gauge, meter&#10;&#10;Description automatically generated">
            <a:extLst>
              <a:ext uri="{FF2B5EF4-FFF2-40B4-BE49-F238E27FC236}">
                <a16:creationId xmlns:a16="http://schemas.microsoft.com/office/drawing/2014/main" id="{48AA636C-40B0-C84B-BA6A-ABF01F2128AD}"/>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329784" y="2125713"/>
            <a:ext cx="2484432" cy="892074"/>
          </a:xfrm>
          <a:prstGeom prst="rect">
            <a:avLst/>
          </a:prstGeom>
        </p:spPr>
      </p:pic>
    </p:spTree>
    <p:extLst>
      <p:ext uri="{BB962C8B-B14F-4D97-AF65-F5344CB8AC3E}">
        <p14:creationId xmlns:p14="http://schemas.microsoft.com/office/powerpoint/2010/main" val="4013980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024FF4B3-15F0-469A-9F6A-F265F4B7DFEE}"/>
              </a:ext>
            </a:extLst>
          </p:cNvPr>
          <p:cNvGraphicFramePr>
            <a:graphicFrameLocks noChangeAspect="1"/>
          </p:cNvGraphicFramePr>
          <p:nvPr userDrawn="1">
            <p:custDataLst>
              <p:tags r:id="rId1"/>
            </p:custDataLst>
          </p:nvPr>
        </p:nvGraphicFramePr>
        <p:xfrm>
          <a:off x="1589" y="1191"/>
          <a:ext cx="1588" cy="1191"/>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9" name="Objekt 8" hidden="1">
                        <a:extLst>
                          <a:ext uri="{FF2B5EF4-FFF2-40B4-BE49-F238E27FC236}">
                            <a16:creationId xmlns:a16="http://schemas.microsoft.com/office/drawing/2014/main" id="{024FF4B3-15F0-469A-9F6A-F265F4B7DFEE}"/>
                          </a:ext>
                        </a:extLst>
                      </p:cNvPr>
                      <p:cNvPicPr/>
                      <p:nvPr/>
                    </p:nvPicPr>
                    <p:blipFill>
                      <a:blip r:embed="rId5"/>
                      <a:stretch>
                        <a:fillRect/>
                      </a:stretch>
                    </p:blipFill>
                    <p:spPr>
                      <a:xfrm>
                        <a:off x="1589" y="1191"/>
                        <a:ext cx="1588" cy="1191"/>
                      </a:xfrm>
                      <a:prstGeom prst="rect">
                        <a:avLst/>
                      </a:prstGeom>
                    </p:spPr>
                  </p:pic>
                </p:oleObj>
              </mc:Fallback>
            </mc:AlternateContent>
          </a:graphicData>
        </a:graphic>
      </p:graphicFrame>
      <p:sp>
        <p:nvSpPr>
          <p:cNvPr id="8" name="Rechteck 7" hidden="1">
            <a:extLst>
              <a:ext uri="{FF2B5EF4-FFF2-40B4-BE49-F238E27FC236}">
                <a16:creationId xmlns:a16="http://schemas.microsoft.com/office/drawing/2014/main" id="{78734AFF-CF71-4CE5-91DA-87DCFD55AAC6}"/>
              </a:ext>
            </a:extLst>
          </p:cNvPr>
          <p:cNvSpPr/>
          <p:nvPr userDrawn="1">
            <p:custDataLst>
              <p:tags r:id="rId2"/>
            </p:custDataLst>
          </p:nvPr>
        </p:nvSpPr>
        <p:spPr>
          <a:xfrm>
            <a:off x="1" y="0"/>
            <a:ext cx="158750"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de-DE" sz="2700" b="0"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463552" y="220055"/>
            <a:ext cx="8158724" cy="353453"/>
          </a:xfrm>
        </p:spPr>
        <p:txBody>
          <a:bodyPr>
            <a:noAutofit/>
          </a:bodyPr>
          <a:lstStyle>
            <a:lvl1pPr algn="l">
              <a:defRPr sz="2700"/>
            </a:lvl1pPr>
          </a:lstStyle>
          <a:p>
            <a:r>
              <a:rPr lang="de-DE"/>
              <a:t>Mastertitelformat bearbeiten</a:t>
            </a:r>
            <a:endParaRPr lang="en-US"/>
          </a:p>
        </p:txBody>
      </p:sp>
      <p:sp>
        <p:nvSpPr>
          <p:cNvPr id="3" name="Content Placeholder 2"/>
          <p:cNvSpPr>
            <a:spLocks noGrp="1"/>
          </p:cNvSpPr>
          <p:nvPr>
            <p:ph idx="1"/>
          </p:nvPr>
        </p:nvSpPr>
        <p:spPr>
          <a:xfrm>
            <a:off x="462118" y="1124713"/>
            <a:ext cx="8229600" cy="337005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1" name="Textplatzhalter 10">
            <a:extLst>
              <a:ext uri="{FF2B5EF4-FFF2-40B4-BE49-F238E27FC236}">
                <a16:creationId xmlns:a16="http://schemas.microsoft.com/office/drawing/2014/main" id="{6C0620A0-6FA4-4424-A847-814152FEDD8B}"/>
              </a:ext>
            </a:extLst>
          </p:cNvPr>
          <p:cNvSpPr>
            <a:spLocks noGrp="1"/>
          </p:cNvSpPr>
          <p:nvPr>
            <p:ph type="body" sz="quarter" idx="13" hasCustomPrompt="1"/>
          </p:nvPr>
        </p:nvSpPr>
        <p:spPr>
          <a:xfrm>
            <a:off x="462117" y="609587"/>
            <a:ext cx="3760688" cy="294084"/>
          </a:xfrm>
        </p:spPr>
        <p:txBody>
          <a:bodyPr>
            <a:noAutofit/>
          </a:bodyPr>
          <a:lstStyle>
            <a:lvl1pPr marL="0" indent="0" algn="l">
              <a:buNone/>
              <a:defRPr sz="1500">
                <a:solidFill>
                  <a:srgbClr val="656564"/>
                </a:solidFill>
              </a:defRPr>
            </a:lvl1pPr>
          </a:lstStyle>
          <a:p>
            <a:pPr lvl="0"/>
            <a:r>
              <a:rPr lang="de-DE"/>
              <a:t>Put </a:t>
            </a:r>
            <a:r>
              <a:rPr lang="de-DE" err="1"/>
              <a:t>you</a:t>
            </a:r>
            <a:r>
              <a:rPr lang="de-DE"/>
              <a:t> </a:t>
            </a:r>
            <a:r>
              <a:rPr lang="de-DE" err="1"/>
              <a:t>subtitle</a:t>
            </a:r>
            <a:r>
              <a:rPr lang="de-DE"/>
              <a:t> </a:t>
            </a:r>
            <a:r>
              <a:rPr lang="de-DE" err="1"/>
              <a:t>here</a:t>
            </a:r>
            <a:endParaRPr lang="de-DE"/>
          </a:p>
        </p:txBody>
      </p:sp>
    </p:spTree>
    <p:extLst>
      <p:ext uri="{BB962C8B-B14F-4D97-AF65-F5344CB8AC3E}">
        <p14:creationId xmlns:p14="http://schemas.microsoft.com/office/powerpoint/2010/main" val="502934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9415915" y="1"/>
            <a:ext cx="1235642" cy="1362074"/>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a:solidFill>
                    <a:schemeClr val="accent2">
                      <a:lumMod val="50000"/>
                    </a:schemeClr>
                  </a:solidFill>
                </a:rPr>
                <a:t>To insert your own icons*:</a:t>
              </a:r>
            </a:p>
            <a:p>
              <a:endParaRPr lang="en-US" sz="1050">
                <a:solidFill>
                  <a:schemeClr val="accent2">
                    <a:lumMod val="50000"/>
                  </a:schemeClr>
                </a:solidFill>
              </a:endParaRPr>
            </a:p>
            <a:p>
              <a:r>
                <a:rPr lang="en-US" sz="1050" b="1">
                  <a:solidFill>
                    <a:schemeClr val="accent2">
                      <a:lumMod val="50000"/>
                    </a:schemeClr>
                  </a:solidFill>
                </a:rPr>
                <a:t>Insert</a:t>
              </a:r>
              <a:r>
                <a:rPr lang="en-US" sz="1050">
                  <a:solidFill>
                    <a:schemeClr val="accent2">
                      <a:lumMod val="50000"/>
                    </a:schemeClr>
                  </a:solidFill>
                </a:rPr>
                <a:t> &gt;&gt; </a:t>
              </a:r>
              <a:r>
                <a:rPr lang="en-US" sz="1050" b="1">
                  <a:solidFill>
                    <a:schemeClr val="accent2">
                      <a:lumMod val="50000"/>
                    </a:schemeClr>
                  </a:solidFill>
                </a:rPr>
                <a:t>Icons</a:t>
              </a:r>
            </a:p>
            <a:p>
              <a:endParaRPr lang="en-US" sz="1050">
                <a:solidFill>
                  <a:schemeClr val="accent2">
                    <a:lumMod val="50000"/>
                  </a:schemeClr>
                </a:solidFill>
              </a:endParaRPr>
            </a:p>
            <a:p>
              <a:r>
                <a:rPr lang="en-US" sz="9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4225120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E04C-7D10-BA22-39B7-52FAA101D8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B2D38-F5D9-2A96-0444-C86C51AF8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135655-B684-8E6B-082F-3137B0C9A942}"/>
              </a:ext>
            </a:extLst>
          </p:cNvPr>
          <p:cNvSpPr>
            <a:spLocks noGrp="1"/>
          </p:cNvSpPr>
          <p:nvPr>
            <p:ph type="dt" sz="half" idx="10"/>
          </p:nvPr>
        </p:nvSpPr>
        <p:spPr/>
        <p:txBody>
          <a:bodyPr/>
          <a:lstStyle/>
          <a:p>
            <a:fld id="{272F4273-F761-4E49-A810-BC409FF03EF9}" type="datetimeFigureOut">
              <a:rPr lang="en-US" smtClean="0"/>
              <a:t>12/13/2024</a:t>
            </a:fld>
            <a:endParaRPr lang="en-US"/>
          </a:p>
        </p:txBody>
      </p:sp>
      <p:sp>
        <p:nvSpPr>
          <p:cNvPr id="5" name="Footer Placeholder 4">
            <a:extLst>
              <a:ext uri="{FF2B5EF4-FFF2-40B4-BE49-F238E27FC236}">
                <a16:creationId xmlns:a16="http://schemas.microsoft.com/office/drawing/2014/main" id="{D5D2C74D-660A-0E0E-73CD-9748384B1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ADDA2-691A-A3D2-4ECC-3CF7A3B07C29}"/>
              </a:ext>
            </a:extLst>
          </p:cNvPr>
          <p:cNvSpPr>
            <a:spLocks noGrp="1"/>
          </p:cNvSpPr>
          <p:nvPr>
            <p:ph type="sldNum" sz="quarter" idx="12"/>
          </p:nvPr>
        </p:nvSpPr>
        <p:spPr/>
        <p:txBody>
          <a:bodyPr/>
          <a:lstStyle/>
          <a:p>
            <a:fld id="{BE7EBD6F-3513-4333-BE44-7C5E1ACC3B82}" type="slidenum">
              <a:rPr lang="en-US" smtClean="0"/>
              <a:t>‹#›</a:t>
            </a:fld>
            <a:endParaRPr lang="en-US"/>
          </a:p>
        </p:txBody>
      </p:sp>
    </p:spTree>
    <p:extLst>
      <p:ext uri="{BB962C8B-B14F-4D97-AF65-F5344CB8AC3E}">
        <p14:creationId xmlns:p14="http://schemas.microsoft.com/office/powerpoint/2010/main" val="3986678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4A51-D65D-E092-9C79-F5777B1A0ED4}"/>
              </a:ext>
            </a:extLst>
          </p:cNvPr>
          <p:cNvSpPr>
            <a:spLocks noGrp="1"/>
          </p:cNvSpPr>
          <p:nvPr>
            <p:ph type="ctrTitle"/>
          </p:nvPr>
        </p:nvSpPr>
        <p:spPr>
          <a:xfrm>
            <a:off x="1143000" y="987805"/>
            <a:ext cx="6858000" cy="1887523"/>
          </a:xfrm>
        </p:spPr>
        <p:txBody>
          <a:bodyPr anchor="b"/>
          <a:lstStyle>
            <a:lvl1pPr algn="ctr">
              <a:defRPr sz="45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00683995-6432-BE4E-F037-380B04DFB6E8}"/>
              </a:ext>
            </a:extLst>
          </p:cNvPr>
          <p:cNvSpPr>
            <a:spLocks noGrp="1"/>
          </p:cNvSpPr>
          <p:nvPr>
            <p:ph type="subTitle" idx="1"/>
          </p:nvPr>
        </p:nvSpPr>
        <p:spPr>
          <a:xfrm>
            <a:off x="1143000" y="3158454"/>
            <a:ext cx="6858000" cy="822646"/>
          </a:xfrm>
        </p:spPr>
        <p:txBody>
          <a:bodyPr/>
          <a:lstStyle>
            <a:lvl1pPr marL="0" indent="0" algn="ctr">
              <a:buNone/>
              <a:defRPr sz="1800">
                <a:solidFill>
                  <a:schemeClr val="accent1"/>
                </a:solidFill>
                <a:latin typeface="Arial" panose="020B0604020202020204" pitchFamily="34" charset="0"/>
                <a:cs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0939301E-9AAA-2CE5-198E-9E431F22DF1B}"/>
              </a:ext>
            </a:extLst>
          </p:cNvPr>
          <p:cNvSpPr>
            <a:spLocks noGrp="1"/>
          </p:cNvSpPr>
          <p:nvPr>
            <p:ph type="sldNum" sz="quarter" idx="4"/>
          </p:nvPr>
        </p:nvSpPr>
        <p:spPr>
          <a:xfrm>
            <a:off x="11462157" y="6111380"/>
            <a:ext cx="536896" cy="536896"/>
          </a:xfrm>
          <a:custGeom>
            <a:avLst/>
            <a:gdLst>
              <a:gd name="connsiteX0" fmla="*/ 935373 w 1870746"/>
              <a:gd name="connsiteY0" fmla="*/ 0 h 1870746"/>
              <a:gd name="connsiteX1" fmla="*/ 935373 w 1870746"/>
              <a:gd name="connsiteY1" fmla="*/ 1 h 1870746"/>
              <a:gd name="connsiteX2" fmla="*/ 1870746 w 1870746"/>
              <a:gd name="connsiteY2" fmla="*/ 935374 h 1870746"/>
              <a:gd name="connsiteX3" fmla="*/ 1870746 w 1870746"/>
              <a:gd name="connsiteY3" fmla="*/ 1870746 h 1870746"/>
              <a:gd name="connsiteX4" fmla="*/ 935373 w 1870746"/>
              <a:gd name="connsiteY4" fmla="*/ 1870746 h 1870746"/>
              <a:gd name="connsiteX5" fmla="*/ 0 w 1870746"/>
              <a:gd name="connsiteY5" fmla="*/ 935373 h 1870746"/>
              <a:gd name="connsiteX6" fmla="*/ 935373 w 1870746"/>
              <a:gd name="connsiteY6" fmla="*/ 0 h 187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0746" h="1870746">
                <a:moveTo>
                  <a:pt x="935373" y="0"/>
                </a:moveTo>
                <a:lnTo>
                  <a:pt x="935373" y="1"/>
                </a:lnTo>
                <a:cubicBezTo>
                  <a:pt x="1451965" y="1"/>
                  <a:pt x="1870746" y="418782"/>
                  <a:pt x="1870746" y="935374"/>
                </a:cubicBezTo>
                <a:lnTo>
                  <a:pt x="1870746" y="1870746"/>
                </a:lnTo>
                <a:lnTo>
                  <a:pt x="935373" y="1870746"/>
                </a:lnTo>
                <a:cubicBezTo>
                  <a:pt x="418781" y="1870746"/>
                  <a:pt x="0" y="1451965"/>
                  <a:pt x="0" y="935373"/>
                </a:cubicBezTo>
                <a:cubicBezTo>
                  <a:pt x="0" y="418781"/>
                  <a:pt x="418781" y="0"/>
                  <a:pt x="935373" y="0"/>
                </a:cubicBezTo>
                <a:close/>
              </a:path>
            </a:pathLst>
          </a:custGeom>
          <a:solidFill>
            <a:schemeClr val="accent1"/>
          </a:solidFill>
        </p:spPr>
        <p:txBody>
          <a:bodyPr vert="horz" wrap="none" lIns="91440" tIns="45720" rIns="91440" bIns="45720" rtlCol="0" anchor="ctr">
            <a:noAutofit/>
          </a:bodyPr>
          <a:lstStyle>
            <a:defPPr>
              <a:defRPr lang="en-US"/>
            </a:defPPr>
            <a:lvl1pPr marL="0" algn="ctr" defTabSz="914378" rtl="0" eaLnBrk="1" latinLnBrk="0" hangingPunct="1">
              <a:defRPr sz="1200" b="1" i="0" kern="1200">
                <a:solidFill>
                  <a:schemeClr val="bg1"/>
                </a:solidFill>
                <a:latin typeface="Futura" panose="020B0602020204020303" pitchFamily="34" charset="-79"/>
                <a:ea typeface="+mn-ea"/>
                <a:cs typeface="Futura" panose="020B0602020204020303" pitchFamily="34" charset="-79"/>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a:lstStyle>
          <a:p>
            <a:fld id="{7A2C48B0-1C89-D148-82E6-F18A6FC519FE}" type="slidenum">
              <a:rPr lang="en-US" smtClean="0"/>
              <a:pPr/>
              <a:t>‹#›</a:t>
            </a:fld>
            <a:endParaRPr lang="en-US"/>
          </a:p>
        </p:txBody>
      </p:sp>
    </p:spTree>
    <p:extLst>
      <p:ext uri="{BB962C8B-B14F-4D97-AF65-F5344CB8AC3E}">
        <p14:creationId xmlns:p14="http://schemas.microsoft.com/office/powerpoint/2010/main" val="1026013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701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A blue dotted wave of dots&#10;&#10;Description automatically generated with medium confidence">
            <a:extLst>
              <a:ext uri="{FF2B5EF4-FFF2-40B4-BE49-F238E27FC236}">
                <a16:creationId xmlns:a16="http://schemas.microsoft.com/office/drawing/2014/main" id="{115FC043-52F5-6427-2388-DACBE62FE57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2500" b="12500"/>
          <a:stretch/>
        </p:blipFill>
        <p:spPr>
          <a:xfrm>
            <a:off x="-1" y="0"/>
            <a:ext cx="9144001" cy="5143500"/>
          </a:xfrm>
          <a:prstGeom prst="rect">
            <a:avLst/>
          </a:prstGeom>
        </p:spPr>
      </p:pic>
      <p:pic>
        <p:nvPicPr>
          <p:cNvPr id="4" name="Picture 3" descr="A picture containing text, device, gauge, meter&#10;&#10;Description automatically generated">
            <a:extLst>
              <a:ext uri="{FF2B5EF4-FFF2-40B4-BE49-F238E27FC236}">
                <a16:creationId xmlns:a16="http://schemas.microsoft.com/office/drawing/2014/main" id="{AE9E2647-048F-02B4-68DD-3D0400E735D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68698" y="69750"/>
            <a:ext cx="1991410" cy="715048"/>
          </a:xfrm>
          <a:prstGeom prst="rect">
            <a:avLst/>
          </a:prstGeom>
        </p:spPr>
      </p:pic>
      <p:sp>
        <p:nvSpPr>
          <p:cNvPr id="5" name="Freeform 39">
            <a:extLst>
              <a:ext uri="{FF2B5EF4-FFF2-40B4-BE49-F238E27FC236}">
                <a16:creationId xmlns:a16="http://schemas.microsoft.com/office/drawing/2014/main" id="{DD036A31-469F-227A-D3C0-4B463655581C}"/>
              </a:ext>
            </a:extLst>
          </p:cNvPr>
          <p:cNvSpPr/>
          <p:nvPr userDrawn="1"/>
        </p:nvSpPr>
        <p:spPr>
          <a:xfrm>
            <a:off x="1" y="4478583"/>
            <a:ext cx="9144000" cy="664917"/>
          </a:xfrm>
          <a:custGeom>
            <a:avLst/>
            <a:gdLst>
              <a:gd name="connsiteX0" fmla="*/ 12192000 w 12192001"/>
              <a:gd name="connsiteY0" fmla="*/ 0 h 887101"/>
              <a:gd name="connsiteX1" fmla="*/ 12192000 w 12192001"/>
              <a:gd name="connsiteY1" fmla="*/ 600141 h 887101"/>
              <a:gd name="connsiteX2" fmla="*/ 12192001 w 12192001"/>
              <a:gd name="connsiteY2" fmla="*/ 600141 h 887101"/>
              <a:gd name="connsiteX3" fmla="*/ 12192001 w 12192001"/>
              <a:gd name="connsiteY3" fmla="*/ 887101 h 887101"/>
              <a:gd name="connsiteX4" fmla="*/ 0 w 12192001"/>
              <a:gd name="connsiteY4" fmla="*/ 887101 h 887101"/>
              <a:gd name="connsiteX5" fmla="*/ 0 w 12192001"/>
              <a:gd name="connsiteY5" fmla="*/ 600141 h 887101"/>
              <a:gd name="connsiteX6" fmla="*/ 11596677 w 12192001"/>
              <a:gd name="connsiteY6" fmla="*/ 600141 h 887101"/>
              <a:gd name="connsiteX7" fmla="*/ 11596677 w 12192001"/>
              <a:gd name="connsiteY7" fmla="*/ 600140 h 887101"/>
              <a:gd name="connsiteX8" fmla="*/ 11596682 w 12192001"/>
              <a:gd name="connsiteY8" fmla="*/ 600141 h 887101"/>
              <a:gd name="connsiteX9" fmla="*/ 11716656 w 12192001"/>
              <a:gd name="connsiteY9" fmla="*/ 587949 h 887101"/>
              <a:gd name="connsiteX10" fmla="*/ 12179906 w 12192001"/>
              <a:gd name="connsiteY10" fmla="*/ 120942 h 88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1" h="887101">
                <a:moveTo>
                  <a:pt x="12192000" y="0"/>
                </a:moveTo>
                <a:lnTo>
                  <a:pt x="12192000" y="600141"/>
                </a:lnTo>
                <a:lnTo>
                  <a:pt x="12192001" y="600141"/>
                </a:lnTo>
                <a:lnTo>
                  <a:pt x="12192001" y="887101"/>
                </a:lnTo>
                <a:lnTo>
                  <a:pt x="0" y="887101"/>
                </a:lnTo>
                <a:lnTo>
                  <a:pt x="0" y="600141"/>
                </a:lnTo>
                <a:lnTo>
                  <a:pt x="11596677" y="600141"/>
                </a:lnTo>
                <a:lnTo>
                  <a:pt x="11596677" y="600140"/>
                </a:lnTo>
                <a:lnTo>
                  <a:pt x="11596682" y="600141"/>
                </a:lnTo>
                <a:lnTo>
                  <a:pt x="11716656" y="587949"/>
                </a:lnTo>
                <a:cubicBezTo>
                  <a:pt x="11949181" y="539982"/>
                  <a:pt x="12132324" y="355352"/>
                  <a:pt x="12179906" y="120942"/>
                </a:cubicBezTo>
                <a:close/>
              </a:path>
            </a:pathLst>
          </a:cu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1" name="Title 1">
            <a:extLst>
              <a:ext uri="{FF2B5EF4-FFF2-40B4-BE49-F238E27FC236}">
                <a16:creationId xmlns:a16="http://schemas.microsoft.com/office/drawing/2014/main" id="{521EE64F-D575-4E1D-CD7F-85E81FF742DD}"/>
              </a:ext>
            </a:extLst>
          </p:cNvPr>
          <p:cNvSpPr>
            <a:spLocks noGrp="1"/>
          </p:cNvSpPr>
          <p:nvPr>
            <p:ph type="title"/>
          </p:nvPr>
        </p:nvSpPr>
        <p:spPr>
          <a:xfrm>
            <a:off x="586855" y="2219094"/>
            <a:ext cx="4967784" cy="1384995"/>
          </a:xfrm>
        </p:spPr>
        <p:txBody>
          <a:bodyPr vert="horz" wrap="square" lIns="0" tIns="0" rIns="0" bIns="0" rtlCol="0" anchor="t">
            <a:spAutoFit/>
          </a:bodyPr>
          <a:lstStyle>
            <a:lvl1pPr>
              <a:lnSpc>
                <a:spcPct val="100000"/>
              </a:lnSpc>
              <a:defRPr lang="en-US" sz="4500" dirty="0">
                <a:solidFill>
                  <a:schemeClr val="bg1"/>
                </a:solidFill>
                <a:latin typeface="+mj-lt"/>
              </a:defRPr>
            </a:lvl1pPr>
          </a:lstStyle>
          <a:p>
            <a:pPr lvl="0"/>
            <a:r>
              <a:rPr lang="en-US"/>
              <a:t>Click to edit Master title style</a:t>
            </a:r>
          </a:p>
        </p:txBody>
      </p:sp>
      <p:pic>
        <p:nvPicPr>
          <p:cNvPr id="13" name="Picture 12" descr="A robot hand pointing at something&#10;&#10;Description automatically generated">
            <a:extLst>
              <a:ext uri="{FF2B5EF4-FFF2-40B4-BE49-F238E27FC236}">
                <a16:creationId xmlns:a16="http://schemas.microsoft.com/office/drawing/2014/main" id="{DB35A9F0-1E97-F6B2-1A81-6FB778D439B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186" b="1186"/>
          <a:stretch/>
        </p:blipFill>
        <p:spPr>
          <a:xfrm flipH="1">
            <a:off x="4258203" y="0"/>
            <a:ext cx="1627774" cy="2113251"/>
          </a:xfrm>
          <a:prstGeom prst="round2DiagRect">
            <a:avLst>
              <a:gd name="adj1" fmla="val 35392"/>
              <a:gd name="adj2" fmla="val 0"/>
            </a:avLst>
          </a:prstGeom>
          <a:blipFill dpi="0" rotWithShape="1">
            <a:blip r:embed="rId5" cstate="hqprint">
              <a:extLst>
                <a:ext uri="{28A0092B-C50C-407E-A947-70E740481C1C}">
                  <a14:useLocalDpi xmlns:a14="http://schemas.microsoft.com/office/drawing/2010/main"/>
                </a:ext>
              </a:extLst>
            </a:blip>
            <a:srcRect/>
            <a:stretch>
              <a:fillRect/>
            </a:stretch>
          </a:blipFill>
          <a:ln>
            <a:noFill/>
          </a:ln>
        </p:spPr>
      </p:pic>
      <p:pic>
        <p:nvPicPr>
          <p:cNvPr id="15" name="Picture 14" descr="A person with a facial recognition system&#10;&#10;Description automatically generated">
            <a:extLst>
              <a:ext uri="{FF2B5EF4-FFF2-40B4-BE49-F238E27FC236}">
                <a16:creationId xmlns:a16="http://schemas.microsoft.com/office/drawing/2014/main" id="{63AC6135-C612-822A-0232-EF9CC9BC29C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1856" r="1856"/>
          <a:stretch/>
        </p:blipFill>
        <p:spPr>
          <a:xfrm>
            <a:off x="5882835" y="2113251"/>
            <a:ext cx="1627774" cy="2113252"/>
          </a:xfrm>
          <a:prstGeom prst="round2DiagRect">
            <a:avLst>
              <a:gd name="adj1" fmla="val 0"/>
              <a:gd name="adj2" fmla="val 35346"/>
            </a:avLst>
          </a:prstGeom>
        </p:spPr>
      </p:pic>
      <p:pic>
        <p:nvPicPr>
          <p:cNvPr id="17" name="Picture 16" descr="A hand reaching out to touch a light&#10;&#10;Description automatically generated">
            <a:extLst>
              <a:ext uri="{FF2B5EF4-FFF2-40B4-BE49-F238E27FC236}">
                <a16:creationId xmlns:a16="http://schemas.microsoft.com/office/drawing/2014/main" id="{1FD220B5-1F21-1B0A-A84D-76277AE25812}"/>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38746" r="9896"/>
          <a:stretch/>
        </p:blipFill>
        <p:spPr>
          <a:xfrm>
            <a:off x="7510609" y="1121084"/>
            <a:ext cx="1627774" cy="2113251"/>
          </a:xfrm>
          <a:prstGeom prst="round2DiagRect">
            <a:avLst>
              <a:gd name="adj1" fmla="val 36484"/>
              <a:gd name="adj2" fmla="val 0"/>
            </a:avLst>
          </a:prstGeom>
          <a:blipFill>
            <a:blip r:embed="rId8" cstate="hqprint">
              <a:extLst>
                <a:ext uri="{28A0092B-C50C-407E-A947-70E740481C1C}">
                  <a14:useLocalDpi xmlns:a14="http://schemas.microsoft.com/office/drawing/2010/main"/>
                </a:ext>
              </a:extLst>
            </a:blip>
            <a:srcRect/>
            <a:stretch>
              <a:fillRect/>
            </a:stretch>
          </a:blipFill>
          <a:ln>
            <a:noFill/>
          </a:ln>
        </p:spPr>
      </p:pic>
    </p:spTree>
    <p:extLst>
      <p:ext uri="{BB962C8B-B14F-4D97-AF65-F5344CB8AC3E}">
        <p14:creationId xmlns:p14="http://schemas.microsoft.com/office/powerpoint/2010/main" val="2420635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in Title Slide -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userDrawn="1"/>
        </p:nvSpPr>
        <p:spPr>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userDrawn="1"/>
        </p:nvSpPr>
        <p:spPr>
          <a:xfrm>
            <a:off x="0" y="561975"/>
            <a:ext cx="8477250" cy="458152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462735" y="911452"/>
            <a:ext cx="1402397" cy="503553"/>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2004854"/>
            <a:ext cx="6039046" cy="1495794"/>
          </a:xfrm>
        </p:spPr>
        <p:txBody>
          <a:bodyPr>
            <a:spAutoFit/>
          </a:bodyPr>
          <a:lstStyle>
            <a:lvl1pPr>
              <a:defRPr sz="5400">
                <a:solidFill>
                  <a:schemeClr val="bg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AEDC6D98-2DA6-EA4A-8524-20083A7509C9}"/>
              </a:ext>
            </a:extLst>
          </p:cNvPr>
          <p:cNvSpPr>
            <a:spLocks noGrp="1"/>
          </p:cNvSpPr>
          <p:nvPr>
            <p:ph type="body" sz="quarter" idx="10" hasCustomPrompt="1"/>
          </p:nvPr>
        </p:nvSpPr>
        <p:spPr>
          <a:xfrm>
            <a:off x="526257" y="3971302"/>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Subtitle</a:t>
            </a:r>
          </a:p>
        </p:txBody>
      </p:sp>
      <p:sp>
        <p:nvSpPr>
          <p:cNvPr id="10" name="Text Placeholder 2">
            <a:extLst>
              <a:ext uri="{FF2B5EF4-FFF2-40B4-BE49-F238E27FC236}">
                <a16:creationId xmlns:a16="http://schemas.microsoft.com/office/drawing/2014/main" id="{A74EC739-DB15-2D4B-BBAC-E13421A3EBF9}"/>
              </a:ext>
            </a:extLst>
          </p:cNvPr>
          <p:cNvSpPr>
            <a:spLocks noGrp="1"/>
          </p:cNvSpPr>
          <p:nvPr>
            <p:ph type="body" sz="quarter" idx="11" hasCustomPrompt="1"/>
          </p:nvPr>
        </p:nvSpPr>
        <p:spPr>
          <a:xfrm>
            <a:off x="526257" y="4305178"/>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Date</a:t>
            </a:r>
          </a:p>
          <a:p>
            <a:pPr lvl="0"/>
            <a:endParaRPr lang="en-US"/>
          </a:p>
        </p:txBody>
      </p:sp>
    </p:spTree>
    <p:extLst>
      <p:ext uri="{BB962C8B-B14F-4D97-AF65-F5344CB8AC3E}">
        <p14:creationId xmlns:p14="http://schemas.microsoft.com/office/powerpoint/2010/main" val="41759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Slide -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userDrawn="1"/>
        </p:nvSpPr>
        <p:spPr>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userDrawn="1"/>
        </p:nvSpPr>
        <p:spPr>
          <a:xfrm>
            <a:off x="0" y="561975"/>
            <a:ext cx="8477250" cy="458152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462735" y="911452"/>
            <a:ext cx="1402397" cy="503553"/>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2004854"/>
            <a:ext cx="6039046" cy="1495794"/>
          </a:xfrm>
        </p:spPr>
        <p:txBody>
          <a:bodyPr>
            <a:spAutoFit/>
          </a:bodyPr>
          <a:lstStyle>
            <a:lvl1pPr>
              <a:defRPr sz="5400">
                <a:solidFill>
                  <a:schemeClr val="bg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AEDC6D98-2DA6-EA4A-8524-20083A7509C9}"/>
              </a:ext>
            </a:extLst>
          </p:cNvPr>
          <p:cNvSpPr>
            <a:spLocks noGrp="1"/>
          </p:cNvSpPr>
          <p:nvPr>
            <p:ph type="body" sz="quarter" idx="10" hasCustomPrompt="1"/>
          </p:nvPr>
        </p:nvSpPr>
        <p:spPr>
          <a:xfrm>
            <a:off x="526257" y="3971302"/>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Subtitle</a:t>
            </a:r>
          </a:p>
        </p:txBody>
      </p:sp>
      <p:sp>
        <p:nvSpPr>
          <p:cNvPr id="10" name="Text Placeholder 2">
            <a:extLst>
              <a:ext uri="{FF2B5EF4-FFF2-40B4-BE49-F238E27FC236}">
                <a16:creationId xmlns:a16="http://schemas.microsoft.com/office/drawing/2014/main" id="{A74EC739-DB15-2D4B-BBAC-E13421A3EBF9}"/>
              </a:ext>
            </a:extLst>
          </p:cNvPr>
          <p:cNvSpPr>
            <a:spLocks noGrp="1"/>
          </p:cNvSpPr>
          <p:nvPr>
            <p:ph type="body" sz="quarter" idx="11" hasCustomPrompt="1"/>
          </p:nvPr>
        </p:nvSpPr>
        <p:spPr>
          <a:xfrm>
            <a:off x="526257" y="4305178"/>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Date</a:t>
            </a:r>
          </a:p>
          <a:p>
            <a:pPr lvl="0"/>
            <a:endParaRPr lang="en-US"/>
          </a:p>
        </p:txBody>
      </p:sp>
    </p:spTree>
    <p:extLst>
      <p:ext uri="{BB962C8B-B14F-4D97-AF65-F5344CB8AC3E}">
        <p14:creationId xmlns:p14="http://schemas.microsoft.com/office/powerpoint/2010/main" val="3050873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hapter Slide -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p:nvSpPr>
        <p:spPr>
          <a:xfrm>
            <a:off x="0" y="283266"/>
            <a:ext cx="8863220" cy="486023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759976" y="4643686"/>
            <a:ext cx="885023" cy="317782"/>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2004854"/>
            <a:ext cx="6039046" cy="1495794"/>
          </a:xfrm>
        </p:spPr>
        <p:txBody>
          <a:bodyPr>
            <a:spAutoFit/>
          </a:bodyPr>
          <a:lstStyle>
            <a:lvl1pPr>
              <a:defRPr sz="54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592924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6" y="211723"/>
            <a:ext cx="8707746" cy="384721"/>
          </a:xfrm>
        </p:spPr>
        <p:txBody>
          <a:bodyPr vert="horz" wrap="square" lIns="0" tIns="0" rIns="0" bIns="0" rtlCol="0" anchor="t">
            <a:spAutoFit/>
          </a:bodyPr>
          <a:lstStyle>
            <a:lvl1pPr>
              <a:defRPr lang="en-US" sz="2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782998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6" y="211723"/>
            <a:ext cx="8707746" cy="384721"/>
          </a:xfrm>
        </p:spPr>
        <p:txBody>
          <a:bodyPr vert="horz" wrap="square" lIns="0" tIns="0" rIns="0" bIns="0" rtlCol="0" anchor="t">
            <a:spAutoFit/>
          </a:bodyPr>
          <a:lstStyle>
            <a:lvl1pPr>
              <a:defRPr lang="en-US" sz="2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4699551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Default layout">
    <p:bg>
      <p:bgPr>
        <a:solidFill>
          <a:srgbClr val="00183C"/>
        </a:solidFill>
        <a:effectLst/>
      </p:bgPr>
    </p:bg>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6" y="211723"/>
            <a:ext cx="8707746" cy="384721"/>
          </a:xfrm>
        </p:spPr>
        <p:txBody>
          <a:bodyPr vert="horz" wrap="square" lIns="0" tIns="0" rIns="0" bIns="0" rtlCol="0" anchor="t">
            <a:spAutoFit/>
          </a:bodyPr>
          <a:lstStyle>
            <a:lvl1pPr>
              <a:defRPr lang="en-US" sz="2500" dirty="0">
                <a:solidFill>
                  <a:schemeClr val="bg1"/>
                </a:solidFill>
                <a:latin typeface="+mj-lt"/>
              </a:defRPr>
            </a:lvl1pPr>
          </a:lstStyle>
          <a:p>
            <a:pPr lvl="0">
              <a:lnSpc>
                <a:spcPct val="100000"/>
              </a:lnSpc>
            </a:pPr>
            <a:r>
              <a:rPr lang="en-US"/>
              <a:t>Click to edit Master title style</a:t>
            </a:r>
          </a:p>
        </p:txBody>
      </p:sp>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solidFill>
                  <a:schemeClr val="bg1"/>
                </a:solidFill>
              </a:rPr>
              <a:pPr/>
              <a:t>‹#›</a:t>
            </a:fld>
            <a:endParaRPr lang="en-US" sz="1050">
              <a:solidFill>
                <a:schemeClr val="bg1"/>
              </a:solidFill>
            </a:endParaRPr>
          </a:p>
        </p:txBody>
      </p:sp>
      <p:pic>
        <p:nvPicPr>
          <p:cNvPr id="9" name="Picture 8">
            <a:extLst>
              <a:ext uri="{FF2B5EF4-FFF2-40B4-BE49-F238E27FC236}">
                <a16:creationId xmlns:a16="http://schemas.microsoft.com/office/drawing/2014/main" id="{6A41D14A-4CC6-6748-B6EE-52A3ACF3C75A}"/>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2958278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5" y="211723"/>
            <a:ext cx="8720138" cy="384721"/>
          </a:xfrm>
        </p:spPr>
        <p:txBody>
          <a:bodyPr wrap="square" anchor="t">
            <a:spAutoFit/>
          </a:bodyPr>
          <a:lstStyle>
            <a:lvl1pPr algn="l">
              <a:lnSpc>
                <a:spcPct val="100000"/>
              </a:lnSpc>
              <a:defRPr sz="2500" b="1">
                <a:solidFill>
                  <a:schemeClr val="tx2"/>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90281554"/>
      </p:ext>
    </p:extLst>
  </p:cSld>
  <p:clrMapOvr>
    <a:masterClrMapping/>
  </p:clrMapOvr>
  <p:extLst>
    <p:ext uri="{DCECCB84-F9BA-43D5-87BE-67443E8EF086}">
      <p15:sldGuideLst xmlns:p15="http://schemas.microsoft.com/office/powerpoint/2012/main">
        <p15:guide id="1" orient="horz" pos="29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1589993"/>
            <a:ext cx="2360921" cy="1615827"/>
          </a:xfrm>
        </p:spPr>
        <p:txBody>
          <a:bodyPr wrap="square" anchor="ctr">
            <a:spAutoFit/>
          </a:bodyPr>
          <a:lstStyle>
            <a:lvl1pPr algn="l">
              <a:lnSpc>
                <a:spcPct val="100000"/>
              </a:lnSpc>
              <a:defRPr sz="3500" b="1">
                <a:solidFill>
                  <a:schemeClr val="bg1"/>
                </a:solidFill>
                <a:latin typeface="+mj-lt"/>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2776153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1589992"/>
            <a:ext cx="2360921" cy="1615827"/>
          </a:xfrm>
        </p:spPr>
        <p:txBody>
          <a:bodyPr vert="horz" wrap="square" lIns="0" tIns="0" rIns="0" bIns="0" rtlCol="0" anchor="ctr">
            <a:spAutoFit/>
          </a:bodyPr>
          <a:lstStyle>
            <a:lvl1pPr>
              <a:defRPr lang="en-US" sz="3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8407624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1589992"/>
            <a:ext cx="2360921" cy="1615827"/>
          </a:xfrm>
        </p:spPr>
        <p:txBody>
          <a:bodyPr vert="horz" wrap="square" lIns="0" tIns="0" rIns="0" bIns="0" rtlCol="0" anchor="ctr">
            <a:spAutoFit/>
          </a:bodyPr>
          <a:lstStyle>
            <a:lvl1pPr>
              <a:defRPr lang="en-US" sz="3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834393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2">
    <p:spTree>
      <p:nvGrpSpPr>
        <p:cNvPr id="1" name=""/>
        <p:cNvGrpSpPr/>
        <p:nvPr/>
      </p:nvGrpSpPr>
      <p:grpSpPr>
        <a:xfrm>
          <a:off x="0" y="0"/>
          <a:ext cx="0" cy="0"/>
          <a:chOff x="0" y="0"/>
          <a:chExt cx="0" cy="0"/>
        </a:xfrm>
      </p:grpSpPr>
      <p:pic>
        <p:nvPicPr>
          <p:cNvPr id="53" name="Picture 5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4008665" y="-2703335"/>
            <a:ext cx="1126670" cy="9143997"/>
          </a:xfrm>
          <a:prstGeom prst="rect">
            <a:avLst/>
          </a:prstGeom>
        </p:spPr>
      </p:pic>
      <p:pic>
        <p:nvPicPr>
          <p:cNvPr id="54" name="Picture 53"/>
          <p:cNvPicPr>
            <a:picLocks noChangeAspect="1"/>
          </p:cNvPicPr>
          <p:nvPr userDrawn="1"/>
        </p:nvPicPr>
        <p:blipFill rotWithShape="1">
          <a:blip r:embed="rId3" cstate="screen">
            <a:extLst>
              <a:ext uri="{28A0092B-C50C-407E-A947-70E740481C1C}">
                <a14:useLocalDpi xmlns:a14="http://schemas.microsoft.com/office/drawing/2010/main"/>
              </a:ext>
            </a:extLst>
          </a:blip>
          <a:srcRect t="6953" b="18001"/>
          <a:stretch/>
        </p:blipFill>
        <p:spPr>
          <a:xfrm>
            <a:off x="0" y="2431999"/>
            <a:ext cx="9144000" cy="2717417"/>
          </a:xfrm>
          <a:prstGeom prst="rect">
            <a:avLst/>
          </a:prstGeom>
        </p:spPr>
      </p:pic>
      <p:sp>
        <p:nvSpPr>
          <p:cNvPr id="9" name="Rectangle 8"/>
          <p:cNvSpPr/>
          <p:nvPr userDrawn="1"/>
        </p:nvSpPr>
        <p:spPr>
          <a:xfrm>
            <a:off x="-3" y="2"/>
            <a:ext cx="9143999" cy="13053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sp>
        <p:nvSpPr>
          <p:cNvPr id="30" name="Text Placeholder 29"/>
          <p:cNvSpPr>
            <a:spLocks noGrp="1"/>
          </p:cNvSpPr>
          <p:nvPr>
            <p:ph type="body" sz="quarter" idx="13" hasCustomPrompt="1"/>
          </p:nvPr>
        </p:nvSpPr>
        <p:spPr>
          <a:xfrm>
            <a:off x="323137" y="1384699"/>
            <a:ext cx="8441453" cy="931069"/>
          </a:xfrm>
        </p:spPr>
        <p:txBody>
          <a:bodyPr anchor="ctr" anchorCtr="0">
            <a:normAutofit/>
          </a:bodyPr>
          <a:lstStyle>
            <a:lvl1pPr marL="0" indent="0">
              <a:lnSpc>
                <a:spcPct val="100000"/>
              </a:lnSpc>
              <a:spcBef>
                <a:spcPts val="0"/>
              </a:spcBef>
              <a:buNone/>
              <a:defRPr sz="2500" b="1">
                <a:solidFill>
                  <a:schemeClr val="bg1"/>
                </a:solidFill>
                <a:latin typeface="+mn-lt"/>
              </a:defRPr>
            </a:lvl1pPr>
          </a:lstStyle>
          <a:p>
            <a:pPr lvl="0"/>
            <a:r>
              <a:rPr lang="en-US"/>
              <a:t>CLICK TO ADD TEXT</a:t>
            </a:r>
          </a:p>
        </p:txBody>
      </p:sp>
      <p:pic>
        <p:nvPicPr>
          <p:cNvPr id="2" name="Picture 1">
            <a:extLst>
              <a:ext uri="{FF2B5EF4-FFF2-40B4-BE49-F238E27FC236}">
                <a16:creationId xmlns:a16="http://schemas.microsoft.com/office/drawing/2014/main" id="{7D8075F1-E54E-E3E2-630F-BFA2E00E460B}"/>
              </a:ext>
            </a:extLst>
          </p:cNvPr>
          <p:cNvPicPr>
            <a:picLocks noChangeAspect="1"/>
          </p:cNvPicPr>
          <p:nvPr userDrawn="1"/>
        </p:nvPicPr>
        <p:blipFill rotWithShape="1">
          <a:blip r:embed="rId4">
            <a:biLevel thresh="25000"/>
          </a:blip>
          <a:srcRect l="4334" t="9546" r="3294" b="28937"/>
          <a:stretch/>
        </p:blipFill>
        <p:spPr>
          <a:xfrm>
            <a:off x="496178" y="287009"/>
            <a:ext cx="2218973" cy="731312"/>
          </a:xfrm>
          <a:prstGeom prst="rect">
            <a:avLst/>
          </a:prstGeom>
        </p:spPr>
      </p:pic>
    </p:spTree>
    <p:extLst>
      <p:ext uri="{BB962C8B-B14F-4D97-AF65-F5344CB8AC3E}">
        <p14:creationId xmlns:p14="http://schemas.microsoft.com/office/powerpoint/2010/main" val="270202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750" fill="hold"/>
                                        <p:tgtEl>
                                          <p:spTgt spid="53"/>
                                        </p:tgtEl>
                                        <p:attrNameLst>
                                          <p:attrName>ppt_x</p:attrName>
                                        </p:attrNameLst>
                                      </p:cBhvr>
                                      <p:tavLst>
                                        <p:tav tm="0">
                                          <p:val>
                                            <p:strVal val="#ppt_x"/>
                                          </p:val>
                                        </p:tav>
                                        <p:tav tm="100000">
                                          <p:val>
                                            <p:strVal val="#ppt_x"/>
                                          </p:val>
                                        </p:tav>
                                      </p:tavLst>
                                    </p:anim>
                                    <p:anim calcmode="lin" valueType="num">
                                      <p:cBhvr additive="base">
                                        <p:cTn id="8" dur="75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8" decel="100000" fill="hold" nodeType="withEffect">
                                  <p:stCondLst>
                                    <p:cond delay="3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0-#ppt_w/2"/>
                                          </p:val>
                                        </p:tav>
                                        <p:tav tm="100000">
                                          <p:val>
                                            <p:strVal val="#ppt_x"/>
                                          </p:val>
                                        </p:tav>
                                      </p:tavLst>
                                    </p:anim>
                                    <p:anim calcmode="lin" valueType="num">
                                      <p:cBhvr additive="base">
                                        <p:cTn id="12" dur="75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Futura Bk BT" panose="020B0502020204020303" pitchFamily="34" charset="0"/>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1305329"/>
            <a:ext cx="9144000" cy="1126670"/>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t="500" b="24415"/>
          <a:stretch/>
        </p:blipFill>
        <p:spPr>
          <a:xfrm flipH="1">
            <a:off x="2766" y="2431997"/>
            <a:ext cx="9144000" cy="2711501"/>
          </a:xfrm>
          <a:prstGeom prst="rect">
            <a:avLst/>
          </a:prstGeom>
        </p:spPr>
      </p:pic>
      <p:sp>
        <p:nvSpPr>
          <p:cNvPr id="30" name="Text Placeholder 29"/>
          <p:cNvSpPr>
            <a:spLocks noGrp="1"/>
          </p:cNvSpPr>
          <p:nvPr userDrawn="1">
            <p:ph type="body" sz="quarter" idx="13" hasCustomPrompt="1"/>
          </p:nvPr>
        </p:nvSpPr>
        <p:spPr>
          <a:xfrm>
            <a:off x="323137" y="1384699"/>
            <a:ext cx="8441453" cy="931069"/>
          </a:xfrm>
        </p:spPr>
        <p:txBody>
          <a:bodyPr vert="horz" lIns="0" tIns="0" rIns="0" bIns="0" rtlCol="0" anchor="ctr" anchorCtr="0">
            <a:normAutofit/>
          </a:bodyPr>
          <a:lstStyle>
            <a:lvl1pPr>
              <a:defRPr lang="en-US" sz="2500" b="1" dirty="0">
                <a:solidFill>
                  <a:schemeClr val="bg1"/>
                </a:solidFill>
                <a:latin typeface="+mn-lt"/>
              </a:defRPr>
            </a:lvl1pPr>
          </a:lstStyle>
          <a:p>
            <a:pPr lvl="0">
              <a:lnSpc>
                <a:spcPct val="100000"/>
              </a:lnSpc>
              <a:spcBef>
                <a:spcPts val="0"/>
              </a:spcBef>
            </a:pPr>
            <a:r>
              <a:rPr lang="en-US"/>
              <a:t>CLICK TO ADD TEXT</a:t>
            </a:r>
          </a:p>
        </p:txBody>
      </p:sp>
      <p:pic>
        <p:nvPicPr>
          <p:cNvPr id="2" name="Picture 1">
            <a:extLst>
              <a:ext uri="{FF2B5EF4-FFF2-40B4-BE49-F238E27FC236}">
                <a16:creationId xmlns:a16="http://schemas.microsoft.com/office/drawing/2014/main" id="{6AC5B529-A745-84A1-0BD5-1348CE590BDB}"/>
              </a:ext>
            </a:extLst>
          </p:cNvPr>
          <p:cNvPicPr>
            <a:picLocks noChangeAspect="1"/>
          </p:cNvPicPr>
          <p:nvPr userDrawn="1"/>
        </p:nvPicPr>
        <p:blipFill rotWithShape="1">
          <a:blip r:embed="rId4"/>
          <a:srcRect l="4334" t="9546" r="3294" b="28937"/>
          <a:stretch/>
        </p:blipFill>
        <p:spPr>
          <a:xfrm>
            <a:off x="496578" y="287009"/>
            <a:ext cx="2218973" cy="731312"/>
          </a:xfrm>
          <a:prstGeom prst="rect">
            <a:avLst/>
          </a:prstGeom>
        </p:spPr>
      </p:pic>
    </p:spTree>
    <p:extLst>
      <p:ext uri="{BB962C8B-B14F-4D97-AF65-F5344CB8AC3E}">
        <p14:creationId xmlns:p14="http://schemas.microsoft.com/office/powerpoint/2010/main" val="393036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Slide -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p:nvSpPr>
        <p:spPr>
          <a:xfrm>
            <a:off x="0" y="283266"/>
            <a:ext cx="8863220" cy="486023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759976" y="4643686"/>
            <a:ext cx="885023" cy="317782"/>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2004854"/>
            <a:ext cx="6039046" cy="1495794"/>
          </a:xfrm>
        </p:spPr>
        <p:txBody>
          <a:bodyPr>
            <a:spAutoFit/>
          </a:bodyPr>
          <a:lstStyle>
            <a:lvl1pPr>
              <a:defRPr sz="54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6493683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025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device, gauge, meter&#10;&#10;Description automatically generated">
            <a:extLst>
              <a:ext uri="{FF2B5EF4-FFF2-40B4-BE49-F238E27FC236}">
                <a16:creationId xmlns:a16="http://schemas.microsoft.com/office/drawing/2014/main" id="{48AA636C-40B0-C84B-BA6A-ABF01F2128AD}"/>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329784" y="2125713"/>
            <a:ext cx="2484432" cy="892074"/>
          </a:xfrm>
          <a:prstGeom prst="rect">
            <a:avLst/>
          </a:prstGeom>
        </p:spPr>
      </p:pic>
    </p:spTree>
    <p:extLst>
      <p:ext uri="{BB962C8B-B14F-4D97-AF65-F5344CB8AC3E}">
        <p14:creationId xmlns:p14="http://schemas.microsoft.com/office/powerpoint/2010/main" val="16193385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EA6068-CB29-600E-4645-AF39C72E2045}"/>
              </a:ext>
            </a:extLst>
          </p:cNvPr>
          <p:cNvSpPr/>
          <p:nvPr userDrawn="1"/>
        </p:nvSpPr>
        <p:spPr>
          <a:xfrm>
            <a:off x="0" y="0"/>
            <a:ext cx="9144000" cy="51435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Diagonal Corner Rectangle 3">
            <a:extLst>
              <a:ext uri="{FF2B5EF4-FFF2-40B4-BE49-F238E27FC236}">
                <a16:creationId xmlns:a16="http://schemas.microsoft.com/office/drawing/2014/main" id="{31F3CA47-8377-AB12-8E32-EFFE711AAF8A}"/>
              </a:ext>
            </a:extLst>
          </p:cNvPr>
          <p:cNvSpPr/>
          <p:nvPr userDrawn="1"/>
        </p:nvSpPr>
        <p:spPr>
          <a:xfrm flipH="1">
            <a:off x="4258204" y="0"/>
            <a:ext cx="1627774" cy="2113251"/>
          </a:xfrm>
          <a:prstGeom prst="round2DiagRect">
            <a:avLst>
              <a:gd name="adj1" fmla="val 35830"/>
              <a:gd name="adj2" fmla="val 0"/>
            </a:avLst>
          </a:prstGeom>
          <a:blipFill dpi="0" rotWithShape="1">
            <a:blip r:embed="rId2"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pic>
        <p:nvPicPr>
          <p:cNvPr id="4" name="Picture 3" descr="A picture containing text, device, gauge, meter&#10;&#10;Description automatically generated">
            <a:extLst>
              <a:ext uri="{FF2B5EF4-FFF2-40B4-BE49-F238E27FC236}">
                <a16:creationId xmlns:a16="http://schemas.microsoft.com/office/drawing/2014/main" id="{AE9E2647-048F-02B4-68DD-3D0400E735D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9778" y="476150"/>
            <a:ext cx="1991410" cy="715048"/>
          </a:xfrm>
          <a:prstGeom prst="rect">
            <a:avLst/>
          </a:prstGeom>
        </p:spPr>
      </p:pic>
      <p:sp>
        <p:nvSpPr>
          <p:cNvPr id="5" name="Freeform 39">
            <a:extLst>
              <a:ext uri="{FF2B5EF4-FFF2-40B4-BE49-F238E27FC236}">
                <a16:creationId xmlns:a16="http://schemas.microsoft.com/office/drawing/2014/main" id="{DD036A31-469F-227A-D3C0-4B463655581C}"/>
              </a:ext>
            </a:extLst>
          </p:cNvPr>
          <p:cNvSpPr/>
          <p:nvPr userDrawn="1"/>
        </p:nvSpPr>
        <p:spPr>
          <a:xfrm>
            <a:off x="1" y="4475423"/>
            <a:ext cx="9144000" cy="664917"/>
          </a:xfrm>
          <a:custGeom>
            <a:avLst/>
            <a:gdLst>
              <a:gd name="connsiteX0" fmla="*/ 12192000 w 12192001"/>
              <a:gd name="connsiteY0" fmla="*/ 0 h 887101"/>
              <a:gd name="connsiteX1" fmla="*/ 12192000 w 12192001"/>
              <a:gd name="connsiteY1" fmla="*/ 600141 h 887101"/>
              <a:gd name="connsiteX2" fmla="*/ 12192001 w 12192001"/>
              <a:gd name="connsiteY2" fmla="*/ 600141 h 887101"/>
              <a:gd name="connsiteX3" fmla="*/ 12192001 w 12192001"/>
              <a:gd name="connsiteY3" fmla="*/ 887101 h 887101"/>
              <a:gd name="connsiteX4" fmla="*/ 0 w 12192001"/>
              <a:gd name="connsiteY4" fmla="*/ 887101 h 887101"/>
              <a:gd name="connsiteX5" fmla="*/ 0 w 12192001"/>
              <a:gd name="connsiteY5" fmla="*/ 600141 h 887101"/>
              <a:gd name="connsiteX6" fmla="*/ 11596677 w 12192001"/>
              <a:gd name="connsiteY6" fmla="*/ 600141 h 887101"/>
              <a:gd name="connsiteX7" fmla="*/ 11596677 w 12192001"/>
              <a:gd name="connsiteY7" fmla="*/ 600140 h 887101"/>
              <a:gd name="connsiteX8" fmla="*/ 11596682 w 12192001"/>
              <a:gd name="connsiteY8" fmla="*/ 600141 h 887101"/>
              <a:gd name="connsiteX9" fmla="*/ 11716656 w 12192001"/>
              <a:gd name="connsiteY9" fmla="*/ 587949 h 887101"/>
              <a:gd name="connsiteX10" fmla="*/ 12179906 w 12192001"/>
              <a:gd name="connsiteY10" fmla="*/ 120942 h 88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1" h="887101">
                <a:moveTo>
                  <a:pt x="12192000" y="0"/>
                </a:moveTo>
                <a:lnTo>
                  <a:pt x="12192000" y="600141"/>
                </a:lnTo>
                <a:lnTo>
                  <a:pt x="12192001" y="600141"/>
                </a:lnTo>
                <a:lnTo>
                  <a:pt x="12192001" y="887101"/>
                </a:lnTo>
                <a:lnTo>
                  <a:pt x="0" y="887101"/>
                </a:lnTo>
                <a:lnTo>
                  <a:pt x="0" y="600141"/>
                </a:lnTo>
                <a:lnTo>
                  <a:pt x="11596677" y="600141"/>
                </a:lnTo>
                <a:lnTo>
                  <a:pt x="11596677" y="600140"/>
                </a:lnTo>
                <a:lnTo>
                  <a:pt x="11596682" y="600141"/>
                </a:lnTo>
                <a:lnTo>
                  <a:pt x="11716656" y="587949"/>
                </a:lnTo>
                <a:cubicBezTo>
                  <a:pt x="11949181" y="539982"/>
                  <a:pt x="12132324" y="355352"/>
                  <a:pt x="12179906" y="12094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6" name="Round Diagonal Corner Rectangle 5">
            <a:extLst>
              <a:ext uri="{FF2B5EF4-FFF2-40B4-BE49-F238E27FC236}">
                <a16:creationId xmlns:a16="http://schemas.microsoft.com/office/drawing/2014/main" id="{044C8A23-5B6F-252C-A815-D090137E6526}"/>
              </a:ext>
            </a:extLst>
          </p:cNvPr>
          <p:cNvSpPr/>
          <p:nvPr userDrawn="1"/>
        </p:nvSpPr>
        <p:spPr>
          <a:xfrm flipH="1">
            <a:off x="5882835" y="2113251"/>
            <a:ext cx="1627774" cy="2113251"/>
          </a:xfrm>
          <a:prstGeom prst="round2DiagRect">
            <a:avLst>
              <a:gd name="adj1" fmla="val 35830"/>
              <a:gd name="adj2" fmla="val 0"/>
            </a:avLst>
          </a:prstGeom>
          <a:blipFill>
            <a:blip r:embed="rId4"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7" name="Round Diagonal Corner Rectangle 9">
            <a:extLst>
              <a:ext uri="{FF2B5EF4-FFF2-40B4-BE49-F238E27FC236}">
                <a16:creationId xmlns:a16="http://schemas.microsoft.com/office/drawing/2014/main" id="{8A5BEB7E-8DE2-B962-F998-217509434079}"/>
              </a:ext>
            </a:extLst>
          </p:cNvPr>
          <p:cNvSpPr/>
          <p:nvPr userDrawn="1"/>
        </p:nvSpPr>
        <p:spPr>
          <a:xfrm>
            <a:off x="7510609" y="1121084"/>
            <a:ext cx="1627774" cy="2113251"/>
          </a:xfrm>
          <a:prstGeom prst="round2DiagRect">
            <a:avLst>
              <a:gd name="adj1" fmla="val 35830"/>
              <a:gd name="adj2" fmla="val 0"/>
            </a:avLst>
          </a:prstGeom>
          <a:blipFill>
            <a:blip r:embed="rId5"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1" name="Title 1">
            <a:extLst>
              <a:ext uri="{FF2B5EF4-FFF2-40B4-BE49-F238E27FC236}">
                <a16:creationId xmlns:a16="http://schemas.microsoft.com/office/drawing/2014/main" id="{521EE64F-D575-4E1D-CD7F-85E81FF742DD}"/>
              </a:ext>
            </a:extLst>
          </p:cNvPr>
          <p:cNvSpPr>
            <a:spLocks noGrp="1"/>
          </p:cNvSpPr>
          <p:nvPr>
            <p:ph type="title"/>
          </p:nvPr>
        </p:nvSpPr>
        <p:spPr>
          <a:xfrm>
            <a:off x="586855" y="2219094"/>
            <a:ext cx="4967784" cy="1384995"/>
          </a:xfrm>
        </p:spPr>
        <p:txBody>
          <a:bodyPr vert="horz" wrap="square" lIns="0" tIns="0" rIns="0" bIns="0" rtlCol="0" anchor="t">
            <a:spAutoFit/>
          </a:bodyPr>
          <a:lstStyle>
            <a:lvl1pPr>
              <a:lnSpc>
                <a:spcPct val="100000"/>
              </a:lnSpc>
              <a:defRPr lang="en-US" sz="4500" dirty="0">
                <a:solidFill>
                  <a:schemeClr val="bg1"/>
                </a:solidFill>
                <a:latin typeface="+mj-lt"/>
              </a:defRPr>
            </a:lvl1pPr>
          </a:lstStyle>
          <a:p>
            <a:pPr lvl="0"/>
            <a:r>
              <a:rPr lang="en-US"/>
              <a:t>Click to edit Master title style</a:t>
            </a:r>
          </a:p>
        </p:txBody>
      </p:sp>
    </p:spTree>
    <p:extLst>
      <p:ext uri="{BB962C8B-B14F-4D97-AF65-F5344CB8AC3E}">
        <p14:creationId xmlns:p14="http://schemas.microsoft.com/office/powerpoint/2010/main" val="852496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ain Title Slide -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userDrawn="1"/>
        </p:nvSpPr>
        <p:spPr>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userDrawn="1"/>
        </p:nvSpPr>
        <p:spPr>
          <a:xfrm>
            <a:off x="0" y="561975"/>
            <a:ext cx="8477250" cy="458152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462735" y="911452"/>
            <a:ext cx="1402397" cy="503553"/>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2004854"/>
            <a:ext cx="6039046" cy="1495794"/>
          </a:xfrm>
        </p:spPr>
        <p:txBody>
          <a:bodyPr>
            <a:spAutoFit/>
          </a:bodyPr>
          <a:lstStyle>
            <a:lvl1pPr>
              <a:defRPr sz="5400">
                <a:solidFill>
                  <a:schemeClr val="bg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AEDC6D98-2DA6-EA4A-8524-20083A7509C9}"/>
              </a:ext>
            </a:extLst>
          </p:cNvPr>
          <p:cNvSpPr>
            <a:spLocks noGrp="1"/>
          </p:cNvSpPr>
          <p:nvPr>
            <p:ph type="body" sz="quarter" idx="10" hasCustomPrompt="1"/>
          </p:nvPr>
        </p:nvSpPr>
        <p:spPr>
          <a:xfrm>
            <a:off x="526257" y="3971302"/>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Subtitle</a:t>
            </a:r>
          </a:p>
        </p:txBody>
      </p:sp>
      <p:sp>
        <p:nvSpPr>
          <p:cNvPr id="10" name="Text Placeholder 2">
            <a:extLst>
              <a:ext uri="{FF2B5EF4-FFF2-40B4-BE49-F238E27FC236}">
                <a16:creationId xmlns:a16="http://schemas.microsoft.com/office/drawing/2014/main" id="{A74EC739-DB15-2D4B-BBAC-E13421A3EBF9}"/>
              </a:ext>
            </a:extLst>
          </p:cNvPr>
          <p:cNvSpPr>
            <a:spLocks noGrp="1"/>
          </p:cNvSpPr>
          <p:nvPr>
            <p:ph type="body" sz="quarter" idx="11" hasCustomPrompt="1"/>
          </p:nvPr>
        </p:nvSpPr>
        <p:spPr>
          <a:xfrm>
            <a:off x="526257" y="4305178"/>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Date</a:t>
            </a:r>
          </a:p>
          <a:p>
            <a:pPr lvl="0"/>
            <a:endParaRPr lang="en-US"/>
          </a:p>
        </p:txBody>
      </p:sp>
    </p:spTree>
    <p:extLst>
      <p:ext uri="{BB962C8B-B14F-4D97-AF65-F5344CB8AC3E}">
        <p14:creationId xmlns:p14="http://schemas.microsoft.com/office/powerpoint/2010/main" val="15795998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hapter Slide -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p:nvSpPr>
        <p:spPr>
          <a:xfrm>
            <a:off x="0" y="283266"/>
            <a:ext cx="8863220" cy="486023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759976" y="4643686"/>
            <a:ext cx="885023" cy="317782"/>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2004854"/>
            <a:ext cx="6039046" cy="1495794"/>
          </a:xfrm>
        </p:spPr>
        <p:txBody>
          <a:bodyPr>
            <a:spAutoFit/>
          </a:bodyPr>
          <a:lstStyle>
            <a:lvl1pPr>
              <a:defRPr sz="54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862577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6" y="211723"/>
            <a:ext cx="8707746" cy="384721"/>
          </a:xfrm>
        </p:spPr>
        <p:txBody>
          <a:bodyPr vert="horz" wrap="square" lIns="0" tIns="0" rIns="0" bIns="0" rtlCol="0" anchor="t">
            <a:spAutoFit/>
          </a:bodyPr>
          <a:lstStyle>
            <a:lvl1pPr>
              <a:defRPr lang="en-US" sz="2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865894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6" y="211723"/>
            <a:ext cx="8707746" cy="384721"/>
          </a:xfrm>
        </p:spPr>
        <p:txBody>
          <a:bodyPr vert="horz" wrap="square" lIns="0" tIns="0" rIns="0" bIns="0" rtlCol="0" anchor="t">
            <a:spAutoFit/>
          </a:bodyPr>
          <a:lstStyle>
            <a:lvl1pPr>
              <a:defRPr lang="en-US" sz="2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164554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6_Default layout">
    <p:bg>
      <p:bgPr>
        <a:solidFill>
          <a:srgbClr val="00183C"/>
        </a:solidFill>
        <a:effectLst/>
      </p:bgPr>
    </p:bg>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6" y="211723"/>
            <a:ext cx="8707746" cy="384721"/>
          </a:xfrm>
        </p:spPr>
        <p:txBody>
          <a:bodyPr vert="horz" wrap="square" lIns="0" tIns="0" rIns="0" bIns="0" rtlCol="0" anchor="t">
            <a:spAutoFit/>
          </a:bodyPr>
          <a:lstStyle>
            <a:lvl1pPr>
              <a:defRPr lang="en-US" sz="2500" dirty="0">
                <a:solidFill>
                  <a:schemeClr val="bg1"/>
                </a:solidFill>
                <a:latin typeface="+mj-lt"/>
              </a:defRPr>
            </a:lvl1pPr>
          </a:lstStyle>
          <a:p>
            <a:pPr lvl="0">
              <a:lnSpc>
                <a:spcPct val="100000"/>
              </a:lnSpc>
            </a:pPr>
            <a:r>
              <a:rPr lang="en-US"/>
              <a:t>Click to edit Master title style</a:t>
            </a:r>
          </a:p>
        </p:txBody>
      </p:sp>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solidFill>
                  <a:schemeClr val="bg1"/>
                </a:solidFill>
              </a:rPr>
              <a:pPr/>
              <a:t>‹#›</a:t>
            </a:fld>
            <a:endParaRPr lang="en-US" sz="1050">
              <a:solidFill>
                <a:schemeClr val="bg1"/>
              </a:solidFill>
            </a:endParaRPr>
          </a:p>
        </p:txBody>
      </p:sp>
      <p:pic>
        <p:nvPicPr>
          <p:cNvPr id="9" name="Picture 8">
            <a:extLst>
              <a:ext uri="{FF2B5EF4-FFF2-40B4-BE49-F238E27FC236}">
                <a16:creationId xmlns:a16="http://schemas.microsoft.com/office/drawing/2014/main" id="{6A41D14A-4CC6-6748-B6EE-52A3ACF3C75A}"/>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2" name="TextBox 1">
            <a:extLst>
              <a:ext uri="{FF2B5EF4-FFF2-40B4-BE49-F238E27FC236}">
                <a16:creationId xmlns:a16="http://schemas.microsoft.com/office/drawing/2014/main" id="{8EEE78CB-DB66-3B09-2B1F-92D346448270}"/>
              </a:ext>
            </a:extLst>
          </p:cNvPr>
          <p:cNvSpPr txBox="1"/>
          <p:nvPr userDrawn="1"/>
        </p:nvSpPr>
        <p:spPr>
          <a:xfrm rot="16200000">
            <a:off x="8430066" y="2488651"/>
            <a:ext cx="1261669" cy="166199"/>
          </a:xfrm>
          <a:prstGeom prst="rect">
            <a:avLst/>
          </a:prstGeom>
          <a:noFill/>
        </p:spPr>
        <p:txBody>
          <a:bodyPr wrap="square" lIns="36576" tIns="36576" rIns="36576" bIns="36576"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bg1"/>
                </a:solidFill>
                <a:effectLst/>
                <a:uLnTx/>
                <a:uFillTx/>
                <a:latin typeface="Calibri"/>
                <a:ea typeface="+mn-ea"/>
                <a:cs typeface="+mn-cs"/>
              </a:rPr>
              <a:t>Confidential and Property of Revature</a:t>
            </a:r>
          </a:p>
        </p:txBody>
      </p:sp>
    </p:spTree>
    <p:extLst>
      <p:ext uri="{BB962C8B-B14F-4D97-AF65-F5344CB8AC3E}">
        <p14:creationId xmlns:p14="http://schemas.microsoft.com/office/powerpoint/2010/main" val="1703881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5" y="211723"/>
            <a:ext cx="8720138" cy="384721"/>
          </a:xfrm>
        </p:spPr>
        <p:txBody>
          <a:bodyPr wrap="square" anchor="t">
            <a:spAutoFit/>
          </a:bodyPr>
          <a:lstStyle>
            <a:lvl1pPr algn="l">
              <a:lnSpc>
                <a:spcPct val="100000"/>
              </a:lnSpc>
              <a:defRPr sz="2500" b="1">
                <a:solidFill>
                  <a:schemeClr val="tx2"/>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
        <p:nvSpPr>
          <p:cNvPr id="4" name="TextBox 3">
            <a:extLst>
              <a:ext uri="{FF2B5EF4-FFF2-40B4-BE49-F238E27FC236}">
                <a16:creationId xmlns:a16="http://schemas.microsoft.com/office/drawing/2014/main" id="{D78BA0F3-EDBB-489D-A591-8C495C62A88E}"/>
              </a:ext>
            </a:extLst>
          </p:cNvPr>
          <p:cNvSpPr txBox="1"/>
          <p:nvPr userDrawn="1"/>
        </p:nvSpPr>
        <p:spPr>
          <a:xfrm rot="16200000">
            <a:off x="8430066" y="2488651"/>
            <a:ext cx="1261669" cy="166199"/>
          </a:xfrm>
          <a:prstGeom prst="rect">
            <a:avLst/>
          </a:prstGeom>
          <a:noFill/>
        </p:spPr>
        <p:txBody>
          <a:bodyPr wrap="square" lIns="36576" tIns="36576" rIns="36576" bIns="36576"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lumOff val="50000"/>
                  </a:srgbClr>
                </a:solidFill>
                <a:effectLst/>
                <a:uLnTx/>
                <a:uFillTx/>
                <a:latin typeface="Calibri"/>
                <a:ea typeface="+mn-ea"/>
                <a:cs typeface="+mn-cs"/>
              </a:rPr>
              <a:t>Confidential and Property of Revature</a:t>
            </a:r>
          </a:p>
        </p:txBody>
      </p:sp>
    </p:spTree>
    <p:extLst>
      <p:ext uri="{BB962C8B-B14F-4D97-AF65-F5344CB8AC3E}">
        <p14:creationId xmlns:p14="http://schemas.microsoft.com/office/powerpoint/2010/main" val="3121431729"/>
      </p:ext>
    </p:extLst>
  </p:cSld>
  <p:clrMapOvr>
    <a:masterClrMapping/>
  </p:clrMapOvr>
  <p:extLst>
    <p:ext uri="{DCECCB84-F9BA-43D5-87BE-67443E8EF086}">
      <p15:sldGuideLst xmlns:p15="http://schemas.microsoft.com/office/powerpoint/2012/main">
        <p15:guide id="1" orient="horz" pos="29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1589993"/>
            <a:ext cx="2360921" cy="1615827"/>
          </a:xfrm>
        </p:spPr>
        <p:txBody>
          <a:bodyPr wrap="square" anchor="ctr">
            <a:spAutoFit/>
          </a:bodyPr>
          <a:lstStyle>
            <a:lvl1pPr algn="l">
              <a:lnSpc>
                <a:spcPct val="100000"/>
              </a:lnSpc>
              <a:defRPr sz="3500" b="1">
                <a:solidFill>
                  <a:schemeClr val="bg1"/>
                </a:solidFill>
                <a:latin typeface="+mj-lt"/>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710951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6" y="211723"/>
            <a:ext cx="8707746" cy="384721"/>
          </a:xfrm>
        </p:spPr>
        <p:txBody>
          <a:bodyPr vert="horz" wrap="square" lIns="0" tIns="0" rIns="0" bIns="0" rtlCol="0" anchor="t">
            <a:spAutoFit/>
          </a:bodyPr>
          <a:lstStyle>
            <a:lvl1pPr>
              <a:defRPr lang="en-US" sz="2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5000022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1589992"/>
            <a:ext cx="2360921" cy="1615827"/>
          </a:xfrm>
        </p:spPr>
        <p:txBody>
          <a:bodyPr vert="horz" wrap="square" lIns="0" tIns="0" rIns="0" bIns="0" rtlCol="0" anchor="ctr">
            <a:spAutoFit/>
          </a:bodyPr>
          <a:lstStyle>
            <a:lvl1pPr>
              <a:defRPr lang="en-US" sz="3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02873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1589992"/>
            <a:ext cx="2360921" cy="1615827"/>
          </a:xfrm>
        </p:spPr>
        <p:txBody>
          <a:bodyPr vert="horz" wrap="square" lIns="0" tIns="0" rIns="0" bIns="0" rtlCol="0" anchor="ctr">
            <a:spAutoFit/>
          </a:bodyPr>
          <a:lstStyle>
            <a:lvl1pPr>
              <a:defRPr lang="en-US" sz="3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502496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device, gauge, meter&#10;&#10;Description automatically generated">
            <a:extLst>
              <a:ext uri="{FF2B5EF4-FFF2-40B4-BE49-F238E27FC236}">
                <a16:creationId xmlns:a16="http://schemas.microsoft.com/office/drawing/2014/main" id="{48AA636C-40B0-C84B-BA6A-ABF01F2128AD}"/>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329784" y="2125713"/>
            <a:ext cx="2484432" cy="892074"/>
          </a:xfrm>
          <a:prstGeom prst="rect">
            <a:avLst/>
          </a:prstGeom>
        </p:spPr>
      </p:pic>
    </p:spTree>
    <p:extLst>
      <p:ext uri="{BB962C8B-B14F-4D97-AF65-F5344CB8AC3E}">
        <p14:creationId xmlns:p14="http://schemas.microsoft.com/office/powerpoint/2010/main" val="4234107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024FF4B3-15F0-469A-9F6A-F265F4B7DFEE}"/>
              </a:ext>
            </a:extLst>
          </p:cNvPr>
          <p:cNvGraphicFramePr>
            <a:graphicFrameLocks noChangeAspect="1"/>
          </p:cNvGraphicFramePr>
          <p:nvPr userDrawn="1">
            <p:custDataLst>
              <p:tags r:id="rId1"/>
            </p:custDataLst>
          </p:nvPr>
        </p:nvGraphicFramePr>
        <p:xfrm>
          <a:off x="1589" y="1191"/>
          <a:ext cx="1588" cy="1191"/>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9" name="Objekt 8" hidden="1">
                        <a:extLst>
                          <a:ext uri="{FF2B5EF4-FFF2-40B4-BE49-F238E27FC236}">
                            <a16:creationId xmlns:a16="http://schemas.microsoft.com/office/drawing/2014/main" id="{024FF4B3-15F0-469A-9F6A-F265F4B7DFEE}"/>
                          </a:ext>
                        </a:extLst>
                      </p:cNvPr>
                      <p:cNvPicPr/>
                      <p:nvPr/>
                    </p:nvPicPr>
                    <p:blipFill>
                      <a:blip r:embed="rId5"/>
                      <a:stretch>
                        <a:fillRect/>
                      </a:stretch>
                    </p:blipFill>
                    <p:spPr>
                      <a:xfrm>
                        <a:off x="1589" y="1191"/>
                        <a:ext cx="1588" cy="1191"/>
                      </a:xfrm>
                      <a:prstGeom prst="rect">
                        <a:avLst/>
                      </a:prstGeom>
                    </p:spPr>
                  </p:pic>
                </p:oleObj>
              </mc:Fallback>
            </mc:AlternateContent>
          </a:graphicData>
        </a:graphic>
      </p:graphicFrame>
      <p:sp>
        <p:nvSpPr>
          <p:cNvPr id="8" name="Rechteck 7" hidden="1">
            <a:extLst>
              <a:ext uri="{FF2B5EF4-FFF2-40B4-BE49-F238E27FC236}">
                <a16:creationId xmlns:a16="http://schemas.microsoft.com/office/drawing/2014/main" id="{78734AFF-CF71-4CE5-91DA-87DCFD55AAC6}"/>
              </a:ext>
            </a:extLst>
          </p:cNvPr>
          <p:cNvSpPr/>
          <p:nvPr userDrawn="1">
            <p:custDataLst>
              <p:tags r:id="rId2"/>
            </p:custDataLst>
          </p:nvPr>
        </p:nvSpPr>
        <p:spPr>
          <a:xfrm>
            <a:off x="1" y="0"/>
            <a:ext cx="158750"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de-DE" sz="2700" b="0"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463552" y="220055"/>
            <a:ext cx="8158724" cy="353453"/>
          </a:xfrm>
        </p:spPr>
        <p:txBody>
          <a:bodyPr>
            <a:noAutofit/>
          </a:bodyPr>
          <a:lstStyle>
            <a:lvl1pPr algn="l">
              <a:defRPr sz="2700"/>
            </a:lvl1pPr>
          </a:lstStyle>
          <a:p>
            <a:r>
              <a:rPr lang="de-DE"/>
              <a:t>Mastertitelformat bearbeiten</a:t>
            </a:r>
            <a:endParaRPr lang="en-US"/>
          </a:p>
        </p:txBody>
      </p:sp>
      <p:sp>
        <p:nvSpPr>
          <p:cNvPr id="3" name="Content Placeholder 2"/>
          <p:cNvSpPr>
            <a:spLocks noGrp="1"/>
          </p:cNvSpPr>
          <p:nvPr>
            <p:ph idx="1"/>
          </p:nvPr>
        </p:nvSpPr>
        <p:spPr>
          <a:xfrm>
            <a:off x="462118" y="1124713"/>
            <a:ext cx="8229600" cy="337005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1" name="Textplatzhalter 10">
            <a:extLst>
              <a:ext uri="{FF2B5EF4-FFF2-40B4-BE49-F238E27FC236}">
                <a16:creationId xmlns:a16="http://schemas.microsoft.com/office/drawing/2014/main" id="{6C0620A0-6FA4-4424-A847-814152FEDD8B}"/>
              </a:ext>
            </a:extLst>
          </p:cNvPr>
          <p:cNvSpPr>
            <a:spLocks noGrp="1"/>
          </p:cNvSpPr>
          <p:nvPr>
            <p:ph type="body" sz="quarter" idx="13" hasCustomPrompt="1"/>
          </p:nvPr>
        </p:nvSpPr>
        <p:spPr>
          <a:xfrm>
            <a:off x="462117" y="609587"/>
            <a:ext cx="3760688" cy="294084"/>
          </a:xfrm>
        </p:spPr>
        <p:txBody>
          <a:bodyPr>
            <a:noAutofit/>
          </a:bodyPr>
          <a:lstStyle>
            <a:lvl1pPr marL="0" indent="0" algn="l">
              <a:buNone/>
              <a:defRPr sz="1500">
                <a:solidFill>
                  <a:srgbClr val="656564"/>
                </a:solidFill>
              </a:defRPr>
            </a:lvl1pPr>
          </a:lstStyle>
          <a:p>
            <a:pPr lvl="0"/>
            <a:r>
              <a:rPr lang="de-DE"/>
              <a:t>Put </a:t>
            </a:r>
            <a:r>
              <a:rPr lang="de-DE" err="1"/>
              <a:t>you</a:t>
            </a:r>
            <a:r>
              <a:rPr lang="de-DE"/>
              <a:t> </a:t>
            </a:r>
            <a:r>
              <a:rPr lang="de-DE" err="1"/>
              <a:t>subtitle</a:t>
            </a:r>
            <a:r>
              <a:rPr lang="de-DE"/>
              <a:t> </a:t>
            </a:r>
            <a:r>
              <a:rPr lang="de-DE" err="1"/>
              <a:t>here</a:t>
            </a:r>
            <a:endParaRPr lang="de-DE"/>
          </a:p>
        </p:txBody>
      </p:sp>
    </p:spTree>
    <p:extLst>
      <p:ext uri="{BB962C8B-B14F-4D97-AF65-F5344CB8AC3E}">
        <p14:creationId xmlns:p14="http://schemas.microsoft.com/office/powerpoint/2010/main" val="23847985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9415915" y="1"/>
            <a:ext cx="1235642" cy="1362074"/>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a:solidFill>
                    <a:schemeClr val="accent2">
                      <a:lumMod val="50000"/>
                    </a:schemeClr>
                  </a:solidFill>
                </a:rPr>
                <a:t>To insert your own icons*:</a:t>
              </a:r>
            </a:p>
            <a:p>
              <a:endParaRPr lang="en-US" sz="1050">
                <a:solidFill>
                  <a:schemeClr val="accent2">
                    <a:lumMod val="50000"/>
                  </a:schemeClr>
                </a:solidFill>
              </a:endParaRPr>
            </a:p>
            <a:p>
              <a:r>
                <a:rPr lang="en-US" sz="1050" b="1">
                  <a:solidFill>
                    <a:schemeClr val="accent2">
                      <a:lumMod val="50000"/>
                    </a:schemeClr>
                  </a:solidFill>
                </a:rPr>
                <a:t>Insert</a:t>
              </a:r>
              <a:r>
                <a:rPr lang="en-US" sz="1050">
                  <a:solidFill>
                    <a:schemeClr val="accent2">
                      <a:lumMod val="50000"/>
                    </a:schemeClr>
                  </a:solidFill>
                </a:rPr>
                <a:t> &gt;&gt; </a:t>
              </a:r>
              <a:r>
                <a:rPr lang="en-US" sz="1050" b="1">
                  <a:solidFill>
                    <a:schemeClr val="accent2">
                      <a:lumMod val="50000"/>
                    </a:schemeClr>
                  </a:solidFill>
                </a:rPr>
                <a:t>Icons</a:t>
              </a:r>
            </a:p>
            <a:p>
              <a:endParaRPr lang="en-US" sz="1050">
                <a:solidFill>
                  <a:schemeClr val="accent2">
                    <a:lumMod val="50000"/>
                  </a:schemeClr>
                </a:solidFill>
              </a:endParaRPr>
            </a:p>
            <a:p>
              <a:r>
                <a:rPr lang="en-US" sz="9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16607806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4A51-D65D-E092-9C79-F5777B1A0ED4}"/>
              </a:ext>
            </a:extLst>
          </p:cNvPr>
          <p:cNvSpPr>
            <a:spLocks noGrp="1"/>
          </p:cNvSpPr>
          <p:nvPr>
            <p:ph type="ctrTitle"/>
          </p:nvPr>
        </p:nvSpPr>
        <p:spPr>
          <a:xfrm>
            <a:off x="1143000" y="1628832"/>
            <a:ext cx="6858000" cy="1246495"/>
          </a:xfrm>
        </p:spPr>
        <p:txBody>
          <a:bodyPr anchor="b"/>
          <a:lstStyle>
            <a:lvl1pPr algn="ctr">
              <a:defRPr sz="4500" b="1" i="0">
                <a:solidFill>
                  <a:schemeClr val="bg1"/>
                </a:solidFill>
                <a:latin typeface="Calibri" panose="020F0502020204030204" pitchFamily="34" charset="0"/>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00683995-6432-BE4E-F037-380B04DFB6E8}"/>
              </a:ext>
            </a:extLst>
          </p:cNvPr>
          <p:cNvSpPr>
            <a:spLocks noGrp="1"/>
          </p:cNvSpPr>
          <p:nvPr>
            <p:ph type="subTitle" idx="1"/>
          </p:nvPr>
        </p:nvSpPr>
        <p:spPr>
          <a:xfrm>
            <a:off x="1143000" y="3158454"/>
            <a:ext cx="6858000" cy="822646"/>
          </a:xfrm>
        </p:spPr>
        <p:txBody>
          <a:bodyPr/>
          <a:lstStyle>
            <a:lvl1pPr marL="0" indent="0" algn="ctr">
              <a:buNone/>
              <a:defRPr sz="1800" b="1" i="0">
                <a:solidFill>
                  <a:schemeClr val="accent1"/>
                </a:solidFill>
                <a:latin typeface="Calibri" panose="020F0502020204030204" pitchFamily="34" charset="0"/>
                <a:cs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0939301E-9AAA-2CE5-198E-9E431F22DF1B}"/>
              </a:ext>
            </a:extLst>
          </p:cNvPr>
          <p:cNvSpPr>
            <a:spLocks noGrp="1"/>
          </p:cNvSpPr>
          <p:nvPr>
            <p:ph type="sldNum" sz="quarter" idx="4"/>
          </p:nvPr>
        </p:nvSpPr>
        <p:spPr>
          <a:xfrm>
            <a:off x="8596618" y="4583534"/>
            <a:ext cx="402672" cy="402672"/>
          </a:xfrm>
          <a:custGeom>
            <a:avLst/>
            <a:gdLst>
              <a:gd name="connsiteX0" fmla="*/ 935373 w 1870746"/>
              <a:gd name="connsiteY0" fmla="*/ 0 h 1870746"/>
              <a:gd name="connsiteX1" fmla="*/ 935373 w 1870746"/>
              <a:gd name="connsiteY1" fmla="*/ 1 h 1870746"/>
              <a:gd name="connsiteX2" fmla="*/ 1870746 w 1870746"/>
              <a:gd name="connsiteY2" fmla="*/ 935374 h 1870746"/>
              <a:gd name="connsiteX3" fmla="*/ 1870746 w 1870746"/>
              <a:gd name="connsiteY3" fmla="*/ 1870746 h 1870746"/>
              <a:gd name="connsiteX4" fmla="*/ 935373 w 1870746"/>
              <a:gd name="connsiteY4" fmla="*/ 1870746 h 1870746"/>
              <a:gd name="connsiteX5" fmla="*/ 0 w 1870746"/>
              <a:gd name="connsiteY5" fmla="*/ 935373 h 1870746"/>
              <a:gd name="connsiteX6" fmla="*/ 935373 w 1870746"/>
              <a:gd name="connsiteY6" fmla="*/ 0 h 187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0746" h="1870746">
                <a:moveTo>
                  <a:pt x="935373" y="0"/>
                </a:moveTo>
                <a:lnTo>
                  <a:pt x="935373" y="1"/>
                </a:lnTo>
                <a:cubicBezTo>
                  <a:pt x="1451965" y="1"/>
                  <a:pt x="1870746" y="418782"/>
                  <a:pt x="1870746" y="935374"/>
                </a:cubicBezTo>
                <a:lnTo>
                  <a:pt x="1870746" y="1870746"/>
                </a:lnTo>
                <a:lnTo>
                  <a:pt x="935373" y="1870746"/>
                </a:lnTo>
                <a:cubicBezTo>
                  <a:pt x="418781" y="1870746"/>
                  <a:pt x="0" y="1451965"/>
                  <a:pt x="0" y="935373"/>
                </a:cubicBezTo>
                <a:cubicBezTo>
                  <a:pt x="0" y="418781"/>
                  <a:pt x="418781" y="0"/>
                  <a:pt x="935373" y="0"/>
                </a:cubicBezTo>
                <a:close/>
              </a:path>
            </a:pathLst>
          </a:custGeom>
          <a:solidFill>
            <a:schemeClr val="accent1"/>
          </a:solidFill>
        </p:spPr>
        <p:txBody>
          <a:bodyPr vert="horz" wrap="none" lIns="91440" tIns="45720" rIns="91440" bIns="45720" rtlCol="0" anchor="ctr">
            <a:noAutofit/>
          </a:bodyPr>
          <a:lstStyle>
            <a:lvl1pPr algn="ctr">
              <a:defRPr sz="900" b="1" i="0">
                <a:solidFill>
                  <a:schemeClr val="bg1"/>
                </a:solidFill>
                <a:latin typeface="Calibri" panose="020F0502020204030204" pitchFamily="34" charset="0"/>
                <a:cs typeface="Calibri" panose="020F0502020204030204" pitchFamily="34" charset="0"/>
              </a:defRPr>
            </a:lvl1pPr>
          </a:lstStyle>
          <a:p>
            <a:fld id="{7A2C48B0-1C89-D148-82E6-F18A6FC519FE}" type="slidenum">
              <a:rPr lang="en-US" smtClean="0"/>
              <a:pPr/>
              <a:t>‹#›</a:t>
            </a:fld>
            <a:endParaRPr lang="en-US"/>
          </a:p>
        </p:txBody>
      </p:sp>
      <p:pic>
        <p:nvPicPr>
          <p:cNvPr id="4" name="Picture 3">
            <a:extLst>
              <a:ext uri="{FF2B5EF4-FFF2-40B4-BE49-F238E27FC236}">
                <a16:creationId xmlns:a16="http://schemas.microsoft.com/office/drawing/2014/main" id="{C157FE62-7766-2F4A-17D1-B695EB2ED0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0653" y="408564"/>
            <a:ext cx="1057301" cy="331740"/>
          </a:xfrm>
          <a:prstGeom prst="rect">
            <a:avLst/>
          </a:prstGeom>
        </p:spPr>
      </p:pic>
    </p:spTree>
    <p:extLst>
      <p:ext uri="{BB962C8B-B14F-4D97-AF65-F5344CB8AC3E}">
        <p14:creationId xmlns:p14="http://schemas.microsoft.com/office/powerpoint/2010/main" val="24252926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CBAF4-90A4-3C3D-E8DD-DFD6130FA68C}"/>
              </a:ext>
            </a:extLst>
          </p:cNvPr>
          <p:cNvSpPr>
            <a:spLocks noGrp="1"/>
          </p:cNvSpPr>
          <p:nvPr>
            <p:ph type="title"/>
          </p:nvPr>
        </p:nvSpPr>
        <p:spPr/>
        <p:txBody>
          <a:bodyPr/>
          <a:lstStyle>
            <a:lvl1pPr>
              <a:defRPr b="1" i="0">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A33809B-D4FD-DB2E-8CE4-A784FB2A86C1}"/>
              </a:ext>
            </a:extLst>
          </p:cNvPr>
          <p:cNvSpPr>
            <a:spLocks noGrp="1"/>
          </p:cNvSpPr>
          <p:nvPr>
            <p:ph idx="1"/>
          </p:nvPr>
        </p:nvSpPr>
        <p:spPr/>
        <p:txBody>
          <a:bodyPr/>
          <a:lstStyle>
            <a:lvl1pPr>
              <a:defRPr b="1" i="0">
                <a:latin typeface="Calibri" panose="020F0502020204030204" pitchFamily="34" charset="0"/>
                <a:cs typeface="Calibri" panose="020F0502020204030204" pitchFamily="34" charset="0"/>
              </a:defRPr>
            </a:lvl1pPr>
            <a:lvl2pPr>
              <a:defRPr b="1" i="0">
                <a:latin typeface="Calibri" panose="020F0502020204030204" pitchFamily="34" charset="0"/>
                <a:cs typeface="Calibri" panose="020F0502020204030204" pitchFamily="34" charset="0"/>
              </a:defRPr>
            </a:lvl2pPr>
            <a:lvl3pPr>
              <a:defRPr b="1" i="0">
                <a:latin typeface="Calibri" panose="020F0502020204030204" pitchFamily="34" charset="0"/>
                <a:cs typeface="Calibri" panose="020F0502020204030204" pitchFamily="34" charset="0"/>
              </a:defRPr>
            </a:lvl3pPr>
            <a:lvl4pPr>
              <a:defRPr b="1" i="0">
                <a:latin typeface="Calibri" panose="020F0502020204030204" pitchFamily="34" charset="0"/>
                <a:cs typeface="Calibri" panose="020F0502020204030204" pitchFamily="34" charset="0"/>
              </a:defRPr>
            </a:lvl4pPr>
            <a:lvl5pPr>
              <a:defRPr b="1" i="0">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4700B26-BA5B-0DCA-DF0B-7DABF3092150}"/>
              </a:ext>
            </a:extLst>
          </p:cNvPr>
          <p:cNvSpPr>
            <a:spLocks noGrp="1"/>
          </p:cNvSpPr>
          <p:nvPr>
            <p:ph type="sldNum" sz="quarter" idx="4"/>
          </p:nvPr>
        </p:nvSpPr>
        <p:spPr>
          <a:xfrm>
            <a:off x="8596618" y="4583534"/>
            <a:ext cx="402672" cy="402672"/>
          </a:xfrm>
          <a:custGeom>
            <a:avLst/>
            <a:gdLst>
              <a:gd name="connsiteX0" fmla="*/ 935373 w 1870746"/>
              <a:gd name="connsiteY0" fmla="*/ 0 h 1870746"/>
              <a:gd name="connsiteX1" fmla="*/ 935373 w 1870746"/>
              <a:gd name="connsiteY1" fmla="*/ 1 h 1870746"/>
              <a:gd name="connsiteX2" fmla="*/ 1870746 w 1870746"/>
              <a:gd name="connsiteY2" fmla="*/ 935374 h 1870746"/>
              <a:gd name="connsiteX3" fmla="*/ 1870746 w 1870746"/>
              <a:gd name="connsiteY3" fmla="*/ 1870746 h 1870746"/>
              <a:gd name="connsiteX4" fmla="*/ 935373 w 1870746"/>
              <a:gd name="connsiteY4" fmla="*/ 1870746 h 1870746"/>
              <a:gd name="connsiteX5" fmla="*/ 0 w 1870746"/>
              <a:gd name="connsiteY5" fmla="*/ 935373 h 1870746"/>
              <a:gd name="connsiteX6" fmla="*/ 935373 w 1870746"/>
              <a:gd name="connsiteY6" fmla="*/ 0 h 187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0746" h="1870746">
                <a:moveTo>
                  <a:pt x="935373" y="0"/>
                </a:moveTo>
                <a:lnTo>
                  <a:pt x="935373" y="1"/>
                </a:lnTo>
                <a:cubicBezTo>
                  <a:pt x="1451965" y="1"/>
                  <a:pt x="1870746" y="418782"/>
                  <a:pt x="1870746" y="935374"/>
                </a:cubicBezTo>
                <a:lnTo>
                  <a:pt x="1870746" y="1870746"/>
                </a:lnTo>
                <a:lnTo>
                  <a:pt x="935373" y="1870746"/>
                </a:lnTo>
                <a:cubicBezTo>
                  <a:pt x="418781" y="1870746"/>
                  <a:pt x="0" y="1451965"/>
                  <a:pt x="0" y="935373"/>
                </a:cubicBezTo>
                <a:cubicBezTo>
                  <a:pt x="0" y="418781"/>
                  <a:pt x="418781" y="0"/>
                  <a:pt x="935373" y="0"/>
                </a:cubicBezTo>
                <a:close/>
              </a:path>
            </a:pathLst>
          </a:custGeom>
          <a:solidFill>
            <a:schemeClr val="accent1"/>
          </a:solidFill>
        </p:spPr>
        <p:txBody>
          <a:bodyPr vert="horz" wrap="none" lIns="91440" tIns="45720" rIns="91440" bIns="45720" rtlCol="0" anchor="ctr">
            <a:noAutofit/>
          </a:bodyPr>
          <a:lstStyle>
            <a:lvl1pPr algn="ctr">
              <a:defRPr sz="900" b="1" i="0">
                <a:solidFill>
                  <a:schemeClr val="bg1"/>
                </a:solidFill>
                <a:latin typeface="Calibri" panose="020F0502020204030204" pitchFamily="34" charset="0"/>
                <a:cs typeface="Calibri" panose="020F0502020204030204" pitchFamily="34" charset="0"/>
              </a:defRPr>
            </a:lvl1pPr>
          </a:lstStyle>
          <a:p>
            <a:fld id="{7A2C48B0-1C89-D148-82E6-F18A6FC519FE}" type="slidenum">
              <a:rPr lang="en-US" smtClean="0"/>
              <a:pPr/>
              <a:t>‹#›</a:t>
            </a:fld>
            <a:endParaRPr lang="en-US"/>
          </a:p>
        </p:txBody>
      </p:sp>
    </p:spTree>
    <p:extLst>
      <p:ext uri="{BB962C8B-B14F-4D97-AF65-F5344CB8AC3E}">
        <p14:creationId xmlns:p14="http://schemas.microsoft.com/office/powerpoint/2010/main" val="15700901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E974-A731-FEB1-3BDC-5F23DA97AA56}"/>
              </a:ext>
            </a:extLst>
          </p:cNvPr>
          <p:cNvSpPr>
            <a:spLocks noGrp="1"/>
          </p:cNvSpPr>
          <p:nvPr>
            <p:ph type="title"/>
          </p:nvPr>
        </p:nvSpPr>
        <p:spPr>
          <a:xfrm>
            <a:off x="515923" y="637538"/>
            <a:ext cx="6769460" cy="332399"/>
          </a:xfrm>
        </p:spPr>
        <p:txBody>
          <a:bodyPr/>
          <a:lstStyle>
            <a:lvl1pPr>
              <a:defRPr sz="2400" b="1" i="0">
                <a:latin typeface="Calibri" panose="020F0502020204030204" pitchFamily="34" charset="0"/>
                <a:cs typeface="Calibri" panose="020F0502020204030204" pitchFamily="34"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16A538E9-A786-57B3-7CC4-66ACECD87E38}"/>
              </a:ext>
            </a:extLst>
          </p:cNvPr>
          <p:cNvSpPr>
            <a:spLocks noGrp="1"/>
          </p:cNvSpPr>
          <p:nvPr>
            <p:ph type="sldNum" sz="quarter" idx="4"/>
          </p:nvPr>
        </p:nvSpPr>
        <p:spPr>
          <a:xfrm>
            <a:off x="8596618" y="4583534"/>
            <a:ext cx="402672" cy="402672"/>
          </a:xfrm>
          <a:custGeom>
            <a:avLst/>
            <a:gdLst>
              <a:gd name="connsiteX0" fmla="*/ 935373 w 1870746"/>
              <a:gd name="connsiteY0" fmla="*/ 0 h 1870746"/>
              <a:gd name="connsiteX1" fmla="*/ 935373 w 1870746"/>
              <a:gd name="connsiteY1" fmla="*/ 1 h 1870746"/>
              <a:gd name="connsiteX2" fmla="*/ 1870746 w 1870746"/>
              <a:gd name="connsiteY2" fmla="*/ 935374 h 1870746"/>
              <a:gd name="connsiteX3" fmla="*/ 1870746 w 1870746"/>
              <a:gd name="connsiteY3" fmla="*/ 1870746 h 1870746"/>
              <a:gd name="connsiteX4" fmla="*/ 935373 w 1870746"/>
              <a:gd name="connsiteY4" fmla="*/ 1870746 h 1870746"/>
              <a:gd name="connsiteX5" fmla="*/ 0 w 1870746"/>
              <a:gd name="connsiteY5" fmla="*/ 935373 h 1870746"/>
              <a:gd name="connsiteX6" fmla="*/ 935373 w 1870746"/>
              <a:gd name="connsiteY6" fmla="*/ 0 h 187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0746" h="1870746">
                <a:moveTo>
                  <a:pt x="935373" y="0"/>
                </a:moveTo>
                <a:lnTo>
                  <a:pt x="935373" y="1"/>
                </a:lnTo>
                <a:cubicBezTo>
                  <a:pt x="1451965" y="1"/>
                  <a:pt x="1870746" y="418782"/>
                  <a:pt x="1870746" y="935374"/>
                </a:cubicBezTo>
                <a:lnTo>
                  <a:pt x="1870746" y="1870746"/>
                </a:lnTo>
                <a:lnTo>
                  <a:pt x="935373" y="1870746"/>
                </a:lnTo>
                <a:cubicBezTo>
                  <a:pt x="418781" y="1870746"/>
                  <a:pt x="0" y="1451965"/>
                  <a:pt x="0" y="935373"/>
                </a:cubicBezTo>
                <a:cubicBezTo>
                  <a:pt x="0" y="418781"/>
                  <a:pt x="418781" y="0"/>
                  <a:pt x="935373" y="0"/>
                </a:cubicBezTo>
                <a:close/>
              </a:path>
            </a:pathLst>
          </a:custGeom>
          <a:solidFill>
            <a:schemeClr val="accent1"/>
          </a:solidFill>
        </p:spPr>
        <p:txBody>
          <a:bodyPr vert="horz" wrap="none" lIns="91440" tIns="45720" rIns="91440" bIns="45720" rtlCol="0" anchor="ctr">
            <a:noAutofit/>
          </a:bodyPr>
          <a:lstStyle>
            <a:lvl1pPr algn="ctr">
              <a:defRPr sz="900" b="1" i="0">
                <a:solidFill>
                  <a:schemeClr val="bg1"/>
                </a:solidFill>
                <a:latin typeface="Calibri" panose="020F0502020204030204" pitchFamily="34" charset="0"/>
                <a:cs typeface="Calibri" panose="020F0502020204030204" pitchFamily="34" charset="0"/>
              </a:defRPr>
            </a:lvl1pPr>
          </a:lstStyle>
          <a:p>
            <a:fld id="{7A2C48B0-1C89-D148-82E6-F18A6FC519FE}" type="slidenum">
              <a:rPr lang="en-US" smtClean="0"/>
              <a:pPr/>
              <a:t>‹#›</a:t>
            </a:fld>
            <a:endParaRPr lang="en-US"/>
          </a:p>
        </p:txBody>
      </p:sp>
    </p:spTree>
    <p:extLst>
      <p:ext uri="{BB962C8B-B14F-4D97-AF65-F5344CB8AC3E}">
        <p14:creationId xmlns:p14="http://schemas.microsoft.com/office/powerpoint/2010/main" val="148371384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65818D-C15D-7CA0-7BBD-DC5781A6803F}"/>
              </a:ext>
            </a:extLst>
          </p:cNvPr>
          <p:cNvSpPr>
            <a:spLocks noGrp="1"/>
          </p:cNvSpPr>
          <p:nvPr>
            <p:ph type="sldNum" sz="quarter" idx="4"/>
          </p:nvPr>
        </p:nvSpPr>
        <p:spPr>
          <a:xfrm>
            <a:off x="8596618" y="4583534"/>
            <a:ext cx="402672" cy="402672"/>
          </a:xfrm>
          <a:custGeom>
            <a:avLst/>
            <a:gdLst>
              <a:gd name="connsiteX0" fmla="*/ 935373 w 1870746"/>
              <a:gd name="connsiteY0" fmla="*/ 0 h 1870746"/>
              <a:gd name="connsiteX1" fmla="*/ 935373 w 1870746"/>
              <a:gd name="connsiteY1" fmla="*/ 1 h 1870746"/>
              <a:gd name="connsiteX2" fmla="*/ 1870746 w 1870746"/>
              <a:gd name="connsiteY2" fmla="*/ 935374 h 1870746"/>
              <a:gd name="connsiteX3" fmla="*/ 1870746 w 1870746"/>
              <a:gd name="connsiteY3" fmla="*/ 1870746 h 1870746"/>
              <a:gd name="connsiteX4" fmla="*/ 935373 w 1870746"/>
              <a:gd name="connsiteY4" fmla="*/ 1870746 h 1870746"/>
              <a:gd name="connsiteX5" fmla="*/ 0 w 1870746"/>
              <a:gd name="connsiteY5" fmla="*/ 935373 h 1870746"/>
              <a:gd name="connsiteX6" fmla="*/ 935373 w 1870746"/>
              <a:gd name="connsiteY6" fmla="*/ 0 h 187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0746" h="1870746">
                <a:moveTo>
                  <a:pt x="935373" y="0"/>
                </a:moveTo>
                <a:lnTo>
                  <a:pt x="935373" y="1"/>
                </a:lnTo>
                <a:cubicBezTo>
                  <a:pt x="1451965" y="1"/>
                  <a:pt x="1870746" y="418782"/>
                  <a:pt x="1870746" y="935374"/>
                </a:cubicBezTo>
                <a:lnTo>
                  <a:pt x="1870746" y="1870746"/>
                </a:lnTo>
                <a:lnTo>
                  <a:pt x="935373" y="1870746"/>
                </a:lnTo>
                <a:cubicBezTo>
                  <a:pt x="418781" y="1870746"/>
                  <a:pt x="0" y="1451965"/>
                  <a:pt x="0" y="935373"/>
                </a:cubicBezTo>
                <a:cubicBezTo>
                  <a:pt x="0" y="418781"/>
                  <a:pt x="418781" y="0"/>
                  <a:pt x="935373" y="0"/>
                </a:cubicBezTo>
                <a:close/>
              </a:path>
            </a:pathLst>
          </a:custGeom>
          <a:solidFill>
            <a:schemeClr val="accent1"/>
          </a:solidFill>
        </p:spPr>
        <p:txBody>
          <a:bodyPr vert="horz" wrap="none" lIns="91440" tIns="45720" rIns="91440" bIns="45720" rtlCol="0" anchor="ctr">
            <a:noAutofit/>
          </a:bodyPr>
          <a:lstStyle>
            <a:lvl1pPr algn="ctr">
              <a:defRPr sz="900" b="1" i="0">
                <a:solidFill>
                  <a:schemeClr val="bg1"/>
                </a:solidFill>
                <a:latin typeface="Calibri" panose="020F0502020204030204" pitchFamily="34" charset="0"/>
                <a:cs typeface="Calibri" panose="020F0502020204030204" pitchFamily="34" charset="0"/>
              </a:defRPr>
            </a:lvl1pPr>
          </a:lstStyle>
          <a:p>
            <a:fld id="{7A2C48B0-1C89-D148-82E6-F18A6FC519FE}" type="slidenum">
              <a:rPr lang="en-US" smtClean="0"/>
              <a:pPr/>
              <a:t>‹#›</a:t>
            </a:fld>
            <a:endParaRPr lang="en-US"/>
          </a:p>
        </p:txBody>
      </p:sp>
      <p:pic>
        <p:nvPicPr>
          <p:cNvPr id="3" name="Picture 2">
            <a:extLst>
              <a:ext uri="{FF2B5EF4-FFF2-40B4-BE49-F238E27FC236}">
                <a16:creationId xmlns:a16="http://schemas.microsoft.com/office/drawing/2014/main" id="{A9EE7AA6-CA56-E0FE-D3C1-D2B3BBEFF5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0653" y="408564"/>
            <a:ext cx="1057301" cy="331740"/>
          </a:xfrm>
          <a:prstGeom prst="rect">
            <a:avLst/>
          </a:prstGeom>
        </p:spPr>
      </p:pic>
    </p:spTree>
    <p:extLst>
      <p:ext uri="{BB962C8B-B14F-4D97-AF65-F5344CB8AC3E}">
        <p14:creationId xmlns:p14="http://schemas.microsoft.com/office/powerpoint/2010/main" val="255889305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30" y="371476"/>
            <a:ext cx="8722343" cy="347690"/>
          </a:xfrm>
        </p:spPr>
        <p:txBody>
          <a:bodyPr wrap="square" anchor="ctr">
            <a:noAutofit/>
          </a:bodyPr>
          <a:lstStyle>
            <a:lvl1pPr algn="l">
              <a:defRPr sz="2550" b="1">
                <a:solidFill>
                  <a:srgbClr val="FF7014"/>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801526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6" y="211723"/>
            <a:ext cx="8707746" cy="384721"/>
          </a:xfrm>
        </p:spPr>
        <p:txBody>
          <a:bodyPr vert="horz" wrap="square" lIns="0" tIns="0" rIns="0" bIns="0" rtlCol="0" anchor="t">
            <a:spAutoFit/>
          </a:bodyPr>
          <a:lstStyle>
            <a:lvl1pPr>
              <a:defRPr lang="en-US" sz="2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25103750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6_Default layout">
    <p:bg>
      <p:bgPr>
        <a:solidFill>
          <a:srgbClr val="00183C"/>
        </a:solidFill>
        <a:effectLst/>
      </p:bgPr>
    </p:bg>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30" y="211723"/>
            <a:ext cx="8722343" cy="347690"/>
          </a:xfrm>
        </p:spPr>
        <p:txBody>
          <a:bodyPr wrap="square" anchor="ctr">
            <a:noAutofit/>
          </a:bodyPr>
          <a:lstStyle>
            <a:lvl1pPr algn="l">
              <a:defRPr sz="2550" b="1" i="0">
                <a:solidFill>
                  <a:schemeClr val="bg1"/>
                </a:solidFill>
                <a:latin typeface="+mj-lt"/>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29677724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7_Default layout">
    <p:bg>
      <p:bgPr>
        <a:solidFill>
          <a:srgbClr val="00183C"/>
        </a:solidFill>
        <a:effectLst/>
      </p:bgPr>
    </p:bg>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30" y="211723"/>
            <a:ext cx="7509054" cy="347690"/>
          </a:xfrm>
        </p:spPr>
        <p:txBody>
          <a:bodyPr wrap="square" anchor="ctr">
            <a:noAutofit/>
          </a:bodyPr>
          <a:lstStyle>
            <a:lvl1pPr algn="l">
              <a:defRPr sz="2550" b="1">
                <a:solidFill>
                  <a:schemeClr val="bg1"/>
                </a:solidFill>
                <a:latin typeface="Calibri" panose="020F0502020204030204" pitchFamily="34" charset="0"/>
                <a:cs typeface="Calibri" panose="020F0502020204030204" pitchFamily="34" charset="0"/>
              </a:defRPr>
            </a:lvl1pPr>
          </a:lstStyle>
          <a:p>
            <a:r>
              <a:rPr lang="en-US"/>
              <a:t>Click to edit Master title style</a:t>
            </a:r>
          </a:p>
        </p:txBody>
      </p:sp>
      <p:sp>
        <p:nvSpPr>
          <p:cNvPr id="2" name="Slide Number Placeholder 6">
            <a:extLst>
              <a:ext uri="{FF2B5EF4-FFF2-40B4-BE49-F238E27FC236}">
                <a16:creationId xmlns:a16="http://schemas.microsoft.com/office/drawing/2014/main" id="{389E5820-3CD7-AC79-33EC-5B235A2F53F6}"/>
              </a:ext>
            </a:extLst>
          </p:cNvPr>
          <p:cNvSpPr>
            <a:spLocks noGrp="1"/>
          </p:cNvSpPr>
          <p:nvPr>
            <p:ph type="sldNum" sz="quarter" idx="4"/>
          </p:nvPr>
        </p:nvSpPr>
        <p:spPr>
          <a:xfrm>
            <a:off x="8596618" y="4583534"/>
            <a:ext cx="402672" cy="402672"/>
          </a:xfrm>
          <a:custGeom>
            <a:avLst/>
            <a:gdLst>
              <a:gd name="connsiteX0" fmla="*/ 935373 w 1870746"/>
              <a:gd name="connsiteY0" fmla="*/ 0 h 1870746"/>
              <a:gd name="connsiteX1" fmla="*/ 935373 w 1870746"/>
              <a:gd name="connsiteY1" fmla="*/ 1 h 1870746"/>
              <a:gd name="connsiteX2" fmla="*/ 1870746 w 1870746"/>
              <a:gd name="connsiteY2" fmla="*/ 935374 h 1870746"/>
              <a:gd name="connsiteX3" fmla="*/ 1870746 w 1870746"/>
              <a:gd name="connsiteY3" fmla="*/ 1870746 h 1870746"/>
              <a:gd name="connsiteX4" fmla="*/ 935373 w 1870746"/>
              <a:gd name="connsiteY4" fmla="*/ 1870746 h 1870746"/>
              <a:gd name="connsiteX5" fmla="*/ 0 w 1870746"/>
              <a:gd name="connsiteY5" fmla="*/ 935373 h 1870746"/>
              <a:gd name="connsiteX6" fmla="*/ 935373 w 1870746"/>
              <a:gd name="connsiteY6" fmla="*/ 0 h 187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0746" h="1870746">
                <a:moveTo>
                  <a:pt x="935373" y="0"/>
                </a:moveTo>
                <a:lnTo>
                  <a:pt x="935373" y="1"/>
                </a:lnTo>
                <a:cubicBezTo>
                  <a:pt x="1451965" y="1"/>
                  <a:pt x="1870746" y="418782"/>
                  <a:pt x="1870746" y="935374"/>
                </a:cubicBezTo>
                <a:lnTo>
                  <a:pt x="1870746" y="1870746"/>
                </a:lnTo>
                <a:lnTo>
                  <a:pt x="935373" y="1870746"/>
                </a:lnTo>
                <a:cubicBezTo>
                  <a:pt x="418781" y="1870746"/>
                  <a:pt x="0" y="1451965"/>
                  <a:pt x="0" y="935373"/>
                </a:cubicBezTo>
                <a:cubicBezTo>
                  <a:pt x="0" y="418781"/>
                  <a:pt x="418781" y="0"/>
                  <a:pt x="935373" y="0"/>
                </a:cubicBezTo>
                <a:close/>
              </a:path>
            </a:pathLst>
          </a:custGeom>
          <a:solidFill>
            <a:schemeClr val="accent1"/>
          </a:solidFill>
        </p:spPr>
        <p:txBody>
          <a:bodyPr vert="horz" wrap="none" lIns="91440" tIns="45720" rIns="91440" bIns="45720" rtlCol="0" anchor="ctr">
            <a:noAutofit/>
          </a:bodyPr>
          <a:lstStyle>
            <a:lvl1pPr algn="ctr">
              <a:defRPr sz="900" b="0" i="0">
                <a:solidFill>
                  <a:schemeClr val="bg1"/>
                </a:solidFill>
                <a:latin typeface="Calibri" panose="020F0502020204030204" pitchFamily="34" charset="0"/>
                <a:cs typeface="Calibri" panose="020F0502020204030204" pitchFamily="34" charset="0"/>
              </a:defRPr>
            </a:lvl1pPr>
          </a:lstStyle>
          <a:p>
            <a:fld id="{7A2C48B0-1C89-D148-82E6-F18A6FC519FE}" type="slidenum">
              <a:rPr lang="en-US" smtClean="0"/>
              <a:pPr/>
              <a:t>‹#›</a:t>
            </a:fld>
            <a:endParaRPr lang="en-US"/>
          </a:p>
        </p:txBody>
      </p:sp>
      <p:pic>
        <p:nvPicPr>
          <p:cNvPr id="3" name="Picture 2" descr="A picture containing text, clipart, dishware&#10;&#10;Description automatically generated">
            <a:extLst>
              <a:ext uri="{FF2B5EF4-FFF2-40B4-BE49-F238E27FC236}">
                <a16:creationId xmlns:a16="http://schemas.microsoft.com/office/drawing/2014/main" id="{FC81279E-50B4-A585-E6BF-9B1BC38E5F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36984" y="372937"/>
            <a:ext cx="1060970" cy="331740"/>
          </a:xfrm>
          <a:prstGeom prst="rect">
            <a:avLst/>
          </a:prstGeom>
        </p:spPr>
      </p:pic>
    </p:spTree>
    <p:extLst>
      <p:ext uri="{BB962C8B-B14F-4D97-AF65-F5344CB8AC3E}">
        <p14:creationId xmlns:p14="http://schemas.microsoft.com/office/powerpoint/2010/main" val="2315151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Default layout">
    <p:bg>
      <p:bgPr>
        <a:solidFill>
          <a:srgbClr val="00183C"/>
        </a:solidFill>
        <a:effectLst/>
      </p:bgPr>
    </p:bg>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6" y="211723"/>
            <a:ext cx="8707746" cy="384721"/>
          </a:xfrm>
        </p:spPr>
        <p:txBody>
          <a:bodyPr vert="horz" wrap="square" lIns="0" tIns="0" rIns="0" bIns="0" rtlCol="0" anchor="t">
            <a:spAutoFit/>
          </a:bodyPr>
          <a:lstStyle>
            <a:lvl1pPr>
              <a:defRPr lang="en-US" sz="2500" dirty="0">
                <a:solidFill>
                  <a:schemeClr val="bg1"/>
                </a:solidFill>
                <a:latin typeface="+mj-lt"/>
              </a:defRPr>
            </a:lvl1pPr>
          </a:lstStyle>
          <a:p>
            <a:pPr lvl="0">
              <a:lnSpc>
                <a:spcPct val="100000"/>
              </a:lnSpc>
            </a:pPr>
            <a:r>
              <a:rPr lang="en-US"/>
              <a:t>Click to edit Master title style</a:t>
            </a:r>
          </a:p>
        </p:txBody>
      </p:sp>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solidFill>
                  <a:schemeClr val="bg1"/>
                </a:solidFill>
              </a:rPr>
              <a:pPr/>
              <a:t>‹#›</a:t>
            </a:fld>
            <a:endParaRPr lang="en-US" sz="1050">
              <a:solidFill>
                <a:schemeClr val="bg1"/>
              </a:solidFill>
            </a:endParaRPr>
          </a:p>
        </p:txBody>
      </p:sp>
      <p:pic>
        <p:nvPicPr>
          <p:cNvPr id="9" name="Picture 8">
            <a:extLst>
              <a:ext uri="{FF2B5EF4-FFF2-40B4-BE49-F238E27FC236}">
                <a16:creationId xmlns:a16="http://schemas.microsoft.com/office/drawing/2014/main" id="{6A41D14A-4CC6-6748-B6EE-52A3ACF3C75A}"/>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1011641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25425" y="211723"/>
            <a:ext cx="8720138" cy="384721"/>
          </a:xfrm>
        </p:spPr>
        <p:txBody>
          <a:bodyPr wrap="square" anchor="t">
            <a:spAutoFit/>
          </a:bodyPr>
          <a:lstStyle>
            <a:lvl1pPr algn="l">
              <a:lnSpc>
                <a:spcPct val="100000"/>
              </a:lnSpc>
              <a:defRPr sz="2500" b="1">
                <a:solidFill>
                  <a:schemeClr val="tx2"/>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889758025"/>
      </p:ext>
    </p:extLst>
  </p:cSld>
  <p:clrMapOvr>
    <a:masterClrMapping/>
  </p:clrMapOvr>
  <p:extLst>
    <p:ext uri="{DCECCB84-F9BA-43D5-87BE-67443E8EF086}">
      <p15:sldGuideLst xmlns:p15="http://schemas.microsoft.com/office/powerpoint/2012/main">
        <p15:guide id="1" orient="horz" pos="292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1589993"/>
            <a:ext cx="2360921" cy="1615827"/>
          </a:xfrm>
        </p:spPr>
        <p:txBody>
          <a:bodyPr wrap="square" anchor="ctr">
            <a:spAutoFit/>
          </a:bodyPr>
          <a:lstStyle>
            <a:lvl1pPr algn="l">
              <a:lnSpc>
                <a:spcPct val="100000"/>
              </a:lnSpc>
              <a:defRPr sz="3500" b="1">
                <a:solidFill>
                  <a:schemeClr val="bg1"/>
                </a:solidFill>
                <a:latin typeface="+mj-lt"/>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782818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1589992"/>
            <a:ext cx="2360921" cy="1615827"/>
          </a:xfrm>
        </p:spPr>
        <p:txBody>
          <a:bodyPr vert="horz" wrap="square" lIns="0" tIns="0" rIns="0" bIns="0" rtlCol="0" anchor="ctr">
            <a:spAutoFit/>
          </a:bodyPr>
          <a:lstStyle>
            <a:lvl1pPr>
              <a:defRPr lang="en-US" sz="3500" dirty="0">
                <a:solidFill>
                  <a:schemeClr val="bg1"/>
                </a:solidFill>
                <a:latin typeface="+mj-lt"/>
              </a:defRPr>
            </a:lvl1pPr>
          </a:lstStyle>
          <a:p>
            <a:pPr lvl="0">
              <a:lnSpc>
                <a:spcPct val="100000"/>
              </a:lnSpc>
            </a:pPr>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646214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68FD6CA-F67D-49D7-9BAD-BC54B1AB4F1E}"/>
              </a:ext>
            </a:extLst>
          </p:cNvPr>
          <p:cNvSpPr>
            <a:spLocks noGrp="1"/>
          </p:cNvSpPr>
          <p:nvPr>
            <p:ph type="title"/>
          </p:nvPr>
        </p:nvSpPr>
        <p:spPr>
          <a:xfrm>
            <a:off x="457200" y="205979"/>
            <a:ext cx="8229600" cy="857250"/>
          </a:xfrm>
          <a:prstGeom prst="rect">
            <a:avLst/>
          </a:prstGeom>
        </p:spPr>
        <p:txBody>
          <a:bodyPr vert="horz" lIns="0" tIns="0" rIns="0" bIns="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50022670-3AC1-4F37-8A49-1C44DC49CD95}"/>
              </a:ext>
            </a:extLst>
          </p:cNvPr>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9440809"/>
      </p:ext>
    </p:extLst>
  </p:cSld>
  <p:clrMap bg1="lt1" tx1="dk1" bg2="lt2" tx2="dk2" accent1="accent1" accent2="accent2" accent3="accent3" accent4="accent4" accent5="accent5" accent6="accent6" hlink="hlink" folHlink="folHlink"/>
  <p:sldLayoutIdLst>
    <p:sldLayoutId id="2147483864" r:id="rId1"/>
    <p:sldLayoutId id="2147483857" r:id="rId2"/>
    <p:sldLayoutId id="2147483819" r:id="rId3"/>
    <p:sldLayoutId id="2147483821" r:id="rId4"/>
    <p:sldLayoutId id="2147483822" r:id="rId5"/>
    <p:sldLayoutId id="2147483823" r:id="rId6"/>
    <p:sldLayoutId id="2147483824" r:id="rId7"/>
    <p:sldLayoutId id="2147483825" r:id="rId8"/>
    <p:sldLayoutId id="2147483826" r:id="rId9"/>
    <p:sldLayoutId id="2147483827" r:id="rId10"/>
    <p:sldLayoutId id="2147483863" r:id="rId11"/>
    <p:sldLayoutId id="2147483828" r:id="rId12"/>
    <p:sldLayoutId id="2147483952" r:id="rId13"/>
    <p:sldLayoutId id="2147483995" r:id="rId14"/>
    <p:sldLayoutId id="2147483996" r:id="rId15"/>
    <p:sldLayoutId id="2147483997" r:id="rId16"/>
    <p:sldLayoutId id="2147484012" r:id="rId17"/>
  </p:sldLayoutIdLst>
  <p:hf sldNum="0" hdr="0" ftr="0" dt="0"/>
  <p:txStyles>
    <p:titleStyle>
      <a:lvl1pPr algn="l" defTabSz="685800" rtl="0" eaLnBrk="1" latinLnBrk="0" hangingPunct="1">
        <a:lnSpc>
          <a:spcPct val="90000"/>
        </a:lnSpc>
        <a:spcBef>
          <a:spcPct val="0"/>
        </a:spcBef>
        <a:buNone/>
        <a:defRPr sz="2250" b="1" kern="1200">
          <a:solidFill>
            <a:schemeClr val="tx2"/>
          </a:solidFill>
          <a:latin typeface="FUTURA MEDIUM" panose="020B0602020204020303" pitchFamily="34" charset="-79"/>
          <a:ea typeface="+mj-ea"/>
          <a:cs typeface="FUTURA MEDIUM" panose="020B0602020204020303" pitchFamily="34" charset="-79"/>
        </a:defRPr>
      </a:lvl1pPr>
    </p:titleStyle>
    <p:body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1"/>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1"/>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68FD6CA-F67D-49D7-9BAD-BC54B1AB4F1E}"/>
              </a:ext>
            </a:extLst>
          </p:cNvPr>
          <p:cNvSpPr>
            <a:spLocks noGrp="1"/>
          </p:cNvSpPr>
          <p:nvPr>
            <p:ph type="title"/>
          </p:nvPr>
        </p:nvSpPr>
        <p:spPr>
          <a:xfrm>
            <a:off x="457200" y="205979"/>
            <a:ext cx="8229600" cy="857250"/>
          </a:xfrm>
          <a:prstGeom prst="rect">
            <a:avLst/>
          </a:prstGeom>
        </p:spPr>
        <p:txBody>
          <a:bodyPr vert="horz" lIns="0" tIns="0" rIns="0" bIns="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50022670-3AC1-4F37-8A49-1C44DC49CD95}"/>
              </a:ext>
            </a:extLst>
          </p:cNvPr>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69054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Lst>
  <p:hf sldNum="0" hdr="0" ftr="0" dt="0"/>
  <p:txStyles>
    <p:titleStyle>
      <a:lvl1pPr algn="l" defTabSz="685800" rtl="0" eaLnBrk="1" latinLnBrk="0" hangingPunct="1">
        <a:lnSpc>
          <a:spcPct val="90000"/>
        </a:lnSpc>
        <a:spcBef>
          <a:spcPct val="0"/>
        </a:spcBef>
        <a:buNone/>
        <a:defRPr sz="2250" b="1" kern="1200">
          <a:solidFill>
            <a:schemeClr val="tx2"/>
          </a:solidFill>
          <a:latin typeface="FUTURA MEDIUM" panose="020B0602020204020303" pitchFamily="34" charset="-79"/>
          <a:ea typeface="+mj-ea"/>
          <a:cs typeface="FUTURA MEDIUM" panose="020B0602020204020303" pitchFamily="34" charset="-79"/>
        </a:defRPr>
      </a:lvl1pPr>
    </p:titleStyle>
    <p:body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1"/>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1"/>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68FD6CA-F67D-49D7-9BAD-BC54B1AB4F1E}"/>
              </a:ext>
            </a:extLst>
          </p:cNvPr>
          <p:cNvSpPr>
            <a:spLocks noGrp="1"/>
          </p:cNvSpPr>
          <p:nvPr>
            <p:ph type="title"/>
          </p:nvPr>
        </p:nvSpPr>
        <p:spPr>
          <a:xfrm>
            <a:off x="457200" y="205979"/>
            <a:ext cx="8229600" cy="857250"/>
          </a:xfrm>
          <a:prstGeom prst="rect">
            <a:avLst/>
          </a:prstGeom>
        </p:spPr>
        <p:txBody>
          <a:bodyPr vert="horz" lIns="0" tIns="0" rIns="0" bIns="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50022670-3AC1-4F37-8A49-1C44DC49CD95}"/>
              </a:ext>
            </a:extLst>
          </p:cNvPr>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653022"/>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hf sldNum="0" hdr="0" ftr="0" dt="0"/>
  <p:txStyles>
    <p:titleStyle>
      <a:lvl1pPr algn="l" defTabSz="685800" rtl="0" eaLnBrk="1" latinLnBrk="0" hangingPunct="1">
        <a:lnSpc>
          <a:spcPct val="90000"/>
        </a:lnSpc>
        <a:spcBef>
          <a:spcPct val="0"/>
        </a:spcBef>
        <a:buNone/>
        <a:defRPr sz="2250" b="1" kern="1200">
          <a:solidFill>
            <a:schemeClr val="tx2"/>
          </a:solidFill>
          <a:latin typeface="FUTURA MEDIUM" panose="020B0602020204020303" pitchFamily="34" charset="-79"/>
          <a:ea typeface="+mj-ea"/>
          <a:cs typeface="FUTURA MEDIUM" panose="020B0602020204020303" pitchFamily="34" charset="-79"/>
        </a:defRPr>
      </a:lvl1pPr>
    </p:titleStyle>
    <p:body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1"/>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1"/>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503826-C7F2-9674-3D33-99F73D934692}"/>
              </a:ext>
            </a:extLst>
          </p:cNvPr>
          <p:cNvSpPr>
            <a:spLocks noGrp="1"/>
          </p:cNvSpPr>
          <p:nvPr>
            <p:ph type="title"/>
          </p:nvPr>
        </p:nvSpPr>
        <p:spPr>
          <a:xfrm>
            <a:off x="515923" y="637538"/>
            <a:ext cx="6769460" cy="443198"/>
          </a:xfrm>
          <a:prstGeom prst="rect">
            <a:avLst/>
          </a:prstGeom>
        </p:spPr>
        <p:txBody>
          <a:bodyPr vert="horz" wrap="square" lIns="0" tIns="0" rIns="0" bIns="0" rtlCol="0" anchor="t">
            <a:spAutoFit/>
          </a:bodyPr>
          <a:lstStyle/>
          <a:p>
            <a:r>
              <a:rPr lang="en-US"/>
              <a:t>Click to edit Master title style</a:t>
            </a:r>
          </a:p>
        </p:txBody>
      </p:sp>
      <p:sp>
        <p:nvSpPr>
          <p:cNvPr id="3" name="Text Placeholder 2">
            <a:extLst>
              <a:ext uri="{FF2B5EF4-FFF2-40B4-BE49-F238E27FC236}">
                <a16:creationId xmlns:a16="http://schemas.microsoft.com/office/drawing/2014/main" id="{00CEACEA-BD69-5CE7-C9FB-C687E65B016F}"/>
              </a:ext>
            </a:extLst>
          </p:cNvPr>
          <p:cNvSpPr>
            <a:spLocks noGrp="1"/>
          </p:cNvSpPr>
          <p:nvPr>
            <p:ph type="body" idx="1"/>
          </p:nvPr>
        </p:nvSpPr>
        <p:spPr>
          <a:xfrm>
            <a:off x="515923" y="1340141"/>
            <a:ext cx="8112155" cy="308924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B51BDB0C-F0A8-997F-BDD5-AFE7519C12FF}"/>
              </a:ext>
            </a:extLst>
          </p:cNvPr>
          <p:cNvSpPr>
            <a:spLocks noGrp="1"/>
          </p:cNvSpPr>
          <p:nvPr>
            <p:ph type="sldNum" sz="quarter" idx="4"/>
          </p:nvPr>
        </p:nvSpPr>
        <p:spPr>
          <a:xfrm>
            <a:off x="8596618" y="4583534"/>
            <a:ext cx="402672" cy="402672"/>
          </a:xfrm>
          <a:custGeom>
            <a:avLst/>
            <a:gdLst>
              <a:gd name="connsiteX0" fmla="*/ 935373 w 1870746"/>
              <a:gd name="connsiteY0" fmla="*/ 0 h 1870746"/>
              <a:gd name="connsiteX1" fmla="*/ 935373 w 1870746"/>
              <a:gd name="connsiteY1" fmla="*/ 1 h 1870746"/>
              <a:gd name="connsiteX2" fmla="*/ 1870746 w 1870746"/>
              <a:gd name="connsiteY2" fmla="*/ 935374 h 1870746"/>
              <a:gd name="connsiteX3" fmla="*/ 1870746 w 1870746"/>
              <a:gd name="connsiteY3" fmla="*/ 1870746 h 1870746"/>
              <a:gd name="connsiteX4" fmla="*/ 935373 w 1870746"/>
              <a:gd name="connsiteY4" fmla="*/ 1870746 h 1870746"/>
              <a:gd name="connsiteX5" fmla="*/ 0 w 1870746"/>
              <a:gd name="connsiteY5" fmla="*/ 935373 h 1870746"/>
              <a:gd name="connsiteX6" fmla="*/ 935373 w 1870746"/>
              <a:gd name="connsiteY6" fmla="*/ 0 h 187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0746" h="1870746">
                <a:moveTo>
                  <a:pt x="935373" y="0"/>
                </a:moveTo>
                <a:lnTo>
                  <a:pt x="935373" y="1"/>
                </a:lnTo>
                <a:cubicBezTo>
                  <a:pt x="1451965" y="1"/>
                  <a:pt x="1870746" y="418782"/>
                  <a:pt x="1870746" y="935374"/>
                </a:cubicBezTo>
                <a:lnTo>
                  <a:pt x="1870746" y="1870746"/>
                </a:lnTo>
                <a:lnTo>
                  <a:pt x="935373" y="1870746"/>
                </a:lnTo>
                <a:cubicBezTo>
                  <a:pt x="418781" y="1870746"/>
                  <a:pt x="0" y="1451965"/>
                  <a:pt x="0" y="935373"/>
                </a:cubicBezTo>
                <a:cubicBezTo>
                  <a:pt x="0" y="418781"/>
                  <a:pt x="418781" y="0"/>
                  <a:pt x="935373" y="0"/>
                </a:cubicBezTo>
                <a:close/>
              </a:path>
            </a:pathLst>
          </a:custGeom>
          <a:solidFill>
            <a:schemeClr val="accent1"/>
          </a:solidFill>
        </p:spPr>
        <p:txBody>
          <a:bodyPr vert="horz" wrap="none" lIns="91440" tIns="45720" rIns="91440" bIns="45720" rtlCol="0" anchor="ctr">
            <a:noAutofit/>
          </a:bodyPr>
          <a:lstStyle>
            <a:lvl1pPr algn="ctr">
              <a:defRPr sz="900" b="1" i="0">
                <a:solidFill>
                  <a:schemeClr val="bg1"/>
                </a:solidFill>
                <a:latin typeface="Calibri" panose="020F0502020204030204" pitchFamily="34" charset="0"/>
                <a:cs typeface="Calibri" panose="020F0502020204030204" pitchFamily="34" charset="0"/>
              </a:defRPr>
            </a:lvl1pPr>
          </a:lstStyle>
          <a:p>
            <a:fld id="{7A2C48B0-1C89-D148-82E6-F18A6FC519FE}" type="slidenum">
              <a:rPr lang="en-US" smtClean="0"/>
              <a:pPr/>
              <a:t>‹#›</a:t>
            </a:fld>
            <a:endParaRPr lang="en-US"/>
          </a:p>
        </p:txBody>
      </p:sp>
      <p:pic>
        <p:nvPicPr>
          <p:cNvPr id="4" name="Picture 3">
            <a:extLst>
              <a:ext uri="{FF2B5EF4-FFF2-40B4-BE49-F238E27FC236}">
                <a16:creationId xmlns:a16="http://schemas.microsoft.com/office/drawing/2014/main" id="{0D60B60D-5433-ACD2-6569-BAAD5CB3114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740653" y="408564"/>
            <a:ext cx="1057301" cy="331740"/>
          </a:xfrm>
          <a:prstGeom prst="rect">
            <a:avLst/>
          </a:prstGeom>
        </p:spPr>
      </p:pic>
    </p:spTree>
    <p:extLst>
      <p:ext uri="{BB962C8B-B14F-4D97-AF65-F5344CB8AC3E}">
        <p14:creationId xmlns:p14="http://schemas.microsoft.com/office/powerpoint/2010/main" val="294188044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3" r:id="rId3"/>
    <p:sldLayoutId id="2147483694" r:id="rId4"/>
    <p:sldLayoutId id="2147483711" r:id="rId5"/>
    <p:sldLayoutId id="2147483712" r:id="rId6"/>
    <p:sldLayoutId id="2147483713" r:id="rId7"/>
  </p:sldLayoutIdLst>
  <p:txStyles>
    <p:titleStyle>
      <a:lvl1pPr algn="l" defTabSz="914400" rtl="0" eaLnBrk="1" latinLnBrk="0" hangingPunct="1">
        <a:lnSpc>
          <a:spcPct val="90000"/>
        </a:lnSpc>
        <a:spcBef>
          <a:spcPct val="0"/>
        </a:spcBef>
        <a:buNone/>
        <a:defRPr sz="3200" b="1" i="0" kern="1200">
          <a:solidFill>
            <a:schemeClr val="tx2"/>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b="1" i="0" kern="1200">
          <a:solidFill>
            <a:schemeClr val="tx1">
              <a:lumMod val="75000"/>
              <a:lumOff val="25000"/>
            </a:schemeClr>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b="1" i="0" kern="1200">
          <a:solidFill>
            <a:schemeClr val="tx1">
              <a:lumMod val="75000"/>
              <a:lumOff val="25000"/>
            </a:schemeClr>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b="1" i="0" kern="1200">
          <a:solidFill>
            <a:schemeClr val="tx1">
              <a:lumMod val="75000"/>
              <a:lumOff val="25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b="1" i="0" kern="1200">
          <a:solidFill>
            <a:schemeClr val="tx1">
              <a:lumMod val="75000"/>
              <a:lumOff val="25000"/>
            </a:schemeClr>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b="1" i="0" kern="1200">
          <a:solidFill>
            <a:schemeClr val="tx1">
              <a:lumMod val="75000"/>
              <a:lumOff val="2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5.jpe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revature0.sharepoint.com/:p:/r/sites/SalesEnablementTeam/Shared%20Documents/Market%20Research/Gen%20AI%20Nov23/Gen%20Ai%20Literacy%20Workshop/Activities/Activity%202%20%E2%80%93%20Key%20Concepts%20and%20Terminologies.pptx?d=w3c156a147bc040e6b61d3cadbed3a429&amp;csf=1&amp;web=1&amp;e=ZZp8ek" TargetMode="External"/><Relationship Id="rId2" Type="http://schemas.openxmlformats.org/officeDocument/2006/relationships/image" Target="../media/image43.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45.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image" Target="../media/image62.png"/><Relationship Id="rId21" Type="http://schemas.openxmlformats.org/officeDocument/2006/relationships/image" Target="../media/image80.png"/><Relationship Id="rId34" Type="http://schemas.openxmlformats.org/officeDocument/2006/relationships/image" Target="../media/image93.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2" Type="http://schemas.openxmlformats.org/officeDocument/2006/relationships/notesSlide" Target="../notesSlides/notesSlide7.xml"/><Relationship Id="rId16" Type="http://schemas.openxmlformats.org/officeDocument/2006/relationships/image" Target="../media/image75.png"/><Relationship Id="rId20" Type="http://schemas.openxmlformats.org/officeDocument/2006/relationships/image" Target="../media/image79.png"/><Relationship Id="rId29"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65.svg"/><Relationship Id="rId11" Type="http://schemas.openxmlformats.org/officeDocument/2006/relationships/image" Target="../media/image70.png"/><Relationship Id="rId24" Type="http://schemas.openxmlformats.org/officeDocument/2006/relationships/image" Target="../media/image83.png"/><Relationship Id="rId32" Type="http://schemas.openxmlformats.org/officeDocument/2006/relationships/image" Target="../media/image91.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20.png"/><Relationship Id="rId10" Type="http://schemas.openxmlformats.org/officeDocument/2006/relationships/image" Target="../media/image69.png"/><Relationship Id="rId19" Type="http://schemas.openxmlformats.org/officeDocument/2006/relationships/image" Target="../media/image78.png"/><Relationship Id="rId31" Type="http://schemas.openxmlformats.org/officeDocument/2006/relationships/image" Target="../media/image90.pn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8"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80.png"/><Relationship Id="rId3" Type="http://schemas.openxmlformats.org/officeDocument/2006/relationships/image" Target="../media/image96.png"/><Relationship Id="rId7" Type="http://schemas.openxmlformats.org/officeDocument/2006/relationships/image" Target="../media/image62.png"/><Relationship Id="rId12"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98.jpeg"/><Relationship Id="rId5" Type="http://schemas.openxmlformats.org/officeDocument/2006/relationships/image" Target="../media/image71.png"/><Relationship Id="rId15" Type="http://schemas.openxmlformats.org/officeDocument/2006/relationships/image" Target="../media/image20.png"/><Relationship Id="rId10" Type="http://schemas.openxmlformats.org/officeDocument/2006/relationships/image" Target="../media/image89.png"/><Relationship Id="rId4" Type="http://schemas.openxmlformats.org/officeDocument/2006/relationships/image" Target="../media/image97.png"/><Relationship Id="rId9" Type="http://schemas.openxmlformats.org/officeDocument/2006/relationships/image" Target="../media/image74.png"/><Relationship Id="rId14"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71.png"/><Relationship Id="rId12" Type="http://schemas.openxmlformats.org/officeDocument/2006/relationships/image" Target="../media/image20.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102.png"/><Relationship Id="rId5" Type="http://schemas.openxmlformats.org/officeDocument/2006/relationships/image" Target="../media/image74.png"/><Relationship Id="rId10" Type="http://schemas.openxmlformats.org/officeDocument/2006/relationships/image" Target="../media/image101.png"/><Relationship Id="rId4" Type="http://schemas.openxmlformats.org/officeDocument/2006/relationships/image" Target="../media/image63.svg"/><Relationship Id="rId9" Type="http://schemas.openxmlformats.org/officeDocument/2006/relationships/image" Target="../media/image100.jpeg"/></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notesSlide" Target="../notesSlides/notesSlide8.xml"/><Relationship Id="rId16"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png"/><Relationship Id="rId19" Type="http://schemas.openxmlformats.org/officeDocument/2006/relationships/image" Target="../media/image2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revature0.sharepoint.com/:p:/r/sites/SalesEnablementTeam/Shared%20Documents/Market%20Research/Gen%20AI%20Nov23/Gen%20Ai%20Literacy%20Workshop/Activities/Activity%20%E2%80%93%20Use%20cases_Alternative%20to%204Cs.pptx?d=w1db16c4838074bc08a451ce75ab15003&amp;csf=1&amp;web=1&amp;e=haaErY" TargetMode="External"/><Relationship Id="rId1" Type="http://schemas.openxmlformats.org/officeDocument/2006/relationships/slideLayout" Target="../slideLayouts/slideLayout38.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revature0.sharepoint.com/:p:/r/sites/SalesEnablementTeam/Shared%20Documents/Market%20Research/Gen%20AI%20Nov23/Gen%20Ai%20Literacy%20Workshop/Activities/Activity%203%20%E2%80%93%20Will%20AI%20take%20over%20humans.pptx?d=wb1d20150f6fb4a95a92c5baaaa3b52ab&amp;csf=1&amp;web=1&amp;e=S15cbb" TargetMode="External"/><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0.png"/><Relationship Id="rId5" Type="http://schemas.microsoft.com/office/2007/relationships/hdphoto" Target="../media/hdphoto2.wdp"/><Relationship Id="rId4" Type="http://schemas.openxmlformats.org/officeDocument/2006/relationships/image" Target="../media/image1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20.png"/><Relationship Id="rId4" Type="http://schemas.openxmlformats.org/officeDocument/2006/relationships/image" Target="../media/image122.png"/><Relationship Id="rId9" Type="http://schemas.openxmlformats.org/officeDocument/2006/relationships/hyperlink" Target="https://www.mckinsey.com/capabilities/mckinsey-digital/our-insights/the-economic-potential-of-generative-ai-the-next-productivity-frontier#business-value"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3" Type="http://schemas.openxmlformats.org/officeDocument/2006/relationships/hyperlink" Target="https://www.gartner.com/en/articles/beyond-chatgpt-the-future-of-generative-ai-for-enterprises" TargetMode="External"/><Relationship Id="rId7" Type="http://schemas.openxmlformats.org/officeDocument/2006/relationships/image" Target="../media/image136.svg"/><Relationship Id="rId12" Type="http://schemas.openxmlformats.org/officeDocument/2006/relationships/image" Target="../media/image141.png"/><Relationship Id="rId2" Type="http://schemas.openxmlformats.org/officeDocument/2006/relationships/notesSlide" Target="../notesSlides/notesSlide14.xml"/><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5" Type="http://schemas.openxmlformats.org/officeDocument/2006/relationships/hyperlink" Target="https://www.mckinsey.com/capabilities/mckinsey-digital/our-insights/the-economic-potential-of-generative-ai-the-next-productivity-frontier#business-value" TargetMode="External"/><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svg"/><Relationship Id="rId14" Type="http://schemas.openxmlformats.org/officeDocument/2006/relationships/image" Target="../media/image143.png"/></Relationships>
</file>

<file path=ppt/slides/_rels/slide31.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45.svg"/><Relationship Id="rId9"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158.sv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svg"/><Relationship Id="rId17" Type="http://schemas.openxmlformats.org/officeDocument/2006/relationships/image" Target="../media/image20.png"/><Relationship Id="rId2" Type="http://schemas.openxmlformats.org/officeDocument/2006/relationships/notesSlide" Target="../notesSlides/notesSlide17.xml"/><Relationship Id="rId16" Type="http://schemas.openxmlformats.org/officeDocument/2006/relationships/image" Target="../media/image44.png"/><Relationship Id="rId1" Type="http://schemas.openxmlformats.org/officeDocument/2006/relationships/slideLayout" Target="../slideLayouts/slideLayout38.xml"/><Relationship Id="rId6" Type="http://schemas.openxmlformats.org/officeDocument/2006/relationships/image" Target="../media/image156.sv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hyperlink" Target="https://revature0.sharepoint.com/:p:/r/sites/SalesEnablementTeam/Shared%20Documents/Market%20Research/Gen%20AI%20Nov23/Gen%20Ai%20Literacy%20Workshop/Activities/Activity%204%20%E2%80%93%20AI%20impact%20on%20workforce.pptx?d=w0266c6316d81403382efba359daab4fb&amp;csf=1&amp;web=1&amp;e=JFTmMk" TargetMode="External"/><Relationship Id="rId10" Type="http://schemas.openxmlformats.org/officeDocument/2006/relationships/image" Target="../media/image160.svg"/><Relationship Id="rId4" Type="http://schemas.openxmlformats.org/officeDocument/2006/relationships/image" Target="../media/image154.svg"/><Relationship Id="rId9" Type="http://schemas.openxmlformats.org/officeDocument/2006/relationships/image" Target="../media/image159.png"/><Relationship Id="rId14" Type="http://schemas.openxmlformats.org/officeDocument/2006/relationships/image" Target="../media/image164.svg"/></Relationships>
</file>

<file path=ppt/slides/_rels/slide35.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38.xml"/><Relationship Id="rId6" Type="http://schemas.openxmlformats.org/officeDocument/2006/relationships/image" Target="../media/image20.png"/><Relationship Id="rId5" Type="http://schemas.openxmlformats.org/officeDocument/2006/relationships/image" Target="../media/image166.svg"/><Relationship Id="rId4" Type="http://schemas.openxmlformats.org/officeDocument/2006/relationships/image" Target="../media/image165.png"/></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chart" Target="../charts/chart2.xml"/><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 Id="rId9" Type="http://schemas.openxmlformats.org/officeDocument/2006/relationships/image" Target="../media/image20.png"/></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7.jpeg"/><Relationship Id="rId7" Type="http://schemas.openxmlformats.org/officeDocument/2006/relationships/image" Target="../media/image171.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svg"/><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3.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5.jpe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hyperlink" Target="https://revature0.sharepoint.com/:w:/r/sites/trainers/Shared%20Documents/0%20-%20Cohort%20Management/Cognizant%20GenAI%20Workshop/Gen-AI-Solution-Ideation-Session-1.docx?d=w1ef44854f25e4c21a04faf4a1d1285cd&amp;csf=1&amp;web=1&amp;e=mqZsKd"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D2D39B-201C-7CAC-F6E8-33BA60D62A7D}"/>
              </a:ext>
            </a:extLst>
          </p:cNvPr>
          <p:cNvSpPr>
            <a:spLocks noGrp="1"/>
          </p:cNvSpPr>
          <p:nvPr>
            <p:ph type="title"/>
          </p:nvPr>
        </p:nvSpPr>
        <p:spPr>
          <a:xfrm>
            <a:off x="587375" y="2219325"/>
            <a:ext cx="3527425" cy="1569660"/>
          </a:xfrm>
        </p:spPr>
        <p:txBody>
          <a:bodyPr/>
          <a:lstStyle/>
          <a:p>
            <a:r>
              <a:rPr lang="en-US" sz="3400">
                <a:solidFill>
                  <a:schemeClr val="accent4">
                    <a:lumMod val="40000"/>
                    <a:lumOff val="60000"/>
                  </a:schemeClr>
                </a:solidFill>
              </a:rPr>
              <a:t>Generative AI Literacy for Business Executives</a:t>
            </a:r>
          </a:p>
        </p:txBody>
      </p:sp>
    </p:spTree>
    <p:extLst>
      <p:ext uri="{BB962C8B-B14F-4D97-AF65-F5344CB8AC3E}">
        <p14:creationId xmlns:p14="http://schemas.microsoft.com/office/powerpoint/2010/main" val="1384854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025B9-47CE-1DCD-1985-F3D2A9D32F77}"/>
            </a:ext>
          </a:extLst>
        </p:cNvPr>
        <p:cNvGrpSpPr/>
        <p:nvPr/>
      </p:nvGrpSpPr>
      <p:grpSpPr>
        <a:xfrm>
          <a:off x="0" y="0"/>
          <a:ext cx="0" cy="0"/>
          <a:chOff x="0" y="0"/>
          <a:chExt cx="0" cy="0"/>
        </a:xfrm>
      </p:grpSpPr>
      <p:grpSp>
        <p:nvGrpSpPr>
          <p:cNvPr id="170" name="Group 169">
            <a:extLst>
              <a:ext uri="{FF2B5EF4-FFF2-40B4-BE49-F238E27FC236}">
                <a16:creationId xmlns:a16="http://schemas.microsoft.com/office/drawing/2014/main" id="{C1C9F6D5-1E03-0D63-0DFC-9F44D0E3F03A}"/>
              </a:ext>
            </a:extLst>
          </p:cNvPr>
          <p:cNvGrpSpPr/>
          <p:nvPr/>
        </p:nvGrpSpPr>
        <p:grpSpPr>
          <a:xfrm>
            <a:off x="0" y="0"/>
            <a:ext cx="2072779" cy="5143500"/>
            <a:chOff x="0" y="0"/>
            <a:chExt cx="2072779" cy="5143500"/>
          </a:xfrm>
        </p:grpSpPr>
        <p:pic>
          <p:nvPicPr>
            <p:cNvPr id="17" name="Picture 16" descr="A group of people looking at a rocket&#10;&#10;Description automatically generated">
              <a:extLst>
                <a:ext uri="{FF2B5EF4-FFF2-40B4-BE49-F238E27FC236}">
                  <a16:creationId xmlns:a16="http://schemas.microsoft.com/office/drawing/2014/main" id="{10BBA1B7-6A4C-B106-8110-7D2C69301E61}"/>
                </a:ext>
              </a:extLst>
            </p:cNvPr>
            <p:cNvPicPr>
              <a:picLocks/>
            </p:cNvPicPr>
            <p:nvPr/>
          </p:nvPicPr>
          <p:blipFill rotWithShape="1">
            <a:blip r:embed="rId2">
              <a:extLst>
                <a:ext uri="{28A0092B-C50C-407E-A947-70E740481C1C}">
                  <a14:useLocalDpi xmlns:a14="http://schemas.microsoft.com/office/drawing/2010/main" val="0"/>
                </a:ext>
              </a:extLst>
            </a:blip>
            <a:srcRect l="25109" r="34591"/>
            <a:stretch/>
          </p:blipFill>
          <p:spPr>
            <a:xfrm>
              <a:off x="0" y="0"/>
              <a:ext cx="2072779" cy="5143500"/>
            </a:xfrm>
            <a:prstGeom prst="rect">
              <a:avLst/>
            </a:prstGeom>
          </p:spPr>
        </p:pic>
        <p:sp>
          <p:nvSpPr>
            <p:cNvPr id="23" name="Rectangle 22">
              <a:extLst>
                <a:ext uri="{FF2B5EF4-FFF2-40B4-BE49-F238E27FC236}">
                  <a16:creationId xmlns:a16="http://schemas.microsoft.com/office/drawing/2014/main" id="{13EE0675-36D4-421F-60B8-6DA8B62104F5}"/>
                </a:ext>
              </a:extLst>
            </p:cNvPr>
            <p:cNvSpPr/>
            <p:nvPr/>
          </p:nvSpPr>
          <p:spPr>
            <a:xfrm>
              <a:off x="0" y="0"/>
              <a:ext cx="2072779" cy="51435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31" name="TextBox 30">
            <a:extLst>
              <a:ext uri="{FF2B5EF4-FFF2-40B4-BE49-F238E27FC236}">
                <a16:creationId xmlns:a16="http://schemas.microsoft.com/office/drawing/2014/main" id="{AD4D7204-EB08-6364-6505-26F4DE6943E8}"/>
              </a:ext>
            </a:extLst>
          </p:cNvPr>
          <p:cNvSpPr txBox="1"/>
          <p:nvPr/>
        </p:nvSpPr>
        <p:spPr>
          <a:xfrm>
            <a:off x="245578" y="1833086"/>
            <a:ext cx="1581623" cy="147732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alibri"/>
                <a:ea typeface="+mn-ea"/>
                <a:cs typeface="+mn-cs"/>
              </a:rPr>
              <a:t>What the </a:t>
            </a:r>
            <a:r>
              <a:rPr kumimoji="0" lang="en-US" sz="3200" b="1" i="1" u="none" strike="noStrike" kern="1200" cap="none" spc="0" normalizeH="0" baseline="0" noProof="0">
                <a:ln>
                  <a:noFill/>
                </a:ln>
                <a:solidFill>
                  <a:srgbClr val="FFFFFF"/>
                </a:solidFill>
                <a:effectLst/>
                <a:uLnTx/>
                <a:uFillTx/>
                <a:latin typeface="Calibri"/>
                <a:ea typeface="+mn-ea"/>
                <a:cs typeface="+mn-cs"/>
              </a:rPr>
              <a:t>heck</a:t>
            </a:r>
            <a:r>
              <a:rPr kumimoji="0" lang="en-US" sz="3200" b="1" i="0" u="none" strike="noStrike" kern="1200" cap="none" spc="0" normalizeH="0" baseline="0" noProof="0">
                <a:ln>
                  <a:noFill/>
                </a:ln>
                <a:solidFill>
                  <a:srgbClr val="FFFFFF"/>
                </a:solidFill>
                <a:effectLst/>
                <a:uLnTx/>
                <a:uFillTx/>
                <a:latin typeface="Calibri"/>
                <a:ea typeface="+mn-ea"/>
                <a:cs typeface="+mn-cs"/>
              </a:rPr>
              <a:t> is GenAI?</a:t>
            </a:r>
          </a:p>
        </p:txBody>
      </p:sp>
      <p:grpSp>
        <p:nvGrpSpPr>
          <p:cNvPr id="162" name="Group 161">
            <a:extLst>
              <a:ext uri="{FF2B5EF4-FFF2-40B4-BE49-F238E27FC236}">
                <a16:creationId xmlns:a16="http://schemas.microsoft.com/office/drawing/2014/main" id="{743AD822-E7A1-768E-4351-2C36D72DEAE3}"/>
              </a:ext>
            </a:extLst>
          </p:cNvPr>
          <p:cNvGrpSpPr/>
          <p:nvPr/>
        </p:nvGrpSpPr>
        <p:grpSpPr>
          <a:xfrm>
            <a:off x="6788312" y="0"/>
            <a:ext cx="2359154" cy="5143500"/>
            <a:chOff x="6788312" y="0"/>
            <a:chExt cx="2359154" cy="5143500"/>
          </a:xfrm>
        </p:grpSpPr>
        <p:pic>
          <p:nvPicPr>
            <p:cNvPr id="22" name="Picture 21" descr="A person holding her hand up to her palm&#10;&#10;Description automatically generated">
              <a:extLst>
                <a:ext uri="{FF2B5EF4-FFF2-40B4-BE49-F238E27FC236}">
                  <a16:creationId xmlns:a16="http://schemas.microsoft.com/office/drawing/2014/main" id="{23B827AD-496E-417A-A895-2D459EA76262}"/>
                </a:ext>
              </a:extLst>
            </p:cNvPr>
            <p:cNvPicPr>
              <a:picLocks/>
            </p:cNvPicPr>
            <p:nvPr/>
          </p:nvPicPr>
          <p:blipFill rotWithShape="1">
            <a:blip r:embed="rId3">
              <a:extLst>
                <a:ext uri="{28A0092B-C50C-407E-A947-70E740481C1C}">
                  <a14:useLocalDpi xmlns:a14="http://schemas.microsoft.com/office/drawing/2010/main" val="0"/>
                </a:ext>
              </a:extLst>
            </a:blip>
            <a:srcRect l="8697" r="45437"/>
            <a:stretch/>
          </p:blipFill>
          <p:spPr>
            <a:xfrm>
              <a:off x="6788312" y="0"/>
              <a:ext cx="2359152" cy="5143500"/>
            </a:xfrm>
            <a:prstGeom prst="rect">
              <a:avLst/>
            </a:prstGeom>
          </p:spPr>
        </p:pic>
        <p:sp>
          <p:nvSpPr>
            <p:cNvPr id="25" name="Rectangle 24">
              <a:extLst>
                <a:ext uri="{FF2B5EF4-FFF2-40B4-BE49-F238E27FC236}">
                  <a16:creationId xmlns:a16="http://schemas.microsoft.com/office/drawing/2014/main" id="{AE15A55F-44DB-03D3-E15B-8F5D04B949AD}"/>
                </a:ext>
              </a:extLst>
            </p:cNvPr>
            <p:cNvSpPr/>
            <p:nvPr/>
          </p:nvSpPr>
          <p:spPr>
            <a:xfrm>
              <a:off x="6788314" y="0"/>
              <a:ext cx="2359152" cy="51435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65" name="Group 164">
            <a:extLst>
              <a:ext uri="{FF2B5EF4-FFF2-40B4-BE49-F238E27FC236}">
                <a16:creationId xmlns:a16="http://schemas.microsoft.com/office/drawing/2014/main" id="{AC45F386-8125-B4E8-D550-C64B483587BC}"/>
              </a:ext>
            </a:extLst>
          </p:cNvPr>
          <p:cNvGrpSpPr/>
          <p:nvPr/>
        </p:nvGrpSpPr>
        <p:grpSpPr>
          <a:xfrm>
            <a:off x="2073617" y="0"/>
            <a:ext cx="2431751" cy="5143500"/>
            <a:chOff x="1475345" y="0"/>
            <a:chExt cx="2431751" cy="5143500"/>
          </a:xfrm>
        </p:grpSpPr>
        <p:pic>
          <p:nvPicPr>
            <p:cNvPr id="26" name="Picture 25" descr="A person sitting at a desk with a computer and a cup of coffee&#10;&#10;Description automatically generated">
              <a:extLst>
                <a:ext uri="{FF2B5EF4-FFF2-40B4-BE49-F238E27FC236}">
                  <a16:creationId xmlns:a16="http://schemas.microsoft.com/office/drawing/2014/main" id="{0165BD87-42AB-217B-5AD9-A3AA7EEFF184}"/>
                </a:ext>
              </a:extLst>
            </p:cNvPr>
            <p:cNvPicPr>
              <a:picLocks noChangeAspect="1"/>
            </p:cNvPicPr>
            <p:nvPr/>
          </p:nvPicPr>
          <p:blipFill rotWithShape="1">
            <a:blip r:embed="rId4">
              <a:extLst>
                <a:ext uri="{28A0092B-C50C-407E-A947-70E740481C1C}">
                  <a14:useLocalDpi xmlns:a14="http://schemas.microsoft.com/office/drawing/2010/main" val="0"/>
                </a:ext>
              </a:extLst>
            </a:blip>
            <a:srcRect l="26361" r="26361"/>
            <a:stretch/>
          </p:blipFill>
          <p:spPr>
            <a:xfrm>
              <a:off x="1475345" y="0"/>
              <a:ext cx="2431751" cy="5143500"/>
            </a:xfrm>
            <a:prstGeom prst="rect">
              <a:avLst/>
            </a:prstGeom>
          </p:spPr>
        </p:pic>
        <p:sp>
          <p:nvSpPr>
            <p:cNvPr id="24" name="Rectangle 23">
              <a:extLst>
                <a:ext uri="{FF2B5EF4-FFF2-40B4-BE49-F238E27FC236}">
                  <a16:creationId xmlns:a16="http://schemas.microsoft.com/office/drawing/2014/main" id="{5E8F141E-F8E4-E8A1-5632-D01C37E41326}"/>
                </a:ext>
              </a:extLst>
            </p:cNvPr>
            <p:cNvSpPr/>
            <p:nvPr/>
          </p:nvSpPr>
          <p:spPr>
            <a:xfrm>
              <a:off x="1475345" y="0"/>
              <a:ext cx="2431751" cy="51435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63" name="Group 162">
            <a:extLst>
              <a:ext uri="{FF2B5EF4-FFF2-40B4-BE49-F238E27FC236}">
                <a16:creationId xmlns:a16="http://schemas.microsoft.com/office/drawing/2014/main" id="{6B5E5632-0CDA-FCFD-29D5-5F834797F091}"/>
              </a:ext>
            </a:extLst>
          </p:cNvPr>
          <p:cNvGrpSpPr/>
          <p:nvPr/>
        </p:nvGrpSpPr>
        <p:grpSpPr>
          <a:xfrm>
            <a:off x="4506206" y="0"/>
            <a:ext cx="2281268" cy="5143500"/>
            <a:chOff x="3586481" y="0"/>
            <a:chExt cx="2281268" cy="5143500"/>
          </a:xfrm>
        </p:grpSpPr>
        <p:pic>
          <p:nvPicPr>
            <p:cNvPr id="90" name="Picture 89" descr="A person with a glowing brain&#10;&#10;Description automatically generated">
              <a:extLst>
                <a:ext uri="{FF2B5EF4-FFF2-40B4-BE49-F238E27FC236}">
                  <a16:creationId xmlns:a16="http://schemas.microsoft.com/office/drawing/2014/main" id="{14E78A7B-FFD4-2CCB-66CE-CB9EC4DDEF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639" r="45009"/>
            <a:stretch/>
          </p:blipFill>
          <p:spPr>
            <a:xfrm>
              <a:off x="3586481" y="0"/>
              <a:ext cx="2281268" cy="5143500"/>
            </a:xfrm>
            <a:prstGeom prst="rect">
              <a:avLst/>
            </a:prstGeom>
          </p:spPr>
        </p:pic>
        <p:sp>
          <p:nvSpPr>
            <p:cNvPr id="14" name="Rectangle 13">
              <a:extLst>
                <a:ext uri="{FF2B5EF4-FFF2-40B4-BE49-F238E27FC236}">
                  <a16:creationId xmlns:a16="http://schemas.microsoft.com/office/drawing/2014/main" id="{F51C5489-AD89-3FE7-FB52-70066DF4859D}"/>
                </a:ext>
              </a:extLst>
            </p:cNvPr>
            <p:cNvSpPr/>
            <p:nvPr/>
          </p:nvSpPr>
          <p:spPr>
            <a:xfrm>
              <a:off x="3586481" y="0"/>
              <a:ext cx="2281268" cy="51435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72" name="Group 171">
            <a:extLst>
              <a:ext uri="{FF2B5EF4-FFF2-40B4-BE49-F238E27FC236}">
                <a16:creationId xmlns:a16="http://schemas.microsoft.com/office/drawing/2014/main" id="{599EEE5C-B208-F569-EE05-204D52CD504A}"/>
              </a:ext>
            </a:extLst>
          </p:cNvPr>
          <p:cNvGrpSpPr/>
          <p:nvPr/>
        </p:nvGrpSpPr>
        <p:grpSpPr>
          <a:xfrm>
            <a:off x="2253103" y="451672"/>
            <a:ext cx="2072779" cy="4240157"/>
            <a:chOff x="2253103" y="451672"/>
            <a:chExt cx="2072779" cy="4240157"/>
          </a:xfrm>
        </p:grpSpPr>
        <p:grpSp>
          <p:nvGrpSpPr>
            <p:cNvPr id="132" name="Group 131">
              <a:extLst>
                <a:ext uri="{FF2B5EF4-FFF2-40B4-BE49-F238E27FC236}">
                  <a16:creationId xmlns:a16="http://schemas.microsoft.com/office/drawing/2014/main" id="{14A0AB6D-3C64-4305-3A39-976ED005FC24}"/>
                </a:ext>
              </a:extLst>
            </p:cNvPr>
            <p:cNvGrpSpPr/>
            <p:nvPr/>
          </p:nvGrpSpPr>
          <p:grpSpPr>
            <a:xfrm>
              <a:off x="2357407" y="451672"/>
              <a:ext cx="1864171" cy="1969483"/>
              <a:chOff x="-3560406" y="363247"/>
              <a:chExt cx="1864171" cy="1969483"/>
            </a:xfrm>
          </p:grpSpPr>
          <p:sp>
            <p:nvSpPr>
              <p:cNvPr id="79" name="TextBox 78">
                <a:extLst>
                  <a:ext uri="{FF2B5EF4-FFF2-40B4-BE49-F238E27FC236}">
                    <a16:creationId xmlns:a16="http://schemas.microsoft.com/office/drawing/2014/main" id="{AA320F78-230D-320C-130C-BE9AFDC458D1}"/>
                  </a:ext>
                </a:extLst>
              </p:cNvPr>
              <p:cNvSpPr txBox="1"/>
              <p:nvPr/>
            </p:nvSpPr>
            <p:spPr>
              <a:xfrm>
                <a:off x="-3560406" y="363247"/>
                <a:ext cx="1864171"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alibri"/>
                    <a:ea typeface="+mn-ea"/>
                    <a:cs typeface="+mn-cs"/>
                  </a:rPr>
                  <a:t>Average </a:t>
                </a:r>
                <a:r>
                  <a:rPr kumimoji="0" lang="en-US" sz="2000" b="1" i="0" u="none" strike="noStrike" kern="1200" cap="none" spc="-30" normalizeH="0" baseline="0" noProof="0">
                    <a:ln>
                      <a:noFill/>
                    </a:ln>
                    <a:solidFill>
                      <a:srgbClr val="FFFFFF"/>
                    </a:solidFill>
                    <a:effectLst/>
                    <a:uLnTx/>
                    <a:uFillTx/>
                    <a:latin typeface="Calibri"/>
                    <a:ea typeface="+mn-ea"/>
                    <a:cs typeface="+mn-cs"/>
                  </a:rPr>
                  <a:t>Cognitive</a:t>
                </a:r>
                <a:r>
                  <a:rPr kumimoji="0" lang="en-US" sz="2000" b="1" i="0" u="none" strike="noStrike" kern="1200" cap="none" spc="0" normalizeH="0" baseline="0" noProof="0">
                    <a:ln>
                      <a:noFill/>
                    </a:ln>
                    <a:solidFill>
                      <a:srgbClr val="FFFFFF"/>
                    </a:solidFill>
                    <a:effectLst/>
                    <a:uLnTx/>
                    <a:uFillTx/>
                    <a:latin typeface="Calibri"/>
                    <a:ea typeface="+mn-ea"/>
                    <a:cs typeface="+mn-cs"/>
                  </a:rPr>
                  <a:t> assimilation rate</a:t>
                </a:r>
              </a:p>
            </p:txBody>
          </p:sp>
          <p:grpSp>
            <p:nvGrpSpPr>
              <p:cNvPr id="72" name="Group 71">
                <a:extLst>
                  <a:ext uri="{FF2B5EF4-FFF2-40B4-BE49-F238E27FC236}">
                    <a16:creationId xmlns:a16="http://schemas.microsoft.com/office/drawing/2014/main" id="{258D829E-F45F-F0B4-85B6-5CEA84F83421}"/>
                  </a:ext>
                </a:extLst>
              </p:cNvPr>
              <p:cNvGrpSpPr/>
              <p:nvPr/>
            </p:nvGrpSpPr>
            <p:grpSpPr>
              <a:xfrm>
                <a:off x="-3560406" y="1175102"/>
                <a:ext cx="528732" cy="443415"/>
                <a:chOff x="9564298" y="1988184"/>
                <a:chExt cx="732226" cy="615315"/>
              </a:xfrm>
              <a:solidFill>
                <a:schemeClr val="bg1"/>
              </a:solidFill>
            </p:grpSpPr>
            <p:sp>
              <p:nvSpPr>
                <p:cNvPr id="62" name="Freeform: Shape 61">
                  <a:extLst>
                    <a:ext uri="{FF2B5EF4-FFF2-40B4-BE49-F238E27FC236}">
                      <a16:creationId xmlns:a16="http://schemas.microsoft.com/office/drawing/2014/main" id="{59E3E4A6-A224-78ED-CDD5-0B35BCC3070B}"/>
                    </a:ext>
                  </a:extLst>
                </p:cNvPr>
                <p:cNvSpPr/>
                <p:nvPr/>
              </p:nvSpPr>
              <p:spPr>
                <a:xfrm>
                  <a:off x="9564298" y="1988184"/>
                  <a:ext cx="732226" cy="615315"/>
                </a:xfrm>
                <a:custGeom>
                  <a:avLst/>
                  <a:gdLst>
                    <a:gd name="connsiteX0" fmla="*/ 558871 w 732226"/>
                    <a:gd name="connsiteY0" fmla="*/ 615315 h 615315"/>
                    <a:gd name="connsiteX1" fmla="*/ 436951 w 732226"/>
                    <a:gd name="connsiteY1" fmla="*/ 615315 h 615315"/>
                    <a:gd name="connsiteX2" fmla="*/ 422664 w 732226"/>
                    <a:gd name="connsiteY2" fmla="*/ 601028 h 615315"/>
                    <a:gd name="connsiteX3" fmla="*/ 422664 w 732226"/>
                    <a:gd name="connsiteY3" fmla="*/ 481965 h 615315"/>
                    <a:gd name="connsiteX4" fmla="*/ 404566 w 732226"/>
                    <a:gd name="connsiteY4" fmla="*/ 465772 h 615315"/>
                    <a:gd name="connsiteX5" fmla="*/ 371229 w 732226"/>
                    <a:gd name="connsiteY5" fmla="*/ 461010 h 615315"/>
                    <a:gd name="connsiteX6" fmla="*/ 325509 w 732226"/>
                    <a:gd name="connsiteY6" fmla="*/ 432435 h 615315"/>
                    <a:gd name="connsiteX7" fmla="*/ 263596 w 732226"/>
                    <a:gd name="connsiteY7" fmla="*/ 451485 h 615315"/>
                    <a:gd name="connsiteX8" fmla="*/ 203589 w 732226"/>
                    <a:gd name="connsiteY8" fmla="*/ 421958 h 615315"/>
                    <a:gd name="connsiteX9" fmla="*/ 200731 w 732226"/>
                    <a:gd name="connsiteY9" fmla="*/ 419100 h 615315"/>
                    <a:gd name="connsiteX10" fmla="*/ 140724 w 732226"/>
                    <a:gd name="connsiteY10" fmla="*/ 432435 h 615315"/>
                    <a:gd name="connsiteX11" fmla="*/ 106434 w 732226"/>
                    <a:gd name="connsiteY11" fmla="*/ 428625 h 615315"/>
                    <a:gd name="connsiteX12" fmla="*/ 706 w 732226"/>
                    <a:gd name="connsiteY12" fmla="*/ 270510 h 615315"/>
                    <a:gd name="connsiteX13" fmla="*/ 82621 w 732226"/>
                    <a:gd name="connsiteY13" fmla="*/ 142875 h 615315"/>
                    <a:gd name="connsiteX14" fmla="*/ 113101 w 732226"/>
                    <a:gd name="connsiteY14" fmla="*/ 83820 h 615315"/>
                    <a:gd name="connsiteX15" fmla="*/ 205494 w 732226"/>
                    <a:gd name="connsiteY15" fmla="*/ 52388 h 615315"/>
                    <a:gd name="connsiteX16" fmla="*/ 304554 w 732226"/>
                    <a:gd name="connsiteY16" fmla="*/ 4763 h 615315"/>
                    <a:gd name="connsiteX17" fmla="*/ 355989 w 732226"/>
                    <a:gd name="connsiteY17" fmla="*/ 16193 h 615315"/>
                    <a:gd name="connsiteX18" fmla="*/ 417901 w 732226"/>
                    <a:gd name="connsiteY18" fmla="*/ 0 h 615315"/>
                    <a:gd name="connsiteX19" fmla="*/ 496959 w 732226"/>
                    <a:gd name="connsiteY19" fmla="*/ 28575 h 615315"/>
                    <a:gd name="connsiteX20" fmla="*/ 630309 w 732226"/>
                    <a:gd name="connsiteY20" fmla="*/ 95250 h 615315"/>
                    <a:gd name="connsiteX21" fmla="*/ 713176 w 732226"/>
                    <a:gd name="connsiteY21" fmla="*/ 213360 h 615315"/>
                    <a:gd name="connsiteX22" fmla="*/ 710319 w 732226"/>
                    <a:gd name="connsiteY22" fmla="*/ 239078 h 615315"/>
                    <a:gd name="connsiteX23" fmla="*/ 732226 w 732226"/>
                    <a:gd name="connsiteY23" fmla="*/ 309563 h 615315"/>
                    <a:gd name="connsiteX24" fmla="*/ 701746 w 732226"/>
                    <a:gd name="connsiteY24" fmla="*/ 391478 h 615315"/>
                    <a:gd name="connsiteX25" fmla="*/ 637929 w 732226"/>
                    <a:gd name="connsiteY25" fmla="*/ 487680 h 615315"/>
                    <a:gd name="connsiteX26" fmla="*/ 627451 w 732226"/>
                    <a:gd name="connsiteY26" fmla="*/ 492443 h 615315"/>
                    <a:gd name="connsiteX27" fmla="*/ 573159 w 732226"/>
                    <a:gd name="connsiteY27" fmla="*/ 599123 h 615315"/>
                    <a:gd name="connsiteX28" fmla="*/ 572206 w 732226"/>
                    <a:gd name="connsiteY28" fmla="*/ 602933 h 615315"/>
                    <a:gd name="connsiteX29" fmla="*/ 558871 w 732226"/>
                    <a:gd name="connsiteY29" fmla="*/ 615315 h 615315"/>
                    <a:gd name="connsiteX30" fmla="*/ 451239 w 732226"/>
                    <a:gd name="connsiteY30" fmla="*/ 586740 h 615315"/>
                    <a:gd name="connsiteX31" fmla="*/ 546489 w 732226"/>
                    <a:gd name="connsiteY31" fmla="*/ 586740 h 615315"/>
                    <a:gd name="connsiteX32" fmla="*/ 616021 w 732226"/>
                    <a:gd name="connsiteY32" fmla="*/ 462915 h 615315"/>
                    <a:gd name="connsiteX33" fmla="*/ 616974 w 732226"/>
                    <a:gd name="connsiteY33" fmla="*/ 461963 h 615315"/>
                    <a:gd name="connsiteX34" fmla="*/ 627451 w 732226"/>
                    <a:gd name="connsiteY34" fmla="*/ 457200 h 615315"/>
                    <a:gd name="connsiteX35" fmla="*/ 674124 w 732226"/>
                    <a:gd name="connsiteY35" fmla="*/ 381000 h 615315"/>
                    <a:gd name="connsiteX36" fmla="*/ 677934 w 732226"/>
                    <a:gd name="connsiteY36" fmla="*/ 371475 h 615315"/>
                    <a:gd name="connsiteX37" fmla="*/ 704604 w 732226"/>
                    <a:gd name="connsiteY37" fmla="*/ 304800 h 615315"/>
                    <a:gd name="connsiteX38" fmla="*/ 684601 w 732226"/>
                    <a:gd name="connsiteY38" fmla="*/ 245745 h 615315"/>
                    <a:gd name="connsiteX39" fmla="*/ 681744 w 732226"/>
                    <a:gd name="connsiteY39" fmla="*/ 233363 h 615315"/>
                    <a:gd name="connsiteX40" fmla="*/ 684601 w 732226"/>
                    <a:gd name="connsiteY40" fmla="*/ 207645 h 615315"/>
                    <a:gd name="connsiteX41" fmla="*/ 616021 w 732226"/>
                    <a:gd name="connsiteY41" fmla="*/ 115253 h 615315"/>
                    <a:gd name="connsiteX42" fmla="*/ 607449 w 732226"/>
                    <a:gd name="connsiteY42" fmla="*/ 107633 h 615315"/>
                    <a:gd name="connsiteX43" fmla="*/ 519819 w 732226"/>
                    <a:gd name="connsiteY43" fmla="*/ 50483 h 615315"/>
                    <a:gd name="connsiteX44" fmla="*/ 496959 w 732226"/>
                    <a:gd name="connsiteY44" fmla="*/ 53340 h 615315"/>
                    <a:gd name="connsiteX45" fmla="*/ 483624 w 732226"/>
                    <a:gd name="connsiteY45" fmla="*/ 49530 h 615315"/>
                    <a:gd name="connsiteX46" fmla="*/ 419806 w 732226"/>
                    <a:gd name="connsiteY46" fmla="*/ 25718 h 615315"/>
                    <a:gd name="connsiteX47" fmla="*/ 366466 w 732226"/>
                    <a:gd name="connsiteY47" fmla="*/ 41910 h 615315"/>
                    <a:gd name="connsiteX48" fmla="*/ 352179 w 732226"/>
                    <a:gd name="connsiteY48" fmla="*/ 42863 h 615315"/>
                    <a:gd name="connsiteX49" fmla="*/ 306459 w 732226"/>
                    <a:gd name="connsiteY49" fmla="*/ 31433 h 615315"/>
                    <a:gd name="connsiteX50" fmla="*/ 226449 w 732226"/>
                    <a:gd name="connsiteY50" fmla="*/ 73343 h 615315"/>
                    <a:gd name="connsiteX51" fmla="*/ 214066 w 732226"/>
                    <a:gd name="connsiteY51" fmla="*/ 79058 h 615315"/>
                    <a:gd name="connsiteX52" fmla="*/ 210256 w 732226"/>
                    <a:gd name="connsiteY52" fmla="*/ 79058 h 615315"/>
                    <a:gd name="connsiteX53" fmla="*/ 202636 w 732226"/>
                    <a:gd name="connsiteY53" fmla="*/ 78105 h 615315"/>
                    <a:gd name="connsiteX54" fmla="*/ 190254 w 732226"/>
                    <a:gd name="connsiteY54" fmla="*/ 76200 h 615315"/>
                    <a:gd name="connsiteX55" fmla="*/ 135961 w 732226"/>
                    <a:gd name="connsiteY55" fmla="*/ 100965 h 615315"/>
                    <a:gd name="connsiteX56" fmla="*/ 113101 w 732226"/>
                    <a:gd name="connsiteY56" fmla="*/ 151448 h 615315"/>
                    <a:gd name="connsiteX57" fmla="*/ 101671 w 732226"/>
                    <a:gd name="connsiteY57" fmla="*/ 165735 h 615315"/>
                    <a:gd name="connsiteX58" fmla="*/ 32139 w 732226"/>
                    <a:gd name="connsiteY58" fmla="*/ 271463 h 615315"/>
                    <a:gd name="connsiteX59" fmla="*/ 115959 w 732226"/>
                    <a:gd name="connsiteY59" fmla="*/ 399098 h 615315"/>
                    <a:gd name="connsiteX60" fmla="*/ 143581 w 732226"/>
                    <a:gd name="connsiteY60" fmla="*/ 401955 h 615315"/>
                    <a:gd name="connsiteX61" fmla="*/ 197874 w 732226"/>
                    <a:gd name="connsiteY61" fmla="*/ 387668 h 615315"/>
                    <a:gd name="connsiteX62" fmla="*/ 215019 w 732226"/>
                    <a:gd name="connsiteY62" fmla="*/ 388620 h 615315"/>
                    <a:gd name="connsiteX63" fmla="*/ 227401 w 732226"/>
                    <a:gd name="connsiteY63" fmla="*/ 400050 h 615315"/>
                    <a:gd name="connsiteX64" fmla="*/ 269311 w 732226"/>
                    <a:gd name="connsiteY64" fmla="*/ 421005 h 615315"/>
                    <a:gd name="connsiteX65" fmla="*/ 314079 w 732226"/>
                    <a:gd name="connsiteY65" fmla="*/ 405765 h 615315"/>
                    <a:gd name="connsiteX66" fmla="*/ 322651 w 732226"/>
                    <a:gd name="connsiteY66" fmla="*/ 399098 h 615315"/>
                    <a:gd name="connsiteX67" fmla="*/ 341701 w 732226"/>
                    <a:gd name="connsiteY67" fmla="*/ 401003 h 615315"/>
                    <a:gd name="connsiteX68" fmla="*/ 345511 w 732226"/>
                    <a:gd name="connsiteY68" fmla="*/ 405765 h 615315"/>
                    <a:gd name="connsiteX69" fmla="*/ 383611 w 732226"/>
                    <a:gd name="connsiteY69" fmla="*/ 432435 h 615315"/>
                    <a:gd name="connsiteX70" fmla="*/ 408376 w 732226"/>
                    <a:gd name="connsiteY70" fmla="*/ 436245 h 615315"/>
                    <a:gd name="connsiteX71" fmla="*/ 454096 w 732226"/>
                    <a:gd name="connsiteY71" fmla="*/ 481013 h 615315"/>
                    <a:gd name="connsiteX72" fmla="*/ 454096 w 732226"/>
                    <a:gd name="connsiteY72" fmla="*/ 586740 h 6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32226" h="615315">
                      <a:moveTo>
                        <a:pt x="558871" y="615315"/>
                      </a:moveTo>
                      <a:lnTo>
                        <a:pt x="436951" y="615315"/>
                      </a:lnTo>
                      <a:cubicBezTo>
                        <a:pt x="429331" y="615315"/>
                        <a:pt x="422664" y="608648"/>
                        <a:pt x="422664" y="601028"/>
                      </a:cubicBezTo>
                      <a:lnTo>
                        <a:pt x="422664" y="481965"/>
                      </a:lnTo>
                      <a:cubicBezTo>
                        <a:pt x="422664" y="465772"/>
                        <a:pt x="422664" y="465772"/>
                        <a:pt x="404566" y="465772"/>
                      </a:cubicBezTo>
                      <a:cubicBezTo>
                        <a:pt x="395041" y="465772"/>
                        <a:pt x="383611" y="464820"/>
                        <a:pt x="371229" y="461010"/>
                      </a:cubicBezTo>
                      <a:cubicBezTo>
                        <a:pt x="346464" y="452438"/>
                        <a:pt x="335034" y="442913"/>
                        <a:pt x="325509" y="432435"/>
                      </a:cubicBezTo>
                      <a:cubicBezTo>
                        <a:pt x="311221" y="442913"/>
                        <a:pt x="295029" y="453390"/>
                        <a:pt x="263596" y="451485"/>
                      </a:cubicBezTo>
                      <a:cubicBezTo>
                        <a:pt x="231211" y="448628"/>
                        <a:pt x="216924" y="434340"/>
                        <a:pt x="203589" y="421958"/>
                      </a:cubicBezTo>
                      <a:cubicBezTo>
                        <a:pt x="202636" y="421005"/>
                        <a:pt x="201684" y="420053"/>
                        <a:pt x="200731" y="419100"/>
                      </a:cubicBezTo>
                      <a:cubicBezTo>
                        <a:pt x="186444" y="425768"/>
                        <a:pt x="164536" y="432435"/>
                        <a:pt x="140724" y="432435"/>
                      </a:cubicBezTo>
                      <a:cubicBezTo>
                        <a:pt x="129294" y="432435"/>
                        <a:pt x="117864" y="431483"/>
                        <a:pt x="106434" y="428625"/>
                      </a:cubicBezTo>
                      <a:cubicBezTo>
                        <a:pt x="34996" y="411480"/>
                        <a:pt x="-5961" y="349568"/>
                        <a:pt x="706" y="270510"/>
                      </a:cubicBezTo>
                      <a:cubicBezTo>
                        <a:pt x="6421" y="205740"/>
                        <a:pt x="37854" y="157163"/>
                        <a:pt x="82621" y="142875"/>
                      </a:cubicBezTo>
                      <a:cubicBezTo>
                        <a:pt x="85479" y="121920"/>
                        <a:pt x="95956" y="100965"/>
                        <a:pt x="113101" y="83820"/>
                      </a:cubicBezTo>
                      <a:cubicBezTo>
                        <a:pt x="138819" y="58103"/>
                        <a:pt x="175966" y="44768"/>
                        <a:pt x="205494" y="52388"/>
                      </a:cubicBezTo>
                      <a:cubicBezTo>
                        <a:pt x="229306" y="21908"/>
                        <a:pt x="265501" y="4763"/>
                        <a:pt x="304554" y="4763"/>
                      </a:cubicBezTo>
                      <a:cubicBezTo>
                        <a:pt x="322651" y="4763"/>
                        <a:pt x="339796" y="8573"/>
                        <a:pt x="355989" y="16193"/>
                      </a:cubicBezTo>
                      <a:cubicBezTo>
                        <a:pt x="375039" y="5715"/>
                        <a:pt x="395994" y="0"/>
                        <a:pt x="417901" y="0"/>
                      </a:cubicBezTo>
                      <a:cubicBezTo>
                        <a:pt x="446476" y="0"/>
                        <a:pt x="475051" y="10478"/>
                        <a:pt x="496959" y="28575"/>
                      </a:cubicBezTo>
                      <a:cubicBezTo>
                        <a:pt x="552204" y="18098"/>
                        <a:pt x="605544" y="46673"/>
                        <a:pt x="630309" y="95250"/>
                      </a:cubicBezTo>
                      <a:cubicBezTo>
                        <a:pt x="679839" y="113348"/>
                        <a:pt x="713176" y="160020"/>
                        <a:pt x="713176" y="213360"/>
                      </a:cubicBezTo>
                      <a:cubicBezTo>
                        <a:pt x="713176" y="221933"/>
                        <a:pt x="712224" y="230505"/>
                        <a:pt x="710319" y="239078"/>
                      </a:cubicBezTo>
                      <a:cubicBezTo>
                        <a:pt x="724606" y="260033"/>
                        <a:pt x="732226" y="283845"/>
                        <a:pt x="732226" y="309563"/>
                      </a:cubicBezTo>
                      <a:cubicBezTo>
                        <a:pt x="732226" y="340043"/>
                        <a:pt x="721749" y="368618"/>
                        <a:pt x="701746" y="391478"/>
                      </a:cubicBezTo>
                      <a:cubicBezTo>
                        <a:pt x="698889" y="439103"/>
                        <a:pt x="678886" y="469583"/>
                        <a:pt x="637929" y="487680"/>
                      </a:cubicBezTo>
                      <a:lnTo>
                        <a:pt x="627451" y="492443"/>
                      </a:lnTo>
                      <a:cubicBezTo>
                        <a:pt x="585541" y="513397"/>
                        <a:pt x="580779" y="549593"/>
                        <a:pt x="573159" y="599123"/>
                      </a:cubicBezTo>
                      <a:lnTo>
                        <a:pt x="572206" y="602933"/>
                      </a:lnTo>
                      <a:cubicBezTo>
                        <a:pt x="571254" y="610553"/>
                        <a:pt x="565539" y="615315"/>
                        <a:pt x="558871" y="615315"/>
                      </a:cubicBezTo>
                      <a:close/>
                      <a:moveTo>
                        <a:pt x="451239" y="586740"/>
                      </a:moveTo>
                      <a:lnTo>
                        <a:pt x="546489" y="586740"/>
                      </a:lnTo>
                      <a:cubicBezTo>
                        <a:pt x="554109" y="537210"/>
                        <a:pt x="562681" y="490538"/>
                        <a:pt x="616021" y="462915"/>
                      </a:cubicBezTo>
                      <a:cubicBezTo>
                        <a:pt x="616021" y="462915"/>
                        <a:pt x="616974" y="462915"/>
                        <a:pt x="616974" y="461963"/>
                      </a:cubicBezTo>
                      <a:lnTo>
                        <a:pt x="627451" y="457200"/>
                      </a:lnTo>
                      <a:cubicBezTo>
                        <a:pt x="659836" y="442913"/>
                        <a:pt x="673171" y="421005"/>
                        <a:pt x="674124" y="381000"/>
                      </a:cubicBezTo>
                      <a:cubicBezTo>
                        <a:pt x="674124" y="377190"/>
                        <a:pt x="676029" y="374333"/>
                        <a:pt x="677934" y="371475"/>
                      </a:cubicBezTo>
                      <a:cubicBezTo>
                        <a:pt x="695079" y="353378"/>
                        <a:pt x="704604" y="329565"/>
                        <a:pt x="704604" y="304800"/>
                      </a:cubicBezTo>
                      <a:cubicBezTo>
                        <a:pt x="704604" y="283845"/>
                        <a:pt x="697936" y="262890"/>
                        <a:pt x="684601" y="245745"/>
                      </a:cubicBezTo>
                      <a:cubicBezTo>
                        <a:pt x="681744" y="241935"/>
                        <a:pt x="680791" y="238125"/>
                        <a:pt x="681744" y="233363"/>
                      </a:cubicBezTo>
                      <a:cubicBezTo>
                        <a:pt x="683649" y="224790"/>
                        <a:pt x="684601" y="216218"/>
                        <a:pt x="684601" y="207645"/>
                      </a:cubicBezTo>
                      <a:cubicBezTo>
                        <a:pt x="684601" y="164783"/>
                        <a:pt x="656979" y="127635"/>
                        <a:pt x="616021" y="115253"/>
                      </a:cubicBezTo>
                      <a:cubicBezTo>
                        <a:pt x="612211" y="114300"/>
                        <a:pt x="608401" y="111443"/>
                        <a:pt x="607449" y="107633"/>
                      </a:cubicBezTo>
                      <a:cubicBezTo>
                        <a:pt x="592209" y="72390"/>
                        <a:pt x="556966" y="50483"/>
                        <a:pt x="519819" y="50483"/>
                      </a:cubicBezTo>
                      <a:cubicBezTo>
                        <a:pt x="512199" y="50483"/>
                        <a:pt x="504579" y="51435"/>
                        <a:pt x="496959" y="53340"/>
                      </a:cubicBezTo>
                      <a:cubicBezTo>
                        <a:pt x="492196" y="54293"/>
                        <a:pt x="487434" y="53340"/>
                        <a:pt x="483624" y="49530"/>
                      </a:cubicBezTo>
                      <a:cubicBezTo>
                        <a:pt x="467431" y="34290"/>
                        <a:pt x="443619" y="25718"/>
                        <a:pt x="419806" y="25718"/>
                      </a:cubicBezTo>
                      <a:cubicBezTo>
                        <a:pt x="400756" y="25718"/>
                        <a:pt x="382659" y="31433"/>
                        <a:pt x="366466" y="41910"/>
                      </a:cubicBezTo>
                      <a:cubicBezTo>
                        <a:pt x="361704" y="44768"/>
                        <a:pt x="355989" y="44768"/>
                        <a:pt x="352179" y="42863"/>
                      </a:cubicBezTo>
                      <a:cubicBezTo>
                        <a:pt x="337891" y="35243"/>
                        <a:pt x="322651" y="31433"/>
                        <a:pt x="306459" y="31433"/>
                      </a:cubicBezTo>
                      <a:cubicBezTo>
                        <a:pt x="274074" y="31433"/>
                        <a:pt x="244546" y="47625"/>
                        <a:pt x="226449" y="73343"/>
                      </a:cubicBezTo>
                      <a:cubicBezTo>
                        <a:pt x="223591" y="77153"/>
                        <a:pt x="218829" y="80010"/>
                        <a:pt x="214066" y="79058"/>
                      </a:cubicBezTo>
                      <a:lnTo>
                        <a:pt x="210256" y="79058"/>
                      </a:lnTo>
                      <a:cubicBezTo>
                        <a:pt x="208351" y="79058"/>
                        <a:pt x="205494" y="79058"/>
                        <a:pt x="202636" y="78105"/>
                      </a:cubicBezTo>
                      <a:cubicBezTo>
                        <a:pt x="198826" y="77153"/>
                        <a:pt x="194064" y="76200"/>
                        <a:pt x="190254" y="76200"/>
                      </a:cubicBezTo>
                      <a:cubicBezTo>
                        <a:pt x="172156" y="76200"/>
                        <a:pt x="151201" y="85725"/>
                        <a:pt x="135961" y="100965"/>
                      </a:cubicBezTo>
                      <a:cubicBezTo>
                        <a:pt x="121674" y="115253"/>
                        <a:pt x="113101" y="133350"/>
                        <a:pt x="113101" y="151448"/>
                      </a:cubicBezTo>
                      <a:cubicBezTo>
                        <a:pt x="113101" y="158115"/>
                        <a:pt x="108339" y="163830"/>
                        <a:pt x="101671" y="165735"/>
                      </a:cubicBezTo>
                      <a:cubicBezTo>
                        <a:pt x="64524" y="173355"/>
                        <a:pt x="36901" y="214313"/>
                        <a:pt x="32139" y="271463"/>
                      </a:cubicBezTo>
                      <a:cubicBezTo>
                        <a:pt x="27376" y="321945"/>
                        <a:pt x="47379" y="382905"/>
                        <a:pt x="115959" y="399098"/>
                      </a:cubicBezTo>
                      <a:cubicBezTo>
                        <a:pt x="124531" y="401003"/>
                        <a:pt x="134056" y="401955"/>
                        <a:pt x="143581" y="401955"/>
                      </a:cubicBezTo>
                      <a:cubicBezTo>
                        <a:pt x="168346" y="401955"/>
                        <a:pt x="188349" y="394335"/>
                        <a:pt x="197874" y="387668"/>
                      </a:cubicBezTo>
                      <a:cubicBezTo>
                        <a:pt x="203589" y="383858"/>
                        <a:pt x="210256" y="384810"/>
                        <a:pt x="215019" y="388620"/>
                      </a:cubicBezTo>
                      <a:cubicBezTo>
                        <a:pt x="219781" y="392430"/>
                        <a:pt x="223591" y="396240"/>
                        <a:pt x="227401" y="400050"/>
                      </a:cubicBezTo>
                      <a:cubicBezTo>
                        <a:pt x="238831" y="411480"/>
                        <a:pt x="246451" y="419100"/>
                        <a:pt x="269311" y="421005"/>
                      </a:cubicBezTo>
                      <a:cubicBezTo>
                        <a:pt x="291219" y="422910"/>
                        <a:pt x="300744" y="416243"/>
                        <a:pt x="314079" y="405765"/>
                      </a:cubicBezTo>
                      <a:cubicBezTo>
                        <a:pt x="316936" y="403860"/>
                        <a:pt x="319794" y="401003"/>
                        <a:pt x="322651" y="399098"/>
                      </a:cubicBezTo>
                      <a:cubicBezTo>
                        <a:pt x="328366" y="395288"/>
                        <a:pt x="336939" y="396240"/>
                        <a:pt x="341701" y="401003"/>
                      </a:cubicBezTo>
                      <a:lnTo>
                        <a:pt x="345511" y="405765"/>
                      </a:lnTo>
                      <a:cubicBezTo>
                        <a:pt x="355036" y="417195"/>
                        <a:pt x="361704" y="424815"/>
                        <a:pt x="383611" y="432435"/>
                      </a:cubicBezTo>
                      <a:cubicBezTo>
                        <a:pt x="392184" y="435293"/>
                        <a:pt x="399804" y="435293"/>
                        <a:pt x="408376" y="436245"/>
                      </a:cubicBezTo>
                      <a:cubicBezTo>
                        <a:pt x="426474" y="437197"/>
                        <a:pt x="454096" y="438150"/>
                        <a:pt x="454096" y="481013"/>
                      </a:cubicBezTo>
                      <a:lnTo>
                        <a:pt x="454096" y="5867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3" name="Freeform: Shape 62">
                  <a:extLst>
                    <a:ext uri="{FF2B5EF4-FFF2-40B4-BE49-F238E27FC236}">
                      <a16:creationId xmlns:a16="http://schemas.microsoft.com/office/drawing/2014/main" id="{EE0F07A4-714B-1DB2-245A-0635B543B669}"/>
                    </a:ext>
                  </a:extLst>
                </p:cNvPr>
                <p:cNvSpPr/>
                <p:nvPr/>
              </p:nvSpPr>
              <p:spPr>
                <a:xfrm>
                  <a:off x="10050780" y="2349406"/>
                  <a:ext cx="137887" cy="254092"/>
                </a:xfrm>
                <a:custGeom>
                  <a:avLst/>
                  <a:gdLst>
                    <a:gd name="connsiteX0" fmla="*/ 14288 w 137887"/>
                    <a:gd name="connsiteY0" fmla="*/ 254093 h 254092"/>
                    <a:gd name="connsiteX1" fmla="*/ 0 w 137887"/>
                    <a:gd name="connsiteY1" fmla="*/ 239805 h 254092"/>
                    <a:gd name="connsiteX2" fmla="*/ 0 w 137887"/>
                    <a:gd name="connsiteY2" fmla="*/ 149318 h 254092"/>
                    <a:gd name="connsiteX3" fmla="*/ 44767 w 137887"/>
                    <a:gd name="connsiteY3" fmla="*/ 53115 h 254092"/>
                    <a:gd name="connsiteX4" fmla="*/ 70485 w 137887"/>
                    <a:gd name="connsiteY4" fmla="*/ 40733 h 254092"/>
                    <a:gd name="connsiteX5" fmla="*/ 110490 w 137887"/>
                    <a:gd name="connsiteY5" fmla="*/ 8348 h 254092"/>
                    <a:gd name="connsiteX6" fmla="*/ 129540 w 137887"/>
                    <a:gd name="connsiteY6" fmla="*/ 1680 h 254092"/>
                    <a:gd name="connsiteX7" fmla="*/ 136208 w 137887"/>
                    <a:gd name="connsiteY7" fmla="*/ 20730 h 254092"/>
                    <a:gd name="connsiteX8" fmla="*/ 80963 w 137887"/>
                    <a:gd name="connsiteY8" fmla="*/ 67403 h 254092"/>
                    <a:gd name="connsiteX9" fmla="*/ 59055 w 137887"/>
                    <a:gd name="connsiteY9" fmla="*/ 77880 h 254092"/>
                    <a:gd name="connsiteX10" fmla="*/ 27623 w 137887"/>
                    <a:gd name="connsiteY10" fmla="*/ 149318 h 254092"/>
                    <a:gd name="connsiteX11" fmla="*/ 27623 w 137887"/>
                    <a:gd name="connsiteY11" fmla="*/ 239805 h 254092"/>
                    <a:gd name="connsiteX12" fmla="*/ 14288 w 137887"/>
                    <a:gd name="connsiteY12" fmla="*/ 254093 h 25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87" h="254092">
                      <a:moveTo>
                        <a:pt x="14288" y="254093"/>
                      </a:moveTo>
                      <a:cubicBezTo>
                        <a:pt x="6668" y="254093"/>
                        <a:pt x="0" y="247425"/>
                        <a:pt x="0" y="239805"/>
                      </a:cubicBezTo>
                      <a:lnTo>
                        <a:pt x="0" y="149318"/>
                      </a:lnTo>
                      <a:cubicBezTo>
                        <a:pt x="0" y="105503"/>
                        <a:pt x="15240" y="71213"/>
                        <a:pt x="44767" y="53115"/>
                      </a:cubicBezTo>
                      <a:cubicBezTo>
                        <a:pt x="53340" y="47400"/>
                        <a:pt x="61913" y="44543"/>
                        <a:pt x="70485" y="40733"/>
                      </a:cubicBezTo>
                      <a:cubicBezTo>
                        <a:pt x="88583" y="33113"/>
                        <a:pt x="102870" y="26445"/>
                        <a:pt x="110490" y="8348"/>
                      </a:cubicBezTo>
                      <a:cubicBezTo>
                        <a:pt x="113348" y="728"/>
                        <a:pt x="121920" y="-2130"/>
                        <a:pt x="129540" y="1680"/>
                      </a:cubicBezTo>
                      <a:cubicBezTo>
                        <a:pt x="137160" y="4538"/>
                        <a:pt x="140017" y="13110"/>
                        <a:pt x="136208" y="20730"/>
                      </a:cubicBezTo>
                      <a:cubicBezTo>
                        <a:pt x="123825" y="49305"/>
                        <a:pt x="100965" y="58830"/>
                        <a:pt x="80963" y="67403"/>
                      </a:cubicBezTo>
                      <a:cubicBezTo>
                        <a:pt x="73342" y="71213"/>
                        <a:pt x="65723" y="74070"/>
                        <a:pt x="59055" y="77880"/>
                      </a:cubicBezTo>
                      <a:cubicBezTo>
                        <a:pt x="32385" y="94073"/>
                        <a:pt x="27623" y="125505"/>
                        <a:pt x="27623" y="149318"/>
                      </a:cubicBezTo>
                      <a:lnTo>
                        <a:pt x="27623" y="239805"/>
                      </a:lnTo>
                      <a:cubicBezTo>
                        <a:pt x="28575" y="247425"/>
                        <a:pt x="21908" y="254093"/>
                        <a:pt x="14288" y="25409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4" name="Freeform: Shape 63">
                  <a:extLst>
                    <a:ext uri="{FF2B5EF4-FFF2-40B4-BE49-F238E27FC236}">
                      <a16:creationId xmlns:a16="http://schemas.microsoft.com/office/drawing/2014/main" id="{3D7B4A3B-B1CD-9120-28C1-EEAEF75BBDE0}"/>
                    </a:ext>
                  </a:extLst>
                </p:cNvPr>
                <p:cNvSpPr/>
                <p:nvPr/>
              </p:nvSpPr>
              <p:spPr>
                <a:xfrm>
                  <a:off x="9954086" y="2203122"/>
                  <a:ext cx="159558" cy="180349"/>
                </a:xfrm>
                <a:custGeom>
                  <a:avLst/>
                  <a:gdLst>
                    <a:gd name="connsiteX0" fmla="*/ 14779 w 159558"/>
                    <a:gd name="connsiteY0" fmla="*/ 180350 h 180349"/>
                    <a:gd name="connsiteX1" fmla="*/ 7159 w 159558"/>
                    <a:gd name="connsiteY1" fmla="*/ 178445 h 180349"/>
                    <a:gd name="connsiteX2" fmla="*/ 2396 w 159558"/>
                    <a:gd name="connsiteY2" fmla="*/ 158442 h 180349"/>
                    <a:gd name="connsiteX3" fmla="*/ 8111 w 159558"/>
                    <a:gd name="connsiteY3" fmla="*/ 87005 h 180349"/>
                    <a:gd name="connsiteX4" fmla="*/ 6206 w 159558"/>
                    <a:gd name="connsiteY4" fmla="*/ 73670 h 180349"/>
                    <a:gd name="connsiteX5" fmla="*/ 10969 w 159558"/>
                    <a:gd name="connsiteY5" fmla="*/ 2232 h 180349"/>
                    <a:gd name="connsiteX6" fmla="*/ 41449 w 159558"/>
                    <a:gd name="connsiteY6" fmla="*/ 10805 h 180349"/>
                    <a:gd name="connsiteX7" fmla="*/ 80501 w 159558"/>
                    <a:gd name="connsiteY7" fmla="*/ 24140 h 180349"/>
                    <a:gd name="connsiteX8" fmla="*/ 81454 w 159558"/>
                    <a:gd name="connsiteY8" fmla="*/ 24140 h 180349"/>
                    <a:gd name="connsiteX9" fmla="*/ 159559 w 159558"/>
                    <a:gd name="connsiteY9" fmla="*/ 126057 h 180349"/>
                    <a:gd name="connsiteX10" fmla="*/ 153844 w 159558"/>
                    <a:gd name="connsiteY10" fmla="*/ 137487 h 180349"/>
                    <a:gd name="connsiteX11" fmla="*/ 141461 w 159558"/>
                    <a:gd name="connsiteY11" fmla="*/ 139392 h 180349"/>
                    <a:gd name="connsiteX12" fmla="*/ 122411 w 159558"/>
                    <a:gd name="connsiteY12" fmla="*/ 136535 h 180349"/>
                    <a:gd name="connsiteX13" fmla="*/ 94789 w 159558"/>
                    <a:gd name="connsiteY13" fmla="*/ 146060 h 180349"/>
                    <a:gd name="connsiteX14" fmla="*/ 74786 w 159558"/>
                    <a:gd name="connsiteY14" fmla="*/ 143202 h 180349"/>
                    <a:gd name="connsiteX15" fmla="*/ 77644 w 159558"/>
                    <a:gd name="connsiteY15" fmla="*/ 123200 h 180349"/>
                    <a:gd name="connsiteX16" fmla="*/ 121459 w 159558"/>
                    <a:gd name="connsiteY16" fmla="*/ 107960 h 180349"/>
                    <a:gd name="connsiteX17" fmla="*/ 129079 w 159558"/>
                    <a:gd name="connsiteY17" fmla="*/ 107960 h 180349"/>
                    <a:gd name="connsiteX18" fmla="*/ 80501 w 159558"/>
                    <a:gd name="connsiteY18" fmla="*/ 51762 h 180349"/>
                    <a:gd name="connsiteX19" fmla="*/ 79549 w 159558"/>
                    <a:gd name="connsiteY19" fmla="*/ 51762 h 180349"/>
                    <a:gd name="connsiteX20" fmla="*/ 28114 w 159558"/>
                    <a:gd name="connsiteY20" fmla="*/ 35570 h 180349"/>
                    <a:gd name="connsiteX21" fmla="*/ 32876 w 159558"/>
                    <a:gd name="connsiteY21" fmla="*/ 67002 h 180349"/>
                    <a:gd name="connsiteX22" fmla="*/ 35734 w 159558"/>
                    <a:gd name="connsiteY22" fmla="*/ 82242 h 180349"/>
                    <a:gd name="connsiteX23" fmla="*/ 26209 w 159558"/>
                    <a:gd name="connsiteY23" fmla="*/ 170825 h 180349"/>
                    <a:gd name="connsiteX24" fmla="*/ 14779 w 159558"/>
                    <a:gd name="connsiteY24" fmla="*/ 180350 h 1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558" h="180349">
                      <a:moveTo>
                        <a:pt x="14779" y="180350"/>
                      </a:moveTo>
                      <a:cubicBezTo>
                        <a:pt x="11921" y="180350"/>
                        <a:pt x="10016" y="179397"/>
                        <a:pt x="7159" y="178445"/>
                      </a:cubicBezTo>
                      <a:cubicBezTo>
                        <a:pt x="491" y="174635"/>
                        <a:pt x="-2366" y="166062"/>
                        <a:pt x="2396" y="158442"/>
                      </a:cubicBezTo>
                      <a:cubicBezTo>
                        <a:pt x="11921" y="142250"/>
                        <a:pt x="11921" y="119390"/>
                        <a:pt x="8111" y="87005"/>
                      </a:cubicBezTo>
                      <a:cubicBezTo>
                        <a:pt x="8111" y="84147"/>
                        <a:pt x="7159" y="79385"/>
                        <a:pt x="6206" y="73670"/>
                      </a:cubicBezTo>
                      <a:cubicBezTo>
                        <a:pt x="-1414" y="36522"/>
                        <a:pt x="-4271" y="10805"/>
                        <a:pt x="10969" y="2232"/>
                      </a:cubicBezTo>
                      <a:cubicBezTo>
                        <a:pt x="19541" y="-2530"/>
                        <a:pt x="30019" y="327"/>
                        <a:pt x="41449" y="10805"/>
                      </a:cubicBezTo>
                      <a:cubicBezTo>
                        <a:pt x="50021" y="18425"/>
                        <a:pt x="69071" y="24140"/>
                        <a:pt x="80501" y="24140"/>
                      </a:cubicBezTo>
                      <a:cubicBezTo>
                        <a:pt x="80501" y="24140"/>
                        <a:pt x="81454" y="24140"/>
                        <a:pt x="81454" y="24140"/>
                      </a:cubicBezTo>
                      <a:cubicBezTo>
                        <a:pt x="127174" y="25092"/>
                        <a:pt x="159559" y="67002"/>
                        <a:pt x="159559" y="126057"/>
                      </a:cubicBezTo>
                      <a:cubicBezTo>
                        <a:pt x="159559" y="130820"/>
                        <a:pt x="157654" y="134630"/>
                        <a:pt x="153844" y="137487"/>
                      </a:cubicBezTo>
                      <a:cubicBezTo>
                        <a:pt x="150034" y="140345"/>
                        <a:pt x="145271" y="141297"/>
                        <a:pt x="141461" y="139392"/>
                      </a:cubicBezTo>
                      <a:cubicBezTo>
                        <a:pt x="134794" y="137487"/>
                        <a:pt x="129079" y="136535"/>
                        <a:pt x="122411" y="136535"/>
                      </a:cubicBezTo>
                      <a:cubicBezTo>
                        <a:pt x="113839" y="136535"/>
                        <a:pt x="102409" y="140345"/>
                        <a:pt x="94789" y="146060"/>
                      </a:cubicBezTo>
                      <a:cubicBezTo>
                        <a:pt x="88121" y="150822"/>
                        <a:pt x="79549" y="149870"/>
                        <a:pt x="74786" y="143202"/>
                      </a:cubicBezTo>
                      <a:cubicBezTo>
                        <a:pt x="70024" y="136535"/>
                        <a:pt x="70976" y="127962"/>
                        <a:pt x="77644" y="123200"/>
                      </a:cubicBezTo>
                      <a:cubicBezTo>
                        <a:pt x="90026" y="113675"/>
                        <a:pt x="107171" y="107960"/>
                        <a:pt x="121459" y="107960"/>
                      </a:cubicBezTo>
                      <a:cubicBezTo>
                        <a:pt x="124316" y="107960"/>
                        <a:pt x="127174" y="107960"/>
                        <a:pt x="129079" y="107960"/>
                      </a:cubicBezTo>
                      <a:cubicBezTo>
                        <a:pt x="124316" y="78432"/>
                        <a:pt x="109076" y="51762"/>
                        <a:pt x="80501" y="51762"/>
                      </a:cubicBezTo>
                      <a:cubicBezTo>
                        <a:pt x="80501" y="51762"/>
                        <a:pt x="79549" y="51762"/>
                        <a:pt x="79549" y="51762"/>
                      </a:cubicBezTo>
                      <a:cubicBezTo>
                        <a:pt x="64309" y="51762"/>
                        <a:pt x="42401" y="46047"/>
                        <a:pt x="28114" y="35570"/>
                      </a:cubicBezTo>
                      <a:cubicBezTo>
                        <a:pt x="29066" y="46047"/>
                        <a:pt x="31924" y="60335"/>
                        <a:pt x="32876" y="67002"/>
                      </a:cubicBezTo>
                      <a:cubicBezTo>
                        <a:pt x="33829" y="73670"/>
                        <a:pt x="34781" y="79385"/>
                        <a:pt x="35734" y="82242"/>
                      </a:cubicBezTo>
                      <a:cubicBezTo>
                        <a:pt x="39544" y="112722"/>
                        <a:pt x="41449" y="145107"/>
                        <a:pt x="26209" y="170825"/>
                      </a:cubicBezTo>
                      <a:cubicBezTo>
                        <a:pt x="24304" y="177492"/>
                        <a:pt x="19541" y="180350"/>
                        <a:pt x="14779" y="1803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5" name="Freeform: Shape 64">
                  <a:extLst>
                    <a:ext uri="{FF2B5EF4-FFF2-40B4-BE49-F238E27FC236}">
                      <a16:creationId xmlns:a16="http://schemas.microsoft.com/office/drawing/2014/main" id="{7D621B51-631C-8206-96D0-CAA7ECAA8AE1}"/>
                    </a:ext>
                  </a:extLst>
                </p:cNvPr>
                <p:cNvSpPr/>
                <p:nvPr/>
              </p:nvSpPr>
              <p:spPr>
                <a:xfrm>
                  <a:off x="9670736" y="2226223"/>
                  <a:ext cx="251107" cy="130578"/>
                </a:xfrm>
                <a:custGeom>
                  <a:avLst/>
                  <a:gdLst>
                    <a:gd name="connsiteX0" fmla="*/ 196211 w 251107"/>
                    <a:gd name="connsiteY0" fmla="*/ 130578 h 130578"/>
                    <a:gd name="connsiteX1" fmla="*/ 196211 w 251107"/>
                    <a:gd name="connsiteY1" fmla="*/ 130578 h 130578"/>
                    <a:gd name="connsiteX2" fmla="*/ 181924 w 251107"/>
                    <a:gd name="connsiteY2" fmla="*/ 116291 h 130578"/>
                    <a:gd name="connsiteX3" fmla="*/ 216214 w 251107"/>
                    <a:gd name="connsiteY3" fmla="*/ 47711 h 130578"/>
                    <a:gd name="connsiteX4" fmla="*/ 208594 w 251107"/>
                    <a:gd name="connsiteY4" fmla="*/ 33423 h 130578"/>
                    <a:gd name="connsiteX5" fmla="*/ 165731 w 251107"/>
                    <a:gd name="connsiteY5" fmla="*/ 37233 h 130578"/>
                    <a:gd name="connsiteX6" fmla="*/ 160016 w 251107"/>
                    <a:gd name="connsiteY6" fmla="*/ 36281 h 130578"/>
                    <a:gd name="connsiteX7" fmla="*/ 59051 w 251107"/>
                    <a:gd name="connsiteY7" fmla="*/ 95336 h 130578"/>
                    <a:gd name="connsiteX8" fmla="*/ 59051 w 251107"/>
                    <a:gd name="connsiteY8" fmla="*/ 95336 h 130578"/>
                    <a:gd name="connsiteX9" fmla="*/ 58099 w 251107"/>
                    <a:gd name="connsiteY9" fmla="*/ 95336 h 130578"/>
                    <a:gd name="connsiteX10" fmla="*/ 19046 w 251107"/>
                    <a:gd name="connsiteY10" fmla="*/ 101051 h 130578"/>
                    <a:gd name="connsiteX11" fmla="*/ 949 w 251107"/>
                    <a:gd name="connsiteY11" fmla="*/ 92478 h 130578"/>
                    <a:gd name="connsiteX12" fmla="*/ 9521 w 251107"/>
                    <a:gd name="connsiteY12" fmla="*/ 74381 h 130578"/>
                    <a:gd name="connsiteX13" fmla="*/ 62861 w 251107"/>
                    <a:gd name="connsiteY13" fmla="*/ 67713 h 130578"/>
                    <a:gd name="connsiteX14" fmla="*/ 63814 w 251107"/>
                    <a:gd name="connsiteY14" fmla="*/ 67713 h 130578"/>
                    <a:gd name="connsiteX15" fmla="*/ 138109 w 251107"/>
                    <a:gd name="connsiteY15" fmla="*/ 15326 h 130578"/>
                    <a:gd name="connsiteX16" fmla="*/ 145729 w 251107"/>
                    <a:gd name="connsiteY16" fmla="*/ 6753 h 130578"/>
                    <a:gd name="connsiteX17" fmla="*/ 157159 w 251107"/>
                    <a:gd name="connsiteY17" fmla="*/ 5801 h 130578"/>
                    <a:gd name="connsiteX18" fmla="*/ 171446 w 251107"/>
                    <a:gd name="connsiteY18" fmla="*/ 9611 h 130578"/>
                    <a:gd name="connsiteX19" fmla="*/ 211451 w 251107"/>
                    <a:gd name="connsiteY19" fmla="*/ 1991 h 130578"/>
                    <a:gd name="connsiteX20" fmla="*/ 223834 w 251107"/>
                    <a:gd name="connsiteY20" fmla="*/ 1038 h 130578"/>
                    <a:gd name="connsiteX21" fmla="*/ 232406 w 251107"/>
                    <a:gd name="connsiteY21" fmla="*/ 10563 h 130578"/>
                    <a:gd name="connsiteX22" fmla="*/ 247646 w 251107"/>
                    <a:gd name="connsiteY22" fmla="*/ 40091 h 130578"/>
                    <a:gd name="connsiteX23" fmla="*/ 246694 w 251107"/>
                    <a:gd name="connsiteY23" fmla="*/ 59141 h 130578"/>
                    <a:gd name="connsiteX24" fmla="*/ 243836 w 251107"/>
                    <a:gd name="connsiteY24" fmla="*/ 61998 h 130578"/>
                    <a:gd name="connsiteX25" fmla="*/ 211451 w 251107"/>
                    <a:gd name="connsiteY25" fmla="*/ 117243 h 130578"/>
                    <a:gd name="connsiteX26" fmla="*/ 196211 w 251107"/>
                    <a:gd name="connsiteY26" fmla="*/ 130578 h 13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1107" h="130578">
                      <a:moveTo>
                        <a:pt x="196211" y="130578"/>
                      </a:moveTo>
                      <a:cubicBezTo>
                        <a:pt x="196211" y="130578"/>
                        <a:pt x="196211" y="130578"/>
                        <a:pt x="196211" y="130578"/>
                      </a:cubicBezTo>
                      <a:cubicBezTo>
                        <a:pt x="187639" y="130578"/>
                        <a:pt x="181924" y="123911"/>
                        <a:pt x="181924" y="116291"/>
                      </a:cubicBezTo>
                      <a:cubicBezTo>
                        <a:pt x="182876" y="85811"/>
                        <a:pt x="201926" y="62951"/>
                        <a:pt x="216214" y="47711"/>
                      </a:cubicBezTo>
                      <a:cubicBezTo>
                        <a:pt x="213356" y="42948"/>
                        <a:pt x="210499" y="38186"/>
                        <a:pt x="208594" y="33423"/>
                      </a:cubicBezTo>
                      <a:cubicBezTo>
                        <a:pt x="195259" y="38186"/>
                        <a:pt x="180019" y="40091"/>
                        <a:pt x="165731" y="37233"/>
                      </a:cubicBezTo>
                      <a:cubicBezTo>
                        <a:pt x="163826" y="37233"/>
                        <a:pt x="161921" y="36281"/>
                        <a:pt x="160016" y="36281"/>
                      </a:cubicBezTo>
                      <a:cubicBezTo>
                        <a:pt x="142871" y="76286"/>
                        <a:pt x="100961" y="102003"/>
                        <a:pt x="59051" y="95336"/>
                      </a:cubicBezTo>
                      <a:cubicBezTo>
                        <a:pt x="59051" y="95336"/>
                        <a:pt x="59051" y="95336"/>
                        <a:pt x="59051" y="95336"/>
                      </a:cubicBezTo>
                      <a:cubicBezTo>
                        <a:pt x="59051" y="95336"/>
                        <a:pt x="58099" y="95336"/>
                        <a:pt x="58099" y="95336"/>
                      </a:cubicBezTo>
                      <a:cubicBezTo>
                        <a:pt x="45716" y="93431"/>
                        <a:pt x="33334" y="95336"/>
                        <a:pt x="19046" y="101051"/>
                      </a:cubicBezTo>
                      <a:cubicBezTo>
                        <a:pt x="11426" y="103908"/>
                        <a:pt x="3806" y="100098"/>
                        <a:pt x="949" y="92478"/>
                      </a:cubicBezTo>
                      <a:cubicBezTo>
                        <a:pt x="-1909" y="84858"/>
                        <a:pt x="1901" y="77238"/>
                        <a:pt x="9521" y="74381"/>
                      </a:cubicBezTo>
                      <a:cubicBezTo>
                        <a:pt x="21904" y="69618"/>
                        <a:pt x="40001" y="63903"/>
                        <a:pt x="62861" y="67713"/>
                      </a:cubicBezTo>
                      <a:cubicBezTo>
                        <a:pt x="62861" y="67713"/>
                        <a:pt x="63814" y="67713"/>
                        <a:pt x="63814" y="67713"/>
                      </a:cubicBezTo>
                      <a:cubicBezTo>
                        <a:pt x="96199" y="72476"/>
                        <a:pt x="128584" y="49616"/>
                        <a:pt x="138109" y="15326"/>
                      </a:cubicBezTo>
                      <a:cubicBezTo>
                        <a:pt x="139061" y="11516"/>
                        <a:pt x="141919" y="7706"/>
                        <a:pt x="145729" y="6753"/>
                      </a:cubicBezTo>
                      <a:cubicBezTo>
                        <a:pt x="149539" y="4848"/>
                        <a:pt x="153349" y="4848"/>
                        <a:pt x="157159" y="5801"/>
                      </a:cubicBezTo>
                      <a:cubicBezTo>
                        <a:pt x="161921" y="7706"/>
                        <a:pt x="166684" y="8658"/>
                        <a:pt x="171446" y="9611"/>
                      </a:cubicBezTo>
                      <a:cubicBezTo>
                        <a:pt x="184781" y="11516"/>
                        <a:pt x="199069" y="8658"/>
                        <a:pt x="211451" y="1991"/>
                      </a:cubicBezTo>
                      <a:cubicBezTo>
                        <a:pt x="215261" y="86"/>
                        <a:pt x="220024" y="-867"/>
                        <a:pt x="223834" y="1038"/>
                      </a:cubicBezTo>
                      <a:cubicBezTo>
                        <a:pt x="227644" y="2943"/>
                        <a:pt x="231454" y="6753"/>
                        <a:pt x="232406" y="10563"/>
                      </a:cubicBezTo>
                      <a:cubicBezTo>
                        <a:pt x="235264" y="21041"/>
                        <a:pt x="240026" y="31518"/>
                        <a:pt x="247646" y="40091"/>
                      </a:cubicBezTo>
                      <a:cubicBezTo>
                        <a:pt x="252409" y="45806"/>
                        <a:pt x="252409" y="54378"/>
                        <a:pt x="246694" y="59141"/>
                      </a:cubicBezTo>
                      <a:lnTo>
                        <a:pt x="243836" y="61998"/>
                      </a:lnTo>
                      <a:cubicBezTo>
                        <a:pt x="232406" y="73428"/>
                        <a:pt x="212404" y="92478"/>
                        <a:pt x="211451" y="117243"/>
                      </a:cubicBezTo>
                      <a:cubicBezTo>
                        <a:pt x="210499" y="124863"/>
                        <a:pt x="203831" y="130578"/>
                        <a:pt x="196211" y="1305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6" name="Freeform: Shape 65">
                  <a:extLst>
                    <a:ext uri="{FF2B5EF4-FFF2-40B4-BE49-F238E27FC236}">
                      <a16:creationId xmlns:a16="http://schemas.microsoft.com/office/drawing/2014/main" id="{57B1BB5A-CC18-0C3E-5294-789158CBE45A}"/>
                    </a:ext>
                  </a:extLst>
                </p:cNvPr>
                <p:cNvSpPr/>
                <p:nvPr/>
              </p:nvSpPr>
              <p:spPr>
                <a:xfrm>
                  <a:off x="9668831" y="2126495"/>
                  <a:ext cx="112402" cy="108386"/>
                </a:xfrm>
                <a:custGeom>
                  <a:avLst/>
                  <a:gdLst>
                    <a:gd name="connsiteX0" fmla="*/ 89531 w 112402"/>
                    <a:gd name="connsiteY0" fmla="*/ 108387 h 108386"/>
                    <a:gd name="connsiteX1" fmla="*/ 80006 w 112402"/>
                    <a:gd name="connsiteY1" fmla="*/ 104577 h 108386"/>
                    <a:gd name="connsiteX2" fmla="*/ 19046 w 112402"/>
                    <a:gd name="connsiteY2" fmla="*/ 101719 h 108386"/>
                    <a:gd name="connsiteX3" fmla="*/ 949 w 112402"/>
                    <a:gd name="connsiteY3" fmla="*/ 93146 h 108386"/>
                    <a:gd name="connsiteX4" fmla="*/ 9521 w 112402"/>
                    <a:gd name="connsiteY4" fmla="*/ 75049 h 108386"/>
                    <a:gd name="connsiteX5" fmla="*/ 81911 w 112402"/>
                    <a:gd name="connsiteY5" fmla="*/ 73144 h 108386"/>
                    <a:gd name="connsiteX6" fmla="*/ 75244 w 112402"/>
                    <a:gd name="connsiteY6" fmla="*/ 20757 h 108386"/>
                    <a:gd name="connsiteX7" fmla="*/ 80959 w 112402"/>
                    <a:gd name="connsiteY7" fmla="*/ 1707 h 108386"/>
                    <a:gd name="connsiteX8" fmla="*/ 100009 w 112402"/>
                    <a:gd name="connsiteY8" fmla="*/ 7421 h 108386"/>
                    <a:gd name="connsiteX9" fmla="*/ 101914 w 112402"/>
                    <a:gd name="connsiteY9" fmla="*/ 100767 h 108386"/>
                    <a:gd name="connsiteX10" fmla="*/ 91436 w 112402"/>
                    <a:gd name="connsiteY10" fmla="*/ 108387 h 108386"/>
                    <a:gd name="connsiteX11" fmla="*/ 89531 w 112402"/>
                    <a:gd name="connsiteY11" fmla="*/ 108387 h 10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402" h="108386">
                      <a:moveTo>
                        <a:pt x="89531" y="108387"/>
                      </a:moveTo>
                      <a:cubicBezTo>
                        <a:pt x="85721" y="108387"/>
                        <a:pt x="82864" y="107434"/>
                        <a:pt x="80006" y="104577"/>
                      </a:cubicBezTo>
                      <a:cubicBezTo>
                        <a:pt x="61909" y="88384"/>
                        <a:pt x="28571" y="97909"/>
                        <a:pt x="19046" y="101719"/>
                      </a:cubicBezTo>
                      <a:cubicBezTo>
                        <a:pt x="11426" y="104577"/>
                        <a:pt x="3806" y="100767"/>
                        <a:pt x="949" y="93146"/>
                      </a:cubicBezTo>
                      <a:cubicBezTo>
                        <a:pt x="-1909" y="85527"/>
                        <a:pt x="1901" y="77907"/>
                        <a:pt x="9521" y="75049"/>
                      </a:cubicBezTo>
                      <a:cubicBezTo>
                        <a:pt x="23809" y="70287"/>
                        <a:pt x="55241" y="61714"/>
                        <a:pt x="81911" y="73144"/>
                      </a:cubicBezTo>
                      <a:cubicBezTo>
                        <a:pt x="86674" y="55046"/>
                        <a:pt x="83816" y="36949"/>
                        <a:pt x="75244" y="20757"/>
                      </a:cubicBezTo>
                      <a:cubicBezTo>
                        <a:pt x="71434" y="14089"/>
                        <a:pt x="74291" y="5517"/>
                        <a:pt x="80959" y="1707"/>
                      </a:cubicBezTo>
                      <a:cubicBezTo>
                        <a:pt x="87626" y="-2104"/>
                        <a:pt x="96199" y="754"/>
                        <a:pt x="100009" y="7421"/>
                      </a:cubicBezTo>
                      <a:cubicBezTo>
                        <a:pt x="116201" y="35996"/>
                        <a:pt x="116201" y="71239"/>
                        <a:pt x="101914" y="100767"/>
                      </a:cubicBezTo>
                      <a:cubicBezTo>
                        <a:pt x="100009" y="104577"/>
                        <a:pt x="96199" y="107434"/>
                        <a:pt x="91436" y="108387"/>
                      </a:cubicBezTo>
                      <a:cubicBezTo>
                        <a:pt x="91436" y="108387"/>
                        <a:pt x="90484" y="108387"/>
                        <a:pt x="89531" y="10838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7" name="Freeform: Shape 66">
                  <a:extLst>
                    <a:ext uri="{FF2B5EF4-FFF2-40B4-BE49-F238E27FC236}">
                      <a16:creationId xmlns:a16="http://schemas.microsoft.com/office/drawing/2014/main" id="{FD6149F5-F14C-E11A-B155-9888AC4BB87D}"/>
                    </a:ext>
                  </a:extLst>
                </p:cNvPr>
                <p:cNvSpPr/>
                <p:nvPr/>
              </p:nvSpPr>
              <p:spPr>
                <a:xfrm>
                  <a:off x="9970712" y="2057717"/>
                  <a:ext cx="131026" cy="133349"/>
                </a:xfrm>
                <a:custGeom>
                  <a:avLst/>
                  <a:gdLst>
                    <a:gd name="connsiteX0" fmla="*/ 91498 w 131026"/>
                    <a:gd name="connsiteY0" fmla="*/ 133350 h 133349"/>
                    <a:gd name="connsiteX1" fmla="*/ 89593 w 131026"/>
                    <a:gd name="connsiteY1" fmla="*/ 133350 h 133349"/>
                    <a:gd name="connsiteX2" fmla="*/ 58 w 131026"/>
                    <a:gd name="connsiteY2" fmla="*/ 14288 h 133349"/>
                    <a:gd name="connsiteX3" fmla="*/ 14345 w 131026"/>
                    <a:gd name="connsiteY3" fmla="*/ 0 h 133349"/>
                    <a:gd name="connsiteX4" fmla="*/ 28633 w 131026"/>
                    <a:gd name="connsiteY4" fmla="*/ 14288 h 133349"/>
                    <a:gd name="connsiteX5" fmla="*/ 79115 w 131026"/>
                    <a:gd name="connsiteY5" fmla="*/ 100965 h 133349"/>
                    <a:gd name="connsiteX6" fmla="*/ 106738 w 131026"/>
                    <a:gd name="connsiteY6" fmla="*/ 44767 h 133349"/>
                    <a:gd name="connsiteX7" fmla="*/ 126740 w 131026"/>
                    <a:gd name="connsiteY7" fmla="*/ 44767 h 133349"/>
                    <a:gd name="connsiteX8" fmla="*/ 126740 w 131026"/>
                    <a:gd name="connsiteY8" fmla="*/ 64770 h 133349"/>
                    <a:gd name="connsiteX9" fmla="*/ 103880 w 131026"/>
                    <a:gd name="connsiteY9" fmla="*/ 120015 h 133349"/>
                    <a:gd name="connsiteX10" fmla="*/ 91498 w 131026"/>
                    <a:gd name="connsiteY10" fmla="*/ 133350 h 13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026" h="133349">
                      <a:moveTo>
                        <a:pt x="91498" y="133350"/>
                      </a:moveTo>
                      <a:cubicBezTo>
                        <a:pt x="90545" y="133350"/>
                        <a:pt x="90545" y="133350"/>
                        <a:pt x="89593" y="133350"/>
                      </a:cubicBezTo>
                      <a:cubicBezTo>
                        <a:pt x="43873" y="127635"/>
                        <a:pt x="-1847" y="88583"/>
                        <a:pt x="58" y="14288"/>
                      </a:cubicBezTo>
                      <a:cubicBezTo>
                        <a:pt x="58" y="6667"/>
                        <a:pt x="6725" y="0"/>
                        <a:pt x="14345" y="0"/>
                      </a:cubicBezTo>
                      <a:cubicBezTo>
                        <a:pt x="21965" y="0"/>
                        <a:pt x="28633" y="6667"/>
                        <a:pt x="28633" y="14288"/>
                      </a:cubicBezTo>
                      <a:cubicBezTo>
                        <a:pt x="27680" y="58103"/>
                        <a:pt x="46730" y="90487"/>
                        <a:pt x="79115" y="100965"/>
                      </a:cubicBezTo>
                      <a:cubicBezTo>
                        <a:pt x="82925" y="80010"/>
                        <a:pt x="90545" y="61912"/>
                        <a:pt x="106738" y="44767"/>
                      </a:cubicBezTo>
                      <a:cubicBezTo>
                        <a:pt x="112453" y="39053"/>
                        <a:pt x="121025" y="39053"/>
                        <a:pt x="126740" y="44767"/>
                      </a:cubicBezTo>
                      <a:cubicBezTo>
                        <a:pt x="132455" y="50482"/>
                        <a:pt x="132455" y="59055"/>
                        <a:pt x="126740" y="64770"/>
                      </a:cubicBezTo>
                      <a:cubicBezTo>
                        <a:pt x="113405" y="78105"/>
                        <a:pt x="107690" y="93345"/>
                        <a:pt x="103880" y="120015"/>
                      </a:cubicBezTo>
                      <a:cubicBezTo>
                        <a:pt x="104833" y="127635"/>
                        <a:pt x="99118" y="133350"/>
                        <a:pt x="91498" y="1333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8" name="Freeform: Shape 67">
                  <a:extLst>
                    <a:ext uri="{FF2B5EF4-FFF2-40B4-BE49-F238E27FC236}">
                      <a16:creationId xmlns:a16="http://schemas.microsoft.com/office/drawing/2014/main" id="{35E55811-32B4-DB5F-9DA5-3A14F7C9EFB4}"/>
                    </a:ext>
                  </a:extLst>
                </p:cNvPr>
                <p:cNvSpPr/>
                <p:nvPr/>
              </p:nvSpPr>
              <p:spPr>
                <a:xfrm>
                  <a:off x="10125075" y="2144025"/>
                  <a:ext cx="107139" cy="179439"/>
                </a:xfrm>
                <a:custGeom>
                  <a:avLst/>
                  <a:gdLst>
                    <a:gd name="connsiteX0" fmla="*/ 92392 w 107139"/>
                    <a:gd name="connsiteY0" fmla="*/ 179439 h 179439"/>
                    <a:gd name="connsiteX1" fmla="*/ 84772 w 107139"/>
                    <a:gd name="connsiteY1" fmla="*/ 177534 h 179439"/>
                    <a:gd name="connsiteX2" fmla="*/ 44767 w 107139"/>
                    <a:gd name="connsiteY2" fmla="*/ 171819 h 179439"/>
                    <a:gd name="connsiteX3" fmla="*/ 33338 w 107139"/>
                    <a:gd name="connsiteY3" fmla="*/ 168009 h 179439"/>
                    <a:gd name="connsiteX4" fmla="*/ 29527 w 107139"/>
                    <a:gd name="connsiteY4" fmla="*/ 156579 h 179439"/>
                    <a:gd name="connsiteX5" fmla="*/ 19050 w 107139"/>
                    <a:gd name="connsiteY5" fmla="*/ 104192 h 179439"/>
                    <a:gd name="connsiteX6" fmla="*/ 18097 w 107139"/>
                    <a:gd name="connsiteY6" fmla="*/ 102287 h 179439"/>
                    <a:gd name="connsiteX7" fmla="*/ 3810 w 107139"/>
                    <a:gd name="connsiteY7" fmla="*/ 81332 h 179439"/>
                    <a:gd name="connsiteX8" fmla="*/ 0 w 107139"/>
                    <a:gd name="connsiteY8" fmla="*/ 70854 h 179439"/>
                    <a:gd name="connsiteX9" fmla="*/ 5715 w 107139"/>
                    <a:gd name="connsiteY9" fmla="*/ 60377 h 179439"/>
                    <a:gd name="connsiteX10" fmla="*/ 41910 w 107139"/>
                    <a:gd name="connsiteY10" fmla="*/ 11799 h 179439"/>
                    <a:gd name="connsiteX11" fmla="*/ 58102 w 107139"/>
                    <a:gd name="connsiteY11" fmla="*/ 369 h 179439"/>
                    <a:gd name="connsiteX12" fmla="*/ 69532 w 107139"/>
                    <a:gd name="connsiteY12" fmla="*/ 16562 h 179439"/>
                    <a:gd name="connsiteX13" fmla="*/ 34290 w 107139"/>
                    <a:gd name="connsiteY13" fmla="*/ 72759 h 179439"/>
                    <a:gd name="connsiteX14" fmla="*/ 44767 w 107139"/>
                    <a:gd name="connsiteY14" fmla="*/ 89904 h 179439"/>
                    <a:gd name="connsiteX15" fmla="*/ 45720 w 107139"/>
                    <a:gd name="connsiteY15" fmla="*/ 91809 h 179439"/>
                    <a:gd name="connsiteX16" fmla="*/ 59055 w 107139"/>
                    <a:gd name="connsiteY16" fmla="*/ 142292 h 179439"/>
                    <a:gd name="connsiteX17" fmla="*/ 100013 w 107139"/>
                    <a:gd name="connsiteY17" fmla="*/ 151817 h 179439"/>
                    <a:gd name="connsiteX18" fmla="*/ 104775 w 107139"/>
                    <a:gd name="connsiteY18" fmla="*/ 170867 h 179439"/>
                    <a:gd name="connsiteX19" fmla="*/ 92392 w 107139"/>
                    <a:gd name="connsiteY19" fmla="*/ 179439 h 1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39" h="179439">
                      <a:moveTo>
                        <a:pt x="92392" y="179439"/>
                      </a:moveTo>
                      <a:cubicBezTo>
                        <a:pt x="89535" y="179439"/>
                        <a:pt x="87630" y="178487"/>
                        <a:pt x="84772" y="177534"/>
                      </a:cubicBezTo>
                      <a:cubicBezTo>
                        <a:pt x="79057" y="173724"/>
                        <a:pt x="59055" y="169914"/>
                        <a:pt x="44767" y="171819"/>
                      </a:cubicBezTo>
                      <a:cubicBezTo>
                        <a:pt x="40005" y="172772"/>
                        <a:pt x="36195" y="170867"/>
                        <a:pt x="33338" y="168009"/>
                      </a:cubicBezTo>
                      <a:cubicBezTo>
                        <a:pt x="30480" y="165152"/>
                        <a:pt x="28575" y="160389"/>
                        <a:pt x="29527" y="156579"/>
                      </a:cubicBezTo>
                      <a:cubicBezTo>
                        <a:pt x="31432" y="139434"/>
                        <a:pt x="27622" y="122289"/>
                        <a:pt x="19050" y="104192"/>
                      </a:cubicBezTo>
                      <a:cubicBezTo>
                        <a:pt x="19050" y="103239"/>
                        <a:pt x="18097" y="103239"/>
                        <a:pt x="18097" y="102287"/>
                      </a:cubicBezTo>
                      <a:cubicBezTo>
                        <a:pt x="14288" y="94667"/>
                        <a:pt x="9525" y="87999"/>
                        <a:pt x="3810" y="81332"/>
                      </a:cubicBezTo>
                      <a:cubicBezTo>
                        <a:pt x="952" y="78474"/>
                        <a:pt x="0" y="74664"/>
                        <a:pt x="0" y="70854"/>
                      </a:cubicBezTo>
                      <a:cubicBezTo>
                        <a:pt x="0" y="67044"/>
                        <a:pt x="1905" y="63234"/>
                        <a:pt x="5715" y="60377"/>
                      </a:cubicBezTo>
                      <a:cubicBezTo>
                        <a:pt x="26670" y="44184"/>
                        <a:pt x="38100" y="27992"/>
                        <a:pt x="41910" y="11799"/>
                      </a:cubicBezTo>
                      <a:cubicBezTo>
                        <a:pt x="42863" y="4179"/>
                        <a:pt x="50482" y="-1536"/>
                        <a:pt x="58102" y="369"/>
                      </a:cubicBezTo>
                      <a:cubicBezTo>
                        <a:pt x="65722" y="2274"/>
                        <a:pt x="71438" y="8942"/>
                        <a:pt x="69532" y="16562"/>
                      </a:cubicBezTo>
                      <a:cubicBezTo>
                        <a:pt x="65722" y="36564"/>
                        <a:pt x="54292" y="54662"/>
                        <a:pt x="34290" y="72759"/>
                      </a:cubicBezTo>
                      <a:cubicBezTo>
                        <a:pt x="38100" y="78474"/>
                        <a:pt x="41910" y="84189"/>
                        <a:pt x="44767" y="89904"/>
                      </a:cubicBezTo>
                      <a:cubicBezTo>
                        <a:pt x="44767" y="90857"/>
                        <a:pt x="45720" y="90857"/>
                        <a:pt x="45720" y="91809"/>
                      </a:cubicBezTo>
                      <a:cubicBezTo>
                        <a:pt x="54292" y="108002"/>
                        <a:pt x="59055" y="125147"/>
                        <a:pt x="59055" y="142292"/>
                      </a:cubicBezTo>
                      <a:cubicBezTo>
                        <a:pt x="74295" y="143244"/>
                        <a:pt x="90488" y="147054"/>
                        <a:pt x="100013" y="151817"/>
                      </a:cubicBezTo>
                      <a:cubicBezTo>
                        <a:pt x="106680" y="155627"/>
                        <a:pt x="109538" y="164199"/>
                        <a:pt x="104775" y="170867"/>
                      </a:cubicBezTo>
                      <a:cubicBezTo>
                        <a:pt x="101917" y="176582"/>
                        <a:pt x="97155" y="179439"/>
                        <a:pt x="92392" y="1794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9" name="Freeform: Shape 68">
                  <a:extLst>
                    <a:ext uri="{FF2B5EF4-FFF2-40B4-BE49-F238E27FC236}">
                      <a16:creationId xmlns:a16="http://schemas.microsoft.com/office/drawing/2014/main" id="{A9CBB4C0-0184-C87D-6039-9A1EAD60B87C}"/>
                    </a:ext>
                  </a:extLst>
                </p:cNvPr>
                <p:cNvSpPr/>
                <p:nvPr/>
              </p:nvSpPr>
              <p:spPr>
                <a:xfrm>
                  <a:off x="9834525" y="2053870"/>
                  <a:ext cx="67085" cy="149579"/>
                </a:xfrm>
                <a:custGeom>
                  <a:avLst/>
                  <a:gdLst>
                    <a:gd name="connsiteX0" fmla="*/ 36232 w 67085"/>
                    <a:gd name="connsiteY0" fmla="*/ 149579 h 149579"/>
                    <a:gd name="connsiteX1" fmla="*/ 21944 w 67085"/>
                    <a:gd name="connsiteY1" fmla="*/ 138149 h 149579"/>
                    <a:gd name="connsiteX2" fmla="*/ 19087 w 67085"/>
                    <a:gd name="connsiteY2" fmla="*/ 102907 h 149579"/>
                    <a:gd name="connsiteX3" fmla="*/ 19087 w 67085"/>
                    <a:gd name="connsiteY3" fmla="*/ 101002 h 149579"/>
                    <a:gd name="connsiteX4" fmla="*/ 32422 w 67085"/>
                    <a:gd name="connsiteY4" fmla="*/ 50519 h 149579"/>
                    <a:gd name="connsiteX5" fmla="*/ 1942 w 67085"/>
                    <a:gd name="connsiteY5" fmla="*/ 21944 h 149579"/>
                    <a:gd name="connsiteX6" fmla="*/ 6704 w 67085"/>
                    <a:gd name="connsiteY6" fmla="*/ 1942 h 149579"/>
                    <a:gd name="connsiteX7" fmla="*/ 26707 w 67085"/>
                    <a:gd name="connsiteY7" fmla="*/ 6704 h 149579"/>
                    <a:gd name="connsiteX8" fmla="*/ 58139 w 67085"/>
                    <a:gd name="connsiteY8" fmla="*/ 31469 h 149579"/>
                    <a:gd name="connsiteX9" fmla="*/ 66712 w 67085"/>
                    <a:gd name="connsiteY9" fmla="*/ 40994 h 149579"/>
                    <a:gd name="connsiteX10" fmla="*/ 64807 w 67085"/>
                    <a:gd name="connsiteY10" fmla="*/ 53377 h 149579"/>
                    <a:gd name="connsiteX11" fmla="*/ 47662 w 67085"/>
                    <a:gd name="connsiteY11" fmla="*/ 103859 h 149579"/>
                    <a:gd name="connsiteX12" fmla="*/ 47662 w 67085"/>
                    <a:gd name="connsiteY12" fmla="*/ 105764 h 149579"/>
                    <a:gd name="connsiteX13" fmla="*/ 50519 w 67085"/>
                    <a:gd name="connsiteY13" fmla="*/ 131482 h 149579"/>
                    <a:gd name="connsiteX14" fmla="*/ 40042 w 67085"/>
                    <a:gd name="connsiteY14" fmla="*/ 148627 h 149579"/>
                    <a:gd name="connsiteX15" fmla="*/ 36232 w 67085"/>
                    <a:gd name="connsiteY15" fmla="*/ 149579 h 1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85" h="149579">
                      <a:moveTo>
                        <a:pt x="36232" y="149579"/>
                      </a:moveTo>
                      <a:cubicBezTo>
                        <a:pt x="29564" y="149579"/>
                        <a:pt x="23849" y="144817"/>
                        <a:pt x="21944" y="138149"/>
                      </a:cubicBezTo>
                      <a:cubicBezTo>
                        <a:pt x="19087" y="126719"/>
                        <a:pt x="18134" y="115289"/>
                        <a:pt x="19087" y="102907"/>
                      </a:cubicBezTo>
                      <a:cubicBezTo>
                        <a:pt x="19087" y="101954"/>
                        <a:pt x="19087" y="101954"/>
                        <a:pt x="19087" y="101002"/>
                      </a:cubicBezTo>
                      <a:cubicBezTo>
                        <a:pt x="20039" y="81952"/>
                        <a:pt x="24802" y="65759"/>
                        <a:pt x="32422" y="50519"/>
                      </a:cubicBezTo>
                      <a:cubicBezTo>
                        <a:pt x="19087" y="41947"/>
                        <a:pt x="7657" y="31469"/>
                        <a:pt x="1942" y="21944"/>
                      </a:cubicBezTo>
                      <a:cubicBezTo>
                        <a:pt x="-1868" y="15277"/>
                        <a:pt x="37" y="6704"/>
                        <a:pt x="6704" y="1942"/>
                      </a:cubicBezTo>
                      <a:cubicBezTo>
                        <a:pt x="13372" y="-1868"/>
                        <a:pt x="21944" y="37"/>
                        <a:pt x="26707" y="6704"/>
                      </a:cubicBezTo>
                      <a:cubicBezTo>
                        <a:pt x="30517" y="12419"/>
                        <a:pt x="44804" y="25754"/>
                        <a:pt x="58139" y="31469"/>
                      </a:cubicBezTo>
                      <a:cubicBezTo>
                        <a:pt x="61949" y="33374"/>
                        <a:pt x="64807" y="36232"/>
                        <a:pt x="66712" y="40994"/>
                      </a:cubicBezTo>
                      <a:cubicBezTo>
                        <a:pt x="67664" y="44804"/>
                        <a:pt x="66712" y="49567"/>
                        <a:pt x="64807" y="53377"/>
                      </a:cubicBezTo>
                      <a:cubicBezTo>
                        <a:pt x="54329" y="67664"/>
                        <a:pt x="48614" y="83857"/>
                        <a:pt x="47662" y="103859"/>
                      </a:cubicBezTo>
                      <a:cubicBezTo>
                        <a:pt x="47662" y="104812"/>
                        <a:pt x="47662" y="104812"/>
                        <a:pt x="47662" y="105764"/>
                      </a:cubicBezTo>
                      <a:cubicBezTo>
                        <a:pt x="47662" y="114337"/>
                        <a:pt x="48614" y="122909"/>
                        <a:pt x="50519" y="131482"/>
                      </a:cubicBezTo>
                      <a:cubicBezTo>
                        <a:pt x="52424" y="139102"/>
                        <a:pt x="47662" y="146722"/>
                        <a:pt x="40042" y="148627"/>
                      </a:cubicBezTo>
                      <a:cubicBezTo>
                        <a:pt x="38137" y="149579"/>
                        <a:pt x="37184" y="149579"/>
                        <a:pt x="36232" y="149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80" name="TextBox 79">
                <a:extLst>
                  <a:ext uri="{FF2B5EF4-FFF2-40B4-BE49-F238E27FC236}">
                    <a16:creationId xmlns:a16="http://schemas.microsoft.com/office/drawing/2014/main" id="{2E6A0EED-1DE3-A058-C172-457CA470D2D6}"/>
                  </a:ext>
                </a:extLst>
              </p:cNvPr>
              <p:cNvSpPr txBox="1"/>
              <p:nvPr/>
            </p:nvSpPr>
            <p:spPr>
              <a:xfrm>
                <a:off x="-2891790" y="1289087"/>
                <a:ext cx="11955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mn-ea"/>
                    <a:cs typeface="+mn-cs"/>
                  </a:rPr>
                  <a:t>60</a:t>
                </a:r>
                <a:r>
                  <a:rPr kumimoji="0" lang="en-US" sz="1400" b="0" i="0" u="none" strike="noStrike" kern="1200" cap="none" spc="0" normalizeH="0" baseline="0" noProof="0">
                    <a:ln>
                      <a:noFill/>
                    </a:ln>
                    <a:solidFill>
                      <a:srgbClr val="FFFFFF"/>
                    </a:solidFill>
                    <a:effectLst/>
                    <a:uLnTx/>
                    <a:uFillTx/>
                    <a:latin typeface="Calibri"/>
                    <a:ea typeface="+mn-ea"/>
                    <a:cs typeface="+mn-cs"/>
                  </a:rPr>
                  <a:t> bits/sec</a:t>
                </a:r>
              </a:p>
            </p:txBody>
          </p:sp>
          <p:sp>
            <p:nvSpPr>
              <p:cNvPr id="81" name="TextBox 80">
                <a:extLst>
                  <a:ext uri="{FF2B5EF4-FFF2-40B4-BE49-F238E27FC236}">
                    <a16:creationId xmlns:a16="http://schemas.microsoft.com/office/drawing/2014/main" id="{58AC1D10-E468-5F8A-2F2B-956D7C528000}"/>
                  </a:ext>
                </a:extLst>
              </p:cNvPr>
              <p:cNvSpPr txBox="1"/>
              <p:nvPr/>
            </p:nvSpPr>
            <p:spPr>
              <a:xfrm>
                <a:off x="-2891790" y="1960643"/>
                <a:ext cx="11955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mn-ea"/>
                    <a:cs typeface="+mn-cs"/>
                  </a:rPr>
                  <a:t>Trillion</a:t>
                </a:r>
                <a:r>
                  <a:rPr kumimoji="0" lang="en-US" sz="1400" b="0" i="0" u="none" strike="noStrike" kern="1200" cap="none" spc="0" normalizeH="0" baseline="0" noProof="0">
                    <a:ln>
                      <a:noFill/>
                    </a:ln>
                    <a:solidFill>
                      <a:srgbClr val="FFFFFF"/>
                    </a:solidFill>
                    <a:effectLst/>
                    <a:uLnTx/>
                    <a:uFillTx/>
                    <a:latin typeface="Calibri"/>
                    <a:ea typeface="+mn-ea"/>
                    <a:cs typeface="+mn-cs"/>
                  </a:rPr>
                  <a:t> bits/sec</a:t>
                </a:r>
              </a:p>
            </p:txBody>
          </p:sp>
          <p:grpSp>
            <p:nvGrpSpPr>
              <p:cNvPr id="98" name="Graphic 95">
                <a:extLst>
                  <a:ext uri="{FF2B5EF4-FFF2-40B4-BE49-F238E27FC236}">
                    <a16:creationId xmlns:a16="http://schemas.microsoft.com/office/drawing/2014/main" id="{4C7BF058-1F20-37C8-72A5-23FCA6743FEF}"/>
                  </a:ext>
                </a:extLst>
              </p:cNvPr>
              <p:cNvGrpSpPr/>
              <p:nvPr/>
            </p:nvGrpSpPr>
            <p:grpSpPr>
              <a:xfrm>
                <a:off x="-3560406" y="1804001"/>
                <a:ext cx="528729" cy="528729"/>
                <a:chOff x="10177780" y="2980690"/>
                <a:chExt cx="533400" cy="533400"/>
              </a:xfrm>
              <a:solidFill>
                <a:schemeClr val="bg1"/>
              </a:solidFill>
            </p:grpSpPr>
            <p:sp>
              <p:nvSpPr>
                <p:cNvPr id="99" name="Freeform: Shape 98">
                  <a:extLst>
                    <a:ext uri="{FF2B5EF4-FFF2-40B4-BE49-F238E27FC236}">
                      <a16:creationId xmlns:a16="http://schemas.microsoft.com/office/drawing/2014/main" id="{D05C256D-AD6C-0A64-1564-60C8952D2DAC}"/>
                    </a:ext>
                  </a:extLst>
                </p:cNvPr>
                <p:cNvSpPr/>
                <p:nvPr/>
              </p:nvSpPr>
              <p:spPr>
                <a:xfrm>
                  <a:off x="10177780" y="3237865"/>
                  <a:ext cx="95250" cy="19050"/>
                </a:xfrm>
                <a:custGeom>
                  <a:avLst/>
                  <a:gdLst>
                    <a:gd name="connsiteX0" fmla="*/ 0 w 95250"/>
                    <a:gd name="connsiteY0" fmla="*/ 9525 h 19050"/>
                    <a:gd name="connsiteX1" fmla="*/ 9525 w 95250"/>
                    <a:gd name="connsiteY1" fmla="*/ 19050 h 19050"/>
                    <a:gd name="connsiteX2" fmla="*/ 95250 w 95250"/>
                    <a:gd name="connsiteY2" fmla="*/ 19050 h 19050"/>
                    <a:gd name="connsiteX3" fmla="*/ 95250 w 95250"/>
                    <a:gd name="connsiteY3" fmla="*/ 0 h 19050"/>
                    <a:gd name="connsiteX4" fmla="*/ 9525 w 95250"/>
                    <a:gd name="connsiteY4" fmla="*/ 0 h 19050"/>
                    <a:gd name="connsiteX5" fmla="*/ 0 w 95250"/>
                    <a:gd name="connsiteY5"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9050">
                      <a:moveTo>
                        <a:pt x="0" y="9525"/>
                      </a:moveTo>
                      <a:cubicBezTo>
                        <a:pt x="0" y="14786"/>
                        <a:pt x="4265" y="19050"/>
                        <a:pt x="9525" y="19050"/>
                      </a:cubicBezTo>
                      <a:lnTo>
                        <a:pt x="95250" y="19050"/>
                      </a:lnTo>
                      <a:lnTo>
                        <a:pt x="95250" y="0"/>
                      </a:lnTo>
                      <a:lnTo>
                        <a:pt x="9525" y="0"/>
                      </a:lnTo>
                      <a:cubicBezTo>
                        <a:pt x="4265" y="0"/>
                        <a:pt x="0" y="4264"/>
                        <a:pt x="0" y="95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0" name="Freeform: Shape 99">
                  <a:extLst>
                    <a:ext uri="{FF2B5EF4-FFF2-40B4-BE49-F238E27FC236}">
                      <a16:creationId xmlns:a16="http://schemas.microsoft.com/office/drawing/2014/main" id="{98A8E903-52B3-7061-C9D5-3885D9A65B41}"/>
                    </a:ext>
                  </a:extLst>
                </p:cNvPr>
                <p:cNvSpPr/>
                <p:nvPr/>
              </p:nvSpPr>
              <p:spPr>
                <a:xfrm>
                  <a:off x="10358755" y="3418840"/>
                  <a:ext cx="19050" cy="95250"/>
                </a:xfrm>
                <a:custGeom>
                  <a:avLst/>
                  <a:gdLst>
                    <a:gd name="connsiteX0" fmla="*/ 0 w 19050"/>
                    <a:gd name="connsiteY0" fmla="*/ 85725 h 95250"/>
                    <a:gd name="connsiteX1" fmla="*/ 9525 w 19050"/>
                    <a:gd name="connsiteY1" fmla="*/ 95250 h 95250"/>
                    <a:gd name="connsiteX2" fmla="*/ 19050 w 19050"/>
                    <a:gd name="connsiteY2" fmla="*/ 85725 h 95250"/>
                    <a:gd name="connsiteX3" fmla="*/ 19050 w 19050"/>
                    <a:gd name="connsiteY3" fmla="*/ 0 h 95250"/>
                    <a:gd name="connsiteX4" fmla="*/ 0 w 190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95250">
                      <a:moveTo>
                        <a:pt x="0" y="85725"/>
                      </a:moveTo>
                      <a:cubicBezTo>
                        <a:pt x="0" y="90986"/>
                        <a:pt x="4264" y="95250"/>
                        <a:pt x="9525" y="95250"/>
                      </a:cubicBezTo>
                      <a:cubicBezTo>
                        <a:pt x="14786" y="95250"/>
                        <a:pt x="19050" y="90986"/>
                        <a:pt x="19050" y="85725"/>
                      </a:cubicBezTo>
                      <a:lnTo>
                        <a:pt x="19050" y="0"/>
                      </a:ln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1" name="Freeform: Shape 100">
                  <a:extLst>
                    <a:ext uri="{FF2B5EF4-FFF2-40B4-BE49-F238E27FC236}">
                      <a16:creationId xmlns:a16="http://schemas.microsoft.com/office/drawing/2014/main" id="{3E00F589-82C0-821E-4817-EAED86B4937C}"/>
                    </a:ext>
                  </a:extLst>
                </p:cNvPr>
                <p:cNvSpPr/>
                <p:nvPr/>
              </p:nvSpPr>
              <p:spPr>
                <a:xfrm>
                  <a:off x="10177780" y="3161665"/>
                  <a:ext cx="95250" cy="19050"/>
                </a:xfrm>
                <a:custGeom>
                  <a:avLst/>
                  <a:gdLst>
                    <a:gd name="connsiteX0" fmla="*/ 0 w 95250"/>
                    <a:gd name="connsiteY0" fmla="*/ 9525 h 19050"/>
                    <a:gd name="connsiteX1" fmla="*/ 9525 w 95250"/>
                    <a:gd name="connsiteY1" fmla="*/ 19050 h 19050"/>
                    <a:gd name="connsiteX2" fmla="*/ 95250 w 95250"/>
                    <a:gd name="connsiteY2" fmla="*/ 19050 h 19050"/>
                    <a:gd name="connsiteX3" fmla="*/ 95250 w 95250"/>
                    <a:gd name="connsiteY3" fmla="*/ 0 h 19050"/>
                    <a:gd name="connsiteX4" fmla="*/ 9525 w 95250"/>
                    <a:gd name="connsiteY4" fmla="*/ 0 h 19050"/>
                    <a:gd name="connsiteX5" fmla="*/ 0 w 95250"/>
                    <a:gd name="connsiteY5"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9050">
                      <a:moveTo>
                        <a:pt x="0" y="9525"/>
                      </a:moveTo>
                      <a:cubicBezTo>
                        <a:pt x="0" y="14786"/>
                        <a:pt x="4265" y="19050"/>
                        <a:pt x="9525" y="19050"/>
                      </a:cubicBezTo>
                      <a:lnTo>
                        <a:pt x="95250" y="19050"/>
                      </a:lnTo>
                      <a:lnTo>
                        <a:pt x="95250" y="0"/>
                      </a:lnTo>
                      <a:lnTo>
                        <a:pt x="9525" y="0"/>
                      </a:lnTo>
                      <a:cubicBezTo>
                        <a:pt x="4265" y="0"/>
                        <a:pt x="0" y="4264"/>
                        <a:pt x="0" y="95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2" name="Freeform: Shape 101">
                  <a:extLst>
                    <a:ext uri="{FF2B5EF4-FFF2-40B4-BE49-F238E27FC236}">
                      <a16:creationId xmlns:a16="http://schemas.microsoft.com/office/drawing/2014/main" id="{1687ACB7-0B95-B850-A366-113936DBEDC0}"/>
                    </a:ext>
                  </a:extLst>
                </p:cNvPr>
                <p:cNvSpPr/>
                <p:nvPr/>
              </p:nvSpPr>
              <p:spPr>
                <a:xfrm>
                  <a:off x="10177780" y="3314065"/>
                  <a:ext cx="95250" cy="19050"/>
                </a:xfrm>
                <a:custGeom>
                  <a:avLst/>
                  <a:gdLst>
                    <a:gd name="connsiteX0" fmla="*/ 0 w 95250"/>
                    <a:gd name="connsiteY0" fmla="*/ 9525 h 19050"/>
                    <a:gd name="connsiteX1" fmla="*/ 9525 w 95250"/>
                    <a:gd name="connsiteY1" fmla="*/ 19050 h 19050"/>
                    <a:gd name="connsiteX2" fmla="*/ 95250 w 95250"/>
                    <a:gd name="connsiteY2" fmla="*/ 19050 h 19050"/>
                    <a:gd name="connsiteX3" fmla="*/ 95250 w 95250"/>
                    <a:gd name="connsiteY3" fmla="*/ 0 h 19050"/>
                    <a:gd name="connsiteX4" fmla="*/ 9525 w 95250"/>
                    <a:gd name="connsiteY4" fmla="*/ 0 h 19050"/>
                    <a:gd name="connsiteX5" fmla="*/ 0 w 95250"/>
                    <a:gd name="connsiteY5"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9050">
                      <a:moveTo>
                        <a:pt x="0" y="9525"/>
                      </a:moveTo>
                      <a:cubicBezTo>
                        <a:pt x="0" y="14786"/>
                        <a:pt x="4265" y="19050"/>
                        <a:pt x="9525" y="19050"/>
                      </a:cubicBezTo>
                      <a:lnTo>
                        <a:pt x="95250" y="19050"/>
                      </a:lnTo>
                      <a:lnTo>
                        <a:pt x="95250" y="0"/>
                      </a:lnTo>
                      <a:lnTo>
                        <a:pt x="9525" y="0"/>
                      </a:lnTo>
                      <a:cubicBezTo>
                        <a:pt x="4265" y="0"/>
                        <a:pt x="0" y="4264"/>
                        <a:pt x="0" y="95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3" name="Freeform: Shape 102">
                  <a:extLst>
                    <a:ext uri="{FF2B5EF4-FFF2-40B4-BE49-F238E27FC236}">
                      <a16:creationId xmlns:a16="http://schemas.microsoft.com/office/drawing/2014/main" id="{0D0C70AC-3DE0-AD0B-AE7B-D50BF863E28F}"/>
                    </a:ext>
                  </a:extLst>
                </p:cNvPr>
                <p:cNvSpPr/>
                <p:nvPr/>
              </p:nvSpPr>
              <p:spPr>
                <a:xfrm>
                  <a:off x="10434955" y="3418840"/>
                  <a:ext cx="19050" cy="95250"/>
                </a:xfrm>
                <a:custGeom>
                  <a:avLst/>
                  <a:gdLst>
                    <a:gd name="connsiteX0" fmla="*/ 0 w 19050"/>
                    <a:gd name="connsiteY0" fmla="*/ 85725 h 95250"/>
                    <a:gd name="connsiteX1" fmla="*/ 9525 w 19050"/>
                    <a:gd name="connsiteY1" fmla="*/ 95250 h 95250"/>
                    <a:gd name="connsiteX2" fmla="*/ 19050 w 19050"/>
                    <a:gd name="connsiteY2" fmla="*/ 85725 h 95250"/>
                    <a:gd name="connsiteX3" fmla="*/ 19050 w 19050"/>
                    <a:gd name="connsiteY3" fmla="*/ 0 h 95250"/>
                    <a:gd name="connsiteX4" fmla="*/ 0 w 190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95250">
                      <a:moveTo>
                        <a:pt x="0" y="85725"/>
                      </a:moveTo>
                      <a:cubicBezTo>
                        <a:pt x="0" y="90986"/>
                        <a:pt x="4264" y="95250"/>
                        <a:pt x="9525" y="95250"/>
                      </a:cubicBezTo>
                      <a:cubicBezTo>
                        <a:pt x="14786" y="95250"/>
                        <a:pt x="19050" y="90986"/>
                        <a:pt x="19050" y="85725"/>
                      </a:cubicBezTo>
                      <a:lnTo>
                        <a:pt x="19050" y="0"/>
                      </a:ln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4" name="Freeform: Shape 103">
                  <a:extLst>
                    <a:ext uri="{FF2B5EF4-FFF2-40B4-BE49-F238E27FC236}">
                      <a16:creationId xmlns:a16="http://schemas.microsoft.com/office/drawing/2014/main" id="{59DBBB63-2B3A-A278-7643-A3C4482990C3}"/>
                    </a:ext>
                  </a:extLst>
                </p:cNvPr>
                <p:cNvSpPr/>
                <p:nvPr/>
              </p:nvSpPr>
              <p:spPr>
                <a:xfrm>
                  <a:off x="10434955" y="2980690"/>
                  <a:ext cx="19050" cy="95250"/>
                </a:xfrm>
                <a:custGeom>
                  <a:avLst/>
                  <a:gdLst>
                    <a:gd name="connsiteX0" fmla="*/ 19050 w 19050"/>
                    <a:gd name="connsiteY0" fmla="*/ 9525 h 95250"/>
                    <a:gd name="connsiteX1" fmla="*/ 9525 w 19050"/>
                    <a:gd name="connsiteY1" fmla="*/ 0 h 95250"/>
                    <a:gd name="connsiteX2" fmla="*/ 0 w 19050"/>
                    <a:gd name="connsiteY2" fmla="*/ 9525 h 95250"/>
                    <a:gd name="connsiteX3" fmla="*/ 0 w 19050"/>
                    <a:gd name="connsiteY3" fmla="*/ 95250 h 95250"/>
                    <a:gd name="connsiteX4" fmla="*/ 19050 w 19050"/>
                    <a:gd name="connsiteY4" fmla="*/ 9525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95250">
                      <a:moveTo>
                        <a:pt x="19050" y="9525"/>
                      </a:moveTo>
                      <a:cubicBezTo>
                        <a:pt x="19050" y="4265"/>
                        <a:pt x="14786" y="0"/>
                        <a:pt x="9525" y="0"/>
                      </a:cubicBezTo>
                      <a:cubicBezTo>
                        <a:pt x="4264" y="0"/>
                        <a:pt x="0" y="4265"/>
                        <a:pt x="0" y="9525"/>
                      </a:cubicBezTo>
                      <a:lnTo>
                        <a:pt x="0" y="95250"/>
                      </a:lnTo>
                      <a:lnTo>
                        <a:pt x="19050" y="95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5" name="Freeform: Shape 104">
                  <a:extLst>
                    <a:ext uri="{FF2B5EF4-FFF2-40B4-BE49-F238E27FC236}">
                      <a16:creationId xmlns:a16="http://schemas.microsoft.com/office/drawing/2014/main" id="{32F915EB-D3BA-BE97-1B83-1EEE9CFCB4C0}"/>
                    </a:ext>
                  </a:extLst>
                </p:cNvPr>
                <p:cNvSpPr/>
                <p:nvPr/>
              </p:nvSpPr>
              <p:spPr>
                <a:xfrm>
                  <a:off x="10615930" y="3161665"/>
                  <a:ext cx="95250" cy="19050"/>
                </a:xfrm>
                <a:custGeom>
                  <a:avLst/>
                  <a:gdLst>
                    <a:gd name="connsiteX0" fmla="*/ 95250 w 95250"/>
                    <a:gd name="connsiteY0" fmla="*/ 9525 h 19050"/>
                    <a:gd name="connsiteX1" fmla="*/ 85725 w 95250"/>
                    <a:gd name="connsiteY1" fmla="*/ 0 h 19050"/>
                    <a:gd name="connsiteX2" fmla="*/ 0 w 95250"/>
                    <a:gd name="connsiteY2" fmla="*/ 0 h 19050"/>
                    <a:gd name="connsiteX3" fmla="*/ 0 w 95250"/>
                    <a:gd name="connsiteY3" fmla="*/ 19050 h 19050"/>
                    <a:gd name="connsiteX4" fmla="*/ 85725 w 95250"/>
                    <a:gd name="connsiteY4" fmla="*/ 19050 h 19050"/>
                    <a:gd name="connsiteX5" fmla="*/ 95250 w 95250"/>
                    <a:gd name="connsiteY5"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9050">
                      <a:moveTo>
                        <a:pt x="95250" y="9525"/>
                      </a:moveTo>
                      <a:cubicBezTo>
                        <a:pt x="95250" y="4264"/>
                        <a:pt x="90986" y="0"/>
                        <a:pt x="85725" y="0"/>
                      </a:cubicBezTo>
                      <a:lnTo>
                        <a:pt x="0" y="0"/>
                      </a:lnTo>
                      <a:lnTo>
                        <a:pt x="0" y="19050"/>
                      </a:lnTo>
                      <a:lnTo>
                        <a:pt x="85725" y="19050"/>
                      </a:lnTo>
                      <a:cubicBezTo>
                        <a:pt x="90986" y="19050"/>
                        <a:pt x="95250" y="14786"/>
                        <a:pt x="95250" y="95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6" name="Freeform: Shape 105">
                  <a:extLst>
                    <a:ext uri="{FF2B5EF4-FFF2-40B4-BE49-F238E27FC236}">
                      <a16:creationId xmlns:a16="http://schemas.microsoft.com/office/drawing/2014/main" id="{73B7A7C0-3157-1C5F-26BA-010961CD3CBB}"/>
                    </a:ext>
                  </a:extLst>
                </p:cNvPr>
                <p:cNvSpPr/>
                <p:nvPr/>
              </p:nvSpPr>
              <p:spPr>
                <a:xfrm>
                  <a:off x="10511155" y="2980690"/>
                  <a:ext cx="19050" cy="95250"/>
                </a:xfrm>
                <a:custGeom>
                  <a:avLst/>
                  <a:gdLst>
                    <a:gd name="connsiteX0" fmla="*/ 19050 w 19050"/>
                    <a:gd name="connsiteY0" fmla="*/ 9525 h 95250"/>
                    <a:gd name="connsiteX1" fmla="*/ 9525 w 19050"/>
                    <a:gd name="connsiteY1" fmla="*/ 0 h 95250"/>
                    <a:gd name="connsiteX2" fmla="*/ 0 w 19050"/>
                    <a:gd name="connsiteY2" fmla="*/ 9525 h 95250"/>
                    <a:gd name="connsiteX3" fmla="*/ 0 w 19050"/>
                    <a:gd name="connsiteY3" fmla="*/ 95250 h 95250"/>
                    <a:gd name="connsiteX4" fmla="*/ 19050 w 19050"/>
                    <a:gd name="connsiteY4" fmla="*/ 9525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95250">
                      <a:moveTo>
                        <a:pt x="19050" y="9525"/>
                      </a:moveTo>
                      <a:cubicBezTo>
                        <a:pt x="19050" y="4265"/>
                        <a:pt x="14786" y="0"/>
                        <a:pt x="9525" y="0"/>
                      </a:cubicBezTo>
                      <a:cubicBezTo>
                        <a:pt x="4264" y="0"/>
                        <a:pt x="0" y="4265"/>
                        <a:pt x="0" y="9525"/>
                      </a:cubicBezTo>
                      <a:lnTo>
                        <a:pt x="0" y="95250"/>
                      </a:lnTo>
                      <a:lnTo>
                        <a:pt x="19050" y="95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7" name="Freeform: Shape 106">
                  <a:extLst>
                    <a:ext uri="{FF2B5EF4-FFF2-40B4-BE49-F238E27FC236}">
                      <a16:creationId xmlns:a16="http://schemas.microsoft.com/office/drawing/2014/main" id="{DB18A189-CE69-7695-C219-992ACF1F5DCB}"/>
                    </a:ext>
                  </a:extLst>
                </p:cNvPr>
                <p:cNvSpPr/>
                <p:nvPr/>
              </p:nvSpPr>
              <p:spPr>
                <a:xfrm>
                  <a:off x="10358755" y="2980690"/>
                  <a:ext cx="19050" cy="95250"/>
                </a:xfrm>
                <a:custGeom>
                  <a:avLst/>
                  <a:gdLst>
                    <a:gd name="connsiteX0" fmla="*/ 19050 w 19050"/>
                    <a:gd name="connsiteY0" fmla="*/ 9525 h 95250"/>
                    <a:gd name="connsiteX1" fmla="*/ 9525 w 19050"/>
                    <a:gd name="connsiteY1" fmla="*/ 0 h 95250"/>
                    <a:gd name="connsiteX2" fmla="*/ 0 w 19050"/>
                    <a:gd name="connsiteY2" fmla="*/ 9525 h 95250"/>
                    <a:gd name="connsiteX3" fmla="*/ 0 w 19050"/>
                    <a:gd name="connsiteY3" fmla="*/ 95250 h 95250"/>
                    <a:gd name="connsiteX4" fmla="*/ 19050 w 19050"/>
                    <a:gd name="connsiteY4" fmla="*/ 9525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95250">
                      <a:moveTo>
                        <a:pt x="19050" y="9525"/>
                      </a:moveTo>
                      <a:cubicBezTo>
                        <a:pt x="19050" y="4265"/>
                        <a:pt x="14786" y="0"/>
                        <a:pt x="9525" y="0"/>
                      </a:cubicBezTo>
                      <a:cubicBezTo>
                        <a:pt x="4264" y="0"/>
                        <a:pt x="0" y="4265"/>
                        <a:pt x="0" y="9525"/>
                      </a:cubicBezTo>
                      <a:lnTo>
                        <a:pt x="0" y="95250"/>
                      </a:lnTo>
                      <a:lnTo>
                        <a:pt x="19050" y="95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8" name="Freeform: Shape 107">
                  <a:extLst>
                    <a:ext uri="{FF2B5EF4-FFF2-40B4-BE49-F238E27FC236}">
                      <a16:creationId xmlns:a16="http://schemas.microsoft.com/office/drawing/2014/main" id="{15842E61-EB1B-0DCA-2003-97CA9147807B}"/>
                    </a:ext>
                  </a:extLst>
                </p:cNvPr>
                <p:cNvSpPr/>
                <p:nvPr/>
              </p:nvSpPr>
              <p:spPr>
                <a:xfrm>
                  <a:off x="10511155" y="3418840"/>
                  <a:ext cx="19050" cy="95250"/>
                </a:xfrm>
                <a:custGeom>
                  <a:avLst/>
                  <a:gdLst>
                    <a:gd name="connsiteX0" fmla="*/ 0 w 19050"/>
                    <a:gd name="connsiteY0" fmla="*/ 85725 h 95250"/>
                    <a:gd name="connsiteX1" fmla="*/ 9525 w 19050"/>
                    <a:gd name="connsiteY1" fmla="*/ 95250 h 95250"/>
                    <a:gd name="connsiteX2" fmla="*/ 19050 w 19050"/>
                    <a:gd name="connsiteY2" fmla="*/ 85725 h 95250"/>
                    <a:gd name="connsiteX3" fmla="*/ 19050 w 19050"/>
                    <a:gd name="connsiteY3" fmla="*/ 0 h 95250"/>
                    <a:gd name="connsiteX4" fmla="*/ 0 w 190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95250">
                      <a:moveTo>
                        <a:pt x="0" y="85725"/>
                      </a:moveTo>
                      <a:cubicBezTo>
                        <a:pt x="0" y="90986"/>
                        <a:pt x="4264" y="95250"/>
                        <a:pt x="9525" y="95250"/>
                      </a:cubicBezTo>
                      <a:cubicBezTo>
                        <a:pt x="14786" y="95250"/>
                        <a:pt x="19050" y="90986"/>
                        <a:pt x="19050" y="85725"/>
                      </a:cubicBezTo>
                      <a:lnTo>
                        <a:pt x="19050" y="0"/>
                      </a:ln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9" name="Freeform: Shape 108">
                  <a:extLst>
                    <a:ext uri="{FF2B5EF4-FFF2-40B4-BE49-F238E27FC236}">
                      <a16:creationId xmlns:a16="http://schemas.microsoft.com/office/drawing/2014/main" id="{A50B99E5-7126-75F2-4D71-1ECACB436061}"/>
                    </a:ext>
                  </a:extLst>
                </p:cNvPr>
                <p:cNvSpPr/>
                <p:nvPr/>
              </p:nvSpPr>
              <p:spPr>
                <a:xfrm>
                  <a:off x="10615930" y="3314065"/>
                  <a:ext cx="95250" cy="19050"/>
                </a:xfrm>
                <a:custGeom>
                  <a:avLst/>
                  <a:gdLst>
                    <a:gd name="connsiteX0" fmla="*/ 85725 w 95250"/>
                    <a:gd name="connsiteY0" fmla="*/ 0 h 19050"/>
                    <a:gd name="connsiteX1" fmla="*/ 0 w 95250"/>
                    <a:gd name="connsiteY1" fmla="*/ 0 h 19050"/>
                    <a:gd name="connsiteX2" fmla="*/ 0 w 95250"/>
                    <a:gd name="connsiteY2" fmla="*/ 19050 h 19050"/>
                    <a:gd name="connsiteX3" fmla="*/ 85725 w 95250"/>
                    <a:gd name="connsiteY3" fmla="*/ 19050 h 19050"/>
                    <a:gd name="connsiteX4" fmla="*/ 95250 w 95250"/>
                    <a:gd name="connsiteY4" fmla="*/ 9525 h 19050"/>
                    <a:gd name="connsiteX5" fmla="*/ 85725 w 95250"/>
                    <a:gd name="connsiteY5"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9050">
                      <a:moveTo>
                        <a:pt x="85725" y="0"/>
                      </a:moveTo>
                      <a:lnTo>
                        <a:pt x="0" y="0"/>
                      </a:lnTo>
                      <a:lnTo>
                        <a:pt x="0" y="19050"/>
                      </a:lnTo>
                      <a:lnTo>
                        <a:pt x="85725" y="19050"/>
                      </a:lnTo>
                      <a:cubicBezTo>
                        <a:pt x="90986" y="19050"/>
                        <a:pt x="95250" y="14786"/>
                        <a:pt x="95250" y="9525"/>
                      </a:cubicBezTo>
                      <a:cubicBezTo>
                        <a:pt x="95250" y="4264"/>
                        <a:pt x="90986" y="0"/>
                        <a:pt x="8572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0" name="Freeform: Shape 109">
                  <a:extLst>
                    <a:ext uri="{FF2B5EF4-FFF2-40B4-BE49-F238E27FC236}">
                      <a16:creationId xmlns:a16="http://schemas.microsoft.com/office/drawing/2014/main" id="{40299D5F-49D6-C22E-BCDF-496CEE71E5B5}"/>
                    </a:ext>
                  </a:extLst>
                </p:cNvPr>
                <p:cNvSpPr/>
                <p:nvPr/>
              </p:nvSpPr>
              <p:spPr>
                <a:xfrm>
                  <a:off x="10292080" y="3094990"/>
                  <a:ext cx="304800" cy="304800"/>
                </a:xfrm>
                <a:custGeom>
                  <a:avLst/>
                  <a:gdLst>
                    <a:gd name="connsiteX0" fmla="*/ 0 w 304800"/>
                    <a:gd name="connsiteY0" fmla="*/ 304800 h 304800"/>
                    <a:gd name="connsiteX1" fmla="*/ 304800 w 304800"/>
                    <a:gd name="connsiteY1" fmla="*/ 304800 h 304800"/>
                    <a:gd name="connsiteX2" fmla="*/ 304800 w 304800"/>
                    <a:gd name="connsiteY2" fmla="*/ 0 h 304800"/>
                    <a:gd name="connsiteX3" fmla="*/ 0 w 304800"/>
                    <a:gd name="connsiteY3" fmla="*/ 0 h 304800"/>
                    <a:gd name="connsiteX4" fmla="*/ 19050 w 304800"/>
                    <a:gd name="connsiteY4" fmla="*/ 66675 h 304800"/>
                    <a:gd name="connsiteX5" fmla="*/ 66675 w 304800"/>
                    <a:gd name="connsiteY5" fmla="*/ 19050 h 304800"/>
                    <a:gd name="connsiteX6" fmla="*/ 238125 w 304800"/>
                    <a:gd name="connsiteY6" fmla="*/ 19050 h 304800"/>
                    <a:gd name="connsiteX7" fmla="*/ 285750 w 304800"/>
                    <a:gd name="connsiteY7" fmla="*/ 66675 h 304800"/>
                    <a:gd name="connsiteX8" fmla="*/ 285750 w 304800"/>
                    <a:gd name="connsiteY8" fmla="*/ 238125 h 304800"/>
                    <a:gd name="connsiteX9" fmla="*/ 238125 w 304800"/>
                    <a:gd name="connsiteY9" fmla="*/ 285750 h 304800"/>
                    <a:gd name="connsiteX10" fmla="*/ 66675 w 304800"/>
                    <a:gd name="connsiteY10" fmla="*/ 285750 h 304800"/>
                    <a:gd name="connsiteX11" fmla="*/ 19050 w 304800"/>
                    <a:gd name="connsiteY11" fmla="*/ 238125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304800">
                      <a:moveTo>
                        <a:pt x="0" y="304800"/>
                      </a:moveTo>
                      <a:lnTo>
                        <a:pt x="304800" y="304800"/>
                      </a:lnTo>
                      <a:lnTo>
                        <a:pt x="304800" y="0"/>
                      </a:lnTo>
                      <a:lnTo>
                        <a:pt x="0" y="0"/>
                      </a:lnTo>
                      <a:close/>
                      <a:moveTo>
                        <a:pt x="19050" y="66675"/>
                      </a:moveTo>
                      <a:cubicBezTo>
                        <a:pt x="19081" y="40385"/>
                        <a:pt x="40385" y="19081"/>
                        <a:pt x="66675" y="19050"/>
                      </a:cubicBezTo>
                      <a:lnTo>
                        <a:pt x="238125" y="19050"/>
                      </a:lnTo>
                      <a:cubicBezTo>
                        <a:pt x="264415" y="19081"/>
                        <a:pt x="285719" y="40385"/>
                        <a:pt x="285750" y="66675"/>
                      </a:cubicBezTo>
                      <a:lnTo>
                        <a:pt x="285750" y="238125"/>
                      </a:lnTo>
                      <a:cubicBezTo>
                        <a:pt x="285719" y="264415"/>
                        <a:pt x="264415" y="285719"/>
                        <a:pt x="238125" y="285750"/>
                      </a:cubicBezTo>
                      <a:lnTo>
                        <a:pt x="66675" y="285750"/>
                      </a:lnTo>
                      <a:cubicBezTo>
                        <a:pt x="40385" y="285719"/>
                        <a:pt x="19081" y="264415"/>
                        <a:pt x="19050" y="2381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1" name="Freeform: Shape 110">
                  <a:extLst>
                    <a:ext uri="{FF2B5EF4-FFF2-40B4-BE49-F238E27FC236}">
                      <a16:creationId xmlns:a16="http://schemas.microsoft.com/office/drawing/2014/main" id="{606AAAD8-D3F3-6AB6-5848-097CB5187235}"/>
                    </a:ext>
                  </a:extLst>
                </p:cNvPr>
                <p:cNvSpPr/>
                <p:nvPr/>
              </p:nvSpPr>
              <p:spPr>
                <a:xfrm>
                  <a:off x="10615930" y="3237865"/>
                  <a:ext cx="95250" cy="19050"/>
                </a:xfrm>
                <a:custGeom>
                  <a:avLst/>
                  <a:gdLst>
                    <a:gd name="connsiteX0" fmla="*/ 85725 w 95250"/>
                    <a:gd name="connsiteY0" fmla="*/ 0 h 19050"/>
                    <a:gd name="connsiteX1" fmla="*/ 0 w 95250"/>
                    <a:gd name="connsiteY1" fmla="*/ 0 h 19050"/>
                    <a:gd name="connsiteX2" fmla="*/ 0 w 95250"/>
                    <a:gd name="connsiteY2" fmla="*/ 19050 h 19050"/>
                    <a:gd name="connsiteX3" fmla="*/ 85725 w 95250"/>
                    <a:gd name="connsiteY3" fmla="*/ 19050 h 19050"/>
                    <a:gd name="connsiteX4" fmla="*/ 95250 w 95250"/>
                    <a:gd name="connsiteY4" fmla="*/ 9525 h 19050"/>
                    <a:gd name="connsiteX5" fmla="*/ 85725 w 95250"/>
                    <a:gd name="connsiteY5"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9050">
                      <a:moveTo>
                        <a:pt x="85725" y="0"/>
                      </a:moveTo>
                      <a:lnTo>
                        <a:pt x="0" y="0"/>
                      </a:lnTo>
                      <a:lnTo>
                        <a:pt x="0" y="19050"/>
                      </a:lnTo>
                      <a:lnTo>
                        <a:pt x="85725" y="19050"/>
                      </a:lnTo>
                      <a:cubicBezTo>
                        <a:pt x="90986" y="19050"/>
                        <a:pt x="95250" y="14786"/>
                        <a:pt x="95250" y="9525"/>
                      </a:cubicBezTo>
                      <a:cubicBezTo>
                        <a:pt x="95250" y="4264"/>
                        <a:pt x="90986" y="0"/>
                        <a:pt x="8572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2" name="Freeform: Shape 111">
                  <a:extLst>
                    <a:ext uri="{FF2B5EF4-FFF2-40B4-BE49-F238E27FC236}">
                      <a16:creationId xmlns:a16="http://schemas.microsoft.com/office/drawing/2014/main" id="{C1F58CC2-6F9D-AB63-10FB-5DCF99FF8016}"/>
                    </a:ext>
                  </a:extLst>
                </p:cNvPr>
                <p:cNvSpPr/>
                <p:nvPr/>
              </p:nvSpPr>
              <p:spPr>
                <a:xfrm>
                  <a:off x="10330180" y="3133090"/>
                  <a:ext cx="228600" cy="228600"/>
                </a:xfrm>
                <a:custGeom>
                  <a:avLst/>
                  <a:gdLst>
                    <a:gd name="connsiteX0" fmla="*/ 28575 w 228600"/>
                    <a:gd name="connsiteY0" fmla="*/ 228600 h 228600"/>
                    <a:gd name="connsiteX1" fmla="*/ 200025 w 228600"/>
                    <a:gd name="connsiteY1" fmla="*/ 228600 h 228600"/>
                    <a:gd name="connsiteX2" fmla="*/ 228600 w 228600"/>
                    <a:gd name="connsiteY2" fmla="*/ 200025 h 228600"/>
                    <a:gd name="connsiteX3" fmla="*/ 228600 w 228600"/>
                    <a:gd name="connsiteY3" fmla="*/ 28575 h 228600"/>
                    <a:gd name="connsiteX4" fmla="*/ 200025 w 228600"/>
                    <a:gd name="connsiteY4" fmla="*/ 0 h 228600"/>
                    <a:gd name="connsiteX5" fmla="*/ 28575 w 228600"/>
                    <a:gd name="connsiteY5" fmla="*/ 0 h 228600"/>
                    <a:gd name="connsiteX6" fmla="*/ 0 w 228600"/>
                    <a:gd name="connsiteY6" fmla="*/ 28575 h 228600"/>
                    <a:gd name="connsiteX7" fmla="*/ 0 w 228600"/>
                    <a:gd name="connsiteY7" fmla="*/ 200025 h 228600"/>
                    <a:gd name="connsiteX8" fmla="*/ 28575 w 228600"/>
                    <a:gd name="connsiteY8" fmla="*/ 228600 h 228600"/>
                    <a:gd name="connsiteX9" fmla="*/ 161925 w 228600"/>
                    <a:gd name="connsiteY9" fmla="*/ 38100 h 228600"/>
                    <a:gd name="connsiteX10" fmla="*/ 171450 w 228600"/>
                    <a:gd name="connsiteY10" fmla="*/ 28575 h 228600"/>
                    <a:gd name="connsiteX11" fmla="*/ 180975 w 228600"/>
                    <a:gd name="connsiteY11" fmla="*/ 38100 h 228600"/>
                    <a:gd name="connsiteX12" fmla="*/ 180975 w 228600"/>
                    <a:gd name="connsiteY12" fmla="*/ 190500 h 228600"/>
                    <a:gd name="connsiteX13" fmla="*/ 171450 w 228600"/>
                    <a:gd name="connsiteY13" fmla="*/ 200025 h 228600"/>
                    <a:gd name="connsiteX14" fmla="*/ 161925 w 228600"/>
                    <a:gd name="connsiteY14" fmla="*/ 190500 h 228600"/>
                    <a:gd name="connsiteX15" fmla="*/ 19479 w 228600"/>
                    <a:gd name="connsiteY15" fmla="*/ 187643 h 228600"/>
                    <a:gd name="connsiteX16" fmla="*/ 67104 w 228600"/>
                    <a:gd name="connsiteY16" fmla="*/ 35243 h 228600"/>
                    <a:gd name="connsiteX17" fmla="*/ 79025 w 228600"/>
                    <a:gd name="connsiteY17" fmla="*/ 28971 h 228600"/>
                    <a:gd name="connsiteX18" fmla="*/ 85296 w 228600"/>
                    <a:gd name="connsiteY18" fmla="*/ 35243 h 228600"/>
                    <a:gd name="connsiteX19" fmla="*/ 132921 w 228600"/>
                    <a:gd name="connsiteY19" fmla="*/ 187643 h 228600"/>
                    <a:gd name="connsiteX20" fmla="*/ 126682 w 228600"/>
                    <a:gd name="connsiteY20" fmla="*/ 199596 h 228600"/>
                    <a:gd name="connsiteX21" fmla="*/ 114729 w 228600"/>
                    <a:gd name="connsiteY21" fmla="*/ 193358 h 228600"/>
                    <a:gd name="connsiteX22" fmla="*/ 101918 w 228600"/>
                    <a:gd name="connsiteY22" fmla="*/ 152400 h 228600"/>
                    <a:gd name="connsiteX23" fmla="*/ 50482 w 228600"/>
                    <a:gd name="connsiteY23" fmla="*/ 152400 h 228600"/>
                    <a:gd name="connsiteX24" fmla="*/ 37690 w 228600"/>
                    <a:gd name="connsiteY24" fmla="*/ 193358 h 228600"/>
                    <a:gd name="connsiteX25" fmla="*/ 25737 w 228600"/>
                    <a:gd name="connsiteY25" fmla="*/ 199596 h 228600"/>
                    <a:gd name="connsiteX26" fmla="*/ 19498 w 228600"/>
                    <a:gd name="connsiteY26" fmla="*/ 18764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600" h="228600">
                      <a:moveTo>
                        <a:pt x="28575" y="228600"/>
                      </a:moveTo>
                      <a:lnTo>
                        <a:pt x="200025" y="228600"/>
                      </a:lnTo>
                      <a:cubicBezTo>
                        <a:pt x="215807" y="228600"/>
                        <a:pt x="228600" y="215807"/>
                        <a:pt x="228600" y="200025"/>
                      </a:cubicBezTo>
                      <a:lnTo>
                        <a:pt x="228600" y="28575"/>
                      </a:lnTo>
                      <a:cubicBezTo>
                        <a:pt x="228600" y="12793"/>
                        <a:pt x="215807" y="0"/>
                        <a:pt x="200025" y="0"/>
                      </a:cubicBezTo>
                      <a:lnTo>
                        <a:pt x="28575" y="0"/>
                      </a:lnTo>
                      <a:cubicBezTo>
                        <a:pt x="12793" y="0"/>
                        <a:pt x="0" y="12793"/>
                        <a:pt x="0" y="28575"/>
                      </a:cubicBezTo>
                      <a:lnTo>
                        <a:pt x="0" y="200025"/>
                      </a:lnTo>
                      <a:cubicBezTo>
                        <a:pt x="0" y="215807"/>
                        <a:pt x="12793" y="228600"/>
                        <a:pt x="28575" y="228600"/>
                      </a:cubicBezTo>
                      <a:close/>
                      <a:moveTo>
                        <a:pt x="161925" y="38100"/>
                      </a:moveTo>
                      <a:cubicBezTo>
                        <a:pt x="161925" y="32839"/>
                        <a:pt x="166189" y="28575"/>
                        <a:pt x="171450" y="28575"/>
                      </a:cubicBezTo>
                      <a:cubicBezTo>
                        <a:pt x="176711" y="28575"/>
                        <a:pt x="180975" y="32839"/>
                        <a:pt x="180975" y="38100"/>
                      </a:cubicBezTo>
                      <a:lnTo>
                        <a:pt x="180975" y="190500"/>
                      </a:lnTo>
                      <a:cubicBezTo>
                        <a:pt x="180975" y="195761"/>
                        <a:pt x="176711" y="200025"/>
                        <a:pt x="171450" y="200025"/>
                      </a:cubicBezTo>
                      <a:cubicBezTo>
                        <a:pt x="166189" y="200025"/>
                        <a:pt x="161925" y="195761"/>
                        <a:pt x="161925" y="190500"/>
                      </a:cubicBezTo>
                      <a:close/>
                      <a:moveTo>
                        <a:pt x="19479" y="187643"/>
                      </a:moveTo>
                      <a:lnTo>
                        <a:pt x="67104" y="35243"/>
                      </a:lnTo>
                      <a:cubicBezTo>
                        <a:pt x="68664" y="30219"/>
                        <a:pt x="74002" y="27411"/>
                        <a:pt x="79025" y="28971"/>
                      </a:cubicBezTo>
                      <a:cubicBezTo>
                        <a:pt x="82021" y="29902"/>
                        <a:pt x="84366" y="32247"/>
                        <a:pt x="85296" y="35243"/>
                      </a:cubicBezTo>
                      <a:lnTo>
                        <a:pt x="132921" y="187643"/>
                      </a:lnTo>
                      <a:cubicBezTo>
                        <a:pt x="134500" y="192666"/>
                        <a:pt x="131706" y="198018"/>
                        <a:pt x="126682" y="199596"/>
                      </a:cubicBezTo>
                      <a:cubicBezTo>
                        <a:pt x="121659" y="201175"/>
                        <a:pt x="116307" y="198381"/>
                        <a:pt x="114729" y="193358"/>
                      </a:cubicBezTo>
                      <a:lnTo>
                        <a:pt x="101918" y="152400"/>
                      </a:lnTo>
                      <a:lnTo>
                        <a:pt x="50482" y="152400"/>
                      </a:lnTo>
                      <a:lnTo>
                        <a:pt x="37690" y="193358"/>
                      </a:lnTo>
                      <a:cubicBezTo>
                        <a:pt x="36112" y="198381"/>
                        <a:pt x="30760" y="201175"/>
                        <a:pt x="25737" y="199596"/>
                      </a:cubicBezTo>
                      <a:cubicBezTo>
                        <a:pt x="20713" y="198018"/>
                        <a:pt x="17919" y="192666"/>
                        <a:pt x="19498" y="18764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3" name="Freeform: Shape 112">
                  <a:extLst>
                    <a:ext uri="{FF2B5EF4-FFF2-40B4-BE49-F238E27FC236}">
                      <a16:creationId xmlns:a16="http://schemas.microsoft.com/office/drawing/2014/main" id="{9C969686-8474-AAB0-AA5E-3FAB68AE3917}"/>
                    </a:ext>
                  </a:extLst>
                </p:cNvPr>
                <p:cNvSpPr/>
                <p:nvPr/>
              </p:nvSpPr>
              <p:spPr>
                <a:xfrm>
                  <a:off x="10386596" y="3203127"/>
                  <a:ext cx="39566" cy="63312"/>
                </a:xfrm>
                <a:custGeom>
                  <a:avLst/>
                  <a:gdLst>
                    <a:gd name="connsiteX0" fmla="*/ 19783 w 39566"/>
                    <a:gd name="connsiteY0" fmla="*/ 0 h 63312"/>
                    <a:gd name="connsiteX1" fmla="*/ 0 w 39566"/>
                    <a:gd name="connsiteY1" fmla="*/ 63313 h 63312"/>
                    <a:gd name="connsiteX2" fmla="*/ 39567 w 39566"/>
                    <a:gd name="connsiteY2" fmla="*/ 63313 h 63312"/>
                    <a:gd name="connsiteX3" fmla="*/ 19783 w 39566"/>
                    <a:gd name="connsiteY3" fmla="*/ 0 h 63312"/>
                  </a:gdLst>
                  <a:ahLst/>
                  <a:cxnLst>
                    <a:cxn ang="0">
                      <a:pos x="connsiteX0" y="connsiteY0"/>
                    </a:cxn>
                    <a:cxn ang="0">
                      <a:pos x="connsiteX1" y="connsiteY1"/>
                    </a:cxn>
                    <a:cxn ang="0">
                      <a:pos x="connsiteX2" y="connsiteY2"/>
                    </a:cxn>
                    <a:cxn ang="0">
                      <a:pos x="connsiteX3" y="connsiteY3"/>
                    </a:cxn>
                  </a:cxnLst>
                  <a:rect l="l" t="t" r="r" b="b"/>
                  <a:pathLst>
                    <a:path w="39566" h="63312">
                      <a:moveTo>
                        <a:pt x="19783" y="0"/>
                      </a:moveTo>
                      <a:lnTo>
                        <a:pt x="0" y="63313"/>
                      </a:lnTo>
                      <a:lnTo>
                        <a:pt x="39567" y="63313"/>
                      </a:lnTo>
                      <a:lnTo>
                        <a:pt x="197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grpSp>
          <p:nvGrpSpPr>
            <p:cNvPr id="133" name="Group 132">
              <a:extLst>
                <a:ext uri="{FF2B5EF4-FFF2-40B4-BE49-F238E27FC236}">
                  <a16:creationId xmlns:a16="http://schemas.microsoft.com/office/drawing/2014/main" id="{BEFF0A40-AA0D-F615-74E8-D77B3149BE4D}"/>
                </a:ext>
              </a:extLst>
            </p:cNvPr>
            <p:cNvGrpSpPr/>
            <p:nvPr/>
          </p:nvGrpSpPr>
          <p:grpSpPr>
            <a:xfrm>
              <a:off x="2253103" y="2820259"/>
              <a:ext cx="2072779" cy="1871570"/>
              <a:chOff x="-3693478" y="2877286"/>
              <a:chExt cx="2072779" cy="1871570"/>
            </a:xfrm>
          </p:grpSpPr>
          <p:sp>
            <p:nvSpPr>
              <p:cNvPr id="119" name="TextBox 118">
                <a:extLst>
                  <a:ext uri="{FF2B5EF4-FFF2-40B4-BE49-F238E27FC236}">
                    <a16:creationId xmlns:a16="http://schemas.microsoft.com/office/drawing/2014/main" id="{BDD3BB49-0767-5241-DDD4-A47618E71257}"/>
                  </a:ext>
                </a:extLst>
              </p:cNvPr>
              <p:cNvSpPr txBox="1"/>
              <p:nvPr/>
            </p:nvSpPr>
            <p:spPr>
              <a:xfrm>
                <a:off x="-3693478" y="2877286"/>
                <a:ext cx="2072779" cy="1641874"/>
              </a:xfrm>
              <a:prstGeom prst="rect">
                <a:avLst/>
              </a:prstGeom>
              <a:noFill/>
            </p:spPr>
            <p:txBody>
              <a:bodyPr wrap="square" lIns="0" tIns="0" rIns="0" bIns="0" rtlCol="0" anchor="b">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a:ea typeface="+mn-ea"/>
                    <a:cs typeface="+mn-cs"/>
                  </a:rPr>
                  <a:t>Humans learn things</a:t>
                </a:r>
              </a:p>
            </p:txBody>
          </p:sp>
          <p:sp>
            <p:nvSpPr>
              <p:cNvPr id="120" name="TextBox 119">
                <a:extLst>
                  <a:ext uri="{FF2B5EF4-FFF2-40B4-BE49-F238E27FC236}">
                    <a16:creationId xmlns:a16="http://schemas.microsoft.com/office/drawing/2014/main" id="{407E9396-9016-4FFB-D029-54B256406745}"/>
                  </a:ext>
                </a:extLst>
              </p:cNvPr>
              <p:cNvSpPr txBox="1"/>
              <p:nvPr/>
            </p:nvSpPr>
            <p:spPr>
              <a:xfrm>
                <a:off x="-3693478" y="3024356"/>
                <a:ext cx="2072779" cy="1724500"/>
              </a:xfrm>
              <a:prstGeom prst="rect">
                <a:avLst/>
              </a:prstGeom>
              <a:noFill/>
            </p:spPr>
            <p:txBody>
              <a:bodyPr wrap="square" lIns="0" tIns="0" rIns="0" bIns="0" rtlCol="0" anchor="b">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a:ea typeface="+mn-ea"/>
                    <a:cs typeface="+mn-cs"/>
                  </a:rPr>
                  <a:t>AI learns Humans</a:t>
                </a:r>
              </a:p>
            </p:txBody>
          </p:sp>
          <p:grpSp>
            <p:nvGrpSpPr>
              <p:cNvPr id="126" name="Group 125">
                <a:extLst>
                  <a:ext uri="{FF2B5EF4-FFF2-40B4-BE49-F238E27FC236}">
                    <a16:creationId xmlns:a16="http://schemas.microsoft.com/office/drawing/2014/main" id="{A0243C0E-2746-E163-7A9D-9D83AD281CC8}"/>
                  </a:ext>
                </a:extLst>
              </p:cNvPr>
              <p:cNvGrpSpPr/>
              <p:nvPr/>
            </p:nvGrpSpPr>
            <p:grpSpPr>
              <a:xfrm>
                <a:off x="-3413081" y="3024356"/>
                <a:ext cx="1511985" cy="1494804"/>
                <a:chOff x="548640" y="407792"/>
                <a:chExt cx="914400" cy="994410"/>
              </a:xfrm>
            </p:grpSpPr>
            <p:sp>
              <p:nvSpPr>
                <p:cNvPr id="122" name="Arc 121">
                  <a:extLst>
                    <a:ext uri="{FF2B5EF4-FFF2-40B4-BE49-F238E27FC236}">
                      <a16:creationId xmlns:a16="http://schemas.microsoft.com/office/drawing/2014/main" id="{072776F5-2F87-FD18-AB81-6853942963B0}"/>
                    </a:ext>
                  </a:extLst>
                </p:cNvPr>
                <p:cNvSpPr/>
                <p:nvPr/>
              </p:nvSpPr>
              <p:spPr>
                <a:xfrm>
                  <a:off x="548640" y="407792"/>
                  <a:ext cx="914400" cy="914400"/>
                </a:xfrm>
                <a:prstGeom prst="arc">
                  <a:avLst>
                    <a:gd name="adj1" fmla="val 10830507"/>
                    <a:gd name="adj2" fmla="val 21559716"/>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5" name="Arc 124">
                  <a:extLst>
                    <a:ext uri="{FF2B5EF4-FFF2-40B4-BE49-F238E27FC236}">
                      <a16:creationId xmlns:a16="http://schemas.microsoft.com/office/drawing/2014/main" id="{C3ED228E-C833-D5E6-1848-F0B53F5CB8BA}"/>
                    </a:ext>
                  </a:extLst>
                </p:cNvPr>
                <p:cNvSpPr/>
                <p:nvPr/>
              </p:nvSpPr>
              <p:spPr>
                <a:xfrm rot="10800000">
                  <a:off x="548640" y="487802"/>
                  <a:ext cx="914400" cy="914400"/>
                </a:xfrm>
                <a:prstGeom prst="arc">
                  <a:avLst>
                    <a:gd name="adj1" fmla="val 10830507"/>
                    <a:gd name="adj2" fmla="val 21559716"/>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grpSp>
      <p:grpSp>
        <p:nvGrpSpPr>
          <p:cNvPr id="171" name="Group 170">
            <a:extLst>
              <a:ext uri="{FF2B5EF4-FFF2-40B4-BE49-F238E27FC236}">
                <a16:creationId xmlns:a16="http://schemas.microsoft.com/office/drawing/2014/main" id="{F8699E5E-7C46-0549-CBD2-5E1DBF049F30}"/>
              </a:ext>
            </a:extLst>
          </p:cNvPr>
          <p:cNvGrpSpPr/>
          <p:nvPr/>
        </p:nvGrpSpPr>
        <p:grpSpPr>
          <a:xfrm>
            <a:off x="6931500" y="708442"/>
            <a:ext cx="2072779" cy="3980359"/>
            <a:chOff x="9722035" y="708442"/>
            <a:chExt cx="2072779" cy="3980359"/>
          </a:xfrm>
        </p:grpSpPr>
        <p:grpSp>
          <p:nvGrpSpPr>
            <p:cNvPr id="160" name="Group 159">
              <a:extLst>
                <a:ext uri="{FF2B5EF4-FFF2-40B4-BE49-F238E27FC236}">
                  <a16:creationId xmlns:a16="http://schemas.microsoft.com/office/drawing/2014/main" id="{0092A4EB-4512-966A-4DBA-C8D6CFC9B09D}"/>
                </a:ext>
              </a:extLst>
            </p:cNvPr>
            <p:cNvGrpSpPr/>
            <p:nvPr/>
          </p:nvGrpSpPr>
          <p:grpSpPr>
            <a:xfrm>
              <a:off x="9844024" y="708442"/>
              <a:ext cx="1828800" cy="1455942"/>
              <a:chOff x="7037843" y="708442"/>
              <a:chExt cx="1828800" cy="1455942"/>
            </a:xfrm>
          </p:grpSpPr>
          <p:sp>
            <p:nvSpPr>
              <p:cNvPr id="3" name="TextBox 2">
                <a:extLst>
                  <a:ext uri="{FF2B5EF4-FFF2-40B4-BE49-F238E27FC236}">
                    <a16:creationId xmlns:a16="http://schemas.microsoft.com/office/drawing/2014/main" id="{DC35CBBA-5675-0737-6D67-C50F372124F4}"/>
                  </a:ext>
                </a:extLst>
              </p:cNvPr>
              <p:cNvSpPr txBox="1"/>
              <p:nvPr/>
            </p:nvSpPr>
            <p:spPr>
              <a:xfrm>
                <a:off x="7037843" y="1255134"/>
                <a:ext cx="1828800" cy="353943"/>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Calibri"/>
                    <a:ea typeface="+mn-ea"/>
                    <a:cs typeface="+mn-cs"/>
                  </a:rPr>
                  <a:t>GenAI</a:t>
                </a:r>
              </a:p>
            </p:txBody>
          </p:sp>
          <p:sp>
            <p:nvSpPr>
              <p:cNvPr id="4" name="TextBox 3">
                <a:extLst>
                  <a:ext uri="{FF2B5EF4-FFF2-40B4-BE49-F238E27FC236}">
                    <a16:creationId xmlns:a16="http://schemas.microsoft.com/office/drawing/2014/main" id="{A54D2EA9-86A5-4FBB-A20E-EF591FE8589B}"/>
                  </a:ext>
                </a:extLst>
              </p:cNvPr>
              <p:cNvSpPr txBox="1"/>
              <p:nvPr/>
            </p:nvSpPr>
            <p:spPr>
              <a:xfrm>
                <a:off x="7037843" y="1610386"/>
                <a:ext cx="1828800"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Calibri"/>
                    <a:ea typeface="+mn-ea"/>
                    <a:cs typeface="+mn-cs"/>
                  </a:rPr>
                  <a:t>Expertise at your Fingertips</a:t>
                </a:r>
              </a:p>
            </p:txBody>
          </p:sp>
          <p:grpSp>
            <p:nvGrpSpPr>
              <p:cNvPr id="5" name="Group 4">
                <a:extLst>
                  <a:ext uri="{FF2B5EF4-FFF2-40B4-BE49-F238E27FC236}">
                    <a16:creationId xmlns:a16="http://schemas.microsoft.com/office/drawing/2014/main" id="{CBF6A33C-334A-ABFE-FF54-B160B26FA74B}"/>
                  </a:ext>
                </a:extLst>
              </p:cNvPr>
              <p:cNvGrpSpPr/>
              <p:nvPr/>
            </p:nvGrpSpPr>
            <p:grpSpPr>
              <a:xfrm>
                <a:off x="7069734" y="708442"/>
                <a:ext cx="433696" cy="453943"/>
                <a:chOff x="-7596425" y="160734"/>
                <a:chExt cx="3793331" cy="3793331"/>
              </a:xfrm>
              <a:solidFill>
                <a:schemeClr val="bg1"/>
              </a:solidFill>
            </p:grpSpPr>
            <p:sp>
              <p:nvSpPr>
                <p:cNvPr id="6" name="Freeform: Shape 5">
                  <a:extLst>
                    <a:ext uri="{FF2B5EF4-FFF2-40B4-BE49-F238E27FC236}">
                      <a16:creationId xmlns:a16="http://schemas.microsoft.com/office/drawing/2014/main" id="{4E3C09D7-4029-FBFE-1596-572596F3D7FB}"/>
                    </a:ext>
                  </a:extLst>
                </p:cNvPr>
                <p:cNvSpPr/>
                <p:nvPr/>
              </p:nvSpPr>
              <p:spPr>
                <a:xfrm>
                  <a:off x="-6006955" y="1722140"/>
                  <a:ext cx="92759" cy="96480"/>
                </a:xfrm>
                <a:custGeom>
                  <a:avLst/>
                  <a:gdLst>
                    <a:gd name="connsiteX0" fmla="*/ 92760 w 92759"/>
                    <a:gd name="connsiteY0" fmla="*/ 59689 h 96480"/>
                    <a:gd name="connsiteX1" fmla="*/ 58073 w 92759"/>
                    <a:gd name="connsiteY1" fmla="*/ 0 h 96480"/>
                    <a:gd name="connsiteX2" fmla="*/ 0 w 92759"/>
                    <a:gd name="connsiteY2" fmla="*/ 27582 h 96480"/>
                    <a:gd name="connsiteX3" fmla="*/ 40031 w 92759"/>
                    <a:gd name="connsiteY3" fmla="*/ 96481 h 96480"/>
                    <a:gd name="connsiteX4" fmla="*/ 92760 w 92759"/>
                    <a:gd name="connsiteY4" fmla="*/ 59689 h 9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9" h="96480">
                      <a:moveTo>
                        <a:pt x="92760" y="59689"/>
                      </a:moveTo>
                      <a:cubicBezTo>
                        <a:pt x="79596" y="40819"/>
                        <a:pt x="67926" y="20735"/>
                        <a:pt x="58073" y="0"/>
                      </a:cubicBezTo>
                      <a:lnTo>
                        <a:pt x="0" y="27582"/>
                      </a:lnTo>
                      <a:cubicBezTo>
                        <a:pt x="11372" y="51523"/>
                        <a:pt x="24842" y="74701"/>
                        <a:pt x="40031" y="96481"/>
                      </a:cubicBezTo>
                      <a:lnTo>
                        <a:pt x="92760" y="596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 name="Freeform: Shape 8">
                  <a:extLst>
                    <a:ext uri="{FF2B5EF4-FFF2-40B4-BE49-F238E27FC236}">
                      <a16:creationId xmlns:a16="http://schemas.microsoft.com/office/drawing/2014/main" id="{4CCFFA17-F951-7964-6775-862B62E8CE45}"/>
                    </a:ext>
                  </a:extLst>
                </p:cNvPr>
                <p:cNvSpPr/>
                <p:nvPr/>
              </p:nvSpPr>
              <p:spPr>
                <a:xfrm>
                  <a:off x="-5915602" y="1835522"/>
                  <a:ext cx="482186" cy="189730"/>
                </a:xfrm>
                <a:custGeom>
                  <a:avLst/>
                  <a:gdLst>
                    <a:gd name="connsiteX0" fmla="*/ 45914 w 482186"/>
                    <a:gd name="connsiteY0" fmla="*/ 0 h 189730"/>
                    <a:gd name="connsiteX1" fmla="*/ 0 w 482186"/>
                    <a:gd name="connsiteY1" fmla="*/ 44998 h 189730"/>
                    <a:gd name="connsiteX2" fmla="*/ 344430 w 482186"/>
                    <a:gd name="connsiteY2" fmla="*/ 189731 h 189730"/>
                    <a:gd name="connsiteX3" fmla="*/ 482187 w 482186"/>
                    <a:gd name="connsiteY3" fmla="*/ 169760 h 189730"/>
                    <a:gd name="connsiteX4" fmla="*/ 463847 w 482186"/>
                    <a:gd name="connsiteY4" fmla="*/ 108134 h 189730"/>
                    <a:gd name="connsiteX5" fmla="*/ 344430 w 482186"/>
                    <a:gd name="connsiteY5" fmla="*/ 125437 h 189730"/>
                    <a:gd name="connsiteX6" fmla="*/ 45914 w 482186"/>
                    <a:gd name="connsiteY6" fmla="*/ 0 h 18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186" h="189730">
                      <a:moveTo>
                        <a:pt x="45914" y="0"/>
                      </a:moveTo>
                      <a:lnTo>
                        <a:pt x="0" y="44998"/>
                      </a:lnTo>
                      <a:cubicBezTo>
                        <a:pt x="91458" y="138328"/>
                        <a:pt x="213777" y="189731"/>
                        <a:pt x="344430" y="189731"/>
                      </a:cubicBezTo>
                      <a:cubicBezTo>
                        <a:pt x="391308" y="189731"/>
                        <a:pt x="437656" y="183012"/>
                        <a:pt x="482187" y="169760"/>
                      </a:cubicBezTo>
                      <a:lnTo>
                        <a:pt x="463847" y="108134"/>
                      </a:lnTo>
                      <a:cubicBezTo>
                        <a:pt x="425271" y="119619"/>
                        <a:pt x="385095" y="125437"/>
                        <a:pt x="344430" y="125437"/>
                      </a:cubicBezTo>
                      <a:cubicBezTo>
                        <a:pt x="231200" y="125437"/>
                        <a:pt x="125188" y="80890"/>
                        <a:pt x="45914"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 name="Freeform: Shape 9">
                  <a:extLst>
                    <a:ext uri="{FF2B5EF4-FFF2-40B4-BE49-F238E27FC236}">
                      <a16:creationId xmlns:a16="http://schemas.microsoft.com/office/drawing/2014/main" id="{3EC65511-A6D0-311B-484B-4A3FF19A836F}"/>
                    </a:ext>
                  </a:extLst>
                </p:cNvPr>
                <p:cNvSpPr/>
                <p:nvPr/>
              </p:nvSpPr>
              <p:spPr>
                <a:xfrm>
                  <a:off x="-5332385" y="1835522"/>
                  <a:ext cx="105642" cy="103279"/>
                </a:xfrm>
                <a:custGeom>
                  <a:avLst/>
                  <a:gdLst>
                    <a:gd name="connsiteX0" fmla="*/ 105643 w 105642"/>
                    <a:gd name="connsiteY0" fmla="*/ 44998 h 103279"/>
                    <a:gd name="connsiteX1" fmla="*/ 59729 w 105642"/>
                    <a:gd name="connsiteY1" fmla="*/ 0 h 103279"/>
                    <a:gd name="connsiteX2" fmla="*/ 0 w 105642"/>
                    <a:gd name="connsiteY2" fmla="*/ 50551 h 103279"/>
                    <a:gd name="connsiteX3" fmla="*/ 36776 w 105642"/>
                    <a:gd name="connsiteY3" fmla="*/ 103280 h 103279"/>
                    <a:gd name="connsiteX4" fmla="*/ 105643 w 105642"/>
                    <a:gd name="connsiteY4" fmla="*/ 44998 h 103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42" h="103279">
                      <a:moveTo>
                        <a:pt x="105643" y="44998"/>
                      </a:moveTo>
                      <a:lnTo>
                        <a:pt x="59729" y="0"/>
                      </a:lnTo>
                      <a:cubicBezTo>
                        <a:pt x="41461" y="18637"/>
                        <a:pt x="21370" y="35643"/>
                        <a:pt x="0" y="50551"/>
                      </a:cubicBezTo>
                      <a:lnTo>
                        <a:pt x="36776" y="103280"/>
                      </a:lnTo>
                      <a:cubicBezTo>
                        <a:pt x="61417" y="86097"/>
                        <a:pt x="84586" y="66488"/>
                        <a:pt x="105643" y="4499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A3796681-F6BE-C2B4-D428-2CEFD3D25A74}"/>
                    </a:ext>
                  </a:extLst>
                </p:cNvPr>
                <p:cNvSpPr/>
                <p:nvPr/>
              </p:nvSpPr>
              <p:spPr>
                <a:xfrm>
                  <a:off x="-5228149" y="1474207"/>
                  <a:ext cx="139179" cy="344413"/>
                </a:xfrm>
                <a:custGeom>
                  <a:avLst/>
                  <a:gdLst>
                    <a:gd name="connsiteX0" fmla="*/ 139180 w 139179"/>
                    <a:gd name="connsiteY0" fmla="*/ 68842 h 344413"/>
                    <a:gd name="connsiteX1" fmla="*/ 134302 w 139179"/>
                    <a:gd name="connsiteY1" fmla="*/ 0 h 344413"/>
                    <a:gd name="connsiteX2" fmla="*/ 70651 w 139179"/>
                    <a:gd name="connsiteY2" fmla="*/ 9097 h 344413"/>
                    <a:gd name="connsiteX3" fmla="*/ 74886 w 139179"/>
                    <a:gd name="connsiteY3" fmla="*/ 68842 h 344413"/>
                    <a:gd name="connsiteX4" fmla="*/ 0 w 139179"/>
                    <a:gd name="connsiteY4" fmla="*/ 307621 h 344413"/>
                    <a:gd name="connsiteX5" fmla="*/ 52729 w 139179"/>
                    <a:gd name="connsiteY5" fmla="*/ 344414 h 344413"/>
                    <a:gd name="connsiteX6" fmla="*/ 139180 w 139179"/>
                    <a:gd name="connsiteY6" fmla="*/ 68842 h 3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179" h="344413">
                      <a:moveTo>
                        <a:pt x="139180" y="68842"/>
                      </a:moveTo>
                      <a:cubicBezTo>
                        <a:pt x="139180" y="45809"/>
                        <a:pt x="137540" y="22647"/>
                        <a:pt x="134302" y="0"/>
                      </a:cubicBezTo>
                      <a:lnTo>
                        <a:pt x="70651" y="9097"/>
                      </a:lnTo>
                      <a:cubicBezTo>
                        <a:pt x="73464" y="28739"/>
                        <a:pt x="74886" y="48847"/>
                        <a:pt x="74886" y="68842"/>
                      </a:cubicBezTo>
                      <a:cubicBezTo>
                        <a:pt x="74886" y="154819"/>
                        <a:pt x="48992" y="237389"/>
                        <a:pt x="0" y="307621"/>
                      </a:cubicBezTo>
                      <a:lnTo>
                        <a:pt x="52729" y="344414"/>
                      </a:lnTo>
                      <a:cubicBezTo>
                        <a:pt x="109283" y="263331"/>
                        <a:pt x="139180" y="168040"/>
                        <a:pt x="139180" y="688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3D4643FB-2180-8F24-B0D5-5A1C4222E2DC}"/>
                    </a:ext>
                  </a:extLst>
                </p:cNvPr>
                <p:cNvSpPr/>
                <p:nvPr/>
              </p:nvSpPr>
              <p:spPr>
                <a:xfrm>
                  <a:off x="-5228149" y="1267478"/>
                  <a:ext cx="92759" cy="96480"/>
                </a:xfrm>
                <a:custGeom>
                  <a:avLst/>
                  <a:gdLst>
                    <a:gd name="connsiteX0" fmla="*/ 92760 w 92759"/>
                    <a:gd name="connsiteY0" fmla="*/ 68899 h 96480"/>
                    <a:gd name="connsiteX1" fmla="*/ 52729 w 92759"/>
                    <a:gd name="connsiteY1" fmla="*/ 0 h 96480"/>
                    <a:gd name="connsiteX2" fmla="*/ 0 w 92759"/>
                    <a:gd name="connsiteY2" fmla="*/ 36792 h 96480"/>
                    <a:gd name="connsiteX3" fmla="*/ 34686 w 92759"/>
                    <a:gd name="connsiteY3" fmla="*/ 96481 h 96480"/>
                    <a:gd name="connsiteX4" fmla="*/ 92760 w 92759"/>
                    <a:gd name="connsiteY4" fmla="*/ 68899 h 9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9" h="96480">
                      <a:moveTo>
                        <a:pt x="92760" y="68899"/>
                      </a:moveTo>
                      <a:cubicBezTo>
                        <a:pt x="81388" y="44957"/>
                        <a:pt x="67918" y="21780"/>
                        <a:pt x="52729" y="0"/>
                      </a:cubicBezTo>
                      <a:lnTo>
                        <a:pt x="0" y="36792"/>
                      </a:lnTo>
                      <a:cubicBezTo>
                        <a:pt x="13164" y="55662"/>
                        <a:pt x="24833" y="75746"/>
                        <a:pt x="34686" y="96481"/>
                      </a:cubicBezTo>
                      <a:lnTo>
                        <a:pt x="92760" y="688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A1A73555-C3AD-14EA-BC4F-843B60212411}"/>
                    </a:ext>
                  </a:extLst>
                </p:cNvPr>
                <p:cNvSpPr/>
                <p:nvPr/>
              </p:nvSpPr>
              <p:spPr>
                <a:xfrm>
                  <a:off x="-5915602" y="1060846"/>
                  <a:ext cx="688859" cy="189730"/>
                </a:xfrm>
                <a:custGeom>
                  <a:avLst/>
                  <a:gdLst>
                    <a:gd name="connsiteX0" fmla="*/ 0 w 688859"/>
                    <a:gd name="connsiteY0" fmla="*/ 144725 h 189730"/>
                    <a:gd name="connsiteX1" fmla="*/ 45922 w 688859"/>
                    <a:gd name="connsiteY1" fmla="*/ 189731 h 189730"/>
                    <a:gd name="connsiteX2" fmla="*/ 344430 w 688859"/>
                    <a:gd name="connsiteY2" fmla="*/ 64294 h 189730"/>
                    <a:gd name="connsiteX3" fmla="*/ 642946 w 688859"/>
                    <a:gd name="connsiteY3" fmla="*/ 189731 h 189730"/>
                    <a:gd name="connsiteX4" fmla="*/ 688859 w 688859"/>
                    <a:gd name="connsiteY4" fmla="*/ 144733 h 189730"/>
                    <a:gd name="connsiteX5" fmla="*/ 344430 w 688859"/>
                    <a:gd name="connsiteY5" fmla="*/ 0 h 189730"/>
                    <a:gd name="connsiteX6" fmla="*/ 0 w 688859"/>
                    <a:gd name="connsiteY6" fmla="*/ 144725 h 18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859" h="189730">
                      <a:moveTo>
                        <a:pt x="0" y="144725"/>
                      </a:moveTo>
                      <a:lnTo>
                        <a:pt x="45922" y="189731"/>
                      </a:lnTo>
                      <a:cubicBezTo>
                        <a:pt x="125188" y="108841"/>
                        <a:pt x="231200" y="64294"/>
                        <a:pt x="344430" y="64294"/>
                      </a:cubicBezTo>
                      <a:cubicBezTo>
                        <a:pt x="457659" y="64294"/>
                        <a:pt x="563671" y="108841"/>
                        <a:pt x="642946" y="189731"/>
                      </a:cubicBezTo>
                      <a:lnTo>
                        <a:pt x="688859" y="144733"/>
                      </a:lnTo>
                      <a:cubicBezTo>
                        <a:pt x="597401" y="51403"/>
                        <a:pt x="475082" y="0"/>
                        <a:pt x="344430" y="0"/>
                      </a:cubicBezTo>
                      <a:cubicBezTo>
                        <a:pt x="213777" y="0"/>
                        <a:pt x="91458" y="51403"/>
                        <a:pt x="0" y="144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2BA2D661-BED1-DDAA-1FA2-171AE407B0C9}"/>
                    </a:ext>
                  </a:extLst>
                </p:cNvPr>
                <p:cNvSpPr/>
                <p:nvPr/>
              </p:nvSpPr>
              <p:spPr>
                <a:xfrm>
                  <a:off x="-6118457" y="1664525"/>
                  <a:ext cx="1142942" cy="489315"/>
                </a:xfrm>
                <a:custGeom>
                  <a:avLst/>
                  <a:gdLst>
                    <a:gd name="connsiteX0" fmla="*/ 930990 w 1142942"/>
                    <a:gd name="connsiteY0" fmla="*/ 353776 h 489315"/>
                    <a:gd name="connsiteX1" fmla="*/ 1142942 w 1142942"/>
                    <a:gd name="connsiteY1" fmla="*/ 14225 h 489315"/>
                    <a:gd name="connsiteX2" fmla="*/ 1080240 w 1142942"/>
                    <a:gd name="connsiteY2" fmla="*/ 0 h 489315"/>
                    <a:gd name="connsiteX3" fmla="*/ 890565 w 1142942"/>
                    <a:gd name="connsiteY3" fmla="*/ 303772 h 489315"/>
                    <a:gd name="connsiteX4" fmla="*/ 547285 w 1142942"/>
                    <a:gd name="connsiteY4" fmla="*/ 425022 h 489315"/>
                    <a:gd name="connsiteX5" fmla="*/ 57575 w 1142942"/>
                    <a:gd name="connsiteY5" fmla="*/ 121395 h 489315"/>
                    <a:gd name="connsiteX6" fmla="*/ 0 w 1142942"/>
                    <a:gd name="connsiteY6" fmla="*/ 150005 h 489315"/>
                    <a:gd name="connsiteX7" fmla="*/ 547285 w 1142942"/>
                    <a:gd name="connsiteY7" fmla="*/ 489316 h 489315"/>
                    <a:gd name="connsiteX8" fmla="*/ 930990 w 1142942"/>
                    <a:gd name="connsiteY8" fmla="*/ 353776 h 48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2942" h="489315">
                      <a:moveTo>
                        <a:pt x="930990" y="353776"/>
                      </a:moveTo>
                      <a:cubicBezTo>
                        <a:pt x="1037524" y="267655"/>
                        <a:pt x="1112796" y="147072"/>
                        <a:pt x="1142942" y="14225"/>
                      </a:cubicBezTo>
                      <a:lnTo>
                        <a:pt x="1080240" y="0"/>
                      </a:lnTo>
                      <a:cubicBezTo>
                        <a:pt x="1053276" y="118815"/>
                        <a:pt x="985921" y="226700"/>
                        <a:pt x="890565" y="303772"/>
                      </a:cubicBezTo>
                      <a:cubicBezTo>
                        <a:pt x="793843" y="381961"/>
                        <a:pt x="671926" y="425022"/>
                        <a:pt x="547285" y="425022"/>
                      </a:cubicBezTo>
                      <a:cubicBezTo>
                        <a:pt x="338290" y="425022"/>
                        <a:pt x="150648" y="308674"/>
                        <a:pt x="57575" y="121395"/>
                      </a:cubicBezTo>
                      <a:lnTo>
                        <a:pt x="0" y="150005"/>
                      </a:lnTo>
                      <a:cubicBezTo>
                        <a:pt x="104011" y="359298"/>
                        <a:pt x="313713" y="489316"/>
                        <a:pt x="547285" y="489316"/>
                      </a:cubicBezTo>
                      <a:cubicBezTo>
                        <a:pt x="686585" y="489316"/>
                        <a:pt x="822856" y="441176"/>
                        <a:pt x="930990" y="353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61" name="Freeform: Shape 60">
                  <a:extLst>
                    <a:ext uri="{FF2B5EF4-FFF2-40B4-BE49-F238E27FC236}">
                      <a16:creationId xmlns:a16="http://schemas.microsoft.com/office/drawing/2014/main" id="{96BAA0AF-8B08-1D8F-97E3-02085B6CDDCF}"/>
                    </a:ext>
                  </a:extLst>
                </p:cNvPr>
                <p:cNvSpPr/>
                <p:nvPr/>
              </p:nvSpPr>
              <p:spPr>
                <a:xfrm>
                  <a:off x="-5978368" y="932259"/>
                  <a:ext cx="1017987" cy="678620"/>
                </a:xfrm>
                <a:custGeom>
                  <a:avLst/>
                  <a:gdLst>
                    <a:gd name="connsiteX0" fmla="*/ 407197 w 1017987"/>
                    <a:gd name="connsiteY0" fmla="*/ 64294 h 678620"/>
                    <a:gd name="connsiteX1" fmla="*/ 953693 w 1017987"/>
                    <a:gd name="connsiteY1" fmla="*/ 610791 h 678620"/>
                    <a:gd name="connsiteX2" fmla="*/ 950358 w 1017987"/>
                    <a:gd name="connsiteY2" fmla="*/ 671548 h 678620"/>
                    <a:gd name="connsiteX3" fmla="*/ 1014258 w 1017987"/>
                    <a:gd name="connsiteY3" fmla="*/ 678621 h 678620"/>
                    <a:gd name="connsiteX4" fmla="*/ 1017987 w 1017987"/>
                    <a:gd name="connsiteY4" fmla="*/ 610791 h 678620"/>
                    <a:gd name="connsiteX5" fmla="*/ 407197 w 1017987"/>
                    <a:gd name="connsiteY5" fmla="*/ 0 h 678620"/>
                    <a:gd name="connsiteX6" fmla="*/ 0 w 1017987"/>
                    <a:gd name="connsiteY6" fmla="*/ 155535 h 678620"/>
                    <a:gd name="connsiteX7" fmla="*/ 42868 w 1017987"/>
                    <a:gd name="connsiteY7" fmla="*/ 203441 h 678620"/>
                    <a:gd name="connsiteX8" fmla="*/ 407197 w 1017987"/>
                    <a:gd name="connsiteY8" fmla="*/ 64294 h 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987" h="678620">
                      <a:moveTo>
                        <a:pt x="407197" y="64294"/>
                      </a:moveTo>
                      <a:cubicBezTo>
                        <a:pt x="708533" y="64294"/>
                        <a:pt x="953693" y="309454"/>
                        <a:pt x="953693" y="610791"/>
                      </a:cubicBezTo>
                      <a:cubicBezTo>
                        <a:pt x="953693" y="631091"/>
                        <a:pt x="952568" y="651529"/>
                        <a:pt x="950358" y="671548"/>
                      </a:cubicBezTo>
                      <a:lnTo>
                        <a:pt x="1014258" y="678621"/>
                      </a:lnTo>
                      <a:cubicBezTo>
                        <a:pt x="1016733" y="656262"/>
                        <a:pt x="1017987" y="633438"/>
                        <a:pt x="1017987" y="610791"/>
                      </a:cubicBezTo>
                      <a:cubicBezTo>
                        <a:pt x="1017987" y="273996"/>
                        <a:pt x="743991" y="0"/>
                        <a:pt x="407197" y="0"/>
                      </a:cubicBezTo>
                      <a:cubicBezTo>
                        <a:pt x="256669" y="0"/>
                        <a:pt x="112056" y="55236"/>
                        <a:pt x="0" y="155535"/>
                      </a:cubicBezTo>
                      <a:lnTo>
                        <a:pt x="42868" y="203441"/>
                      </a:lnTo>
                      <a:cubicBezTo>
                        <a:pt x="143126" y="113712"/>
                        <a:pt x="272509" y="64294"/>
                        <a:pt x="407197" y="6429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3FFDAA2A-B249-6F33-8411-99705D3AE01F}"/>
                    </a:ext>
                  </a:extLst>
                </p:cNvPr>
                <p:cNvSpPr/>
                <p:nvPr/>
              </p:nvSpPr>
              <p:spPr>
                <a:xfrm>
                  <a:off x="-7467838" y="417909"/>
                  <a:ext cx="1221581" cy="964406"/>
                </a:xfrm>
                <a:custGeom>
                  <a:avLst/>
                  <a:gdLst>
                    <a:gd name="connsiteX0" fmla="*/ 1221581 w 1221581"/>
                    <a:gd name="connsiteY0" fmla="*/ 225028 h 964406"/>
                    <a:gd name="connsiteX1" fmla="*/ 1221581 w 1221581"/>
                    <a:gd name="connsiteY1" fmla="*/ 160734 h 964406"/>
                    <a:gd name="connsiteX2" fmla="*/ 1060847 w 1221581"/>
                    <a:gd name="connsiteY2" fmla="*/ 0 h 964406"/>
                    <a:gd name="connsiteX3" fmla="*/ 160734 w 1221581"/>
                    <a:gd name="connsiteY3" fmla="*/ 0 h 964406"/>
                    <a:gd name="connsiteX4" fmla="*/ 0 w 1221581"/>
                    <a:gd name="connsiteY4" fmla="*/ 160734 h 964406"/>
                    <a:gd name="connsiteX5" fmla="*/ 0 w 1221581"/>
                    <a:gd name="connsiteY5" fmla="*/ 803672 h 964406"/>
                    <a:gd name="connsiteX6" fmla="*/ 160734 w 1221581"/>
                    <a:gd name="connsiteY6" fmla="*/ 964406 h 964406"/>
                    <a:gd name="connsiteX7" fmla="*/ 739378 w 1221581"/>
                    <a:gd name="connsiteY7" fmla="*/ 964406 h 964406"/>
                    <a:gd name="connsiteX8" fmla="*/ 739378 w 1221581"/>
                    <a:gd name="connsiteY8" fmla="*/ 900113 h 964406"/>
                    <a:gd name="connsiteX9" fmla="*/ 160734 w 1221581"/>
                    <a:gd name="connsiteY9" fmla="*/ 900113 h 964406"/>
                    <a:gd name="connsiteX10" fmla="*/ 64294 w 1221581"/>
                    <a:gd name="connsiteY10" fmla="*/ 803672 h 964406"/>
                    <a:gd name="connsiteX11" fmla="*/ 64294 w 1221581"/>
                    <a:gd name="connsiteY11" fmla="*/ 160734 h 964406"/>
                    <a:gd name="connsiteX12" fmla="*/ 160734 w 1221581"/>
                    <a:gd name="connsiteY12" fmla="*/ 64294 h 964406"/>
                    <a:gd name="connsiteX13" fmla="*/ 1060847 w 1221581"/>
                    <a:gd name="connsiteY13" fmla="*/ 64294 h 964406"/>
                    <a:gd name="connsiteX14" fmla="*/ 1157288 w 1221581"/>
                    <a:gd name="connsiteY14" fmla="*/ 160734 h 964406"/>
                    <a:gd name="connsiteX15" fmla="*/ 1157288 w 1221581"/>
                    <a:gd name="connsiteY15" fmla="*/ 225028 h 964406"/>
                    <a:gd name="connsiteX16" fmla="*/ 1221581 w 1221581"/>
                    <a:gd name="connsiteY16" fmla="*/ 225028 h 96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1581" h="964406">
                      <a:moveTo>
                        <a:pt x="1221581" y="225028"/>
                      </a:moveTo>
                      <a:lnTo>
                        <a:pt x="1221581" y="160734"/>
                      </a:lnTo>
                      <a:cubicBezTo>
                        <a:pt x="1221581" y="72107"/>
                        <a:pt x="1149476" y="0"/>
                        <a:pt x="1060847" y="0"/>
                      </a:cubicBezTo>
                      <a:lnTo>
                        <a:pt x="160734" y="0"/>
                      </a:lnTo>
                      <a:cubicBezTo>
                        <a:pt x="72107" y="0"/>
                        <a:pt x="0" y="72107"/>
                        <a:pt x="0" y="160734"/>
                      </a:cubicBezTo>
                      <a:lnTo>
                        <a:pt x="0" y="803672"/>
                      </a:lnTo>
                      <a:cubicBezTo>
                        <a:pt x="0" y="892301"/>
                        <a:pt x="72107" y="964406"/>
                        <a:pt x="160734" y="964406"/>
                      </a:cubicBezTo>
                      <a:lnTo>
                        <a:pt x="739378" y="964406"/>
                      </a:lnTo>
                      <a:lnTo>
                        <a:pt x="739378" y="900113"/>
                      </a:lnTo>
                      <a:lnTo>
                        <a:pt x="160734" y="900113"/>
                      </a:lnTo>
                      <a:cubicBezTo>
                        <a:pt x="107558" y="900113"/>
                        <a:pt x="64294" y="856851"/>
                        <a:pt x="64294" y="803672"/>
                      </a:cubicBezTo>
                      <a:lnTo>
                        <a:pt x="64294" y="160734"/>
                      </a:lnTo>
                      <a:cubicBezTo>
                        <a:pt x="64294" y="107558"/>
                        <a:pt x="107558" y="64294"/>
                        <a:pt x="160734" y="64294"/>
                      </a:cubicBezTo>
                      <a:lnTo>
                        <a:pt x="1060847" y="64294"/>
                      </a:lnTo>
                      <a:cubicBezTo>
                        <a:pt x="1114026" y="64294"/>
                        <a:pt x="1157288" y="107558"/>
                        <a:pt x="1157288" y="160734"/>
                      </a:cubicBezTo>
                      <a:lnTo>
                        <a:pt x="1157288" y="225028"/>
                      </a:lnTo>
                      <a:lnTo>
                        <a:pt x="1221581" y="22502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3" name="Freeform: Shape 72">
                  <a:extLst>
                    <a:ext uri="{FF2B5EF4-FFF2-40B4-BE49-F238E27FC236}">
                      <a16:creationId xmlns:a16="http://schemas.microsoft.com/office/drawing/2014/main" id="{A2DE2489-ED09-64BA-CC7B-E86D7134D19D}"/>
                    </a:ext>
                  </a:extLst>
                </p:cNvPr>
                <p:cNvSpPr/>
                <p:nvPr/>
              </p:nvSpPr>
              <p:spPr>
                <a:xfrm>
                  <a:off x="-7017781" y="610788"/>
                  <a:ext cx="385762" cy="578646"/>
                </a:xfrm>
                <a:custGeom>
                  <a:avLst/>
                  <a:gdLst>
                    <a:gd name="connsiteX0" fmla="*/ 18220 w 385762"/>
                    <a:gd name="connsiteY0" fmla="*/ 3177 h 578646"/>
                    <a:gd name="connsiteX1" fmla="*/ 0 w 385762"/>
                    <a:gd name="connsiteY1" fmla="*/ 32149 h 578646"/>
                    <a:gd name="connsiteX2" fmla="*/ 0 w 385762"/>
                    <a:gd name="connsiteY2" fmla="*/ 546499 h 578646"/>
                    <a:gd name="connsiteX3" fmla="*/ 18220 w 385762"/>
                    <a:gd name="connsiteY3" fmla="*/ 575472 h 578646"/>
                    <a:gd name="connsiteX4" fmla="*/ 32143 w 385762"/>
                    <a:gd name="connsiteY4" fmla="*/ 578646 h 578646"/>
                    <a:gd name="connsiteX5" fmla="*/ 52231 w 385762"/>
                    <a:gd name="connsiteY5" fmla="*/ 571606 h 578646"/>
                    <a:gd name="connsiteX6" fmla="*/ 373699 w 385762"/>
                    <a:gd name="connsiteY6" fmla="*/ 314431 h 578646"/>
                    <a:gd name="connsiteX7" fmla="*/ 385763 w 385762"/>
                    <a:gd name="connsiteY7" fmla="*/ 289324 h 578646"/>
                    <a:gd name="connsiteX8" fmla="*/ 373699 w 385762"/>
                    <a:gd name="connsiteY8" fmla="*/ 264218 h 578646"/>
                    <a:gd name="connsiteX9" fmla="*/ 52231 w 385762"/>
                    <a:gd name="connsiteY9" fmla="*/ 7047 h 578646"/>
                    <a:gd name="connsiteX10" fmla="*/ 18220 w 385762"/>
                    <a:gd name="connsiteY10" fmla="*/ 3177 h 57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762" h="578646">
                      <a:moveTo>
                        <a:pt x="18220" y="3177"/>
                      </a:moveTo>
                      <a:cubicBezTo>
                        <a:pt x="7083" y="8529"/>
                        <a:pt x="0" y="19792"/>
                        <a:pt x="0" y="32149"/>
                      </a:cubicBezTo>
                      <a:lnTo>
                        <a:pt x="0" y="546499"/>
                      </a:lnTo>
                      <a:cubicBezTo>
                        <a:pt x="0" y="558860"/>
                        <a:pt x="7083" y="570119"/>
                        <a:pt x="18220" y="575472"/>
                      </a:cubicBezTo>
                      <a:cubicBezTo>
                        <a:pt x="22651" y="577601"/>
                        <a:pt x="27410" y="578646"/>
                        <a:pt x="32143" y="578646"/>
                      </a:cubicBezTo>
                      <a:cubicBezTo>
                        <a:pt x="39308" y="578646"/>
                        <a:pt x="46415" y="576251"/>
                        <a:pt x="52231" y="571606"/>
                      </a:cubicBezTo>
                      <a:lnTo>
                        <a:pt x="373699" y="314431"/>
                      </a:lnTo>
                      <a:cubicBezTo>
                        <a:pt x="381326" y="308323"/>
                        <a:pt x="385763" y="299089"/>
                        <a:pt x="385763" y="289324"/>
                      </a:cubicBezTo>
                      <a:cubicBezTo>
                        <a:pt x="385763" y="279560"/>
                        <a:pt x="381326" y="270325"/>
                        <a:pt x="373699" y="264218"/>
                      </a:cubicBezTo>
                      <a:lnTo>
                        <a:pt x="52231" y="7047"/>
                      </a:lnTo>
                      <a:cubicBezTo>
                        <a:pt x="42574" y="-673"/>
                        <a:pt x="29357" y="-2184"/>
                        <a:pt x="18220" y="317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4" name="Freeform: Shape 73">
                  <a:extLst>
                    <a:ext uri="{FF2B5EF4-FFF2-40B4-BE49-F238E27FC236}">
                      <a16:creationId xmlns:a16="http://schemas.microsoft.com/office/drawing/2014/main" id="{2B8070DC-E012-B841-5A8B-9FE378E333B7}"/>
                    </a:ext>
                  </a:extLst>
                </p:cNvPr>
                <p:cNvSpPr/>
                <p:nvPr/>
              </p:nvSpPr>
              <p:spPr>
                <a:xfrm>
                  <a:off x="-7467838" y="2861066"/>
                  <a:ext cx="450056" cy="707236"/>
                </a:xfrm>
                <a:custGeom>
                  <a:avLst/>
                  <a:gdLst>
                    <a:gd name="connsiteX0" fmla="*/ 398622 w 450056"/>
                    <a:gd name="connsiteY0" fmla="*/ 6435 h 707236"/>
                    <a:gd name="connsiteX1" fmla="*/ 150017 w 450056"/>
                    <a:gd name="connsiteY1" fmla="*/ 192887 h 707236"/>
                    <a:gd name="connsiteX2" fmla="*/ 32147 w 450056"/>
                    <a:gd name="connsiteY2" fmla="*/ 192887 h 707236"/>
                    <a:gd name="connsiteX3" fmla="*/ 0 w 450056"/>
                    <a:gd name="connsiteY3" fmla="*/ 225034 h 707236"/>
                    <a:gd name="connsiteX4" fmla="*/ 0 w 450056"/>
                    <a:gd name="connsiteY4" fmla="*/ 482209 h 707236"/>
                    <a:gd name="connsiteX5" fmla="*/ 32147 w 450056"/>
                    <a:gd name="connsiteY5" fmla="*/ 514355 h 707236"/>
                    <a:gd name="connsiteX6" fmla="*/ 150017 w 450056"/>
                    <a:gd name="connsiteY6" fmla="*/ 514355 h 707236"/>
                    <a:gd name="connsiteX7" fmla="*/ 398622 w 450056"/>
                    <a:gd name="connsiteY7" fmla="*/ 700807 h 707236"/>
                    <a:gd name="connsiteX8" fmla="*/ 417913 w 450056"/>
                    <a:gd name="connsiteY8" fmla="*/ 707237 h 707236"/>
                    <a:gd name="connsiteX9" fmla="*/ 432288 w 450056"/>
                    <a:gd name="connsiteY9" fmla="*/ 703845 h 707236"/>
                    <a:gd name="connsiteX10" fmla="*/ 450056 w 450056"/>
                    <a:gd name="connsiteY10" fmla="*/ 675090 h 707236"/>
                    <a:gd name="connsiteX11" fmla="*/ 450056 w 450056"/>
                    <a:gd name="connsiteY11" fmla="*/ 32152 h 707236"/>
                    <a:gd name="connsiteX12" fmla="*/ 432288 w 450056"/>
                    <a:gd name="connsiteY12" fmla="*/ 3397 h 707236"/>
                    <a:gd name="connsiteX13" fmla="*/ 398622 w 450056"/>
                    <a:gd name="connsiteY13" fmla="*/ 6435 h 707236"/>
                    <a:gd name="connsiteX14" fmla="*/ 128588 w 450056"/>
                    <a:gd name="connsiteY14" fmla="*/ 450062 h 707236"/>
                    <a:gd name="connsiteX15" fmla="*/ 64294 w 450056"/>
                    <a:gd name="connsiteY15" fmla="*/ 450062 h 707236"/>
                    <a:gd name="connsiteX16" fmla="*/ 64294 w 450056"/>
                    <a:gd name="connsiteY16" fmla="*/ 257180 h 707236"/>
                    <a:gd name="connsiteX17" fmla="*/ 128588 w 450056"/>
                    <a:gd name="connsiteY17" fmla="*/ 257180 h 707236"/>
                    <a:gd name="connsiteX18" fmla="*/ 128588 w 450056"/>
                    <a:gd name="connsiteY18" fmla="*/ 450062 h 70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056" h="707236">
                      <a:moveTo>
                        <a:pt x="398622" y="6435"/>
                      </a:moveTo>
                      <a:lnTo>
                        <a:pt x="150017" y="192887"/>
                      </a:lnTo>
                      <a:lnTo>
                        <a:pt x="32147" y="192887"/>
                      </a:lnTo>
                      <a:cubicBezTo>
                        <a:pt x="14394" y="192887"/>
                        <a:pt x="0" y="207280"/>
                        <a:pt x="0" y="225034"/>
                      </a:cubicBezTo>
                      <a:lnTo>
                        <a:pt x="0" y="482209"/>
                      </a:lnTo>
                      <a:cubicBezTo>
                        <a:pt x="0" y="499962"/>
                        <a:pt x="14394" y="514355"/>
                        <a:pt x="32147" y="514355"/>
                      </a:cubicBezTo>
                      <a:lnTo>
                        <a:pt x="150017" y="514355"/>
                      </a:lnTo>
                      <a:lnTo>
                        <a:pt x="398622" y="700807"/>
                      </a:lnTo>
                      <a:cubicBezTo>
                        <a:pt x="404293" y="705059"/>
                        <a:pt x="411081" y="707237"/>
                        <a:pt x="417913" y="707237"/>
                      </a:cubicBezTo>
                      <a:cubicBezTo>
                        <a:pt x="422815" y="707237"/>
                        <a:pt x="427736" y="706120"/>
                        <a:pt x="432288" y="703845"/>
                      </a:cubicBezTo>
                      <a:cubicBezTo>
                        <a:pt x="443177" y="698396"/>
                        <a:pt x="450056" y="687266"/>
                        <a:pt x="450056" y="675090"/>
                      </a:cubicBezTo>
                      <a:lnTo>
                        <a:pt x="450056" y="32152"/>
                      </a:lnTo>
                      <a:cubicBezTo>
                        <a:pt x="450056" y="19977"/>
                        <a:pt x="443177" y="8846"/>
                        <a:pt x="432288" y="3397"/>
                      </a:cubicBezTo>
                      <a:cubicBezTo>
                        <a:pt x="421390" y="-2052"/>
                        <a:pt x="408354" y="-878"/>
                        <a:pt x="398622" y="6435"/>
                      </a:cubicBezTo>
                      <a:close/>
                      <a:moveTo>
                        <a:pt x="128588" y="450062"/>
                      </a:moveTo>
                      <a:lnTo>
                        <a:pt x="64294" y="450062"/>
                      </a:lnTo>
                      <a:lnTo>
                        <a:pt x="64294" y="257180"/>
                      </a:lnTo>
                      <a:lnTo>
                        <a:pt x="128588" y="257180"/>
                      </a:lnTo>
                      <a:lnTo>
                        <a:pt x="128588" y="45006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573A9C41-6CA1-0A6C-B24A-BD221FA4E4C9}"/>
                    </a:ext>
                  </a:extLst>
                </p:cNvPr>
                <p:cNvSpPr/>
                <p:nvPr/>
              </p:nvSpPr>
              <p:spPr>
                <a:xfrm>
                  <a:off x="-6310550" y="3150393"/>
                  <a:ext cx="64293" cy="321468"/>
                </a:xfrm>
                <a:custGeom>
                  <a:avLst/>
                  <a:gdLst>
                    <a:gd name="connsiteX0" fmla="*/ 0 w 64293"/>
                    <a:gd name="connsiteY0" fmla="*/ 0 h 321468"/>
                    <a:gd name="connsiteX1" fmla="*/ 64294 w 64293"/>
                    <a:gd name="connsiteY1" fmla="*/ 0 h 321468"/>
                    <a:gd name="connsiteX2" fmla="*/ 64294 w 64293"/>
                    <a:gd name="connsiteY2" fmla="*/ 321469 h 321468"/>
                    <a:gd name="connsiteX3" fmla="*/ 0 w 64293"/>
                    <a:gd name="connsiteY3" fmla="*/ 321469 h 321468"/>
                  </a:gdLst>
                  <a:ahLst/>
                  <a:cxnLst>
                    <a:cxn ang="0">
                      <a:pos x="connsiteX0" y="connsiteY0"/>
                    </a:cxn>
                    <a:cxn ang="0">
                      <a:pos x="connsiteX1" y="connsiteY1"/>
                    </a:cxn>
                    <a:cxn ang="0">
                      <a:pos x="connsiteX2" y="connsiteY2"/>
                    </a:cxn>
                    <a:cxn ang="0">
                      <a:pos x="connsiteX3" y="connsiteY3"/>
                    </a:cxn>
                  </a:cxnLst>
                  <a:rect l="l" t="t" r="r" b="b"/>
                  <a:pathLst>
                    <a:path w="64293" h="321468">
                      <a:moveTo>
                        <a:pt x="0" y="0"/>
                      </a:moveTo>
                      <a:lnTo>
                        <a:pt x="64294" y="0"/>
                      </a:lnTo>
                      <a:lnTo>
                        <a:pt x="64294" y="321469"/>
                      </a:lnTo>
                      <a:lnTo>
                        <a:pt x="0" y="32146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6" name="Freeform: Shape 75">
                  <a:extLst>
                    <a:ext uri="{FF2B5EF4-FFF2-40B4-BE49-F238E27FC236}">
                      <a16:creationId xmlns:a16="http://schemas.microsoft.com/office/drawing/2014/main" id="{44085E39-5048-CC6A-C950-7200D2418F74}"/>
                    </a:ext>
                  </a:extLst>
                </p:cNvPr>
                <p:cNvSpPr/>
                <p:nvPr/>
              </p:nvSpPr>
              <p:spPr>
                <a:xfrm>
                  <a:off x="-6567725" y="3086100"/>
                  <a:ext cx="64293" cy="257175"/>
                </a:xfrm>
                <a:custGeom>
                  <a:avLst/>
                  <a:gdLst>
                    <a:gd name="connsiteX0" fmla="*/ 0 w 64293"/>
                    <a:gd name="connsiteY0" fmla="*/ 0 h 257175"/>
                    <a:gd name="connsiteX1" fmla="*/ 64294 w 64293"/>
                    <a:gd name="connsiteY1" fmla="*/ 0 h 257175"/>
                    <a:gd name="connsiteX2" fmla="*/ 64294 w 64293"/>
                    <a:gd name="connsiteY2" fmla="*/ 257175 h 257175"/>
                    <a:gd name="connsiteX3" fmla="*/ 0 w 64293"/>
                    <a:gd name="connsiteY3" fmla="*/ 257175 h 257175"/>
                  </a:gdLst>
                  <a:ahLst/>
                  <a:cxnLst>
                    <a:cxn ang="0">
                      <a:pos x="connsiteX0" y="connsiteY0"/>
                    </a:cxn>
                    <a:cxn ang="0">
                      <a:pos x="connsiteX1" y="connsiteY1"/>
                    </a:cxn>
                    <a:cxn ang="0">
                      <a:pos x="connsiteX2" y="connsiteY2"/>
                    </a:cxn>
                    <a:cxn ang="0">
                      <a:pos x="connsiteX3" y="connsiteY3"/>
                    </a:cxn>
                  </a:cxnLst>
                  <a:rect l="l" t="t" r="r" b="b"/>
                  <a:pathLst>
                    <a:path w="64293" h="257175">
                      <a:moveTo>
                        <a:pt x="0" y="0"/>
                      </a:moveTo>
                      <a:lnTo>
                        <a:pt x="64294" y="0"/>
                      </a:lnTo>
                      <a:lnTo>
                        <a:pt x="64294" y="257175"/>
                      </a:lnTo>
                      <a:lnTo>
                        <a:pt x="0" y="25717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7" name="Freeform: Shape 76">
                  <a:extLst>
                    <a:ext uri="{FF2B5EF4-FFF2-40B4-BE49-F238E27FC236}">
                      <a16:creationId xmlns:a16="http://schemas.microsoft.com/office/drawing/2014/main" id="{D5C806CD-0556-722B-ACB5-DE4460681F18}"/>
                    </a:ext>
                  </a:extLst>
                </p:cNvPr>
                <p:cNvSpPr/>
                <p:nvPr/>
              </p:nvSpPr>
              <p:spPr>
                <a:xfrm>
                  <a:off x="-6696313" y="3021806"/>
                  <a:ext cx="64293" cy="385762"/>
                </a:xfrm>
                <a:custGeom>
                  <a:avLst/>
                  <a:gdLst>
                    <a:gd name="connsiteX0" fmla="*/ 0 w 64293"/>
                    <a:gd name="connsiteY0" fmla="*/ 0 h 385762"/>
                    <a:gd name="connsiteX1" fmla="*/ 64294 w 64293"/>
                    <a:gd name="connsiteY1" fmla="*/ 0 h 385762"/>
                    <a:gd name="connsiteX2" fmla="*/ 64294 w 64293"/>
                    <a:gd name="connsiteY2" fmla="*/ 385763 h 385762"/>
                    <a:gd name="connsiteX3" fmla="*/ 0 w 64293"/>
                    <a:gd name="connsiteY3" fmla="*/ 385763 h 385762"/>
                  </a:gdLst>
                  <a:ahLst/>
                  <a:cxnLst>
                    <a:cxn ang="0">
                      <a:pos x="connsiteX0" y="connsiteY0"/>
                    </a:cxn>
                    <a:cxn ang="0">
                      <a:pos x="connsiteX1" y="connsiteY1"/>
                    </a:cxn>
                    <a:cxn ang="0">
                      <a:pos x="connsiteX2" y="connsiteY2"/>
                    </a:cxn>
                    <a:cxn ang="0">
                      <a:pos x="connsiteX3" y="connsiteY3"/>
                    </a:cxn>
                  </a:cxnLst>
                  <a:rect l="l" t="t" r="r" b="b"/>
                  <a:pathLst>
                    <a:path w="64293" h="385762">
                      <a:moveTo>
                        <a:pt x="0" y="0"/>
                      </a:moveTo>
                      <a:lnTo>
                        <a:pt x="64294" y="0"/>
                      </a:lnTo>
                      <a:lnTo>
                        <a:pt x="64294" y="385763"/>
                      </a:lnTo>
                      <a:lnTo>
                        <a:pt x="0" y="38576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id="{33DA3FC4-78AF-89B9-9577-E58C65BEE45D}"/>
                    </a:ext>
                  </a:extLst>
                </p:cNvPr>
                <p:cNvSpPr/>
                <p:nvPr/>
              </p:nvSpPr>
              <p:spPr>
                <a:xfrm>
                  <a:off x="-6824900" y="3086100"/>
                  <a:ext cx="64293" cy="257175"/>
                </a:xfrm>
                <a:custGeom>
                  <a:avLst/>
                  <a:gdLst>
                    <a:gd name="connsiteX0" fmla="*/ 0 w 64293"/>
                    <a:gd name="connsiteY0" fmla="*/ 0 h 257175"/>
                    <a:gd name="connsiteX1" fmla="*/ 64294 w 64293"/>
                    <a:gd name="connsiteY1" fmla="*/ 0 h 257175"/>
                    <a:gd name="connsiteX2" fmla="*/ 64294 w 64293"/>
                    <a:gd name="connsiteY2" fmla="*/ 257175 h 257175"/>
                    <a:gd name="connsiteX3" fmla="*/ 0 w 64293"/>
                    <a:gd name="connsiteY3" fmla="*/ 257175 h 257175"/>
                  </a:gdLst>
                  <a:ahLst/>
                  <a:cxnLst>
                    <a:cxn ang="0">
                      <a:pos x="connsiteX0" y="connsiteY0"/>
                    </a:cxn>
                    <a:cxn ang="0">
                      <a:pos x="connsiteX1" y="connsiteY1"/>
                    </a:cxn>
                    <a:cxn ang="0">
                      <a:pos x="connsiteX2" y="connsiteY2"/>
                    </a:cxn>
                    <a:cxn ang="0">
                      <a:pos x="connsiteX3" y="connsiteY3"/>
                    </a:cxn>
                  </a:cxnLst>
                  <a:rect l="l" t="t" r="r" b="b"/>
                  <a:pathLst>
                    <a:path w="64293" h="257175">
                      <a:moveTo>
                        <a:pt x="0" y="0"/>
                      </a:moveTo>
                      <a:lnTo>
                        <a:pt x="64294" y="0"/>
                      </a:lnTo>
                      <a:lnTo>
                        <a:pt x="64294" y="257175"/>
                      </a:lnTo>
                      <a:lnTo>
                        <a:pt x="0" y="25717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id="{3F4A5C73-A672-4373-57EB-B8FFA0885AB5}"/>
                    </a:ext>
                  </a:extLst>
                </p:cNvPr>
                <p:cNvSpPr/>
                <p:nvPr/>
              </p:nvSpPr>
              <p:spPr>
                <a:xfrm>
                  <a:off x="-6953488" y="3150393"/>
                  <a:ext cx="64293" cy="128587"/>
                </a:xfrm>
                <a:custGeom>
                  <a:avLst/>
                  <a:gdLst>
                    <a:gd name="connsiteX0" fmla="*/ 0 w 64293"/>
                    <a:gd name="connsiteY0" fmla="*/ 0 h 128587"/>
                    <a:gd name="connsiteX1" fmla="*/ 64294 w 64293"/>
                    <a:gd name="connsiteY1" fmla="*/ 0 h 128587"/>
                    <a:gd name="connsiteX2" fmla="*/ 64294 w 64293"/>
                    <a:gd name="connsiteY2" fmla="*/ 128588 h 128587"/>
                    <a:gd name="connsiteX3" fmla="*/ 0 w 64293"/>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64293" h="128587">
                      <a:moveTo>
                        <a:pt x="0" y="0"/>
                      </a:moveTo>
                      <a:lnTo>
                        <a:pt x="64294" y="0"/>
                      </a:lnTo>
                      <a:lnTo>
                        <a:pt x="64294" y="128588"/>
                      </a:lnTo>
                      <a:lnTo>
                        <a:pt x="0" y="12858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3" name="Freeform: Shape 82">
                  <a:extLst>
                    <a:ext uri="{FF2B5EF4-FFF2-40B4-BE49-F238E27FC236}">
                      <a16:creationId xmlns:a16="http://schemas.microsoft.com/office/drawing/2014/main" id="{CD02D1E5-4267-31DC-C254-2130E585703F}"/>
                    </a:ext>
                  </a:extLst>
                </p:cNvPr>
                <p:cNvSpPr/>
                <p:nvPr/>
              </p:nvSpPr>
              <p:spPr>
                <a:xfrm>
                  <a:off x="-6439138" y="3150393"/>
                  <a:ext cx="64293" cy="257175"/>
                </a:xfrm>
                <a:custGeom>
                  <a:avLst/>
                  <a:gdLst>
                    <a:gd name="connsiteX0" fmla="*/ 0 w 64293"/>
                    <a:gd name="connsiteY0" fmla="*/ 0 h 257175"/>
                    <a:gd name="connsiteX1" fmla="*/ 64294 w 64293"/>
                    <a:gd name="connsiteY1" fmla="*/ 0 h 257175"/>
                    <a:gd name="connsiteX2" fmla="*/ 64294 w 64293"/>
                    <a:gd name="connsiteY2" fmla="*/ 257175 h 257175"/>
                    <a:gd name="connsiteX3" fmla="*/ 0 w 64293"/>
                    <a:gd name="connsiteY3" fmla="*/ 257175 h 257175"/>
                  </a:gdLst>
                  <a:ahLst/>
                  <a:cxnLst>
                    <a:cxn ang="0">
                      <a:pos x="connsiteX0" y="connsiteY0"/>
                    </a:cxn>
                    <a:cxn ang="0">
                      <a:pos x="connsiteX1" y="connsiteY1"/>
                    </a:cxn>
                    <a:cxn ang="0">
                      <a:pos x="connsiteX2" y="connsiteY2"/>
                    </a:cxn>
                    <a:cxn ang="0">
                      <a:pos x="connsiteX3" y="connsiteY3"/>
                    </a:cxn>
                  </a:cxnLst>
                  <a:rect l="l" t="t" r="r" b="b"/>
                  <a:pathLst>
                    <a:path w="64293" h="257175">
                      <a:moveTo>
                        <a:pt x="0" y="0"/>
                      </a:moveTo>
                      <a:lnTo>
                        <a:pt x="64294" y="0"/>
                      </a:lnTo>
                      <a:lnTo>
                        <a:pt x="64294" y="257175"/>
                      </a:lnTo>
                      <a:lnTo>
                        <a:pt x="0" y="25717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4" name="Freeform: Shape 83">
                  <a:extLst>
                    <a:ext uri="{FF2B5EF4-FFF2-40B4-BE49-F238E27FC236}">
                      <a16:creationId xmlns:a16="http://schemas.microsoft.com/office/drawing/2014/main" id="{E39FE231-B2D9-665F-266E-B9053D3281F3}"/>
                    </a:ext>
                  </a:extLst>
                </p:cNvPr>
                <p:cNvSpPr/>
                <p:nvPr/>
              </p:nvSpPr>
              <p:spPr>
                <a:xfrm>
                  <a:off x="-5281850" y="160734"/>
                  <a:ext cx="1478756" cy="1478756"/>
                </a:xfrm>
                <a:custGeom>
                  <a:avLst/>
                  <a:gdLst>
                    <a:gd name="connsiteX0" fmla="*/ 1253728 w 1478756"/>
                    <a:gd name="connsiteY0" fmla="*/ 0 h 1478756"/>
                    <a:gd name="connsiteX1" fmla="*/ 225028 w 1478756"/>
                    <a:gd name="connsiteY1" fmla="*/ 0 h 1478756"/>
                    <a:gd name="connsiteX2" fmla="*/ 0 w 1478756"/>
                    <a:gd name="connsiteY2" fmla="*/ 225028 h 1478756"/>
                    <a:gd name="connsiteX3" fmla="*/ 0 w 1478756"/>
                    <a:gd name="connsiteY3" fmla="*/ 417909 h 1478756"/>
                    <a:gd name="connsiteX4" fmla="*/ 64294 w 1478756"/>
                    <a:gd name="connsiteY4" fmla="*/ 417909 h 1478756"/>
                    <a:gd name="connsiteX5" fmla="*/ 64294 w 1478756"/>
                    <a:gd name="connsiteY5" fmla="*/ 225028 h 1478756"/>
                    <a:gd name="connsiteX6" fmla="*/ 225028 w 1478756"/>
                    <a:gd name="connsiteY6" fmla="*/ 64294 h 1478756"/>
                    <a:gd name="connsiteX7" fmla="*/ 1253728 w 1478756"/>
                    <a:gd name="connsiteY7" fmla="*/ 64294 h 1478756"/>
                    <a:gd name="connsiteX8" fmla="*/ 1414463 w 1478756"/>
                    <a:gd name="connsiteY8" fmla="*/ 225028 h 1478756"/>
                    <a:gd name="connsiteX9" fmla="*/ 1414463 w 1478756"/>
                    <a:gd name="connsiteY9" fmla="*/ 1253728 h 1478756"/>
                    <a:gd name="connsiteX10" fmla="*/ 1253728 w 1478756"/>
                    <a:gd name="connsiteY10" fmla="*/ 1414463 h 1478756"/>
                    <a:gd name="connsiteX11" fmla="*/ 675084 w 1478756"/>
                    <a:gd name="connsiteY11" fmla="*/ 1414463 h 1478756"/>
                    <a:gd name="connsiteX12" fmla="*/ 675084 w 1478756"/>
                    <a:gd name="connsiteY12" fmla="*/ 1478756 h 1478756"/>
                    <a:gd name="connsiteX13" fmla="*/ 1253728 w 1478756"/>
                    <a:gd name="connsiteY13" fmla="*/ 1478756 h 1478756"/>
                    <a:gd name="connsiteX14" fmla="*/ 1478756 w 1478756"/>
                    <a:gd name="connsiteY14" fmla="*/ 1253728 h 1478756"/>
                    <a:gd name="connsiteX15" fmla="*/ 1478756 w 1478756"/>
                    <a:gd name="connsiteY15" fmla="*/ 225028 h 1478756"/>
                    <a:gd name="connsiteX16" fmla="*/ 1253728 w 1478756"/>
                    <a:gd name="connsiteY16" fmla="*/ 0 h 147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56" h="1478756">
                      <a:moveTo>
                        <a:pt x="1253728" y="0"/>
                      </a:moveTo>
                      <a:lnTo>
                        <a:pt x="225028" y="0"/>
                      </a:lnTo>
                      <a:cubicBezTo>
                        <a:pt x="100949" y="0"/>
                        <a:pt x="0" y="100946"/>
                        <a:pt x="0" y="225028"/>
                      </a:cubicBezTo>
                      <a:lnTo>
                        <a:pt x="0" y="417909"/>
                      </a:lnTo>
                      <a:lnTo>
                        <a:pt x="64294" y="417909"/>
                      </a:lnTo>
                      <a:lnTo>
                        <a:pt x="64294" y="225028"/>
                      </a:lnTo>
                      <a:cubicBezTo>
                        <a:pt x="64294" y="136401"/>
                        <a:pt x="136399" y="64294"/>
                        <a:pt x="225028" y="64294"/>
                      </a:cubicBezTo>
                      <a:lnTo>
                        <a:pt x="1253728" y="64294"/>
                      </a:lnTo>
                      <a:cubicBezTo>
                        <a:pt x="1342357" y="64294"/>
                        <a:pt x="1414463" y="136401"/>
                        <a:pt x="1414463" y="225028"/>
                      </a:cubicBezTo>
                      <a:lnTo>
                        <a:pt x="1414463" y="1253728"/>
                      </a:lnTo>
                      <a:cubicBezTo>
                        <a:pt x="1414463" y="1342357"/>
                        <a:pt x="1342357" y="1414463"/>
                        <a:pt x="1253728" y="1414463"/>
                      </a:cubicBezTo>
                      <a:lnTo>
                        <a:pt x="675084" y="1414463"/>
                      </a:lnTo>
                      <a:lnTo>
                        <a:pt x="675084" y="1478756"/>
                      </a:lnTo>
                      <a:lnTo>
                        <a:pt x="1253728" y="1478756"/>
                      </a:lnTo>
                      <a:cubicBezTo>
                        <a:pt x="1377807" y="1478756"/>
                        <a:pt x="1478756" y="1377807"/>
                        <a:pt x="1478756" y="1253728"/>
                      </a:cubicBezTo>
                      <a:lnTo>
                        <a:pt x="1478756" y="225028"/>
                      </a:lnTo>
                      <a:cubicBezTo>
                        <a:pt x="1478756" y="100946"/>
                        <a:pt x="1377807" y="0"/>
                        <a:pt x="1253728"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5" name="Freeform: Shape 84">
                  <a:extLst>
                    <a:ext uri="{FF2B5EF4-FFF2-40B4-BE49-F238E27FC236}">
                      <a16:creationId xmlns:a16="http://schemas.microsoft.com/office/drawing/2014/main" id="{291D2451-8C87-D36B-2B65-12132F79310C}"/>
                    </a:ext>
                  </a:extLst>
                </p:cNvPr>
                <p:cNvSpPr/>
                <p:nvPr/>
              </p:nvSpPr>
              <p:spPr>
                <a:xfrm>
                  <a:off x="-7596425" y="160734"/>
                  <a:ext cx="1478756" cy="1478756"/>
                </a:xfrm>
                <a:custGeom>
                  <a:avLst/>
                  <a:gdLst>
                    <a:gd name="connsiteX0" fmla="*/ 225028 w 1478756"/>
                    <a:gd name="connsiteY0" fmla="*/ 1478756 h 1478756"/>
                    <a:gd name="connsiteX1" fmla="*/ 867966 w 1478756"/>
                    <a:gd name="connsiteY1" fmla="*/ 1478756 h 1478756"/>
                    <a:gd name="connsiteX2" fmla="*/ 867966 w 1478756"/>
                    <a:gd name="connsiteY2" fmla="*/ 1414463 h 1478756"/>
                    <a:gd name="connsiteX3" fmla="*/ 225028 w 1478756"/>
                    <a:gd name="connsiteY3" fmla="*/ 1414463 h 1478756"/>
                    <a:gd name="connsiteX4" fmla="*/ 64294 w 1478756"/>
                    <a:gd name="connsiteY4" fmla="*/ 1253728 h 1478756"/>
                    <a:gd name="connsiteX5" fmla="*/ 64294 w 1478756"/>
                    <a:gd name="connsiteY5" fmla="*/ 225028 h 1478756"/>
                    <a:gd name="connsiteX6" fmla="*/ 225028 w 1478756"/>
                    <a:gd name="connsiteY6" fmla="*/ 64294 h 1478756"/>
                    <a:gd name="connsiteX7" fmla="*/ 1253728 w 1478756"/>
                    <a:gd name="connsiteY7" fmla="*/ 64294 h 1478756"/>
                    <a:gd name="connsiteX8" fmla="*/ 1414463 w 1478756"/>
                    <a:gd name="connsiteY8" fmla="*/ 225028 h 1478756"/>
                    <a:gd name="connsiteX9" fmla="*/ 1414463 w 1478756"/>
                    <a:gd name="connsiteY9" fmla="*/ 417909 h 1478756"/>
                    <a:gd name="connsiteX10" fmla="*/ 1478756 w 1478756"/>
                    <a:gd name="connsiteY10" fmla="*/ 417909 h 1478756"/>
                    <a:gd name="connsiteX11" fmla="*/ 1478756 w 1478756"/>
                    <a:gd name="connsiteY11" fmla="*/ 225028 h 1478756"/>
                    <a:gd name="connsiteX12" fmla="*/ 1253728 w 1478756"/>
                    <a:gd name="connsiteY12" fmla="*/ 0 h 1478756"/>
                    <a:gd name="connsiteX13" fmla="*/ 225028 w 1478756"/>
                    <a:gd name="connsiteY13" fmla="*/ 0 h 1478756"/>
                    <a:gd name="connsiteX14" fmla="*/ 0 w 1478756"/>
                    <a:gd name="connsiteY14" fmla="*/ 225028 h 1478756"/>
                    <a:gd name="connsiteX15" fmla="*/ 0 w 1478756"/>
                    <a:gd name="connsiteY15" fmla="*/ 1253728 h 1478756"/>
                    <a:gd name="connsiteX16" fmla="*/ 225028 w 1478756"/>
                    <a:gd name="connsiteY16" fmla="*/ 1478756 h 147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56" h="1478756">
                      <a:moveTo>
                        <a:pt x="225028" y="1478756"/>
                      </a:moveTo>
                      <a:lnTo>
                        <a:pt x="867966" y="1478756"/>
                      </a:lnTo>
                      <a:lnTo>
                        <a:pt x="867966" y="1414463"/>
                      </a:lnTo>
                      <a:lnTo>
                        <a:pt x="225028" y="1414463"/>
                      </a:lnTo>
                      <a:cubicBezTo>
                        <a:pt x="136401" y="1414463"/>
                        <a:pt x="64294" y="1342357"/>
                        <a:pt x="64294" y="1253728"/>
                      </a:cubicBezTo>
                      <a:lnTo>
                        <a:pt x="64294" y="225028"/>
                      </a:lnTo>
                      <a:cubicBezTo>
                        <a:pt x="64294" y="136401"/>
                        <a:pt x="136401" y="64294"/>
                        <a:pt x="225028" y="64294"/>
                      </a:cubicBezTo>
                      <a:lnTo>
                        <a:pt x="1253728" y="64294"/>
                      </a:lnTo>
                      <a:cubicBezTo>
                        <a:pt x="1342357" y="64294"/>
                        <a:pt x="1414463" y="136401"/>
                        <a:pt x="1414463" y="225028"/>
                      </a:cubicBezTo>
                      <a:lnTo>
                        <a:pt x="1414463" y="417909"/>
                      </a:lnTo>
                      <a:lnTo>
                        <a:pt x="1478756" y="417909"/>
                      </a:lnTo>
                      <a:lnTo>
                        <a:pt x="1478756" y="225028"/>
                      </a:lnTo>
                      <a:cubicBezTo>
                        <a:pt x="1478756" y="100946"/>
                        <a:pt x="1377807" y="0"/>
                        <a:pt x="1253728" y="0"/>
                      </a:cubicBezTo>
                      <a:lnTo>
                        <a:pt x="225028" y="0"/>
                      </a:lnTo>
                      <a:cubicBezTo>
                        <a:pt x="100946" y="0"/>
                        <a:pt x="0" y="100946"/>
                        <a:pt x="0" y="225028"/>
                      </a:cubicBezTo>
                      <a:lnTo>
                        <a:pt x="0" y="1253728"/>
                      </a:lnTo>
                      <a:cubicBezTo>
                        <a:pt x="0" y="1377807"/>
                        <a:pt x="100946" y="1478756"/>
                        <a:pt x="225028" y="147875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6" name="Freeform: Shape 85">
                  <a:extLst>
                    <a:ext uri="{FF2B5EF4-FFF2-40B4-BE49-F238E27FC236}">
                      <a16:creationId xmlns:a16="http://schemas.microsoft.com/office/drawing/2014/main" id="{74555E78-4E27-C8AA-F028-11CD1D9D7F11}"/>
                    </a:ext>
                  </a:extLst>
                </p:cNvPr>
                <p:cNvSpPr/>
                <p:nvPr/>
              </p:nvSpPr>
              <p:spPr>
                <a:xfrm>
                  <a:off x="-7596425" y="2475309"/>
                  <a:ext cx="1478756" cy="1478756"/>
                </a:xfrm>
                <a:custGeom>
                  <a:avLst/>
                  <a:gdLst>
                    <a:gd name="connsiteX0" fmla="*/ 1414463 w 1478756"/>
                    <a:gd name="connsiteY0" fmla="*/ 1253728 h 1478756"/>
                    <a:gd name="connsiteX1" fmla="*/ 1253728 w 1478756"/>
                    <a:gd name="connsiteY1" fmla="*/ 1414463 h 1478756"/>
                    <a:gd name="connsiteX2" fmla="*/ 225028 w 1478756"/>
                    <a:gd name="connsiteY2" fmla="*/ 1414463 h 1478756"/>
                    <a:gd name="connsiteX3" fmla="*/ 64294 w 1478756"/>
                    <a:gd name="connsiteY3" fmla="*/ 1253728 h 1478756"/>
                    <a:gd name="connsiteX4" fmla="*/ 64294 w 1478756"/>
                    <a:gd name="connsiteY4" fmla="*/ 225028 h 1478756"/>
                    <a:gd name="connsiteX5" fmla="*/ 225028 w 1478756"/>
                    <a:gd name="connsiteY5" fmla="*/ 64294 h 1478756"/>
                    <a:gd name="connsiteX6" fmla="*/ 932259 w 1478756"/>
                    <a:gd name="connsiteY6" fmla="*/ 64294 h 1478756"/>
                    <a:gd name="connsiteX7" fmla="*/ 932259 w 1478756"/>
                    <a:gd name="connsiteY7" fmla="*/ 0 h 1478756"/>
                    <a:gd name="connsiteX8" fmla="*/ 225028 w 1478756"/>
                    <a:gd name="connsiteY8" fmla="*/ 0 h 1478756"/>
                    <a:gd name="connsiteX9" fmla="*/ 0 w 1478756"/>
                    <a:gd name="connsiteY9" fmla="*/ 225028 h 1478756"/>
                    <a:gd name="connsiteX10" fmla="*/ 0 w 1478756"/>
                    <a:gd name="connsiteY10" fmla="*/ 1253728 h 1478756"/>
                    <a:gd name="connsiteX11" fmla="*/ 225028 w 1478756"/>
                    <a:gd name="connsiteY11" fmla="*/ 1478756 h 1478756"/>
                    <a:gd name="connsiteX12" fmla="*/ 1253728 w 1478756"/>
                    <a:gd name="connsiteY12" fmla="*/ 1478756 h 1478756"/>
                    <a:gd name="connsiteX13" fmla="*/ 1478756 w 1478756"/>
                    <a:gd name="connsiteY13" fmla="*/ 1253728 h 1478756"/>
                    <a:gd name="connsiteX14" fmla="*/ 1478756 w 1478756"/>
                    <a:gd name="connsiteY14" fmla="*/ 1189434 h 1478756"/>
                    <a:gd name="connsiteX15" fmla="*/ 1414463 w 1478756"/>
                    <a:gd name="connsiteY15" fmla="*/ 1189434 h 1478756"/>
                    <a:gd name="connsiteX16" fmla="*/ 1414463 w 1478756"/>
                    <a:gd name="connsiteY16" fmla="*/ 1253728 h 147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56" h="1478756">
                      <a:moveTo>
                        <a:pt x="1414463" y="1253728"/>
                      </a:moveTo>
                      <a:cubicBezTo>
                        <a:pt x="1414463" y="1342357"/>
                        <a:pt x="1342357" y="1414463"/>
                        <a:pt x="1253728" y="1414463"/>
                      </a:cubicBezTo>
                      <a:lnTo>
                        <a:pt x="225028" y="1414463"/>
                      </a:lnTo>
                      <a:cubicBezTo>
                        <a:pt x="136401" y="1414463"/>
                        <a:pt x="64294" y="1342357"/>
                        <a:pt x="64294" y="1253728"/>
                      </a:cubicBezTo>
                      <a:lnTo>
                        <a:pt x="64294" y="225028"/>
                      </a:lnTo>
                      <a:cubicBezTo>
                        <a:pt x="64294" y="136399"/>
                        <a:pt x="136401" y="64294"/>
                        <a:pt x="225028" y="64294"/>
                      </a:cubicBezTo>
                      <a:lnTo>
                        <a:pt x="932259" y="64294"/>
                      </a:lnTo>
                      <a:lnTo>
                        <a:pt x="932259" y="0"/>
                      </a:lnTo>
                      <a:lnTo>
                        <a:pt x="225028" y="0"/>
                      </a:lnTo>
                      <a:cubicBezTo>
                        <a:pt x="100946" y="0"/>
                        <a:pt x="0" y="100949"/>
                        <a:pt x="0" y="225028"/>
                      </a:cubicBezTo>
                      <a:lnTo>
                        <a:pt x="0" y="1253728"/>
                      </a:lnTo>
                      <a:cubicBezTo>
                        <a:pt x="0" y="1377807"/>
                        <a:pt x="100946" y="1478756"/>
                        <a:pt x="225028" y="1478756"/>
                      </a:cubicBezTo>
                      <a:lnTo>
                        <a:pt x="1253728" y="1478756"/>
                      </a:lnTo>
                      <a:cubicBezTo>
                        <a:pt x="1377807" y="1478756"/>
                        <a:pt x="1478756" y="1377807"/>
                        <a:pt x="1478756" y="1253728"/>
                      </a:cubicBezTo>
                      <a:lnTo>
                        <a:pt x="1478756" y="1189434"/>
                      </a:lnTo>
                      <a:lnTo>
                        <a:pt x="1414463" y="1189434"/>
                      </a:lnTo>
                      <a:lnTo>
                        <a:pt x="1414463" y="125372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7" name="Freeform: Shape 86">
                  <a:extLst>
                    <a:ext uri="{FF2B5EF4-FFF2-40B4-BE49-F238E27FC236}">
                      <a16:creationId xmlns:a16="http://schemas.microsoft.com/office/drawing/2014/main" id="{C72231CF-866A-BF69-1C8C-C74A1BED1CCC}"/>
                    </a:ext>
                  </a:extLst>
                </p:cNvPr>
                <p:cNvSpPr/>
                <p:nvPr/>
              </p:nvSpPr>
              <p:spPr>
                <a:xfrm>
                  <a:off x="-5281850" y="2475309"/>
                  <a:ext cx="1478756" cy="1478756"/>
                </a:xfrm>
                <a:custGeom>
                  <a:avLst/>
                  <a:gdLst>
                    <a:gd name="connsiteX0" fmla="*/ 1253728 w 1478756"/>
                    <a:gd name="connsiteY0" fmla="*/ 0 h 1478756"/>
                    <a:gd name="connsiteX1" fmla="*/ 482203 w 1478756"/>
                    <a:gd name="connsiteY1" fmla="*/ 0 h 1478756"/>
                    <a:gd name="connsiteX2" fmla="*/ 482203 w 1478756"/>
                    <a:gd name="connsiteY2" fmla="*/ 64294 h 1478756"/>
                    <a:gd name="connsiteX3" fmla="*/ 1253728 w 1478756"/>
                    <a:gd name="connsiteY3" fmla="*/ 64294 h 1478756"/>
                    <a:gd name="connsiteX4" fmla="*/ 1414463 w 1478756"/>
                    <a:gd name="connsiteY4" fmla="*/ 225028 h 1478756"/>
                    <a:gd name="connsiteX5" fmla="*/ 1414463 w 1478756"/>
                    <a:gd name="connsiteY5" fmla="*/ 1253728 h 1478756"/>
                    <a:gd name="connsiteX6" fmla="*/ 1253728 w 1478756"/>
                    <a:gd name="connsiteY6" fmla="*/ 1414463 h 1478756"/>
                    <a:gd name="connsiteX7" fmla="*/ 225028 w 1478756"/>
                    <a:gd name="connsiteY7" fmla="*/ 1414463 h 1478756"/>
                    <a:gd name="connsiteX8" fmla="*/ 64294 w 1478756"/>
                    <a:gd name="connsiteY8" fmla="*/ 1253728 h 1478756"/>
                    <a:gd name="connsiteX9" fmla="*/ 64294 w 1478756"/>
                    <a:gd name="connsiteY9" fmla="*/ 1189434 h 1478756"/>
                    <a:gd name="connsiteX10" fmla="*/ 0 w 1478756"/>
                    <a:gd name="connsiteY10" fmla="*/ 1189434 h 1478756"/>
                    <a:gd name="connsiteX11" fmla="*/ 0 w 1478756"/>
                    <a:gd name="connsiteY11" fmla="*/ 1253728 h 1478756"/>
                    <a:gd name="connsiteX12" fmla="*/ 225028 w 1478756"/>
                    <a:gd name="connsiteY12" fmla="*/ 1478756 h 1478756"/>
                    <a:gd name="connsiteX13" fmla="*/ 1253728 w 1478756"/>
                    <a:gd name="connsiteY13" fmla="*/ 1478756 h 1478756"/>
                    <a:gd name="connsiteX14" fmla="*/ 1478756 w 1478756"/>
                    <a:gd name="connsiteY14" fmla="*/ 1253728 h 1478756"/>
                    <a:gd name="connsiteX15" fmla="*/ 1478756 w 1478756"/>
                    <a:gd name="connsiteY15" fmla="*/ 225028 h 1478756"/>
                    <a:gd name="connsiteX16" fmla="*/ 1253728 w 1478756"/>
                    <a:gd name="connsiteY16" fmla="*/ 0 h 147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56" h="1478756">
                      <a:moveTo>
                        <a:pt x="1253728" y="0"/>
                      </a:moveTo>
                      <a:lnTo>
                        <a:pt x="482203" y="0"/>
                      </a:lnTo>
                      <a:lnTo>
                        <a:pt x="482203" y="64294"/>
                      </a:lnTo>
                      <a:lnTo>
                        <a:pt x="1253728" y="64294"/>
                      </a:lnTo>
                      <a:cubicBezTo>
                        <a:pt x="1342357" y="64294"/>
                        <a:pt x="1414463" y="136399"/>
                        <a:pt x="1414463" y="225028"/>
                      </a:cubicBezTo>
                      <a:lnTo>
                        <a:pt x="1414463" y="1253728"/>
                      </a:lnTo>
                      <a:cubicBezTo>
                        <a:pt x="1414463" y="1342357"/>
                        <a:pt x="1342357" y="1414463"/>
                        <a:pt x="1253728" y="1414463"/>
                      </a:cubicBezTo>
                      <a:lnTo>
                        <a:pt x="225028" y="1414463"/>
                      </a:lnTo>
                      <a:cubicBezTo>
                        <a:pt x="136399" y="1414463"/>
                        <a:pt x="64294" y="1342357"/>
                        <a:pt x="64294" y="1253728"/>
                      </a:cubicBezTo>
                      <a:lnTo>
                        <a:pt x="64294" y="1189434"/>
                      </a:lnTo>
                      <a:lnTo>
                        <a:pt x="0" y="1189434"/>
                      </a:lnTo>
                      <a:lnTo>
                        <a:pt x="0" y="1253728"/>
                      </a:lnTo>
                      <a:cubicBezTo>
                        <a:pt x="0" y="1377807"/>
                        <a:pt x="100949" y="1478756"/>
                        <a:pt x="225028" y="1478756"/>
                      </a:cubicBezTo>
                      <a:lnTo>
                        <a:pt x="1253728" y="1478756"/>
                      </a:lnTo>
                      <a:cubicBezTo>
                        <a:pt x="1377807" y="1478756"/>
                        <a:pt x="1478756" y="1377807"/>
                        <a:pt x="1478756" y="1253728"/>
                      </a:cubicBezTo>
                      <a:lnTo>
                        <a:pt x="1478756" y="225028"/>
                      </a:lnTo>
                      <a:cubicBezTo>
                        <a:pt x="1478756" y="100949"/>
                        <a:pt x="1377807" y="0"/>
                        <a:pt x="1253728"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8" name="Freeform: Shape 87">
                  <a:extLst>
                    <a:ext uri="{FF2B5EF4-FFF2-40B4-BE49-F238E27FC236}">
                      <a16:creationId xmlns:a16="http://schemas.microsoft.com/office/drawing/2014/main" id="{34A3714A-8315-07ED-9246-A36FF2D311DB}"/>
                    </a:ext>
                  </a:extLst>
                </p:cNvPr>
                <p:cNvSpPr/>
                <p:nvPr/>
              </p:nvSpPr>
              <p:spPr>
                <a:xfrm>
                  <a:off x="-7339250" y="1729533"/>
                  <a:ext cx="95804" cy="655731"/>
                </a:xfrm>
                <a:custGeom>
                  <a:avLst/>
                  <a:gdLst>
                    <a:gd name="connsiteX0" fmla="*/ 32799 w 95804"/>
                    <a:gd name="connsiteY0" fmla="*/ 0 h 655731"/>
                    <a:gd name="connsiteX1" fmla="*/ 0 w 95804"/>
                    <a:gd name="connsiteY1" fmla="*/ 327866 h 655731"/>
                    <a:gd name="connsiteX2" fmla="*/ 32799 w 95804"/>
                    <a:gd name="connsiteY2" fmla="*/ 655732 h 655731"/>
                    <a:gd name="connsiteX3" fmla="*/ 95805 w 95804"/>
                    <a:gd name="connsiteY3" fmla="*/ 642938 h 655731"/>
                    <a:gd name="connsiteX4" fmla="*/ 64294 w 95804"/>
                    <a:gd name="connsiteY4" fmla="*/ 327866 h 655731"/>
                    <a:gd name="connsiteX5" fmla="*/ 95805 w 95804"/>
                    <a:gd name="connsiteY5" fmla="*/ 12795 h 655731"/>
                    <a:gd name="connsiteX6" fmla="*/ 32799 w 95804"/>
                    <a:gd name="connsiteY6" fmla="*/ 0 h 65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04" h="655731">
                      <a:moveTo>
                        <a:pt x="32799" y="0"/>
                      </a:moveTo>
                      <a:cubicBezTo>
                        <a:pt x="11034" y="107210"/>
                        <a:pt x="0" y="217522"/>
                        <a:pt x="0" y="327866"/>
                      </a:cubicBezTo>
                      <a:cubicBezTo>
                        <a:pt x="0" y="438210"/>
                        <a:pt x="11035" y="548522"/>
                        <a:pt x="32799" y="655732"/>
                      </a:cubicBezTo>
                      <a:lnTo>
                        <a:pt x="95805" y="642938"/>
                      </a:lnTo>
                      <a:cubicBezTo>
                        <a:pt x="74897" y="539931"/>
                        <a:pt x="64294" y="433927"/>
                        <a:pt x="64294" y="327866"/>
                      </a:cubicBezTo>
                      <a:cubicBezTo>
                        <a:pt x="64294" y="221805"/>
                        <a:pt x="74897" y="115801"/>
                        <a:pt x="95805" y="12795"/>
                      </a:cubicBezTo>
                      <a:lnTo>
                        <a:pt x="3279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9" name="Freeform: Shape 88">
                  <a:extLst>
                    <a:ext uri="{FF2B5EF4-FFF2-40B4-BE49-F238E27FC236}">
                      <a16:creationId xmlns:a16="http://schemas.microsoft.com/office/drawing/2014/main" id="{519D6953-BED3-C86E-9EE6-923A79E5C49B}"/>
                    </a:ext>
                  </a:extLst>
                </p:cNvPr>
                <p:cNvSpPr/>
                <p:nvPr/>
              </p:nvSpPr>
              <p:spPr>
                <a:xfrm>
                  <a:off x="-6027626" y="3601084"/>
                  <a:ext cx="655731" cy="95805"/>
                </a:xfrm>
                <a:custGeom>
                  <a:avLst/>
                  <a:gdLst>
                    <a:gd name="connsiteX0" fmla="*/ 12795 w 655731"/>
                    <a:gd name="connsiteY0" fmla="*/ 0 h 95805"/>
                    <a:gd name="connsiteX1" fmla="*/ 0 w 655731"/>
                    <a:gd name="connsiteY1" fmla="*/ 63008 h 95805"/>
                    <a:gd name="connsiteX2" fmla="*/ 327866 w 655731"/>
                    <a:gd name="connsiteY2" fmla="*/ 95806 h 95805"/>
                    <a:gd name="connsiteX3" fmla="*/ 655732 w 655731"/>
                    <a:gd name="connsiteY3" fmla="*/ 63008 h 95805"/>
                    <a:gd name="connsiteX4" fmla="*/ 642938 w 655731"/>
                    <a:gd name="connsiteY4" fmla="*/ 0 h 95805"/>
                    <a:gd name="connsiteX5" fmla="*/ 12795 w 655731"/>
                    <a:gd name="connsiteY5" fmla="*/ 0 h 9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731" h="95805">
                      <a:moveTo>
                        <a:pt x="12795" y="0"/>
                      </a:moveTo>
                      <a:lnTo>
                        <a:pt x="0" y="63008"/>
                      </a:lnTo>
                      <a:cubicBezTo>
                        <a:pt x="107210" y="84771"/>
                        <a:pt x="217522" y="95806"/>
                        <a:pt x="327866" y="95806"/>
                      </a:cubicBezTo>
                      <a:cubicBezTo>
                        <a:pt x="438210" y="95806"/>
                        <a:pt x="548522" y="84771"/>
                        <a:pt x="655732" y="63008"/>
                      </a:cubicBezTo>
                      <a:lnTo>
                        <a:pt x="642938" y="0"/>
                      </a:lnTo>
                      <a:cubicBezTo>
                        <a:pt x="436924" y="41815"/>
                        <a:pt x="218808" y="41815"/>
                        <a:pt x="12795"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2" name="Freeform: Shape 91">
                  <a:extLst>
                    <a:ext uri="{FF2B5EF4-FFF2-40B4-BE49-F238E27FC236}">
                      <a16:creationId xmlns:a16="http://schemas.microsoft.com/office/drawing/2014/main" id="{411D0A9A-CAE3-4A6D-7FB0-A31FF77D5065}"/>
                    </a:ext>
                  </a:extLst>
                </p:cNvPr>
                <p:cNvSpPr/>
                <p:nvPr/>
              </p:nvSpPr>
              <p:spPr>
                <a:xfrm>
                  <a:off x="-4156075" y="1729533"/>
                  <a:ext cx="95805" cy="655731"/>
                </a:xfrm>
                <a:custGeom>
                  <a:avLst/>
                  <a:gdLst>
                    <a:gd name="connsiteX0" fmla="*/ 63008 w 95805"/>
                    <a:gd name="connsiteY0" fmla="*/ 655732 h 655731"/>
                    <a:gd name="connsiteX1" fmla="*/ 95806 w 95805"/>
                    <a:gd name="connsiteY1" fmla="*/ 327866 h 655731"/>
                    <a:gd name="connsiteX2" fmla="*/ 63008 w 95805"/>
                    <a:gd name="connsiteY2" fmla="*/ 0 h 655731"/>
                    <a:gd name="connsiteX3" fmla="*/ 0 w 95805"/>
                    <a:gd name="connsiteY3" fmla="*/ 12795 h 655731"/>
                    <a:gd name="connsiteX4" fmla="*/ 31512 w 95805"/>
                    <a:gd name="connsiteY4" fmla="*/ 327866 h 655731"/>
                    <a:gd name="connsiteX5" fmla="*/ 0 w 95805"/>
                    <a:gd name="connsiteY5" fmla="*/ 642938 h 655731"/>
                    <a:gd name="connsiteX6" fmla="*/ 63008 w 95805"/>
                    <a:gd name="connsiteY6" fmla="*/ 655732 h 65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05" h="655731">
                      <a:moveTo>
                        <a:pt x="63008" y="655732"/>
                      </a:moveTo>
                      <a:cubicBezTo>
                        <a:pt x="84771" y="548522"/>
                        <a:pt x="95806" y="438210"/>
                        <a:pt x="95806" y="327866"/>
                      </a:cubicBezTo>
                      <a:cubicBezTo>
                        <a:pt x="95806" y="217522"/>
                        <a:pt x="84771" y="107210"/>
                        <a:pt x="63008" y="0"/>
                      </a:cubicBezTo>
                      <a:lnTo>
                        <a:pt x="0" y="12795"/>
                      </a:lnTo>
                      <a:cubicBezTo>
                        <a:pt x="20911" y="115801"/>
                        <a:pt x="31512" y="221805"/>
                        <a:pt x="31512" y="327866"/>
                      </a:cubicBezTo>
                      <a:cubicBezTo>
                        <a:pt x="31512" y="433927"/>
                        <a:pt x="20911" y="539931"/>
                        <a:pt x="0" y="642938"/>
                      </a:cubicBezTo>
                      <a:lnTo>
                        <a:pt x="63008" y="65573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3" name="Freeform: Shape 92">
                  <a:extLst>
                    <a:ext uri="{FF2B5EF4-FFF2-40B4-BE49-F238E27FC236}">
                      <a16:creationId xmlns:a16="http://schemas.microsoft.com/office/drawing/2014/main" id="{430FB2DC-A982-CFFC-4D33-38BCBEFD3C27}"/>
                    </a:ext>
                  </a:extLst>
                </p:cNvPr>
                <p:cNvSpPr/>
                <p:nvPr/>
              </p:nvSpPr>
              <p:spPr>
                <a:xfrm>
                  <a:off x="-6027626" y="418062"/>
                  <a:ext cx="655731" cy="95652"/>
                </a:xfrm>
                <a:custGeom>
                  <a:avLst/>
                  <a:gdLst>
                    <a:gd name="connsiteX0" fmla="*/ 642938 w 655731"/>
                    <a:gd name="connsiteY0" fmla="*/ 95652 h 95652"/>
                    <a:gd name="connsiteX1" fmla="*/ 655732 w 655731"/>
                    <a:gd name="connsiteY1" fmla="*/ 32646 h 95652"/>
                    <a:gd name="connsiteX2" fmla="*/ 0 w 655731"/>
                    <a:gd name="connsiteY2" fmla="*/ 32646 h 95652"/>
                    <a:gd name="connsiteX3" fmla="*/ 12795 w 655731"/>
                    <a:gd name="connsiteY3" fmla="*/ 95652 h 95652"/>
                    <a:gd name="connsiteX4" fmla="*/ 642938 w 655731"/>
                    <a:gd name="connsiteY4" fmla="*/ 95652 h 95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731" h="95652">
                      <a:moveTo>
                        <a:pt x="642938" y="95652"/>
                      </a:moveTo>
                      <a:lnTo>
                        <a:pt x="655732" y="32646"/>
                      </a:lnTo>
                      <a:cubicBezTo>
                        <a:pt x="441304" y="-10882"/>
                        <a:pt x="214428" y="-10882"/>
                        <a:pt x="0" y="32646"/>
                      </a:cubicBezTo>
                      <a:lnTo>
                        <a:pt x="12795" y="95652"/>
                      </a:lnTo>
                      <a:cubicBezTo>
                        <a:pt x="218808" y="53836"/>
                        <a:pt x="436924" y="53836"/>
                        <a:pt x="642938" y="9565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4" name="Freeform: Shape 93">
                  <a:extLst>
                    <a:ext uri="{FF2B5EF4-FFF2-40B4-BE49-F238E27FC236}">
                      <a16:creationId xmlns:a16="http://schemas.microsoft.com/office/drawing/2014/main" id="{A5075ECA-A9D1-309B-870E-A5BAD7B8E9B9}"/>
                    </a:ext>
                  </a:extLst>
                </p:cNvPr>
                <p:cNvSpPr/>
                <p:nvPr/>
              </p:nvSpPr>
              <p:spPr>
                <a:xfrm>
                  <a:off x="-5121116" y="2732484"/>
                  <a:ext cx="1189434" cy="964406"/>
                </a:xfrm>
                <a:custGeom>
                  <a:avLst/>
                  <a:gdLst>
                    <a:gd name="connsiteX0" fmla="*/ 0 w 1189434"/>
                    <a:gd name="connsiteY0" fmla="*/ 900113 h 964406"/>
                    <a:gd name="connsiteX1" fmla="*/ 0 w 1189434"/>
                    <a:gd name="connsiteY1" fmla="*/ 964406 h 964406"/>
                    <a:gd name="connsiteX2" fmla="*/ 1157288 w 1189434"/>
                    <a:gd name="connsiteY2" fmla="*/ 964406 h 964406"/>
                    <a:gd name="connsiteX3" fmla="*/ 1189434 w 1189434"/>
                    <a:gd name="connsiteY3" fmla="*/ 932259 h 964406"/>
                    <a:gd name="connsiteX4" fmla="*/ 1189434 w 1189434"/>
                    <a:gd name="connsiteY4" fmla="*/ 32147 h 964406"/>
                    <a:gd name="connsiteX5" fmla="*/ 1157288 w 1189434"/>
                    <a:gd name="connsiteY5" fmla="*/ 0 h 964406"/>
                    <a:gd name="connsiteX6" fmla="*/ 192881 w 1189434"/>
                    <a:gd name="connsiteY6" fmla="*/ 0 h 964406"/>
                    <a:gd name="connsiteX7" fmla="*/ 192881 w 1189434"/>
                    <a:gd name="connsiteY7" fmla="*/ 64294 h 964406"/>
                    <a:gd name="connsiteX8" fmla="*/ 1125141 w 1189434"/>
                    <a:gd name="connsiteY8" fmla="*/ 64294 h 964406"/>
                    <a:gd name="connsiteX9" fmla="*/ 1125141 w 1189434"/>
                    <a:gd name="connsiteY9" fmla="*/ 900113 h 964406"/>
                    <a:gd name="connsiteX10" fmla="*/ 0 w 1189434"/>
                    <a:gd name="connsiteY10" fmla="*/ 900113 h 96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9434" h="964406">
                      <a:moveTo>
                        <a:pt x="0" y="900113"/>
                      </a:moveTo>
                      <a:lnTo>
                        <a:pt x="0" y="964406"/>
                      </a:lnTo>
                      <a:lnTo>
                        <a:pt x="1157288" y="964406"/>
                      </a:lnTo>
                      <a:cubicBezTo>
                        <a:pt x="1175041" y="964406"/>
                        <a:pt x="1189434" y="950013"/>
                        <a:pt x="1189434" y="932259"/>
                      </a:cubicBezTo>
                      <a:lnTo>
                        <a:pt x="1189434" y="32147"/>
                      </a:lnTo>
                      <a:cubicBezTo>
                        <a:pt x="1189434" y="14394"/>
                        <a:pt x="1175041" y="0"/>
                        <a:pt x="1157288" y="0"/>
                      </a:cubicBezTo>
                      <a:lnTo>
                        <a:pt x="192881" y="0"/>
                      </a:lnTo>
                      <a:lnTo>
                        <a:pt x="192881" y="64294"/>
                      </a:lnTo>
                      <a:lnTo>
                        <a:pt x="1125141" y="64294"/>
                      </a:lnTo>
                      <a:lnTo>
                        <a:pt x="1125141" y="900113"/>
                      </a:lnTo>
                      <a:lnTo>
                        <a:pt x="0" y="900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5" name="Freeform: Shape 94">
                  <a:extLst>
                    <a:ext uri="{FF2B5EF4-FFF2-40B4-BE49-F238E27FC236}">
                      <a16:creationId xmlns:a16="http://schemas.microsoft.com/office/drawing/2014/main" id="{ED7B216F-920D-0908-0C2B-CFF05608DC1F}"/>
                    </a:ext>
                  </a:extLst>
                </p:cNvPr>
                <p:cNvSpPr/>
                <p:nvPr/>
              </p:nvSpPr>
              <p:spPr>
                <a:xfrm>
                  <a:off x="-5924788" y="1189434"/>
                  <a:ext cx="707231" cy="707231"/>
                </a:xfrm>
                <a:custGeom>
                  <a:avLst/>
                  <a:gdLst>
                    <a:gd name="connsiteX0" fmla="*/ 534434 w 707231"/>
                    <a:gd name="connsiteY0" fmla="*/ 638389 h 707231"/>
                    <a:gd name="connsiteX1" fmla="*/ 573958 w 707231"/>
                    <a:gd name="connsiteY1" fmla="*/ 633711 h 707231"/>
                    <a:gd name="connsiteX2" fmla="*/ 633711 w 707231"/>
                    <a:gd name="connsiteY2" fmla="*/ 573958 h 707231"/>
                    <a:gd name="connsiteX3" fmla="*/ 638389 w 707231"/>
                    <a:gd name="connsiteY3" fmla="*/ 534434 h 707231"/>
                    <a:gd name="connsiteX4" fmla="*/ 613210 w 707231"/>
                    <a:gd name="connsiteY4" fmla="*/ 493358 h 707231"/>
                    <a:gd name="connsiteX5" fmla="*/ 610590 w 707231"/>
                    <a:gd name="connsiteY5" fmla="*/ 460006 h 707231"/>
                    <a:gd name="connsiteX6" fmla="*/ 636034 w 707231"/>
                    <a:gd name="connsiteY6" fmla="*/ 438290 h 707231"/>
                    <a:gd name="connsiteX7" fmla="*/ 682583 w 707231"/>
                    <a:gd name="connsiteY7" fmla="*/ 427128 h 707231"/>
                    <a:gd name="connsiteX8" fmla="*/ 707231 w 707231"/>
                    <a:gd name="connsiteY8" fmla="*/ 395865 h 707231"/>
                    <a:gd name="connsiteX9" fmla="*/ 707231 w 707231"/>
                    <a:gd name="connsiteY9" fmla="*/ 311367 h 707231"/>
                    <a:gd name="connsiteX10" fmla="*/ 682583 w 707231"/>
                    <a:gd name="connsiteY10" fmla="*/ 280104 h 707231"/>
                    <a:gd name="connsiteX11" fmla="*/ 636034 w 707231"/>
                    <a:gd name="connsiteY11" fmla="*/ 268941 h 707231"/>
                    <a:gd name="connsiteX12" fmla="*/ 610598 w 707231"/>
                    <a:gd name="connsiteY12" fmla="*/ 247225 h 707231"/>
                    <a:gd name="connsiteX13" fmla="*/ 613218 w 707231"/>
                    <a:gd name="connsiteY13" fmla="*/ 213873 h 707231"/>
                    <a:gd name="connsiteX14" fmla="*/ 638389 w 707231"/>
                    <a:gd name="connsiteY14" fmla="*/ 172798 h 707231"/>
                    <a:gd name="connsiteX15" fmla="*/ 633711 w 707231"/>
                    <a:gd name="connsiteY15" fmla="*/ 133273 h 707231"/>
                    <a:gd name="connsiteX16" fmla="*/ 573958 w 707231"/>
                    <a:gd name="connsiteY16" fmla="*/ 73520 h 707231"/>
                    <a:gd name="connsiteX17" fmla="*/ 534434 w 707231"/>
                    <a:gd name="connsiteY17" fmla="*/ 68842 h 707231"/>
                    <a:gd name="connsiteX18" fmla="*/ 493358 w 707231"/>
                    <a:gd name="connsiteY18" fmla="*/ 94022 h 707231"/>
                    <a:gd name="connsiteX19" fmla="*/ 460006 w 707231"/>
                    <a:gd name="connsiteY19" fmla="*/ 96641 h 707231"/>
                    <a:gd name="connsiteX20" fmla="*/ 438291 w 707231"/>
                    <a:gd name="connsiteY20" fmla="*/ 71197 h 707231"/>
                    <a:gd name="connsiteX21" fmla="*/ 427128 w 707231"/>
                    <a:gd name="connsiteY21" fmla="*/ 24649 h 707231"/>
                    <a:gd name="connsiteX22" fmla="*/ 395865 w 707231"/>
                    <a:gd name="connsiteY22" fmla="*/ 0 h 707231"/>
                    <a:gd name="connsiteX23" fmla="*/ 311367 w 707231"/>
                    <a:gd name="connsiteY23" fmla="*/ 0 h 707231"/>
                    <a:gd name="connsiteX24" fmla="*/ 280104 w 707231"/>
                    <a:gd name="connsiteY24" fmla="*/ 24649 h 707231"/>
                    <a:gd name="connsiteX25" fmla="*/ 268941 w 707231"/>
                    <a:gd name="connsiteY25" fmla="*/ 71197 h 707231"/>
                    <a:gd name="connsiteX26" fmla="*/ 247225 w 707231"/>
                    <a:gd name="connsiteY26" fmla="*/ 96634 h 707231"/>
                    <a:gd name="connsiteX27" fmla="*/ 213873 w 707231"/>
                    <a:gd name="connsiteY27" fmla="*/ 94014 h 707231"/>
                    <a:gd name="connsiteX28" fmla="*/ 172798 w 707231"/>
                    <a:gd name="connsiteY28" fmla="*/ 68842 h 707231"/>
                    <a:gd name="connsiteX29" fmla="*/ 133273 w 707231"/>
                    <a:gd name="connsiteY29" fmla="*/ 73520 h 707231"/>
                    <a:gd name="connsiteX30" fmla="*/ 73520 w 707231"/>
                    <a:gd name="connsiteY30" fmla="*/ 133273 h 707231"/>
                    <a:gd name="connsiteX31" fmla="*/ 68842 w 707231"/>
                    <a:gd name="connsiteY31" fmla="*/ 172798 h 707231"/>
                    <a:gd name="connsiteX32" fmla="*/ 94022 w 707231"/>
                    <a:gd name="connsiteY32" fmla="*/ 213873 h 707231"/>
                    <a:gd name="connsiteX33" fmla="*/ 96641 w 707231"/>
                    <a:gd name="connsiteY33" fmla="*/ 247225 h 707231"/>
                    <a:gd name="connsiteX34" fmla="*/ 71197 w 707231"/>
                    <a:gd name="connsiteY34" fmla="*/ 268941 h 707231"/>
                    <a:gd name="connsiteX35" fmla="*/ 24649 w 707231"/>
                    <a:gd name="connsiteY35" fmla="*/ 280104 h 707231"/>
                    <a:gd name="connsiteX36" fmla="*/ 0 w 707231"/>
                    <a:gd name="connsiteY36" fmla="*/ 311367 h 707231"/>
                    <a:gd name="connsiteX37" fmla="*/ 0 w 707231"/>
                    <a:gd name="connsiteY37" fmla="*/ 395865 h 707231"/>
                    <a:gd name="connsiteX38" fmla="*/ 24649 w 707231"/>
                    <a:gd name="connsiteY38" fmla="*/ 427128 h 707231"/>
                    <a:gd name="connsiteX39" fmla="*/ 71197 w 707231"/>
                    <a:gd name="connsiteY39" fmla="*/ 438290 h 707231"/>
                    <a:gd name="connsiteX40" fmla="*/ 96634 w 707231"/>
                    <a:gd name="connsiteY40" fmla="*/ 460006 h 707231"/>
                    <a:gd name="connsiteX41" fmla="*/ 94014 w 707231"/>
                    <a:gd name="connsiteY41" fmla="*/ 493358 h 707231"/>
                    <a:gd name="connsiteX42" fmla="*/ 68842 w 707231"/>
                    <a:gd name="connsiteY42" fmla="*/ 534434 h 707231"/>
                    <a:gd name="connsiteX43" fmla="*/ 73520 w 707231"/>
                    <a:gd name="connsiteY43" fmla="*/ 573958 h 707231"/>
                    <a:gd name="connsiteX44" fmla="*/ 133273 w 707231"/>
                    <a:gd name="connsiteY44" fmla="*/ 633711 h 707231"/>
                    <a:gd name="connsiteX45" fmla="*/ 172798 w 707231"/>
                    <a:gd name="connsiteY45" fmla="*/ 638389 h 707231"/>
                    <a:gd name="connsiteX46" fmla="*/ 213873 w 707231"/>
                    <a:gd name="connsiteY46" fmla="*/ 613210 h 707231"/>
                    <a:gd name="connsiteX47" fmla="*/ 247225 w 707231"/>
                    <a:gd name="connsiteY47" fmla="*/ 610590 h 707231"/>
                    <a:gd name="connsiteX48" fmla="*/ 268941 w 707231"/>
                    <a:gd name="connsiteY48" fmla="*/ 636034 h 707231"/>
                    <a:gd name="connsiteX49" fmla="*/ 280104 w 707231"/>
                    <a:gd name="connsiteY49" fmla="*/ 682583 h 707231"/>
                    <a:gd name="connsiteX50" fmla="*/ 311367 w 707231"/>
                    <a:gd name="connsiteY50" fmla="*/ 707231 h 707231"/>
                    <a:gd name="connsiteX51" fmla="*/ 395865 w 707231"/>
                    <a:gd name="connsiteY51" fmla="*/ 707231 h 707231"/>
                    <a:gd name="connsiteX52" fmla="*/ 427128 w 707231"/>
                    <a:gd name="connsiteY52" fmla="*/ 682583 h 707231"/>
                    <a:gd name="connsiteX53" fmla="*/ 438291 w 707231"/>
                    <a:gd name="connsiteY53" fmla="*/ 636034 h 707231"/>
                    <a:gd name="connsiteX54" fmla="*/ 460006 w 707231"/>
                    <a:gd name="connsiteY54" fmla="*/ 610598 h 707231"/>
                    <a:gd name="connsiteX55" fmla="*/ 493358 w 707231"/>
                    <a:gd name="connsiteY55" fmla="*/ 613218 h 707231"/>
                    <a:gd name="connsiteX56" fmla="*/ 534434 w 707231"/>
                    <a:gd name="connsiteY56" fmla="*/ 638389 h 707231"/>
                    <a:gd name="connsiteX57" fmla="*/ 353616 w 707231"/>
                    <a:gd name="connsiteY57" fmla="*/ 482203 h 707231"/>
                    <a:gd name="connsiteX58" fmla="*/ 225028 w 707231"/>
                    <a:gd name="connsiteY58" fmla="*/ 353616 h 707231"/>
                    <a:gd name="connsiteX59" fmla="*/ 353616 w 707231"/>
                    <a:gd name="connsiteY59" fmla="*/ 225028 h 707231"/>
                    <a:gd name="connsiteX60" fmla="*/ 482203 w 707231"/>
                    <a:gd name="connsiteY60" fmla="*/ 353616 h 707231"/>
                    <a:gd name="connsiteX61" fmla="*/ 353616 w 707231"/>
                    <a:gd name="connsiteY61" fmla="*/ 482203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7231" h="707231">
                      <a:moveTo>
                        <a:pt x="534434" y="638389"/>
                      </a:moveTo>
                      <a:cubicBezTo>
                        <a:pt x="547100" y="646144"/>
                        <a:pt x="563446" y="644215"/>
                        <a:pt x="573958" y="633711"/>
                      </a:cubicBezTo>
                      <a:lnTo>
                        <a:pt x="633711" y="573958"/>
                      </a:lnTo>
                      <a:cubicBezTo>
                        <a:pt x="644215" y="563446"/>
                        <a:pt x="646152" y="547108"/>
                        <a:pt x="638389" y="534434"/>
                      </a:cubicBezTo>
                      <a:lnTo>
                        <a:pt x="613210" y="493358"/>
                      </a:lnTo>
                      <a:cubicBezTo>
                        <a:pt x="607070" y="483336"/>
                        <a:pt x="606097" y="470863"/>
                        <a:pt x="610590" y="460006"/>
                      </a:cubicBezTo>
                      <a:cubicBezTo>
                        <a:pt x="615090" y="449148"/>
                        <a:pt x="624598" y="441023"/>
                        <a:pt x="636034" y="438290"/>
                      </a:cubicBezTo>
                      <a:lnTo>
                        <a:pt x="682583" y="427128"/>
                      </a:lnTo>
                      <a:cubicBezTo>
                        <a:pt x="697033" y="423664"/>
                        <a:pt x="707231" y="410733"/>
                        <a:pt x="707231" y="395865"/>
                      </a:cubicBezTo>
                      <a:lnTo>
                        <a:pt x="707231" y="311367"/>
                      </a:lnTo>
                      <a:cubicBezTo>
                        <a:pt x="707231" y="296499"/>
                        <a:pt x="697033" y="283568"/>
                        <a:pt x="682583" y="280104"/>
                      </a:cubicBezTo>
                      <a:lnTo>
                        <a:pt x="636034" y="268941"/>
                      </a:lnTo>
                      <a:cubicBezTo>
                        <a:pt x="624598" y="266200"/>
                        <a:pt x="615090" y="258083"/>
                        <a:pt x="610598" y="247225"/>
                      </a:cubicBezTo>
                      <a:cubicBezTo>
                        <a:pt x="606097" y="236368"/>
                        <a:pt x="607078" y="223895"/>
                        <a:pt x="613218" y="213873"/>
                      </a:cubicBezTo>
                      <a:lnTo>
                        <a:pt x="638389" y="172798"/>
                      </a:lnTo>
                      <a:cubicBezTo>
                        <a:pt x="646152" y="160124"/>
                        <a:pt x="644223" y="143777"/>
                        <a:pt x="633711" y="133273"/>
                      </a:cubicBezTo>
                      <a:lnTo>
                        <a:pt x="573958" y="73520"/>
                      </a:lnTo>
                      <a:cubicBezTo>
                        <a:pt x="563446" y="63016"/>
                        <a:pt x="547100" y="61087"/>
                        <a:pt x="534434" y="68842"/>
                      </a:cubicBezTo>
                      <a:lnTo>
                        <a:pt x="493358" y="94022"/>
                      </a:lnTo>
                      <a:cubicBezTo>
                        <a:pt x="483328" y="100154"/>
                        <a:pt x="470863" y="101126"/>
                        <a:pt x="460006" y="96641"/>
                      </a:cubicBezTo>
                      <a:cubicBezTo>
                        <a:pt x="449148" y="92141"/>
                        <a:pt x="441023" y="82634"/>
                        <a:pt x="438291" y="71197"/>
                      </a:cubicBezTo>
                      <a:lnTo>
                        <a:pt x="427128" y="24649"/>
                      </a:lnTo>
                      <a:cubicBezTo>
                        <a:pt x="423664" y="10199"/>
                        <a:pt x="410733" y="0"/>
                        <a:pt x="395865" y="0"/>
                      </a:cubicBezTo>
                      <a:lnTo>
                        <a:pt x="311367" y="0"/>
                      </a:lnTo>
                      <a:cubicBezTo>
                        <a:pt x="296499" y="0"/>
                        <a:pt x="283568" y="10199"/>
                        <a:pt x="280104" y="24649"/>
                      </a:cubicBezTo>
                      <a:lnTo>
                        <a:pt x="268941" y="71197"/>
                      </a:lnTo>
                      <a:cubicBezTo>
                        <a:pt x="266200" y="82634"/>
                        <a:pt x="258083" y="92141"/>
                        <a:pt x="247225" y="96634"/>
                      </a:cubicBezTo>
                      <a:cubicBezTo>
                        <a:pt x="236368" y="101134"/>
                        <a:pt x="223903" y="100162"/>
                        <a:pt x="213873" y="94014"/>
                      </a:cubicBezTo>
                      <a:lnTo>
                        <a:pt x="172798" y="68842"/>
                      </a:lnTo>
                      <a:cubicBezTo>
                        <a:pt x="160132" y="61087"/>
                        <a:pt x="143785" y="63016"/>
                        <a:pt x="133273" y="73520"/>
                      </a:cubicBezTo>
                      <a:lnTo>
                        <a:pt x="73520" y="133273"/>
                      </a:lnTo>
                      <a:cubicBezTo>
                        <a:pt x="63016" y="143785"/>
                        <a:pt x="61079" y="160124"/>
                        <a:pt x="68842" y="172798"/>
                      </a:cubicBezTo>
                      <a:lnTo>
                        <a:pt x="94022" y="213873"/>
                      </a:lnTo>
                      <a:cubicBezTo>
                        <a:pt x="100162" y="223895"/>
                        <a:pt x="101134" y="236368"/>
                        <a:pt x="96641" y="247225"/>
                      </a:cubicBezTo>
                      <a:cubicBezTo>
                        <a:pt x="92141" y="258083"/>
                        <a:pt x="82634" y="266208"/>
                        <a:pt x="71197" y="268941"/>
                      </a:cubicBezTo>
                      <a:lnTo>
                        <a:pt x="24649" y="280104"/>
                      </a:lnTo>
                      <a:cubicBezTo>
                        <a:pt x="10199" y="283568"/>
                        <a:pt x="0" y="296499"/>
                        <a:pt x="0" y="311367"/>
                      </a:cubicBezTo>
                      <a:lnTo>
                        <a:pt x="0" y="395865"/>
                      </a:lnTo>
                      <a:cubicBezTo>
                        <a:pt x="0" y="410733"/>
                        <a:pt x="10199" y="423664"/>
                        <a:pt x="24649" y="427128"/>
                      </a:cubicBezTo>
                      <a:lnTo>
                        <a:pt x="71197" y="438290"/>
                      </a:lnTo>
                      <a:cubicBezTo>
                        <a:pt x="82634" y="441031"/>
                        <a:pt x="92141" y="449148"/>
                        <a:pt x="96634" y="460006"/>
                      </a:cubicBezTo>
                      <a:cubicBezTo>
                        <a:pt x="101134" y="470863"/>
                        <a:pt x="100154" y="483336"/>
                        <a:pt x="94014" y="493358"/>
                      </a:cubicBezTo>
                      <a:lnTo>
                        <a:pt x="68842" y="534434"/>
                      </a:lnTo>
                      <a:cubicBezTo>
                        <a:pt x="61079" y="547108"/>
                        <a:pt x="63008" y="563454"/>
                        <a:pt x="73520" y="573958"/>
                      </a:cubicBezTo>
                      <a:lnTo>
                        <a:pt x="133273" y="633711"/>
                      </a:lnTo>
                      <a:cubicBezTo>
                        <a:pt x="143785" y="644215"/>
                        <a:pt x="160132" y="646144"/>
                        <a:pt x="172798" y="638389"/>
                      </a:cubicBezTo>
                      <a:lnTo>
                        <a:pt x="213873" y="613210"/>
                      </a:lnTo>
                      <a:cubicBezTo>
                        <a:pt x="223903" y="607078"/>
                        <a:pt x="236368" y="606105"/>
                        <a:pt x="247225" y="610590"/>
                      </a:cubicBezTo>
                      <a:cubicBezTo>
                        <a:pt x="258083" y="615090"/>
                        <a:pt x="266208" y="624598"/>
                        <a:pt x="268941" y="636034"/>
                      </a:cubicBezTo>
                      <a:lnTo>
                        <a:pt x="280104" y="682583"/>
                      </a:lnTo>
                      <a:cubicBezTo>
                        <a:pt x="283568" y="697033"/>
                        <a:pt x="296499" y="707231"/>
                        <a:pt x="311367" y="707231"/>
                      </a:cubicBezTo>
                      <a:lnTo>
                        <a:pt x="395865" y="707231"/>
                      </a:lnTo>
                      <a:cubicBezTo>
                        <a:pt x="410733" y="707231"/>
                        <a:pt x="423664" y="697033"/>
                        <a:pt x="427128" y="682583"/>
                      </a:cubicBezTo>
                      <a:lnTo>
                        <a:pt x="438291" y="636034"/>
                      </a:lnTo>
                      <a:cubicBezTo>
                        <a:pt x="441031" y="624598"/>
                        <a:pt x="449148" y="615090"/>
                        <a:pt x="460006" y="610598"/>
                      </a:cubicBezTo>
                      <a:cubicBezTo>
                        <a:pt x="470871" y="606089"/>
                        <a:pt x="483328" y="607078"/>
                        <a:pt x="493358" y="613218"/>
                      </a:cubicBezTo>
                      <a:lnTo>
                        <a:pt x="534434" y="638389"/>
                      </a:lnTo>
                      <a:close/>
                      <a:moveTo>
                        <a:pt x="353616" y="482203"/>
                      </a:moveTo>
                      <a:cubicBezTo>
                        <a:pt x="282595" y="482203"/>
                        <a:pt x="225028" y="424636"/>
                        <a:pt x="225028" y="353616"/>
                      </a:cubicBezTo>
                      <a:cubicBezTo>
                        <a:pt x="225028" y="282595"/>
                        <a:pt x="282595" y="225028"/>
                        <a:pt x="353616" y="225028"/>
                      </a:cubicBezTo>
                      <a:cubicBezTo>
                        <a:pt x="424636" y="225028"/>
                        <a:pt x="482203" y="282595"/>
                        <a:pt x="482203" y="353616"/>
                      </a:cubicBezTo>
                      <a:cubicBezTo>
                        <a:pt x="482203" y="424636"/>
                        <a:pt x="424636" y="482203"/>
                        <a:pt x="353616" y="48220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6" name="Freeform: Shape 95">
                  <a:extLst>
                    <a:ext uri="{FF2B5EF4-FFF2-40B4-BE49-F238E27FC236}">
                      <a16:creationId xmlns:a16="http://schemas.microsoft.com/office/drawing/2014/main" id="{26F5A374-781A-A187-F500-9449F0F8DAC9}"/>
                    </a:ext>
                  </a:extLst>
                </p:cNvPr>
                <p:cNvSpPr/>
                <p:nvPr/>
              </p:nvSpPr>
              <p:spPr>
                <a:xfrm>
                  <a:off x="-5024675" y="289321"/>
                  <a:ext cx="964406" cy="1221581"/>
                </a:xfrm>
                <a:custGeom>
                  <a:avLst/>
                  <a:gdLst>
                    <a:gd name="connsiteX0" fmla="*/ 304270 w 964406"/>
                    <a:gd name="connsiteY0" fmla="*/ 835819 h 1221581"/>
                    <a:gd name="connsiteX1" fmla="*/ 397078 w 964406"/>
                    <a:gd name="connsiteY1" fmla="*/ 1221581 h 1221581"/>
                    <a:gd name="connsiteX2" fmla="*/ 932259 w 964406"/>
                    <a:gd name="connsiteY2" fmla="*/ 1221581 h 1221581"/>
                    <a:gd name="connsiteX3" fmla="*/ 964406 w 964406"/>
                    <a:gd name="connsiteY3" fmla="*/ 1189434 h 1221581"/>
                    <a:gd name="connsiteX4" fmla="*/ 964406 w 964406"/>
                    <a:gd name="connsiteY4" fmla="*/ 32147 h 1221581"/>
                    <a:gd name="connsiteX5" fmla="*/ 932259 w 964406"/>
                    <a:gd name="connsiteY5" fmla="*/ 0 h 1221581"/>
                    <a:gd name="connsiteX6" fmla="*/ 32147 w 964406"/>
                    <a:gd name="connsiteY6" fmla="*/ 0 h 1221581"/>
                    <a:gd name="connsiteX7" fmla="*/ 0 w 964406"/>
                    <a:gd name="connsiteY7" fmla="*/ 32147 h 1221581"/>
                    <a:gd name="connsiteX8" fmla="*/ 0 w 964406"/>
                    <a:gd name="connsiteY8" fmla="*/ 414175 h 1221581"/>
                    <a:gd name="connsiteX9" fmla="*/ 231265 w 964406"/>
                    <a:gd name="connsiteY9" fmla="*/ 688948 h 1221581"/>
                    <a:gd name="connsiteX10" fmla="*/ 237332 w 964406"/>
                    <a:gd name="connsiteY10" fmla="*/ 699580 h 1221581"/>
                    <a:gd name="connsiteX11" fmla="*/ 275201 w 964406"/>
                    <a:gd name="connsiteY11" fmla="*/ 771525 h 1221581"/>
                    <a:gd name="connsiteX12" fmla="*/ 803672 w 964406"/>
                    <a:gd name="connsiteY12" fmla="*/ 771525 h 1221581"/>
                    <a:gd name="connsiteX13" fmla="*/ 803672 w 964406"/>
                    <a:gd name="connsiteY13" fmla="*/ 835819 h 1221581"/>
                    <a:gd name="connsiteX14" fmla="*/ 304270 w 964406"/>
                    <a:gd name="connsiteY14" fmla="*/ 835819 h 1221581"/>
                    <a:gd name="connsiteX15" fmla="*/ 803672 w 964406"/>
                    <a:gd name="connsiteY15" fmla="*/ 1028700 h 1221581"/>
                    <a:gd name="connsiteX16" fmla="*/ 417909 w 964406"/>
                    <a:gd name="connsiteY16" fmla="*/ 1028700 h 1221581"/>
                    <a:gd name="connsiteX17" fmla="*/ 417909 w 964406"/>
                    <a:gd name="connsiteY17" fmla="*/ 964406 h 1221581"/>
                    <a:gd name="connsiteX18" fmla="*/ 803672 w 964406"/>
                    <a:gd name="connsiteY18" fmla="*/ 964406 h 1221581"/>
                    <a:gd name="connsiteX19" fmla="*/ 803672 w 964406"/>
                    <a:gd name="connsiteY19" fmla="*/ 1028700 h 1221581"/>
                    <a:gd name="connsiteX20" fmla="*/ 160734 w 964406"/>
                    <a:gd name="connsiteY20" fmla="*/ 192881 h 1221581"/>
                    <a:gd name="connsiteX21" fmla="*/ 803672 w 964406"/>
                    <a:gd name="connsiteY21" fmla="*/ 192881 h 1221581"/>
                    <a:gd name="connsiteX22" fmla="*/ 803672 w 964406"/>
                    <a:gd name="connsiteY22" fmla="*/ 257175 h 1221581"/>
                    <a:gd name="connsiteX23" fmla="*/ 160734 w 964406"/>
                    <a:gd name="connsiteY23" fmla="*/ 257175 h 1221581"/>
                    <a:gd name="connsiteX24" fmla="*/ 160734 w 964406"/>
                    <a:gd name="connsiteY24" fmla="*/ 192881 h 1221581"/>
                    <a:gd name="connsiteX25" fmla="*/ 160734 w 964406"/>
                    <a:gd name="connsiteY25" fmla="*/ 385763 h 1221581"/>
                    <a:gd name="connsiteX26" fmla="*/ 803672 w 964406"/>
                    <a:gd name="connsiteY26" fmla="*/ 385763 h 1221581"/>
                    <a:gd name="connsiteX27" fmla="*/ 803672 w 964406"/>
                    <a:gd name="connsiteY27" fmla="*/ 450056 h 1221581"/>
                    <a:gd name="connsiteX28" fmla="*/ 160734 w 964406"/>
                    <a:gd name="connsiteY28" fmla="*/ 450056 h 1221581"/>
                    <a:gd name="connsiteX29" fmla="*/ 160734 w 964406"/>
                    <a:gd name="connsiteY29" fmla="*/ 385763 h 1221581"/>
                    <a:gd name="connsiteX30" fmla="*/ 225028 w 964406"/>
                    <a:gd name="connsiteY30" fmla="*/ 642938 h 1221581"/>
                    <a:gd name="connsiteX31" fmla="*/ 225028 w 964406"/>
                    <a:gd name="connsiteY31" fmla="*/ 578644 h 1221581"/>
                    <a:gd name="connsiteX32" fmla="*/ 803672 w 964406"/>
                    <a:gd name="connsiteY32" fmla="*/ 578644 h 1221581"/>
                    <a:gd name="connsiteX33" fmla="*/ 803672 w 964406"/>
                    <a:gd name="connsiteY33" fmla="*/ 642938 h 1221581"/>
                    <a:gd name="connsiteX34" fmla="*/ 225028 w 964406"/>
                    <a:gd name="connsiteY34" fmla="*/ 642938 h 122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64406" h="1221581">
                      <a:moveTo>
                        <a:pt x="304270" y="835819"/>
                      </a:moveTo>
                      <a:cubicBezTo>
                        <a:pt x="355577" y="958467"/>
                        <a:pt x="386976" y="1088855"/>
                        <a:pt x="397078" y="1221581"/>
                      </a:cubicBezTo>
                      <a:lnTo>
                        <a:pt x="932259" y="1221581"/>
                      </a:lnTo>
                      <a:cubicBezTo>
                        <a:pt x="950013" y="1221581"/>
                        <a:pt x="964406" y="1207188"/>
                        <a:pt x="964406" y="1189434"/>
                      </a:cubicBezTo>
                      <a:lnTo>
                        <a:pt x="964406" y="32147"/>
                      </a:lnTo>
                      <a:cubicBezTo>
                        <a:pt x="964406" y="14394"/>
                        <a:pt x="950013" y="0"/>
                        <a:pt x="932259" y="0"/>
                      </a:cubicBezTo>
                      <a:lnTo>
                        <a:pt x="32147" y="0"/>
                      </a:lnTo>
                      <a:cubicBezTo>
                        <a:pt x="14394" y="0"/>
                        <a:pt x="0" y="14394"/>
                        <a:pt x="0" y="32147"/>
                      </a:cubicBezTo>
                      <a:lnTo>
                        <a:pt x="0" y="414175"/>
                      </a:lnTo>
                      <a:cubicBezTo>
                        <a:pt x="91731" y="490059"/>
                        <a:pt x="170555" y="582630"/>
                        <a:pt x="231265" y="688948"/>
                      </a:cubicBezTo>
                      <a:lnTo>
                        <a:pt x="237332" y="699580"/>
                      </a:lnTo>
                      <a:cubicBezTo>
                        <a:pt x="250794" y="723152"/>
                        <a:pt x="263379" y="747174"/>
                        <a:pt x="275201" y="771525"/>
                      </a:cubicBezTo>
                      <a:lnTo>
                        <a:pt x="803672" y="771525"/>
                      </a:lnTo>
                      <a:lnTo>
                        <a:pt x="803672" y="835819"/>
                      </a:lnTo>
                      <a:lnTo>
                        <a:pt x="304270" y="835819"/>
                      </a:lnTo>
                      <a:close/>
                      <a:moveTo>
                        <a:pt x="803672" y="1028700"/>
                      </a:moveTo>
                      <a:lnTo>
                        <a:pt x="417909" y="1028700"/>
                      </a:lnTo>
                      <a:lnTo>
                        <a:pt x="417909" y="964406"/>
                      </a:lnTo>
                      <a:lnTo>
                        <a:pt x="803672" y="964406"/>
                      </a:lnTo>
                      <a:lnTo>
                        <a:pt x="803672" y="1028700"/>
                      </a:lnTo>
                      <a:close/>
                      <a:moveTo>
                        <a:pt x="160734" y="192881"/>
                      </a:moveTo>
                      <a:lnTo>
                        <a:pt x="803672" y="192881"/>
                      </a:lnTo>
                      <a:lnTo>
                        <a:pt x="803672" y="257175"/>
                      </a:lnTo>
                      <a:lnTo>
                        <a:pt x="160734" y="257175"/>
                      </a:lnTo>
                      <a:lnTo>
                        <a:pt x="160734" y="192881"/>
                      </a:lnTo>
                      <a:close/>
                      <a:moveTo>
                        <a:pt x="160734" y="385763"/>
                      </a:moveTo>
                      <a:lnTo>
                        <a:pt x="803672" y="385763"/>
                      </a:lnTo>
                      <a:lnTo>
                        <a:pt x="803672" y="450056"/>
                      </a:lnTo>
                      <a:lnTo>
                        <a:pt x="160734" y="450056"/>
                      </a:lnTo>
                      <a:lnTo>
                        <a:pt x="160734" y="385763"/>
                      </a:lnTo>
                      <a:close/>
                      <a:moveTo>
                        <a:pt x="225028" y="642938"/>
                      </a:moveTo>
                      <a:lnTo>
                        <a:pt x="225028" y="578644"/>
                      </a:lnTo>
                      <a:lnTo>
                        <a:pt x="803672" y="578644"/>
                      </a:lnTo>
                      <a:lnTo>
                        <a:pt x="803672" y="642938"/>
                      </a:lnTo>
                      <a:lnTo>
                        <a:pt x="225028" y="64293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7" name="Freeform: Shape 96">
                  <a:extLst>
                    <a:ext uri="{FF2B5EF4-FFF2-40B4-BE49-F238E27FC236}">
                      <a16:creationId xmlns:a16="http://schemas.microsoft.com/office/drawing/2014/main" id="{429C5FEB-3F4D-EE9C-0C9B-8DF75E4E00DF}"/>
                    </a:ext>
                  </a:extLst>
                </p:cNvPr>
                <p:cNvSpPr/>
                <p:nvPr/>
              </p:nvSpPr>
              <p:spPr>
                <a:xfrm>
                  <a:off x="-5022879" y="2947394"/>
                  <a:ext cx="751858" cy="522668"/>
                </a:xfrm>
                <a:custGeom>
                  <a:avLst/>
                  <a:gdLst>
                    <a:gd name="connsiteX0" fmla="*/ 375929 w 751858"/>
                    <a:gd name="connsiteY0" fmla="*/ 0 h 522668"/>
                    <a:gd name="connsiteX1" fmla="*/ 350212 w 751858"/>
                    <a:gd name="connsiteY1" fmla="*/ 12859 h 522668"/>
                    <a:gd name="connsiteX2" fmla="*/ 6425 w 751858"/>
                    <a:gd name="connsiteY2" fmla="*/ 471233 h 522668"/>
                    <a:gd name="connsiteX3" fmla="*/ 3395 w 751858"/>
                    <a:gd name="connsiteY3" fmla="*/ 504899 h 522668"/>
                    <a:gd name="connsiteX4" fmla="*/ 32151 w 751858"/>
                    <a:gd name="connsiteY4" fmla="*/ 522668 h 522668"/>
                    <a:gd name="connsiteX5" fmla="*/ 719708 w 751858"/>
                    <a:gd name="connsiteY5" fmla="*/ 522668 h 522668"/>
                    <a:gd name="connsiteX6" fmla="*/ 748463 w 751858"/>
                    <a:gd name="connsiteY6" fmla="*/ 504899 h 522668"/>
                    <a:gd name="connsiteX7" fmla="*/ 745433 w 751858"/>
                    <a:gd name="connsiteY7" fmla="*/ 471233 h 522668"/>
                    <a:gd name="connsiteX8" fmla="*/ 401647 w 751858"/>
                    <a:gd name="connsiteY8" fmla="*/ 12859 h 522668"/>
                    <a:gd name="connsiteX9" fmla="*/ 375929 w 751858"/>
                    <a:gd name="connsiteY9" fmla="*/ 0 h 52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858" h="522668">
                      <a:moveTo>
                        <a:pt x="375929" y="0"/>
                      </a:moveTo>
                      <a:cubicBezTo>
                        <a:pt x="365811" y="0"/>
                        <a:pt x="356287" y="4766"/>
                        <a:pt x="350212" y="12859"/>
                      </a:cubicBezTo>
                      <a:lnTo>
                        <a:pt x="6425" y="471233"/>
                      </a:lnTo>
                      <a:cubicBezTo>
                        <a:pt x="-872" y="480974"/>
                        <a:pt x="-2054" y="494009"/>
                        <a:pt x="3395" y="504899"/>
                      </a:cubicBezTo>
                      <a:cubicBezTo>
                        <a:pt x="8844" y="515789"/>
                        <a:pt x="19967" y="522668"/>
                        <a:pt x="32151" y="522668"/>
                      </a:cubicBezTo>
                      <a:lnTo>
                        <a:pt x="719708" y="522668"/>
                      </a:lnTo>
                      <a:cubicBezTo>
                        <a:pt x="731892" y="522668"/>
                        <a:pt x="743014" y="515789"/>
                        <a:pt x="748463" y="504899"/>
                      </a:cubicBezTo>
                      <a:cubicBezTo>
                        <a:pt x="753912" y="494009"/>
                        <a:pt x="752731" y="480974"/>
                        <a:pt x="745433" y="471233"/>
                      </a:cubicBezTo>
                      <a:lnTo>
                        <a:pt x="401647" y="12859"/>
                      </a:lnTo>
                      <a:cubicBezTo>
                        <a:pt x="395571" y="4766"/>
                        <a:pt x="386047" y="0"/>
                        <a:pt x="37592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4" name="Freeform: Shape 113">
                  <a:extLst>
                    <a:ext uri="{FF2B5EF4-FFF2-40B4-BE49-F238E27FC236}">
                      <a16:creationId xmlns:a16="http://schemas.microsoft.com/office/drawing/2014/main" id="{19CC1F86-BBB0-F7FA-13FA-259E6D78C6C5}"/>
                    </a:ext>
                  </a:extLst>
                </p:cNvPr>
                <p:cNvSpPr/>
                <p:nvPr/>
              </p:nvSpPr>
              <p:spPr>
                <a:xfrm>
                  <a:off x="-4454068" y="3011687"/>
                  <a:ext cx="392002" cy="458374"/>
                </a:xfrm>
                <a:custGeom>
                  <a:avLst/>
                  <a:gdLst>
                    <a:gd name="connsiteX0" fmla="*/ 359852 w 392002"/>
                    <a:gd name="connsiteY0" fmla="*/ 458374 h 458374"/>
                    <a:gd name="connsiteX1" fmla="*/ 388608 w 392002"/>
                    <a:gd name="connsiteY1" fmla="*/ 440605 h 458374"/>
                    <a:gd name="connsiteX2" fmla="*/ 385578 w 392002"/>
                    <a:gd name="connsiteY2" fmla="*/ 406939 h 458374"/>
                    <a:gd name="connsiteX3" fmla="*/ 90011 w 392002"/>
                    <a:gd name="connsiteY3" fmla="*/ 12859 h 458374"/>
                    <a:gd name="connsiteX4" fmla="*/ 64294 w 392002"/>
                    <a:gd name="connsiteY4" fmla="*/ 0 h 458374"/>
                    <a:gd name="connsiteX5" fmla="*/ 38576 w 392002"/>
                    <a:gd name="connsiteY5" fmla="*/ 12859 h 458374"/>
                    <a:gd name="connsiteX6" fmla="*/ 0 w 392002"/>
                    <a:gd name="connsiteY6" fmla="*/ 64294 h 458374"/>
                    <a:gd name="connsiteX7" fmla="*/ 295566 w 392002"/>
                    <a:gd name="connsiteY7" fmla="*/ 458374 h 458374"/>
                    <a:gd name="connsiteX8" fmla="*/ 359852 w 392002"/>
                    <a:gd name="connsiteY8" fmla="*/ 458374 h 45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002" h="458374">
                      <a:moveTo>
                        <a:pt x="359852" y="458374"/>
                      </a:moveTo>
                      <a:cubicBezTo>
                        <a:pt x="372036" y="458374"/>
                        <a:pt x="383159" y="451495"/>
                        <a:pt x="388608" y="440605"/>
                      </a:cubicBezTo>
                      <a:cubicBezTo>
                        <a:pt x="394057" y="429715"/>
                        <a:pt x="392875" y="416680"/>
                        <a:pt x="385578" y="406939"/>
                      </a:cubicBezTo>
                      <a:lnTo>
                        <a:pt x="90011" y="12859"/>
                      </a:lnTo>
                      <a:cubicBezTo>
                        <a:pt x="83944" y="4766"/>
                        <a:pt x="74412" y="0"/>
                        <a:pt x="64294" y="0"/>
                      </a:cubicBezTo>
                      <a:cubicBezTo>
                        <a:pt x="54176" y="0"/>
                        <a:pt x="44644" y="4766"/>
                        <a:pt x="38576" y="12859"/>
                      </a:cubicBezTo>
                      <a:lnTo>
                        <a:pt x="0" y="64294"/>
                      </a:lnTo>
                      <a:lnTo>
                        <a:pt x="295566" y="458374"/>
                      </a:lnTo>
                      <a:lnTo>
                        <a:pt x="359852" y="45837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5" name="Freeform: Shape 114">
                  <a:extLst>
                    <a:ext uri="{FF2B5EF4-FFF2-40B4-BE49-F238E27FC236}">
                      <a16:creationId xmlns:a16="http://schemas.microsoft.com/office/drawing/2014/main" id="{ECF2FD4A-1477-3488-C023-73EADB985D5C}"/>
                    </a:ext>
                  </a:extLst>
                </p:cNvPr>
                <p:cNvSpPr/>
                <p:nvPr/>
              </p:nvSpPr>
              <p:spPr>
                <a:xfrm>
                  <a:off x="-6760537" y="536713"/>
                  <a:ext cx="2072367" cy="3069659"/>
                </a:xfrm>
                <a:custGeom>
                  <a:avLst/>
                  <a:gdLst>
                    <a:gd name="connsiteX0" fmla="*/ 1367925 w 2072367"/>
                    <a:gd name="connsiteY0" fmla="*/ 2956928 h 3069659"/>
                    <a:gd name="connsiteX1" fmla="*/ 709267 w 2072367"/>
                    <a:gd name="connsiteY1" fmla="*/ 2531272 h 3069659"/>
                    <a:gd name="connsiteX2" fmla="*/ 734672 w 2072367"/>
                    <a:gd name="connsiteY2" fmla="*/ 2395805 h 3069659"/>
                    <a:gd name="connsiteX3" fmla="*/ 898162 w 2072367"/>
                    <a:gd name="connsiteY3" fmla="*/ 2243219 h 3069659"/>
                    <a:gd name="connsiteX4" fmla="*/ 1541952 w 2072367"/>
                    <a:gd name="connsiteY4" fmla="*/ 2659264 h 3069659"/>
                    <a:gd name="connsiteX5" fmla="*/ 1537861 w 2072367"/>
                    <a:gd name="connsiteY5" fmla="*/ 3067288 h 3069659"/>
                    <a:gd name="connsiteX6" fmla="*/ 1601761 w 2072367"/>
                    <a:gd name="connsiteY6" fmla="*/ 3060184 h 3069659"/>
                    <a:gd name="connsiteX7" fmla="*/ 1750055 w 2072367"/>
                    <a:gd name="connsiteY7" fmla="*/ 2179826 h 3069659"/>
                    <a:gd name="connsiteX8" fmla="*/ 1924620 w 2072367"/>
                    <a:gd name="connsiteY8" fmla="*/ 1813231 h 3069659"/>
                    <a:gd name="connsiteX9" fmla="*/ 2072367 w 2072367"/>
                    <a:gd name="connsiteY9" fmla="*/ 1159339 h 3069659"/>
                    <a:gd name="connsiteX10" fmla="*/ 2072359 w 2072367"/>
                    <a:gd name="connsiteY10" fmla="*/ 1068066 h 3069659"/>
                    <a:gd name="connsiteX11" fmla="*/ 1917363 w 2072367"/>
                    <a:gd name="connsiteY11" fmla="*/ 484078 h 3069659"/>
                    <a:gd name="connsiteX12" fmla="*/ 1911295 w 2072367"/>
                    <a:gd name="connsiteY12" fmla="*/ 473438 h 3069659"/>
                    <a:gd name="connsiteX13" fmla="*/ 1096139 w 2072367"/>
                    <a:gd name="connsiteY13" fmla="*/ 12 h 3069659"/>
                    <a:gd name="connsiteX14" fmla="*/ 1068364 w 2072367"/>
                    <a:gd name="connsiteY14" fmla="*/ 0 h 3069659"/>
                    <a:gd name="connsiteX15" fmla="*/ 1068010 w 2072367"/>
                    <a:gd name="connsiteY15" fmla="*/ 0 h 3069659"/>
                    <a:gd name="connsiteX16" fmla="*/ 283104 w 2072367"/>
                    <a:gd name="connsiteY16" fmla="*/ 428938 h 3069659"/>
                    <a:gd name="connsiteX17" fmla="*/ 268003 w 2072367"/>
                    <a:gd name="connsiteY17" fmla="*/ 452478 h 3069659"/>
                    <a:gd name="connsiteX18" fmla="*/ 117829 w 2072367"/>
                    <a:gd name="connsiteY18" fmla="*/ 1115724 h 3069659"/>
                    <a:gd name="connsiteX19" fmla="*/ 125777 w 2072367"/>
                    <a:gd name="connsiteY19" fmla="*/ 1178869 h 3069659"/>
                    <a:gd name="connsiteX20" fmla="*/ 6979 w 2072367"/>
                    <a:gd name="connsiteY20" fmla="*/ 1535249 h 3069659"/>
                    <a:gd name="connsiteX21" fmla="*/ 16840 w 2072367"/>
                    <a:gd name="connsiteY21" fmla="*/ 1644251 h 3069659"/>
                    <a:gd name="connsiteX22" fmla="*/ 103500 w 2072367"/>
                    <a:gd name="connsiteY22" fmla="*/ 1711076 h 3069659"/>
                    <a:gd name="connsiteX23" fmla="*/ 178852 w 2072367"/>
                    <a:gd name="connsiteY23" fmla="*/ 1729914 h 3069659"/>
                    <a:gd name="connsiteX24" fmla="*/ 305671 w 2072367"/>
                    <a:gd name="connsiteY24" fmla="*/ 2425484 h 3069659"/>
                    <a:gd name="connsiteX25" fmla="*/ 308685 w 2072367"/>
                    <a:gd name="connsiteY25" fmla="*/ 2433762 h 3069659"/>
                    <a:gd name="connsiteX26" fmla="*/ 442167 w 2072367"/>
                    <a:gd name="connsiteY26" fmla="*/ 2552923 h 3069659"/>
                    <a:gd name="connsiteX27" fmla="*/ 615190 w 2072367"/>
                    <a:gd name="connsiteY27" fmla="*/ 2507330 h 3069659"/>
                    <a:gd name="connsiteX28" fmla="*/ 655381 w 2072367"/>
                    <a:gd name="connsiteY28" fmla="*/ 2469815 h 3069659"/>
                    <a:gd name="connsiteX29" fmla="*/ 545125 w 2072367"/>
                    <a:gd name="connsiteY29" fmla="*/ 3057813 h 3069659"/>
                    <a:gd name="connsiteX30" fmla="*/ 608326 w 2072367"/>
                    <a:gd name="connsiteY30" fmla="*/ 3069659 h 3069659"/>
                    <a:gd name="connsiteX31" fmla="*/ 696473 w 2072367"/>
                    <a:gd name="connsiteY31" fmla="*/ 2599543 h 3069659"/>
                    <a:gd name="connsiteX32" fmla="*/ 1333029 w 2072367"/>
                    <a:gd name="connsiteY32" fmla="*/ 3010927 h 3069659"/>
                    <a:gd name="connsiteX33" fmla="*/ 1367925 w 2072367"/>
                    <a:gd name="connsiteY33" fmla="*/ 2956928 h 3069659"/>
                    <a:gd name="connsiteX34" fmla="*/ 571317 w 2072367"/>
                    <a:gd name="connsiteY34" fmla="*/ 2460323 h 3069659"/>
                    <a:gd name="connsiteX35" fmla="*/ 457172 w 2072367"/>
                    <a:gd name="connsiteY35" fmla="*/ 2490405 h 3069659"/>
                    <a:gd name="connsiteX36" fmla="*/ 369113 w 2072367"/>
                    <a:gd name="connsiteY36" fmla="*/ 2411790 h 3069659"/>
                    <a:gd name="connsiteX37" fmla="*/ 366099 w 2072367"/>
                    <a:gd name="connsiteY37" fmla="*/ 2403512 h 3069659"/>
                    <a:gd name="connsiteX38" fmla="*/ 281336 w 2072367"/>
                    <a:gd name="connsiteY38" fmla="*/ 2099137 h 3069659"/>
                    <a:gd name="connsiteX39" fmla="*/ 537884 w 2072367"/>
                    <a:gd name="connsiteY39" fmla="*/ 1981214 h 3069659"/>
                    <a:gd name="connsiteX40" fmla="*/ 511034 w 2072367"/>
                    <a:gd name="connsiteY40" fmla="*/ 1922804 h 3069659"/>
                    <a:gd name="connsiteX41" fmla="*/ 269659 w 2072367"/>
                    <a:gd name="connsiteY41" fmla="*/ 2033742 h 3069659"/>
                    <a:gd name="connsiteX42" fmla="*/ 243001 w 2072367"/>
                    <a:gd name="connsiteY42" fmla="*/ 1704775 h 3069659"/>
                    <a:gd name="connsiteX43" fmla="*/ 218650 w 2072367"/>
                    <a:gd name="connsiteY43" fmla="*/ 1673593 h 3069659"/>
                    <a:gd name="connsiteX44" fmla="*/ 119091 w 2072367"/>
                    <a:gd name="connsiteY44" fmla="*/ 1648703 h 3069659"/>
                    <a:gd name="connsiteX45" fmla="*/ 73193 w 2072367"/>
                    <a:gd name="connsiteY45" fmla="*/ 1613318 h 3069659"/>
                    <a:gd name="connsiteX46" fmla="*/ 67977 w 2072367"/>
                    <a:gd name="connsiteY46" fmla="*/ 1555590 h 3069659"/>
                    <a:gd name="connsiteX47" fmla="*/ 182227 w 2072367"/>
                    <a:gd name="connsiteY47" fmla="*/ 1212848 h 3069659"/>
                    <a:gd name="connsiteX48" fmla="*/ 606036 w 2072367"/>
                    <a:gd name="connsiteY48" fmla="*/ 1186520 h 3069659"/>
                    <a:gd name="connsiteX49" fmla="*/ 782072 w 2072367"/>
                    <a:gd name="connsiteY49" fmla="*/ 1019195 h 3069659"/>
                    <a:gd name="connsiteX50" fmla="*/ 809638 w 2072367"/>
                    <a:gd name="connsiteY50" fmla="*/ 775723 h 3069659"/>
                    <a:gd name="connsiteX51" fmla="*/ 655574 w 2072367"/>
                    <a:gd name="connsiteY51" fmla="*/ 568544 h 3069659"/>
                    <a:gd name="connsiteX52" fmla="*/ 310598 w 2072367"/>
                    <a:gd name="connsiteY52" fmla="*/ 506042 h 3069659"/>
                    <a:gd name="connsiteX53" fmla="*/ 322115 w 2072367"/>
                    <a:gd name="connsiteY53" fmla="*/ 487196 h 3069659"/>
                    <a:gd name="connsiteX54" fmla="*/ 337216 w 2072367"/>
                    <a:gd name="connsiteY54" fmla="*/ 463665 h 3069659"/>
                    <a:gd name="connsiteX55" fmla="*/ 1068010 w 2072367"/>
                    <a:gd name="connsiteY55" fmla="*/ 64294 h 3069659"/>
                    <a:gd name="connsiteX56" fmla="*/ 1068340 w 2072367"/>
                    <a:gd name="connsiteY56" fmla="*/ 64294 h 3069659"/>
                    <a:gd name="connsiteX57" fmla="*/ 1096115 w 2072367"/>
                    <a:gd name="connsiteY57" fmla="*/ 64306 h 3069659"/>
                    <a:gd name="connsiteX58" fmla="*/ 1855464 w 2072367"/>
                    <a:gd name="connsiteY58" fmla="*/ 505319 h 3069659"/>
                    <a:gd name="connsiteX59" fmla="*/ 1861540 w 2072367"/>
                    <a:gd name="connsiteY59" fmla="*/ 515960 h 3069659"/>
                    <a:gd name="connsiteX60" fmla="*/ 2008065 w 2072367"/>
                    <a:gd name="connsiteY60" fmla="*/ 1068066 h 3069659"/>
                    <a:gd name="connsiteX61" fmla="*/ 2008074 w 2072367"/>
                    <a:gd name="connsiteY61" fmla="*/ 1159339 h 3069659"/>
                    <a:gd name="connsiteX62" fmla="*/ 1986881 w 2072367"/>
                    <a:gd name="connsiteY62" fmla="*/ 1405681 h 3069659"/>
                    <a:gd name="connsiteX63" fmla="*/ 1191921 w 2072367"/>
                    <a:gd name="connsiteY63" fmla="*/ 1725968 h 3069659"/>
                    <a:gd name="connsiteX64" fmla="*/ 1171789 w 2072367"/>
                    <a:gd name="connsiteY64" fmla="*/ 1755784 h 3069659"/>
                    <a:gd name="connsiteX65" fmla="*/ 1171789 w 2072367"/>
                    <a:gd name="connsiteY65" fmla="*/ 1899883 h 3069659"/>
                    <a:gd name="connsiteX66" fmla="*/ 571317 w 2072367"/>
                    <a:gd name="connsiteY66" fmla="*/ 2460323 h 3069659"/>
                    <a:gd name="connsiteX67" fmla="*/ 398037 w 2072367"/>
                    <a:gd name="connsiteY67" fmla="*/ 688942 h 3069659"/>
                    <a:gd name="connsiteX68" fmla="*/ 443501 w 2072367"/>
                    <a:gd name="connsiteY68" fmla="*/ 643478 h 3069659"/>
                    <a:gd name="connsiteX69" fmla="*/ 598915 w 2072367"/>
                    <a:gd name="connsiteY69" fmla="*/ 798893 h 3069659"/>
                    <a:gd name="connsiteX70" fmla="*/ 553451 w 2072367"/>
                    <a:gd name="connsiteY70" fmla="*/ 844364 h 3069659"/>
                    <a:gd name="connsiteX71" fmla="*/ 398037 w 2072367"/>
                    <a:gd name="connsiteY71" fmla="*/ 688942 h 3069659"/>
                    <a:gd name="connsiteX72" fmla="*/ 600322 w 2072367"/>
                    <a:gd name="connsiteY72" fmla="*/ 891226 h 3069659"/>
                    <a:gd name="connsiteX73" fmla="*/ 645785 w 2072367"/>
                    <a:gd name="connsiteY73" fmla="*/ 845763 h 3069659"/>
                    <a:gd name="connsiteX74" fmla="*/ 698169 w 2072367"/>
                    <a:gd name="connsiteY74" fmla="*/ 898146 h 3069659"/>
                    <a:gd name="connsiteX75" fmla="*/ 652705 w 2072367"/>
                    <a:gd name="connsiteY75" fmla="*/ 943610 h 3069659"/>
                    <a:gd name="connsiteX76" fmla="*/ 600322 w 2072367"/>
                    <a:gd name="connsiteY76" fmla="*/ 891226 h 306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072367" h="3069659">
                      <a:moveTo>
                        <a:pt x="1367925" y="2956928"/>
                      </a:moveTo>
                      <a:lnTo>
                        <a:pt x="709267" y="2531272"/>
                      </a:lnTo>
                      <a:lnTo>
                        <a:pt x="734672" y="2395805"/>
                      </a:lnTo>
                      <a:lnTo>
                        <a:pt x="898162" y="2243219"/>
                      </a:lnTo>
                      <a:lnTo>
                        <a:pt x="1541952" y="2659264"/>
                      </a:lnTo>
                      <a:cubicBezTo>
                        <a:pt x="1524231" y="2793920"/>
                        <a:pt x="1522696" y="2930865"/>
                        <a:pt x="1537861" y="3067288"/>
                      </a:cubicBezTo>
                      <a:lnTo>
                        <a:pt x="1601761" y="3060184"/>
                      </a:lnTo>
                      <a:cubicBezTo>
                        <a:pt x="1568224" y="2758405"/>
                        <a:pt x="1619506" y="2453974"/>
                        <a:pt x="1750055" y="2179826"/>
                      </a:cubicBezTo>
                      <a:lnTo>
                        <a:pt x="1924620" y="1813231"/>
                      </a:lnTo>
                      <a:cubicBezTo>
                        <a:pt x="2021278" y="1610255"/>
                        <a:pt x="2072367" y="1384142"/>
                        <a:pt x="2072367" y="1159339"/>
                      </a:cubicBezTo>
                      <a:lnTo>
                        <a:pt x="2072359" y="1068066"/>
                      </a:lnTo>
                      <a:cubicBezTo>
                        <a:pt x="2072359" y="863588"/>
                        <a:pt x="2018762" y="661649"/>
                        <a:pt x="1917363" y="484078"/>
                      </a:cubicBezTo>
                      <a:lnTo>
                        <a:pt x="1911295" y="473438"/>
                      </a:lnTo>
                      <a:cubicBezTo>
                        <a:pt x="1744614" y="181541"/>
                        <a:pt x="1432275" y="133"/>
                        <a:pt x="1096139" y="12"/>
                      </a:cubicBezTo>
                      <a:lnTo>
                        <a:pt x="1068364" y="0"/>
                      </a:lnTo>
                      <a:lnTo>
                        <a:pt x="1068010" y="0"/>
                      </a:lnTo>
                      <a:cubicBezTo>
                        <a:pt x="748896" y="0"/>
                        <a:pt x="455468" y="160350"/>
                        <a:pt x="283104" y="428938"/>
                      </a:cubicBezTo>
                      <a:lnTo>
                        <a:pt x="268003" y="452478"/>
                      </a:lnTo>
                      <a:cubicBezTo>
                        <a:pt x="142044" y="648767"/>
                        <a:pt x="88712" y="884315"/>
                        <a:pt x="117829" y="1115724"/>
                      </a:cubicBezTo>
                      <a:lnTo>
                        <a:pt x="125777" y="1178869"/>
                      </a:lnTo>
                      <a:lnTo>
                        <a:pt x="6979" y="1535249"/>
                      </a:lnTo>
                      <a:cubicBezTo>
                        <a:pt x="-5020" y="1571253"/>
                        <a:pt x="-1428" y="1610987"/>
                        <a:pt x="16840" y="1644251"/>
                      </a:cubicBezTo>
                      <a:cubicBezTo>
                        <a:pt x="35099" y="1677523"/>
                        <a:pt x="66683" y="1701874"/>
                        <a:pt x="103500" y="1711076"/>
                      </a:cubicBezTo>
                      <a:lnTo>
                        <a:pt x="178852" y="1729914"/>
                      </a:lnTo>
                      <a:cubicBezTo>
                        <a:pt x="181657" y="1967801"/>
                        <a:pt x="224284" y="2201670"/>
                        <a:pt x="305671" y="2425484"/>
                      </a:cubicBezTo>
                      <a:lnTo>
                        <a:pt x="308685" y="2433762"/>
                      </a:lnTo>
                      <a:cubicBezTo>
                        <a:pt x="330425" y="2493539"/>
                        <a:pt x="380324" y="2538079"/>
                        <a:pt x="442167" y="2552923"/>
                      </a:cubicBezTo>
                      <a:cubicBezTo>
                        <a:pt x="504026" y="2567766"/>
                        <a:pt x="568689" y="2550720"/>
                        <a:pt x="615190" y="2507330"/>
                      </a:cubicBezTo>
                      <a:lnTo>
                        <a:pt x="655381" y="2469815"/>
                      </a:lnTo>
                      <a:lnTo>
                        <a:pt x="545125" y="3057813"/>
                      </a:lnTo>
                      <a:lnTo>
                        <a:pt x="608326" y="3069659"/>
                      </a:lnTo>
                      <a:lnTo>
                        <a:pt x="696473" y="2599543"/>
                      </a:lnTo>
                      <a:lnTo>
                        <a:pt x="1333029" y="3010927"/>
                      </a:lnTo>
                      <a:lnTo>
                        <a:pt x="1367925" y="2956928"/>
                      </a:lnTo>
                      <a:close/>
                      <a:moveTo>
                        <a:pt x="571317" y="2460323"/>
                      </a:moveTo>
                      <a:cubicBezTo>
                        <a:pt x="540191" y="2489384"/>
                        <a:pt x="498593" y="2500354"/>
                        <a:pt x="457172" y="2490405"/>
                      </a:cubicBezTo>
                      <a:cubicBezTo>
                        <a:pt x="415758" y="2480464"/>
                        <a:pt x="383668" y="2451813"/>
                        <a:pt x="369113" y="2411790"/>
                      </a:cubicBezTo>
                      <a:lnTo>
                        <a:pt x="366099" y="2403512"/>
                      </a:lnTo>
                      <a:cubicBezTo>
                        <a:pt x="329886" y="2303921"/>
                        <a:pt x="301621" y="2202272"/>
                        <a:pt x="281336" y="2099137"/>
                      </a:cubicBezTo>
                      <a:lnTo>
                        <a:pt x="537884" y="1981214"/>
                      </a:lnTo>
                      <a:lnTo>
                        <a:pt x="511034" y="1922804"/>
                      </a:lnTo>
                      <a:lnTo>
                        <a:pt x="269659" y="2033742"/>
                      </a:lnTo>
                      <a:cubicBezTo>
                        <a:pt x="252002" y="1925359"/>
                        <a:pt x="243001" y="1815497"/>
                        <a:pt x="243001" y="1704775"/>
                      </a:cubicBezTo>
                      <a:cubicBezTo>
                        <a:pt x="243001" y="1690028"/>
                        <a:pt x="232963" y="1677169"/>
                        <a:pt x="218650" y="1673593"/>
                      </a:cubicBezTo>
                      <a:lnTo>
                        <a:pt x="119091" y="1648703"/>
                      </a:lnTo>
                      <a:cubicBezTo>
                        <a:pt x="99305" y="1643752"/>
                        <a:pt x="83006" y="1631191"/>
                        <a:pt x="73193" y="1613318"/>
                      </a:cubicBezTo>
                      <a:cubicBezTo>
                        <a:pt x="63380" y="1595436"/>
                        <a:pt x="61532" y="1574934"/>
                        <a:pt x="67977" y="1555590"/>
                      </a:cubicBezTo>
                      <a:lnTo>
                        <a:pt x="182227" y="1212848"/>
                      </a:lnTo>
                      <a:lnTo>
                        <a:pt x="606036" y="1186520"/>
                      </a:lnTo>
                      <a:cubicBezTo>
                        <a:pt x="697711" y="1180830"/>
                        <a:pt x="771745" y="1110460"/>
                        <a:pt x="782072" y="1019195"/>
                      </a:cubicBezTo>
                      <a:lnTo>
                        <a:pt x="809638" y="775723"/>
                      </a:lnTo>
                      <a:cubicBezTo>
                        <a:pt x="820793" y="677225"/>
                        <a:pt x="753116" y="586225"/>
                        <a:pt x="655574" y="568544"/>
                      </a:cubicBezTo>
                      <a:lnTo>
                        <a:pt x="310598" y="506042"/>
                      </a:lnTo>
                      <a:cubicBezTo>
                        <a:pt x="314423" y="499758"/>
                        <a:pt x="318128" y="493409"/>
                        <a:pt x="322115" y="487196"/>
                      </a:cubicBezTo>
                      <a:lnTo>
                        <a:pt x="337216" y="463665"/>
                      </a:lnTo>
                      <a:cubicBezTo>
                        <a:pt x="497701" y="213573"/>
                        <a:pt x="770877" y="64294"/>
                        <a:pt x="1068010" y="64294"/>
                      </a:cubicBezTo>
                      <a:lnTo>
                        <a:pt x="1068340" y="64294"/>
                      </a:lnTo>
                      <a:lnTo>
                        <a:pt x="1096115" y="64306"/>
                      </a:lnTo>
                      <a:cubicBezTo>
                        <a:pt x="1409234" y="64419"/>
                        <a:pt x="1700195" y="233402"/>
                        <a:pt x="1855464" y="505319"/>
                      </a:cubicBezTo>
                      <a:lnTo>
                        <a:pt x="1861540" y="515960"/>
                      </a:lnTo>
                      <a:cubicBezTo>
                        <a:pt x="1957394" y="683839"/>
                        <a:pt x="2008065" y="874751"/>
                        <a:pt x="2008065" y="1068066"/>
                      </a:cubicBezTo>
                      <a:lnTo>
                        <a:pt x="2008074" y="1159339"/>
                      </a:lnTo>
                      <a:cubicBezTo>
                        <a:pt x="2008074" y="1241708"/>
                        <a:pt x="2000905" y="1324261"/>
                        <a:pt x="1986881" y="1405681"/>
                      </a:cubicBezTo>
                      <a:lnTo>
                        <a:pt x="1191921" y="1725968"/>
                      </a:lnTo>
                      <a:cubicBezTo>
                        <a:pt x="1179753" y="1730871"/>
                        <a:pt x="1171789" y="1742677"/>
                        <a:pt x="1171789" y="1755784"/>
                      </a:cubicBezTo>
                      <a:lnTo>
                        <a:pt x="1171789" y="1899883"/>
                      </a:lnTo>
                      <a:lnTo>
                        <a:pt x="571317" y="2460323"/>
                      </a:lnTo>
                      <a:close/>
                      <a:moveTo>
                        <a:pt x="398037" y="688942"/>
                      </a:moveTo>
                      <a:lnTo>
                        <a:pt x="443501" y="643478"/>
                      </a:lnTo>
                      <a:lnTo>
                        <a:pt x="598915" y="798893"/>
                      </a:lnTo>
                      <a:lnTo>
                        <a:pt x="553451" y="844364"/>
                      </a:lnTo>
                      <a:lnTo>
                        <a:pt x="398037" y="688942"/>
                      </a:lnTo>
                      <a:close/>
                      <a:moveTo>
                        <a:pt x="600322" y="891226"/>
                      </a:moveTo>
                      <a:lnTo>
                        <a:pt x="645785" y="845763"/>
                      </a:lnTo>
                      <a:lnTo>
                        <a:pt x="698169" y="898146"/>
                      </a:lnTo>
                      <a:lnTo>
                        <a:pt x="652705" y="943610"/>
                      </a:lnTo>
                      <a:lnTo>
                        <a:pt x="600322" y="89122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grpSp>
          <p:nvGrpSpPr>
            <p:cNvPr id="155" name="Group 154">
              <a:extLst>
                <a:ext uri="{FF2B5EF4-FFF2-40B4-BE49-F238E27FC236}">
                  <a16:creationId xmlns:a16="http://schemas.microsoft.com/office/drawing/2014/main" id="{9717BF34-E0A7-77E8-02C7-1A288988FA93}"/>
                </a:ext>
              </a:extLst>
            </p:cNvPr>
            <p:cNvGrpSpPr/>
            <p:nvPr/>
          </p:nvGrpSpPr>
          <p:grpSpPr>
            <a:xfrm>
              <a:off x="9722035" y="2823287"/>
              <a:ext cx="2072779" cy="1865514"/>
              <a:chOff x="6974386" y="2827593"/>
              <a:chExt cx="2072779" cy="1865514"/>
            </a:xfrm>
          </p:grpSpPr>
          <p:sp>
            <p:nvSpPr>
              <p:cNvPr id="117" name="TextBox 116">
                <a:extLst>
                  <a:ext uri="{FF2B5EF4-FFF2-40B4-BE49-F238E27FC236}">
                    <a16:creationId xmlns:a16="http://schemas.microsoft.com/office/drawing/2014/main" id="{7E92282F-7840-B14B-0805-DFCA8F1140E6}"/>
                  </a:ext>
                </a:extLst>
              </p:cNvPr>
              <p:cNvSpPr txBox="1"/>
              <p:nvPr/>
            </p:nvSpPr>
            <p:spPr>
              <a:xfrm>
                <a:off x="6974386" y="2827593"/>
                <a:ext cx="2072779" cy="1641874"/>
              </a:xfrm>
              <a:prstGeom prst="rect">
                <a:avLst/>
              </a:prstGeom>
              <a:noFill/>
            </p:spPr>
            <p:txBody>
              <a:bodyPr wrap="square" lIns="0" tIns="0" rIns="0" bIns="0" rtlCol="0" anchor="b">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a:ea typeface="+mn-ea"/>
                    <a:cs typeface="+mn-cs"/>
                  </a:rPr>
                  <a:t>Payback Time</a:t>
                </a:r>
              </a:p>
            </p:txBody>
          </p:sp>
          <p:sp>
            <p:nvSpPr>
              <p:cNvPr id="118" name="TextBox 117">
                <a:extLst>
                  <a:ext uri="{FF2B5EF4-FFF2-40B4-BE49-F238E27FC236}">
                    <a16:creationId xmlns:a16="http://schemas.microsoft.com/office/drawing/2014/main" id="{26937D00-366D-CEAB-282E-0C84C95EE1EF}"/>
                  </a:ext>
                </a:extLst>
              </p:cNvPr>
              <p:cNvSpPr txBox="1"/>
              <p:nvPr/>
            </p:nvSpPr>
            <p:spPr>
              <a:xfrm>
                <a:off x="6974386" y="2968607"/>
                <a:ext cx="2072779" cy="1724500"/>
              </a:xfrm>
              <a:prstGeom prst="rect">
                <a:avLst/>
              </a:prstGeom>
              <a:noFill/>
            </p:spPr>
            <p:txBody>
              <a:bodyPr wrap="square" lIns="0" tIns="0" rIns="0" bIns="0" rtlCol="0" anchor="b">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a:ea typeface="+mn-ea"/>
                    <a:cs typeface="+mn-cs"/>
                  </a:rPr>
                  <a:t>Technology to benefit less skilled</a:t>
                </a:r>
              </a:p>
            </p:txBody>
          </p:sp>
          <p:grpSp>
            <p:nvGrpSpPr>
              <p:cNvPr id="121" name="Group 120">
                <a:extLst>
                  <a:ext uri="{FF2B5EF4-FFF2-40B4-BE49-F238E27FC236}">
                    <a16:creationId xmlns:a16="http://schemas.microsoft.com/office/drawing/2014/main" id="{7CE880B0-3F4E-67EF-6856-412E3A717B8A}"/>
                  </a:ext>
                </a:extLst>
              </p:cNvPr>
              <p:cNvGrpSpPr/>
              <p:nvPr/>
            </p:nvGrpSpPr>
            <p:grpSpPr>
              <a:xfrm>
                <a:off x="7254783" y="2971635"/>
                <a:ext cx="1511985" cy="1494804"/>
                <a:chOff x="548640" y="407792"/>
                <a:chExt cx="914400" cy="994410"/>
              </a:xfrm>
            </p:grpSpPr>
            <p:sp>
              <p:nvSpPr>
                <p:cNvPr id="123" name="Arc 122">
                  <a:extLst>
                    <a:ext uri="{FF2B5EF4-FFF2-40B4-BE49-F238E27FC236}">
                      <a16:creationId xmlns:a16="http://schemas.microsoft.com/office/drawing/2014/main" id="{D6B20B33-B20C-21B4-D74B-8E94BDAAC85E}"/>
                    </a:ext>
                  </a:extLst>
                </p:cNvPr>
                <p:cNvSpPr/>
                <p:nvPr/>
              </p:nvSpPr>
              <p:spPr>
                <a:xfrm>
                  <a:off x="548640" y="407792"/>
                  <a:ext cx="914400" cy="914400"/>
                </a:xfrm>
                <a:prstGeom prst="arc">
                  <a:avLst>
                    <a:gd name="adj1" fmla="val 10830507"/>
                    <a:gd name="adj2" fmla="val 21559716"/>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4" name="Arc 123">
                  <a:extLst>
                    <a:ext uri="{FF2B5EF4-FFF2-40B4-BE49-F238E27FC236}">
                      <a16:creationId xmlns:a16="http://schemas.microsoft.com/office/drawing/2014/main" id="{3B90D874-4D28-3F53-3B75-3E0DA2D6C617}"/>
                    </a:ext>
                  </a:extLst>
                </p:cNvPr>
                <p:cNvSpPr/>
                <p:nvPr/>
              </p:nvSpPr>
              <p:spPr>
                <a:xfrm rot="10800000">
                  <a:off x="548640" y="487802"/>
                  <a:ext cx="914400" cy="914400"/>
                </a:xfrm>
                <a:prstGeom prst="arc">
                  <a:avLst>
                    <a:gd name="adj1" fmla="val 10830507"/>
                    <a:gd name="adj2" fmla="val 21559716"/>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grpSp>
      <p:grpSp>
        <p:nvGrpSpPr>
          <p:cNvPr id="168" name="Group 167">
            <a:extLst>
              <a:ext uri="{FF2B5EF4-FFF2-40B4-BE49-F238E27FC236}">
                <a16:creationId xmlns:a16="http://schemas.microsoft.com/office/drawing/2014/main" id="{AE1067B1-1BE3-90C1-34AF-D82B8303C899}"/>
              </a:ext>
            </a:extLst>
          </p:cNvPr>
          <p:cNvGrpSpPr/>
          <p:nvPr/>
        </p:nvGrpSpPr>
        <p:grpSpPr>
          <a:xfrm>
            <a:off x="4732377" y="681322"/>
            <a:ext cx="1828927" cy="3805786"/>
            <a:chOff x="-3127409" y="681322"/>
            <a:chExt cx="1828927" cy="3805786"/>
          </a:xfrm>
        </p:grpSpPr>
        <p:sp>
          <p:nvSpPr>
            <p:cNvPr id="29" name="TextBox 28">
              <a:extLst>
                <a:ext uri="{FF2B5EF4-FFF2-40B4-BE49-F238E27FC236}">
                  <a16:creationId xmlns:a16="http://schemas.microsoft.com/office/drawing/2014/main" id="{3C32F2B5-FC87-125C-8116-3734DB21D344}"/>
                </a:ext>
              </a:extLst>
            </p:cNvPr>
            <p:cNvSpPr txBox="1"/>
            <p:nvPr/>
          </p:nvSpPr>
          <p:spPr>
            <a:xfrm>
              <a:off x="-3127409" y="1282255"/>
              <a:ext cx="1828800" cy="353943"/>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Calibri"/>
                  <a:ea typeface="+mn-ea"/>
                  <a:cs typeface="+mn-cs"/>
                </a:rPr>
                <a:t>Internet</a:t>
              </a:r>
            </a:p>
          </p:txBody>
        </p:sp>
        <p:sp>
          <p:nvSpPr>
            <p:cNvPr id="30" name="TextBox 29">
              <a:extLst>
                <a:ext uri="{FF2B5EF4-FFF2-40B4-BE49-F238E27FC236}">
                  <a16:creationId xmlns:a16="http://schemas.microsoft.com/office/drawing/2014/main" id="{C89AFA83-DB27-6C41-1905-45BB99CA2613}"/>
                </a:ext>
              </a:extLst>
            </p:cNvPr>
            <p:cNvSpPr txBox="1"/>
            <p:nvPr/>
          </p:nvSpPr>
          <p:spPr>
            <a:xfrm>
              <a:off x="-3127409" y="1637507"/>
              <a:ext cx="1828800"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Calibri"/>
                  <a:ea typeface="+mn-ea"/>
                  <a:cs typeface="+mn-cs"/>
                </a:rPr>
                <a:t>Information at your fingertips</a:t>
              </a:r>
            </a:p>
          </p:txBody>
        </p:sp>
        <p:grpSp>
          <p:nvGrpSpPr>
            <p:cNvPr id="11" name="Group 10">
              <a:extLst>
                <a:ext uri="{FF2B5EF4-FFF2-40B4-BE49-F238E27FC236}">
                  <a16:creationId xmlns:a16="http://schemas.microsoft.com/office/drawing/2014/main" id="{63008BC7-82DA-A684-8369-20E257B96D04}"/>
                </a:ext>
              </a:extLst>
            </p:cNvPr>
            <p:cNvGrpSpPr/>
            <p:nvPr/>
          </p:nvGrpSpPr>
          <p:grpSpPr>
            <a:xfrm>
              <a:off x="-3127409" y="681322"/>
              <a:ext cx="453944" cy="508184"/>
              <a:chOff x="-10938102" y="10854416"/>
              <a:chExt cx="807734" cy="904245"/>
            </a:xfrm>
            <a:solidFill>
              <a:schemeClr val="bg1"/>
            </a:solidFill>
          </p:grpSpPr>
          <p:sp>
            <p:nvSpPr>
              <p:cNvPr id="7" name="Freeform: Shape 6">
                <a:extLst>
                  <a:ext uri="{FF2B5EF4-FFF2-40B4-BE49-F238E27FC236}">
                    <a16:creationId xmlns:a16="http://schemas.microsoft.com/office/drawing/2014/main" id="{616E88F1-439C-E7CB-A228-A4AC9F484D6B}"/>
                  </a:ext>
                </a:extLst>
              </p:cNvPr>
              <p:cNvSpPr/>
              <p:nvPr/>
            </p:nvSpPr>
            <p:spPr>
              <a:xfrm>
                <a:off x="-10938102" y="10854416"/>
                <a:ext cx="807734" cy="809625"/>
              </a:xfrm>
              <a:custGeom>
                <a:avLst/>
                <a:gdLst>
                  <a:gd name="connsiteX0" fmla="*/ 404813 w 807734"/>
                  <a:gd name="connsiteY0" fmla="*/ 0 h 809625"/>
                  <a:gd name="connsiteX1" fmla="*/ 0 w 807734"/>
                  <a:gd name="connsiteY1" fmla="*/ 404813 h 809625"/>
                  <a:gd name="connsiteX2" fmla="*/ 383857 w 807734"/>
                  <a:gd name="connsiteY2" fmla="*/ 809625 h 809625"/>
                  <a:gd name="connsiteX3" fmla="*/ 372427 w 807734"/>
                  <a:gd name="connsiteY3" fmla="*/ 769620 h 809625"/>
                  <a:gd name="connsiteX4" fmla="*/ 369570 w 807734"/>
                  <a:gd name="connsiteY4" fmla="*/ 740092 h 809625"/>
                  <a:gd name="connsiteX5" fmla="*/ 300038 w 807734"/>
                  <a:gd name="connsiteY5" fmla="*/ 657225 h 809625"/>
                  <a:gd name="connsiteX6" fmla="*/ 284798 w 807734"/>
                  <a:gd name="connsiteY6" fmla="*/ 623888 h 809625"/>
                  <a:gd name="connsiteX7" fmla="*/ 358140 w 807734"/>
                  <a:gd name="connsiteY7" fmla="*/ 623888 h 809625"/>
                  <a:gd name="connsiteX8" fmla="*/ 352425 w 807734"/>
                  <a:gd name="connsiteY8" fmla="*/ 562927 h 809625"/>
                  <a:gd name="connsiteX9" fmla="*/ 265748 w 807734"/>
                  <a:gd name="connsiteY9" fmla="*/ 562927 h 809625"/>
                  <a:gd name="connsiteX10" fmla="*/ 248602 w 807734"/>
                  <a:gd name="connsiteY10" fmla="*/ 436245 h 809625"/>
                  <a:gd name="connsiteX11" fmla="*/ 340995 w 807734"/>
                  <a:gd name="connsiteY11" fmla="*/ 436245 h 809625"/>
                  <a:gd name="connsiteX12" fmla="*/ 355282 w 807734"/>
                  <a:gd name="connsiteY12" fmla="*/ 375285 h 809625"/>
                  <a:gd name="connsiteX13" fmla="*/ 248602 w 807734"/>
                  <a:gd name="connsiteY13" fmla="*/ 375285 h 809625"/>
                  <a:gd name="connsiteX14" fmla="*/ 265748 w 807734"/>
                  <a:gd name="connsiteY14" fmla="*/ 248602 h 809625"/>
                  <a:gd name="connsiteX15" fmla="*/ 374332 w 807734"/>
                  <a:gd name="connsiteY15" fmla="*/ 248602 h 809625"/>
                  <a:gd name="connsiteX16" fmla="*/ 374332 w 807734"/>
                  <a:gd name="connsiteY16" fmla="*/ 350520 h 809625"/>
                  <a:gd name="connsiteX17" fmla="*/ 399098 w 807734"/>
                  <a:gd name="connsiteY17" fmla="*/ 332423 h 809625"/>
                  <a:gd name="connsiteX18" fmla="*/ 434340 w 807734"/>
                  <a:gd name="connsiteY18" fmla="*/ 320993 h 809625"/>
                  <a:gd name="connsiteX19" fmla="*/ 434340 w 807734"/>
                  <a:gd name="connsiteY19" fmla="*/ 248602 h 809625"/>
                  <a:gd name="connsiteX20" fmla="*/ 542925 w 807734"/>
                  <a:gd name="connsiteY20" fmla="*/ 248602 h 809625"/>
                  <a:gd name="connsiteX21" fmla="*/ 560070 w 807734"/>
                  <a:gd name="connsiteY21" fmla="*/ 375285 h 809625"/>
                  <a:gd name="connsiteX22" fmla="*/ 558165 w 807734"/>
                  <a:gd name="connsiteY22" fmla="*/ 375285 h 809625"/>
                  <a:gd name="connsiteX23" fmla="*/ 631507 w 807734"/>
                  <a:gd name="connsiteY23" fmla="*/ 436245 h 809625"/>
                  <a:gd name="connsiteX24" fmla="*/ 745807 w 807734"/>
                  <a:gd name="connsiteY24" fmla="*/ 436245 h 809625"/>
                  <a:gd name="connsiteX25" fmla="*/ 728663 w 807734"/>
                  <a:gd name="connsiteY25" fmla="*/ 516255 h 809625"/>
                  <a:gd name="connsiteX26" fmla="*/ 775335 w 807734"/>
                  <a:gd name="connsiteY26" fmla="*/ 554355 h 809625"/>
                  <a:gd name="connsiteX27" fmla="*/ 778193 w 807734"/>
                  <a:gd name="connsiteY27" fmla="*/ 557213 h 809625"/>
                  <a:gd name="connsiteX28" fmla="*/ 807720 w 807734"/>
                  <a:gd name="connsiteY28" fmla="*/ 405765 h 809625"/>
                  <a:gd name="connsiteX29" fmla="*/ 404813 w 807734"/>
                  <a:gd name="connsiteY29" fmla="*/ 0 h 809625"/>
                  <a:gd name="connsiteX30" fmla="*/ 98107 w 807734"/>
                  <a:gd name="connsiteY30" fmla="*/ 247650 h 809625"/>
                  <a:gd name="connsiteX31" fmla="*/ 202882 w 807734"/>
                  <a:gd name="connsiteY31" fmla="*/ 247650 h 809625"/>
                  <a:gd name="connsiteX32" fmla="*/ 186690 w 807734"/>
                  <a:gd name="connsiteY32" fmla="*/ 374332 h 809625"/>
                  <a:gd name="connsiteX33" fmla="*/ 61913 w 807734"/>
                  <a:gd name="connsiteY33" fmla="*/ 374332 h 809625"/>
                  <a:gd name="connsiteX34" fmla="*/ 98107 w 807734"/>
                  <a:gd name="connsiteY34" fmla="*/ 247650 h 809625"/>
                  <a:gd name="connsiteX35" fmla="*/ 98107 w 807734"/>
                  <a:gd name="connsiteY35" fmla="*/ 561975 h 809625"/>
                  <a:gd name="connsiteX36" fmla="*/ 61913 w 807734"/>
                  <a:gd name="connsiteY36" fmla="*/ 435293 h 809625"/>
                  <a:gd name="connsiteX37" fmla="*/ 187643 w 807734"/>
                  <a:gd name="connsiteY37" fmla="*/ 435293 h 809625"/>
                  <a:gd name="connsiteX38" fmla="*/ 203835 w 807734"/>
                  <a:gd name="connsiteY38" fmla="*/ 561975 h 809625"/>
                  <a:gd name="connsiteX39" fmla="*/ 98107 w 807734"/>
                  <a:gd name="connsiteY39" fmla="*/ 561975 h 809625"/>
                  <a:gd name="connsiteX40" fmla="*/ 266700 w 807734"/>
                  <a:gd name="connsiteY40" fmla="*/ 720090 h 809625"/>
                  <a:gd name="connsiteX41" fmla="*/ 138113 w 807734"/>
                  <a:gd name="connsiteY41" fmla="*/ 621982 h 809625"/>
                  <a:gd name="connsiteX42" fmla="*/ 220027 w 807734"/>
                  <a:gd name="connsiteY42" fmla="*/ 621982 h 809625"/>
                  <a:gd name="connsiteX43" fmla="*/ 266700 w 807734"/>
                  <a:gd name="connsiteY43" fmla="*/ 720090 h 809625"/>
                  <a:gd name="connsiteX44" fmla="*/ 220027 w 807734"/>
                  <a:gd name="connsiteY44" fmla="*/ 187643 h 809625"/>
                  <a:gd name="connsiteX45" fmla="*/ 138113 w 807734"/>
                  <a:gd name="connsiteY45" fmla="*/ 187643 h 809625"/>
                  <a:gd name="connsiteX46" fmla="*/ 266700 w 807734"/>
                  <a:gd name="connsiteY46" fmla="*/ 89535 h 809625"/>
                  <a:gd name="connsiteX47" fmla="*/ 220027 w 807734"/>
                  <a:gd name="connsiteY47" fmla="*/ 187643 h 809625"/>
                  <a:gd name="connsiteX48" fmla="*/ 374332 w 807734"/>
                  <a:gd name="connsiteY48" fmla="*/ 187643 h 809625"/>
                  <a:gd name="connsiteX49" fmla="*/ 284798 w 807734"/>
                  <a:gd name="connsiteY49" fmla="*/ 187643 h 809625"/>
                  <a:gd name="connsiteX50" fmla="*/ 300038 w 807734"/>
                  <a:gd name="connsiteY50" fmla="*/ 154305 h 809625"/>
                  <a:gd name="connsiteX51" fmla="*/ 375285 w 807734"/>
                  <a:gd name="connsiteY51" fmla="*/ 68580 h 809625"/>
                  <a:gd name="connsiteX52" fmla="*/ 375285 w 807734"/>
                  <a:gd name="connsiteY52" fmla="*/ 187643 h 809625"/>
                  <a:gd name="connsiteX53" fmla="*/ 435293 w 807734"/>
                  <a:gd name="connsiteY53" fmla="*/ 187643 h 809625"/>
                  <a:gd name="connsiteX54" fmla="*/ 435293 w 807734"/>
                  <a:gd name="connsiteY54" fmla="*/ 68580 h 809625"/>
                  <a:gd name="connsiteX55" fmla="*/ 510540 w 807734"/>
                  <a:gd name="connsiteY55" fmla="*/ 154305 h 809625"/>
                  <a:gd name="connsiteX56" fmla="*/ 525780 w 807734"/>
                  <a:gd name="connsiteY56" fmla="*/ 187643 h 809625"/>
                  <a:gd name="connsiteX57" fmla="*/ 435293 w 807734"/>
                  <a:gd name="connsiteY57" fmla="*/ 187643 h 809625"/>
                  <a:gd name="connsiteX58" fmla="*/ 542925 w 807734"/>
                  <a:gd name="connsiteY58" fmla="*/ 89535 h 809625"/>
                  <a:gd name="connsiteX59" fmla="*/ 671513 w 807734"/>
                  <a:gd name="connsiteY59" fmla="*/ 187643 h 809625"/>
                  <a:gd name="connsiteX60" fmla="*/ 589598 w 807734"/>
                  <a:gd name="connsiteY60" fmla="*/ 187643 h 809625"/>
                  <a:gd name="connsiteX61" fmla="*/ 542925 w 807734"/>
                  <a:gd name="connsiteY61" fmla="*/ 89535 h 809625"/>
                  <a:gd name="connsiteX62" fmla="*/ 621982 w 807734"/>
                  <a:gd name="connsiteY62" fmla="*/ 374332 h 809625"/>
                  <a:gd name="connsiteX63" fmla="*/ 605790 w 807734"/>
                  <a:gd name="connsiteY63" fmla="*/ 247650 h 809625"/>
                  <a:gd name="connsiteX64" fmla="*/ 710565 w 807734"/>
                  <a:gd name="connsiteY64" fmla="*/ 247650 h 809625"/>
                  <a:gd name="connsiteX65" fmla="*/ 746760 w 807734"/>
                  <a:gd name="connsiteY65" fmla="*/ 374332 h 809625"/>
                  <a:gd name="connsiteX66" fmla="*/ 621982 w 807734"/>
                  <a:gd name="connsiteY66" fmla="*/ 374332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807734" h="809625">
                    <a:moveTo>
                      <a:pt x="404813" y="0"/>
                    </a:moveTo>
                    <a:cubicBezTo>
                      <a:pt x="181927" y="0"/>
                      <a:pt x="0" y="181927"/>
                      <a:pt x="0" y="404813"/>
                    </a:cubicBezTo>
                    <a:cubicBezTo>
                      <a:pt x="0" y="621030"/>
                      <a:pt x="170498" y="798195"/>
                      <a:pt x="383857" y="809625"/>
                    </a:cubicBezTo>
                    <a:cubicBezTo>
                      <a:pt x="378143" y="797242"/>
                      <a:pt x="373380" y="783908"/>
                      <a:pt x="372427" y="769620"/>
                    </a:cubicBezTo>
                    <a:lnTo>
                      <a:pt x="369570" y="740092"/>
                    </a:lnTo>
                    <a:cubicBezTo>
                      <a:pt x="343852" y="725805"/>
                      <a:pt x="320040" y="697230"/>
                      <a:pt x="300038" y="657225"/>
                    </a:cubicBezTo>
                    <a:cubicBezTo>
                      <a:pt x="294323" y="646748"/>
                      <a:pt x="289560" y="635318"/>
                      <a:pt x="284798" y="623888"/>
                    </a:cubicBezTo>
                    <a:lnTo>
                      <a:pt x="358140" y="623888"/>
                    </a:lnTo>
                    <a:lnTo>
                      <a:pt x="352425" y="562927"/>
                    </a:lnTo>
                    <a:lnTo>
                      <a:pt x="265748" y="562927"/>
                    </a:lnTo>
                    <a:cubicBezTo>
                      <a:pt x="256223" y="523875"/>
                      <a:pt x="250507" y="481013"/>
                      <a:pt x="248602" y="436245"/>
                    </a:cubicBezTo>
                    <a:lnTo>
                      <a:pt x="340995" y="436245"/>
                    </a:lnTo>
                    <a:cubicBezTo>
                      <a:pt x="340043" y="414338"/>
                      <a:pt x="345757" y="393382"/>
                      <a:pt x="355282" y="375285"/>
                    </a:cubicBezTo>
                    <a:lnTo>
                      <a:pt x="248602" y="375285"/>
                    </a:lnTo>
                    <a:cubicBezTo>
                      <a:pt x="250507" y="330518"/>
                      <a:pt x="256223" y="287655"/>
                      <a:pt x="265748" y="248602"/>
                    </a:cubicBezTo>
                    <a:lnTo>
                      <a:pt x="374332" y="248602"/>
                    </a:lnTo>
                    <a:lnTo>
                      <a:pt x="374332" y="350520"/>
                    </a:lnTo>
                    <a:cubicBezTo>
                      <a:pt x="381952" y="343852"/>
                      <a:pt x="389573" y="337185"/>
                      <a:pt x="399098" y="332423"/>
                    </a:cubicBezTo>
                    <a:cubicBezTo>
                      <a:pt x="410527" y="326707"/>
                      <a:pt x="421957" y="322898"/>
                      <a:pt x="434340" y="320993"/>
                    </a:cubicBezTo>
                    <a:lnTo>
                      <a:pt x="434340" y="248602"/>
                    </a:lnTo>
                    <a:lnTo>
                      <a:pt x="542925" y="248602"/>
                    </a:lnTo>
                    <a:cubicBezTo>
                      <a:pt x="552450" y="287655"/>
                      <a:pt x="558165" y="330518"/>
                      <a:pt x="560070" y="375285"/>
                    </a:cubicBezTo>
                    <a:lnTo>
                      <a:pt x="558165" y="375285"/>
                    </a:lnTo>
                    <a:lnTo>
                      <a:pt x="631507" y="436245"/>
                    </a:lnTo>
                    <a:lnTo>
                      <a:pt x="745807" y="436245"/>
                    </a:lnTo>
                    <a:cubicBezTo>
                      <a:pt x="742950" y="463868"/>
                      <a:pt x="737235" y="490538"/>
                      <a:pt x="728663" y="516255"/>
                    </a:cubicBezTo>
                    <a:lnTo>
                      <a:pt x="775335" y="554355"/>
                    </a:lnTo>
                    <a:cubicBezTo>
                      <a:pt x="776288" y="555307"/>
                      <a:pt x="777240" y="556260"/>
                      <a:pt x="778193" y="557213"/>
                    </a:cubicBezTo>
                    <a:cubicBezTo>
                      <a:pt x="797243" y="510540"/>
                      <a:pt x="807720" y="459105"/>
                      <a:pt x="807720" y="405765"/>
                    </a:cubicBezTo>
                    <a:cubicBezTo>
                      <a:pt x="809625" y="181927"/>
                      <a:pt x="628650" y="0"/>
                      <a:pt x="404813" y="0"/>
                    </a:cubicBezTo>
                    <a:close/>
                    <a:moveTo>
                      <a:pt x="98107" y="247650"/>
                    </a:moveTo>
                    <a:lnTo>
                      <a:pt x="202882" y="247650"/>
                    </a:lnTo>
                    <a:cubicBezTo>
                      <a:pt x="194310" y="286702"/>
                      <a:pt x="188595" y="329565"/>
                      <a:pt x="186690" y="374332"/>
                    </a:cubicBezTo>
                    <a:lnTo>
                      <a:pt x="61913" y="374332"/>
                    </a:lnTo>
                    <a:cubicBezTo>
                      <a:pt x="65723" y="329565"/>
                      <a:pt x="79057" y="286702"/>
                      <a:pt x="98107" y="247650"/>
                    </a:cubicBezTo>
                    <a:close/>
                    <a:moveTo>
                      <a:pt x="98107" y="561975"/>
                    </a:moveTo>
                    <a:cubicBezTo>
                      <a:pt x="78105" y="522923"/>
                      <a:pt x="65723" y="481013"/>
                      <a:pt x="61913" y="435293"/>
                    </a:cubicBezTo>
                    <a:lnTo>
                      <a:pt x="187643" y="435293"/>
                    </a:lnTo>
                    <a:cubicBezTo>
                      <a:pt x="189548" y="480060"/>
                      <a:pt x="195263" y="522923"/>
                      <a:pt x="203835" y="561975"/>
                    </a:cubicBezTo>
                    <a:lnTo>
                      <a:pt x="98107" y="561975"/>
                    </a:lnTo>
                    <a:close/>
                    <a:moveTo>
                      <a:pt x="266700" y="720090"/>
                    </a:moveTo>
                    <a:cubicBezTo>
                      <a:pt x="216218" y="698183"/>
                      <a:pt x="172402" y="663893"/>
                      <a:pt x="138113" y="621982"/>
                    </a:cubicBezTo>
                    <a:lnTo>
                      <a:pt x="220027" y="621982"/>
                    </a:lnTo>
                    <a:cubicBezTo>
                      <a:pt x="232410" y="660082"/>
                      <a:pt x="248602" y="693420"/>
                      <a:pt x="266700" y="720090"/>
                    </a:cubicBezTo>
                    <a:close/>
                    <a:moveTo>
                      <a:pt x="220027" y="187643"/>
                    </a:moveTo>
                    <a:lnTo>
                      <a:pt x="138113" y="187643"/>
                    </a:lnTo>
                    <a:cubicBezTo>
                      <a:pt x="172402" y="145732"/>
                      <a:pt x="216218" y="111443"/>
                      <a:pt x="266700" y="89535"/>
                    </a:cubicBezTo>
                    <a:cubicBezTo>
                      <a:pt x="248602" y="117157"/>
                      <a:pt x="232410" y="150495"/>
                      <a:pt x="220027" y="187643"/>
                    </a:cubicBezTo>
                    <a:close/>
                    <a:moveTo>
                      <a:pt x="374332" y="187643"/>
                    </a:moveTo>
                    <a:lnTo>
                      <a:pt x="284798" y="187643"/>
                    </a:lnTo>
                    <a:cubicBezTo>
                      <a:pt x="289560" y="176213"/>
                      <a:pt x="294323" y="164782"/>
                      <a:pt x="300038" y="154305"/>
                    </a:cubicBezTo>
                    <a:cubicBezTo>
                      <a:pt x="321945" y="111443"/>
                      <a:pt x="347663" y="81915"/>
                      <a:pt x="375285" y="68580"/>
                    </a:cubicBezTo>
                    <a:lnTo>
                      <a:pt x="375285" y="187643"/>
                    </a:lnTo>
                    <a:close/>
                    <a:moveTo>
                      <a:pt x="435293" y="187643"/>
                    </a:moveTo>
                    <a:lnTo>
                      <a:pt x="435293" y="68580"/>
                    </a:lnTo>
                    <a:cubicBezTo>
                      <a:pt x="462915" y="81915"/>
                      <a:pt x="488632" y="111443"/>
                      <a:pt x="510540" y="154305"/>
                    </a:cubicBezTo>
                    <a:cubicBezTo>
                      <a:pt x="516255" y="164782"/>
                      <a:pt x="521018" y="176213"/>
                      <a:pt x="525780" y="187643"/>
                    </a:cubicBezTo>
                    <a:lnTo>
                      <a:pt x="435293" y="187643"/>
                    </a:lnTo>
                    <a:close/>
                    <a:moveTo>
                      <a:pt x="542925" y="89535"/>
                    </a:moveTo>
                    <a:cubicBezTo>
                      <a:pt x="593407" y="111443"/>
                      <a:pt x="637223" y="145732"/>
                      <a:pt x="671513" y="187643"/>
                    </a:cubicBezTo>
                    <a:lnTo>
                      <a:pt x="589598" y="187643"/>
                    </a:lnTo>
                    <a:cubicBezTo>
                      <a:pt x="577215" y="150495"/>
                      <a:pt x="561023" y="117157"/>
                      <a:pt x="542925" y="89535"/>
                    </a:cubicBezTo>
                    <a:close/>
                    <a:moveTo>
                      <a:pt x="621982" y="374332"/>
                    </a:moveTo>
                    <a:cubicBezTo>
                      <a:pt x="620077" y="329565"/>
                      <a:pt x="615315" y="286702"/>
                      <a:pt x="605790" y="247650"/>
                    </a:cubicBezTo>
                    <a:lnTo>
                      <a:pt x="710565" y="247650"/>
                    </a:lnTo>
                    <a:cubicBezTo>
                      <a:pt x="730568" y="286702"/>
                      <a:pt x="742950" y="328613"/>
                      <a:pt x="746760" y="374332"/>
                    </a:cubicBezTo>
                    <a:lnTo>
                      <a:pt x="621982" y="3743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8" name="Freeform: Shape 7">
                <a:extLst>
                  <a:ext uri="{FF2B5EF4-FFF2-40B4-BE49-F238E27FC236}">
                    <a16:creationId xmlns:a16="http://schemas.microsoft.com/office/drawing/2014/main" id="{C530FE9C-1D27-2227-C7DD-059DB189F977}"/>
                  </a:ext>
                </a:extLst>
              </p:cNvPr>
              <p:cNvSpPr/>
              <p:nvPr/>
            </p:nvSpPr>
            <p:spPr>
              <a:xfrm>
                <a:off x="-10536369" y="11233273"/>
                <a:ext cx="356062" cy="525388"/>
              </a:xfrm>
              <a:custGeom>
                <a:avLst/>
                <a:gdLst>
                  <a:gd name="connsiteX0" fmla="*/ 337407 w 356062"/>
                  <a:gd name="connsiteY0" fmla="*/ 221218 h 525388"/>
                  <a:gd name="connsiteX1" fmla="*/ 83090 w 356062"/>
                  <a:gd name="connsiteY1" fmla="*/ 11668 h 525388"/>
                  <a:gd name="connsiteX2" fmla="*/ 26892 w 356062"/>
                  <a:gd name="connsiteY2" fmla="*/ 5953 h 525388"/>
                  <a:gd name="connsiteX3" fmla="*/ 222 w 356062"/>
                  <a:gd name="connsiteY3" fmla="*/ 55483 h 525388"/>
                  <a:gd name="connsiteX4" fmla="*/ 31654 w 356062"/>
                  <a:gd name="connsiteY4" fmla="*/ 384095 h 525388"/>
                  <a:gd name="connsiteX5" fmla="*/ 112617 w 356062"/>
                  <a:gd name="connsiteY5" fmla="*/ 420291 h 525388"/>
                  <a:gd name="connsiteX6" fmla="*/ 168815 w 356062"/>
                  <a:gd name="connsiteY6" fmla="*/ 379333 h 525388"/>
                  <a:gd name="connsiteX7" fmla="*/ 232632 w 356062"/>
                  <a:gd name="connsiteY7" fmla="*/ 498395 h 525388"/>
                  <a:gd name="connsiteX8" fmla="*/ 301212 w 356062"/>
                  <a:gd name="connsiteY8" fmla="*/ 519351 h 525388"/>
                  <a:gd name="connsiteX9" fmla="*/ 322167 w 356062"/>
                  <a:gd name="connsiteY9" fmla="*/ 450770 h 525388"/>
                  <a:gd name="connsiteX10" fmla="*/ 258349 w 356062"/>
                  <a:gd name="connsiteY10" fmla="*/ 331708 h 525388"/>
                  <a:gd name="connsiteX11" fmla="*/ 324072 w 356062"/>
                  <a:gd name="connsiteY11" fmla="*/ 307895 h 525388"/>
                  <a:gd name="connsiteX12" fmla="*/ 337407 w 356062"/>
                  <a:gd name="connsiteY12" fmla="*/ 221218 h 52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6062" h="525388">
                    <a:moveTo>
                      <a:pt x="337407" y="221218"/>
                    </a:moveTo>
                    <a:lnTo>
                      <a:pt x="83090" y="11668"/>
                    </a:lnTo>
                    <a:cubicBezTo>
                      <a:pt x="66897" y="-1667"/>
                      <a:pt x="44990" y="-3572"/>
                      <a:pt x="26892" y="5953"/>
                    </a:cubicBezTo>
                    <a:cubicBezTo>
                      <a:pt x="8794" y="15478"/>
                      <a:pt x="-1683" y="35481"/>
                      <a:pt x="222" y="55483"/>
                    </a:cubicBezTo>
                    <a:lnTo>
                      <a:pt x="31654" y="384095"/>
                    </a:lnTo>
                    <a:cubicBezTo>
                      <a:pt x="35465" y="423148"/>
                      <a:pt x="80232" y="444103"/>
                      <a:pt x="112617" y="420291"/>
                    </a:cubicBezTo>
                    <a:lnTo>
                      <a:pt x="168815" y="379333"/>
                    </a:lnTo>
                    <a:lnTo>
                      <a:pt x="232632" y="498395"/>
                    </a:lnTo>
                    <a:cubicBezTo>
                      <a:pt x="245967" y="523160"/>
                      <a:pt x="276447" y="532685"/>
                      <a:pt x="301212" y="519351"/>
                    </a:cubicBezTo>
                    <a:cubicBezTo>
                      <a:pt x="325977" y="506016"/>
                      <a:pt x="335502" y="475535"/>
                      <a:pt x="322167" y="450770"/>
                    </a:cubicBezTo>
                    <a:lnTo>
                      <a:pt x="258349" y="331708"/>
                    </a:lnTo>
                    <a:lnTo>
                      <a:pt x="324072" y="307895"/>
                    </a:lnTo>
                    <a:cubicBezTo>
                      <a:pt x="359315" y="295514"/>
                      <a:pt x="367887" y="246936"/>
                      <a:pt x="337407" y="22121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52" name="Group 151">
              <a:extLst>
                <a:ext uri="{FF2B5EF4-FFF2-40B4-BE49-F238E27FC236}">
                  <a16:creationId xmlns:a16="http://schemas.microsoft.com/office/drawing/2014/main" id="{735A0C0D-500B-2E26-4B1B-751C857CDF3B}"/>
                </a:ext>
              </a:extLst>
            </p:cNvPr>
            <p:cNvGrpSpPr/>
            <p:nvPr/>
          </p:nvGrpSpPr>
          <p:grpSpPr>
            <a:xfrm>
              <a:off x="-3127409" y="3024981"/>
              <a:ext cx="1828927" cy="1462127"/>
              <a:chOff x="3812652" y="3070860"/>
              <a:chExt cx="1828927" cy="1462127"/>
            </a:xfrm>
          </p:grpSpPr>
          <p:sp>
            <p:nvSpPr>
              <p:cNvPr id="33" name="TextBox 32">
                <a:extLst>
                  <a:ext uri="{FF2B5EF4-FFF2-40B4-BE49-F238E27FC236}">
                    <a16:creationId xmlns:a16="http://schemas.microsoft.com/office/drawing/2014/main" id="{49B22825-495A-376F-6B09-21FB7E9F06A6}"/>
                  </a:ext>
                </a:extLst>
              </p:cNvPr>
              <p:cNvSpPr txBox="1"/>
              <p:nvPr/>
            </p:nvSpPr>
            <p:spPr>
              <a:xfrm>
                <a:off x="3812652" y="3623737"/>
                <a:ext cx="1828927" cy="353943"/>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1">
                    <a:solidFill>
                      <a:srgbClr val="FFFFFF"/>
                    </a:solidFill>
                    <a:latin typeface="Calibri"/>
                  </a:rPr>
                  <a:t>Smart Phone</a:t>
                </a:r>
                <a:endParaRPr kumimoji="0" lang="en-US" sz="2300" b="1" i="0" u="none" strike="noStrike" kern="1200" cap="none" spc="0" normalizeH="0" baseline="0" noProof="0">
                  <a:ln>
                    <a:noFill/>
                  </a:ln>
                  <a:solidFill>
                    <a:srgbClr val="FFFFFF"/>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FE0956BC-133A-6E59-2BF3-14467BBCBFA1}"/>
                  </a:ext>
                </a:extLst>
              </p:cNvPr>
              <p:cNvSpPr txBox="1"/>
              <p:nvPr/>
            </p:nvSpPr>
            <p:spPr>
              <a:xfrm>
                <a:off x="3812652" y="3978989"/>
                <a:ext cx="1828927"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Calibri"/>
                    <a:ea typeface="+mn-ea"/>
                    <a:cs typeface="+mn-cs"/>
                  </a:rPr>
                  <a:t>Computer at your fingertips</a:t>
                </a:r>
              </a:p>
            </p:txBody>
          </p:sp>
          <p:grpSp>
            <p:nvGrpSpPr>
              <p:cNvPr id="142" name="Graphic 139">
                <a:extLst>
                  <a:ext uri="{FF2B5EF4-FFF2-40B4-BE49-F238E27FC236}">
                    <a16:creationId xmlns:a16="http://schemas.microsoft.com/office/drawing/2014/main" id="{529779EA-1B12-5528-4AB9-2AFF9982CA15}"/>
                  </a:ext>
                </a:extLst>
              </p:cNvPr>
              <p:cNvGrpSpPr/>
              <p:nvPr/>
            </p:nvGrpSpPr>
            <p:grpSpPr>
              <a:xfrm>
                <a:off x="3812652" y="3070860"/>
                <a:ext cx="260554" cy="460128"/>
                <a:chOff x="2637940" y="2226356"/>
                <a:chExt cx="447675" cy="790575"/>
              </a:xfrm>
              <a:solidFill>
                <a:schemeClr val="bg1"/>
              </a:solidFill>
            </p:grpSpPr>
            <p:sp>
              <p:nvSpPr>
                <p:cNvPr id="143" name="Freeform: Shape 142">
                  <a:extLst>
                    <a:ext uri="{FF2B5EF4-FFF2-40B4-BE49-F238E27FC236}">
                      <a16:creationId xmlns:a16="http://schemas.microsoft.com/office/drawing/2014/main" id="{C44E773F-2939-49A5-3907-FB189D8C3A32}"/>
                    </a:ext>
                  </a:extLst>
                </p:cNvPr>
                <p:cNvSpPr/>
                <p:nvPr/>
              </p:nvSpPr>
              <p:spPr>
                <a:xfrm>
                  <a:off x="2637940" y="2883581"/>
                  <a:ext cx="447675" cy="19050"/>
                </a:xfrm>
                <a:custGeom>
                  <a:avLst/>
                  <a:gdLst>
                    <a:gd name="connsiteX0" fmla="*/ 438150 w 447675"/>
                    <a:gd name="connsiteY0" fmla="*/ 19050 h 19050"/>
                    <a:gd name="connsiteX1" fmla="*/ 9525 w 447675"/>
                    <a:gd name="connsiteY1" fmla="*/ 19050 h 19050"/>
                    <a:gd name="connsiteX2" fmla="*/ 0 w 447675"/>
                    <a:gd name="connsiteY2" fmla="*/ 9525 h 19050"/>
                    <a:gd name="connsiteX3" fmla="*/ 9525 w 447675"/>
                    <a:gd name="connsiteY3" fmla="*/ 0 h 19050"/>
                    <a:gd name="connsiteX4" fmla="*/ 438150 w 447675"/>
                    <a:gd name="connsiteY4" fmla="*/ 0 h 19050"/>
                    <a:gd name="connsiteX5" fmla="*/ 447675 w 447675"/>
                    <a:gd name="connsiteY5" fmla="*/ 9525 h 19050"/>
                    <a:gd name="connsiteX6" fmla="*/ 438150 w 447675"/>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675" h="19050">
                      <a:moveTo>
                        <a:pt x="438150" y="19050"/>
                      </a:moveTo>
                      <a:lnTo>
                        <a:pt x="9525" y="19050"/>
                      </a:lnTo>
                      <a:cubicBezTo>
                        <a:pt x="4267" y="19050"/>
                        <a:pt x="0" y="14792"/>
                        <a:pt x="0" y="9525"/>
                      </a:cubicBezTo>
                      <a:cubicBezTo>
                        <a:pt x="0" y="4258"/>
                        <a:pt x="4267" y="0"/>
                        <a:pt x="9525" y="0"/>
                      </a:cubicBezTo>
                      <a:lnTo>
                        <a:pt x="438150" y="0"/>
                      </a:lnTo>
                      <a:cubicBezTo>
                        <a:pt x="443417" y="0"/>
                        <a:pt x="447675" y="4258"/>
                        <a:pt x="447675" y="9525"/>
                      </a:cubicBezTo>
                      <a:cubicBezTo>
                        <a:pt x="447675" y="14792"/>
                        <a:pt x="443417" y="19050"/>
                        <a:pt x="438150" y="19050"/>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C3502AD-865A-6671-EC54-6C5758A167AC}"/>
                    </a:ext>
                  </a:extLst>
                </p:cNvPr>
                <p:cNvSpPr/>
                <p:nvPr/>
              </p:nvSpPr>
              <p:spPr>
                <a:xfrm>
                  <a:off x="2835021" y="2928262"/>
                  <a:ext cx="50958" cy="50958"/>
                </a:xfrm>
                <a:custGeom>
                  <a:avLst/>
                  <a:gdLst>
                    <a:gd name="connsiteX0" fmla="*/ 50959 w 50958"/>
                    <a:gd name="connsiteY0" fmla="*/ 25479 h 50958"/>
                    <a:gd name="connsiteX1" fmla="*/ 25479 w 50958"/>
                    <a:gd name="connsiteY1" fmla="*/ 50959 h 50958"/>
                    <a:gd name="connsiteX2" fmla="*/ 0 w 50958"/>
                    <a:gd name="connsiteY2" fmla="*/ 25479 h 50958"/>
                    <a:gd name="connsiteX3" fmla="*/ 25479 w 50958"/>
                    <a:gd name="connsiteY3" fmla="*/ 0 h 50958"/>
                    <a:gd name="connsiteX4" fmla="*/ 50959 w 50958"/>
                    <a:gd name="connsiteY4" fmla="*/ 25479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50959" y="25479"/>
                      </a:moveTo>
                      <a:cubicBezTo>
                        <a:pt x="50959" y="39551"/>
                        <a:pt x="39551" y="50959"/>
                        <a:pt x="25479" y="50959"/>
                      </a:cubicBezTo>
                      <a:cubicBezTo>
                        <a:pt x="11407" y="50959"/>
                        <a:pt x="0" y="39551"/>
                        <a:pt x="0" y="25479"/>
                      </a:cubicBezTo>
                      <a:cubicBezTo>
                        <a:pt x="0" y="11407"/>
                        <a:pt x="11408" y="0"/>
                        <a:pt x="25479" y="0"/>
                      </a:cubicBezTo>
                      <a:cubicBezTo>
                        <a:pt x="39551" y="0"/>
                        <a:pt x="50959" y="11407"/>
                        <a:pt x="50959" y="2547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B746955-ACE7-BCF4-8E7B-2D946FA7F8CD}"/>
                    </a:ext>
                  </a:extLst>
                </p:cNvPr>
                <p:cNvSpPr/>
                <p:nvPr/>
              </p:nvSpPr>
              <p:spPr>
                <a:xfrm>
                  <a:off x="2637940" y="2331131"/>
                  <a:ext cx="447675" cy="19050"/>
                </a:xfrm>
                <a:custGeom>
                  <a:avLst/>
                  <a:gdLst>
                    <a:gd name="connsiteX0" fmla="*/ 438150 w 447675"/>
                    <a:gd name="connsiteY0" fmla="*/ 19050 h 19050"/>
                    <a:gd name="connsiteX1" fmla="*/ 9525 w 447675"/>
                    <a:gd name="connsiteY1" fmla="*/ 19050 h 19050"/>
                    <a:gd name="connsiteX2" fmla="*/ 0 w 447675"/>
                    <a:gd name="connsiteY2" fmla="*/ 9525 h 19050"/>
                    <a:gd name="connsiteX3" fmla="*/ 9525 w 447675"/>
                    <a:gd name="connsiteY3" fmla="*/ 0 h 19050"/>
                    <a:gd name="connsiteX4" fmla="*/ 438150 w 447675"/>
                    <a:gd name="connsiteY4" fmla="*/ 0 h 19050"/>
                    <a:gd name="connsiteX5" fmla="*/ 447675 w 447675"/>
                    <a:gd name="connsiteY5" fmla="*/ 9525 h 19050"/>
                    <a:gd name="connsiteX6" fmla="*/ 438150 w 447675"/>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675" h="19050">
                      <a:moveTo>
                        <a:pt x="438150" y="19050"/>
                      </a:moveTo>
                      <a:lnTo>
                        <a:pt x="9525" y="19050"/>
                      </a:lnTo>
                      <a:cubicBezTo>
                        <a:pt x="4267" y="19050"/>
                        <a:pt x="0" y="14783"/>
                        <a:pt x="0" y="9525"/>
                      </a:cubicBezTo>
                      <a:cubicBezTo>
                        <a:pt x="0" y="4267"/>
                        <a:pt x="4267" y="0"/>
                        <a:pt x="9525" y="0"/>
                      </a:cubicBezTo>
                      <a:lnTo>
                        <a:pt x="438150" y="0"/>
                      </a:lnTo>
                      <a:cubicBezTo>
                        <a:pt x="443417" y="0"/>
                        <a:pt x="447675" y="4267"/>
                        <a:pt x="447675" y="9525"/>
                      </a:cubicBezTo>
                      <a:cubicBezTo>
                        <a:pt x="447675" y="14783"/>
                        <a:pt x="443417" y="19050"/>
                        <a:pt x="438150" y="19050"/>
                      </a:cubicBezTo>
                      <a:close/>
                    </a:path>
                  </a:pathLst>
                </a:custGeom>
                <a:grpFill/>
                <a:ln w="9525" cap="flat">
                  <a:noFill/>
                  <a:prstDash val="solid"/>
                  <a:miter/>
                </a:ln>
              </p:spPr>
              <p:txBody>
                <a:bodyPr rtlCol="0" anchor="ctr"/>
                <a:lstStyle/>
                <a:p>
                  <a:endParaRPr lang="en-US"/>
                </a:p>
              </p:txBody>
            </p:sp>
            <p:grpSp>
              <p:nvGrpSpPr>
                <p:cNvPr id="146" name="Graphic 139">
                  <a:extLst>
                    <a:ext uri="{FF2B5EF4-FFF2-40B4-BE49-F238E27FC236}">
                      <a16:creationId xmlns:a16="http://schemas.microsoft.com/office/drawing/2014/main" id="{95795514-ADA1-D15A-6111-9054ECB07237}"/>
                    </a:ext>
                  </a:extLst>
                </p:cNvPr>
                <p:cNvGrpSpPr/>
                <p:nvPr/>
              </p:nvGrpSpPr>
              <p:grpSpPr>
                <a:xfrm>
                  <a:off x="2786625" y="2279962"/>
                  <a:ext cx="146589" cy="22593"/>
                  <a:chOff x="2786625" y="2279962"/>
                  <a:chExt cx="146589" cy="22593"/>
                </a:xfrm>
                <a:grpFill/>
              </p:grpSpPr>
              <p:sp>
                <p:nvSpPr>
                  <p:cNvPr id="147" name="Freeform: Shape 146">
                    <a:extLst>
                      <a:ext uri="{FF2B5EF4-FFF2-40B4-BE49-F238E27FC236}">
                        <a16:creationId xmlns:a16="http://schemas.microsoft.com/office/drawing/2014/main" id="{8A123B58-CC1E-AF3C-2AB9-6410FEC1B147}"/>
                      </a:ext>
                    </a:extLst>
                  </p:cNvPr>
                  <p:cNvSpPr/>
                  <p:nvPr/>
                </p:nvSpPr>
                <p:spPr>
                  <a:xfrm>
                    <a:off x="2786625" y="2279962"/>
                    <a:ext cx="20383" cy="20383"/>
                  </a:xfrm>
                  <a:custGeom>
                    <a:avLst/>
                    <a:gdLst>
                      <a:gd name="connsiteX0" fmla="*/ 20384 w 20383"/>
                      <a:gd name="connsiteY0" fmla="*/ 10192 h 20383"/>
                      <a:gd name="connsiteX1" fmla="*/ 10192 w 20383"/>
                      <a:gd name="connsiteY1" fmla="*/ 20383 h 20383"/>
                      <a:gd name="connsiteX2" fmla="*/ 0 w 20383"/>
                      <a:gd name="connsiteY2" fmla="*/ 10192 h 20383"/>
                      <a:gd name="connsiteX3" fmla="*/ 10192 w 20383"/>
                      <a:gd name="connsiteY3" fmla="*/ 0 h 20383"/>
                      <a:gd name="connsiteX4" fmla="*/ 20384 w 20383"/>
                      <a:gd name="connsiteY4" fmla="*/ 10192 h 20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3" h="20383">
                        <a:moveTo>
                          <a:pt x="20384" y="10192"/>
                        </a:moveTo>
                        <a:cubicBezTo>
                          <a:pt x="20384" y="15820"/>
                          <a:pt x="15821" y="20383"/>
                          <a:pt x="10192" y="20383"/>
                        </a:cubicBezTo>
                        <a:cubicBezTo>
                          <a:pt x="4563" y="20383"/>
                          <a:pt x="0" y="15820"/>
                          <a:pt x="0" y="10192"/>
                        </a:cubicBezTo>
                        <a:cubicBezTo>
                          <a:pt x="0" y="4563"/>
                          <a:pt x="4563" y="0"/>
                          <a:pt x="10192" y="0"/>
                        </a:cubicBezTo>
                        <a:cubicBezTo>
                          <a:pt x="15821" y="0"/>
                          <a:pt x="20384" y="4563"/>
                          <a:pt x="20384" y="10192"/>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BB1406F-D3ED-4C56-42BE-042B948FDA08}"/>
                      </a:ext>
                    </a:extLst>
                  </p:cNvPr>
                  <p:cNvSpPr/>
                  <p:nvPr/>
                </p:nvSpPr>
                <p:spPr>
                  <a:xfrm>
                    <a:off x="2828440" y="2283506"/>
                    <a:ext cx="104775" cy="19050"/>
                  </a:xfrm>
                  <a:custGeom>
                    <a:avLst/>
                    <a:gdLst>
                      <a:gd name="connsiteX0" fmla="*/ 104775 w 104775"/>
                      <a:gd name="connsiteY0" fmla="*/ 9525 h 19050"/>
                      <a:gd name="connsiteX1" fmla="*/ 95250 w 104775"/>
                      <a:gd name="connsiteY1" fmla="*/ 19050 h 19050"/>
                      <a:gd name="connsiteX2" fmla="*/ 9525 w 104775"/>
                      <a:gd name="connsiteY2" fmla="*/ 19050 h 19050"/>
                      <a:gd name="connsiteX3" fmla="*/ 0 w 104775"/>
                      <a:gd name="connsiteY3" fmla="*/ 9525 h 19050"/>
                      <a:gd name="connsiteX4" fmla="*/ 0 w 104775"/>
                      <a:gd name="connsiteY4" fmla="*/ 9525 h 19050"/>
                      <a:gd name="connsiteX5" fmla="*/ 9525 w 104775"/>
                      <a:gd name="connsiteY5" fmla="*/ 0 h 19050"/>
                      <a:gd name="connsiteX6" fmla="*/ 95250 w 104775"/>
                      <a:gd name="connsiteY6" fmla="*/ 0 h 19050"/>
                      <a:gd name="connsiteX7" fmla="*/ 104775 w 104775"/>
                      <a:gd name="connsiteY7" fmla="*/ 9525 h 19050"/>
                      <a:gd name="connsiteX8" fmla="*/ 104775 w 104775"/>
                      <a:gd name="connsiteY8"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9050">
                        <a:moveTo>
                          <a:pt x="104775" y="9525"/>
                        </a:moveTo>
                        <a:cubicBezTo>
                          <a:pt x="104775" y="14783"/>
                          <a:pt x="100517" y="19050"/>
                          <a:pt x="95250" y="19050"/>
                        </a:cubicBezTo>
                        <a:lnTo>
                          <a:pt x="9525" y="19050"/>
                        </a:lnTo>
                        <a:cubicBezTo>
                          <a:pt x="4267" y="19050"/>
                          <a:pt x="0" y="14783"/>
                          <a:pt x="0" y="9525"/>
                        </a:cubicBezTo>
                        <a:lnTo>
                          <a:pt x="0" y="9525"/>
                        </a:lnTo>
                        <a:cubicBezTo>
                          <a:pt x="0" y="4267"/>
                          <a:pt x="4267" y="0"/>
                          <a:pt x="9525" y="0"/>
                        </a:cubicBezTo>
                        <a:lnTo>
                          <a:pt x="95250" y="0"/>
                        </a:lnTo>
                        <a:cubicBezTo>
                          <a:pt x="100517" y="0"/>
                          <a:pt x="104775" y="4267"/>
                          <a:pt x="104775" y="9525"/>
                        </a:cubicBezTo>
                        <a:lnTo>
                          <a:pt x="104775" y="9525"/>
                        </a:lnTo>
                        <a:close/>
                      </a:path>
                    </a:pathLst>
                  </a:custGeom>
                  <a:grpFill/>
                  <a:ln w="9525" cap="flat">
                    <a:noFill/>
                    <a:prstDash val="solid"/>
                    <a:miter/>
                  </a:ln>
                </p:spPr>
                <p:txBody>
                  <a:bodyPr rtlCol="0" anchor="ctr"/>
                  <a:lstStyle/>
                  <a:p>
                    <a:endParaRPr lang="en-US"/>
                  </a:p>
                </p:txBody>
              </p:sp>
            </p:grpSp>
            <p:sp>
              <p:nvSpPr>
                <p:cNvPr id="149" name="Freeform: Shape 148">
                  <a:extLst>
                    <a:ext uri="{FF2B5EF4-FFF2-40B4-BE49-F238E27FC236}">
                      <a16:creationId xmlns:a16="http://schemas.microsoft.com/office/drawing/2014/main" id="{8F281E5E-E292-CA4D-7FD9-A3D3ECF261AD}"/>
                    </a:ext>
                  </a:extLst>
                </p:cNvPr>
                <p:cNvSpPr/>
                <p:nvPr/>
              </p:nvSpPr>
              <p:spPr>
                <a:xfrm>
                  <a:off x="2637940" y="2226356"/>
                  <a:ext cx="447675" cy="790575"/>
                </a:xfrm>
                <a:custGeom>
                  <a:avLst/>
                  <a:gdLst>
                    <a:gd name="connsiteX0" fmla="*/ 377009 w 447675"/>
                    <a:gd name="connsiteY0" fmla="*/ 790575 h 790575"/>
                    <a:gd name="connsiteX1" fmla="*/ 70666 w 447675"/>
                    <a:gd name="connsiteY1" fmla="*/ 790575 h 790575"/>
                    <a:gd name="connsiteX2" fmla="*/ 0 w 447675"/>
                    <a:gd name="connsiteY2" fmla="*/ 719909 h 790575"/>
                    <a:gd name="connsiteX3" fmla="*/ 0 w 447675"/>
                    <a:gd name="connsiteY3" fmla="*/ 70666 h 790575"/>
                    <a:gd name="connsiteX4" fmla="*/ 70666 w 447675"/>
                    <a:gd name="connsiteY4" fmla="*/ 0 h 790575"/>
                    <a:gd name="connsiteX5" fmla="*/ 377009 w 447675"/>
                    <a:gd name="connsiteY5" fmla="*/ 0 h 790575"/>
                    <a:gd name="connsiteX6" fmla="*/ 447675 w 447675"/>
                    <a:gd name="connsiteY6" fmla="*/ 70666 h 790575"/>
                    <a:gd name="connsiteX7" fmla="*/ 447675 w 447675"/>
                    <a:gd name="connsiteY7" fmla="*/ 719909 h 790575"/>
                    <a:gd name="connsiteX8" fmla="*/ 377009 w 447675"/>
                    <a:gd name="connsiteY8" fmla="*/ 790575 h 790575"/>
                    <a:gd name="connsiteX9" fmla="*/ 70666 w 447675"/>
                    <a:gd name="connsiteY9" fmla="*/ 19050 h 790575"/>
                    <a:gd name="connsiteX10" fmla="*/ 19050 w 447675"/>
                    <a:gd name="connsiteY10" fmla="*/ 70666 h 790575"/>
                    <a:gd name="connsiteX11" fmla="*/ 19050 w 447675"/>
                    <a:gd name="connsiteY11" fmla="*/ 719909 h 790575"/>
                    <a:gd name="connsiteX12" fmla="*/ 70666 w 447675"/>
                    <a:gd name="connsiteY12" fmla="*/ 771525 h 790575"/>
                    <a:gd name="connsiteX13" fmla="*/ 377009 w 447675"/>
                    <a:gd name="connsiteY13" fmla="*/ 771525 h 790575"/>
                    <a:gd name="connsiteX14" fmla="*/ 428625 w 447675"/>
                    <a:gd name="connsiteY14" fmla="*/ 719909 h 790575"/>
                    <a:gd name="connsiteX15" fmla="*/ 428625 w 447675"/>
                    <a:gd name="connsiteY15" fmla="*/ 70666 h 790575"/>
                    <a:gd name="connsiteX16" fmla="*/ 377009 w 447675"/>
                    <a:gd name="connsiteY16" fmla="*/ 19050 h 790575"/>
                    <a:gd name="connsiteX17" fmla="*/ 70666 w 447675"/>
                    <a:gd name="connsiteY17" fmla="*/ 19050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7675" h="790575">
                      <a:moveTo>
                        <a:pt x="377009" y="790575"/>
                      </a:moveTo>
                      <a:lnTo>
                        <a:pt x="70666" y="790575"/>
                      </a:lnTo>
                      <a:cubicBezTo>
                        <a:pt x="31699" y="790575"/>
                        <a:pt x="0" y="758876"/>
                        <a:pt x="0" y="719909"/>
                      </a:cubicBezTo>
                      <a:lnTo>
                        <a:pt x="0" y="70666"/>
                      </a:lnTo>
                      <a:cubicBezTo>
                        <a:pt x="0" y="31699"/>
                        <a:pt x="31699" y="0"/>
                        <a:pt x="70666" y="0"/>
                      </a:cubicBezTo>
                      <a:lnTo>
                        <a:pt x="377009" y="0"/>
                      </a:lnTo>
                      <a:cubicBezTo>
                        <a:pt x="415976" y="0"/>
                        <a:pt x="447675" y="31699"/>
                        <a:pt x="447675" y="70666"/>
                      </a:cubicBezTo>
                      <a:lnTo>
                        <a:pt x="447675" y="719909"/>
                      </a:lnTo>
                      <a:cubicBezTo>
                        <a:pt x="447675" y="758876"/>
                        <a:pt x="415976" y="790575"/>
                        <a:pt x="377009" y="790575"/>
                      </a:cubicBezTo>
                      <a:close/>
                      <a:moveTo>
                        <a:pt x="70666" y="19050"/>
                      </a:moveTo>
                      <a:cubicBezTo>
                        <a:pt x="42205" y="19050"/>
                        <a:pt x="19050" y="42205"/>
                        <a:pt x="19050" y="70666"/>
                      </a:cubicBezTo>
                      <a:lnTo>
                        <a:pt x="19050" y="719909"/>
                      </a:lnTo>
                      <a:cubicBezTo>
                        <a:pt x="19050" y="748370"/>
                        <a:pt x="42205" y="771525"/>
                        <a:pt x="70666" y="771525"/>
                      </a:cubicBezTo>
                      <a:lnTo>
                        <a:pt x="377009" y="771525"/>
                      </a:lnTo>
                      <a:cubicBezTo>
                        <a:pt x="405470" y="771525"/>
                        <a:pt x="428625" y="748370"/>
                        <a:pt x="428625" y="719909"/>
                      </a:cubicBezTo>
                      <a:lnTo>
                        <a:pt x="428625" y="70666"/>
                      </a:lnTo>
                      <a:cubicBezTo>
                        <a:pt x="428625" y="42205"/>
                        <a:pt x="405470" y="19050"/>
                        <a:pt x="377009" y="19050"/>
                      </a:cubicBezTo>
                      <a:lnTo>
                        <a:pt x="70666" y="19050"/>
                      </a:lnTo>
                      <a:close/>
                    </a:path>
                  </a:pathLst>
                </a:custGeom>
                <a:grpFill/>
                <a:ln w="9525" cap="flat">
                  <a:noFill/>
                  <a:prstDash val="solid"/>
                  <a:miter/>
                </a:ln>
              </p:spPr>
              <p:txBody>
                <a:bodyPr rtlCol="0" anchor="ctr"/>
                <a:lstStyle/>
                <a:p>
                  <a:endParaRPr lang="en-US"/>
                </a:p>
              </p:txBody>
            </p:sp>
          </p:grpSp>
        </p:grpSp>
      </p:grpSp>
      <p:cxnSp>
        <p:nvCxnSpPr>
          <p:cNvPr id="34" name="Straight Connector 33">
            <a:extLst>
              <a:ext uri="{FF2B5EF4-FFF2-40B4-BE49-F238E27FC236}">
                <a16:creationId xmlns:a16="http://schemas.microsoft.com/office/drawing/2014/main" id="{0E21C7E4-5834-231E-94E2-FEB48F4BA4E3}"/>
              </a:ext>
            </a:extLst>
          </p:cNvPr>
          <p:cNvCxnSpPr>
            <a:cxnSpLocks/>
          </p:cNvCxnSpPr>
          <p:nvPr/>
        </p:nvCxnSpPr>
        <p:spPr>
          <a:xfrm>
            <a:off x="2073198" y="0"/>
            <a:ext cx="0" cy="51435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4A14AF-9C79-C50D-86AA-640665B0BF28}"/>
              </a:ext>
            </a:extLst>
          </p:cNvPr>
          <p:cNvCxnSpPr>
            <a:cxnSpLocks/>
          </p:cNvCxnSpPr>
          <p:nvPr/>
        </p:nvCxnSpPr>
        <p:spPr>
          <a:xfrm>
            <a:off x="4505787" y="0"/>
            <a:ext cx="0" cy="51435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6A75CAF-76EF-B4AD-E943-126A4F9A9FF2}"/>
              </a:ext>
            </a:extLst>
          </p:cNvPr>
          <p:cNvCxnSpPr>
            <a:cxnSpLocks/>
          </p:cNvCxnSpPr>
          <p:nvPr/>
        </p:nvCxnSpPr>
        <p:spPr>
          <a:xfrm>
            <a:off x="6787893" y="0"/>
            <a:ext cx="0" cy="51435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4" descr="File:Revature-768x768.webp">
            <a:extLst>
              <a:ext uri="{FF2B5EF4-FFF2-40B4-BE49-F238E27FC236}">
                <a16:creationId xmlns:a16="http://schemas.microsoft.com/office/drawing/2014/main" id="{F1BA3A10-BC2C-CA2D-E871-88AA268D71FC}"/>
              </a:ext>
            </a:extLst>
          </p:cNvPr>
          <p:cNvPicPr>
            <a:picLocks noChangeAspect="1" noChangeArrowheads="1"/>
          </p:cNvPicPr>
          <p:nvPr/>
        </p:nvPicPr>
        <p:blipFill>
          <a:blip r:embed="rId6">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5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70"/>
                                        </p:tgtEl>
                                        <p:attrNameLst>
                                          <p:attrName>style.opacity</p:attrName>
                                        </p:attrNameLst>
                                      </p:cBhvr>
                                      <p:to>
                                        <p:strVal val="0.75"/>
                                      </p:to>
                                    </p:set>
                                    <p:animEffect filter="image" prLst="opacity: 0.75">
                                      <p:cBhvr rctx="IE">
                                        <p:cTn id="7" dur="indefinite"/>
                                        <p:tgtEl>
                                          <p:spTgt spid="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up)">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165"/>
                                        </p:tgtEl>
                                        <p:attrNameLst>
                                          <p:attrName>style.opacity</p:attrName>
                                        </p:attrNameLst>
                                      </p:cBhvr>
                                      <p:to>
                                        <p:strVal val="0.85"/>
                                      </p:to>
                                    </p:set>
                                    <p:animEffect filter="image" prLst="opacity: 0.85">
                                      <p:cBhvr rctx="IE">
                                        <p:cTn id="18" dur="indefinite"/>
                                        <p:tgtEl>
                                          <p:spTgt spid="165"/>
                                        </p:tgtEl>
                                      </p:cBhvr>
                                    </p:animEffect>
                                  </p:childTnLst>
                                </p:cTn>
                              </p:par>
                              <p:par>
                                <p:cTn id="19" presetID="10" presetClass="entr" presetSubtype="0" fill="hold" nodeType="withEffect">
                                  <p:stCondLst>
                                    <p:cond delay="0"/>
                                  </p:stCondLst>
                                  <p:childTnLst>
                                    <p:set>
                                      <p:cBhvr>
                                        <p:cTn id="20" dur="1" fill="hold">
                                          <p:stCondLst>
                                            <p:cond delay="0"/>
                                          </p:stCondLst>
                                        </p:cTn>
                                        <p:tgtEl>
                                          <p:spTgt spid="172"/>
                                        </p:tgtEl>
                                        <p:attrNameLst>
                                          <p:attrName>style.visibility</p:attrName>
                                        </p:attrNameLst>
                                      </p:cBhvr>
                                      <p:to>
                                        <p:strVal val="visible"/>
                                      </p:to>
                                    </p:set>
                                    <p:animEffect transition="in" filter="fade">
                                      <p:cBhvr>
                                        <p:cTn id="21" dur="500"/>
                                        <p:tgtEl>
                                          <p:spTgt spid="172"/>
                                        </p:tgtEl>
                                      </p:cBhvr>
                                    </p:animEffect>
                                  </p:childTnLst>
                                </p:cTn>
                              </p:par>
                              <p:par>
                                <p:cTn id="22" presetID="22" presetClass="entr" presetSubtype="1"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163"/>
                                        </p:tgtEl>
                                        <p:attrNameLst>
                                          <p:attrName>style.opacity</p:attrName>
                                        </p:attrNameLst>
                                      </p:cBhvr>
                                      <p:to>
                                        <p:strVal val="0.85"/>
                                      </p:to>
                                    </p:set>
                                    <p:animEffect filter="image" prLst="opacity: 0.85">
                                      <p:cBhvr rctx="IE">
                                        <p:cTn id="29" dur="indefinite"/>
                                        <p:tgtEl>
                                          <p:spTgt spid="163"/>
                                        </p:tgtEl>
                                      </p:cBhvr>
                                    </p:animEffect>
                                  </p:childTnLst>
                                </p:cTn>
                              </p:par>
                              <p:par>
                                <p:cTn id="30" presetID="10" presetClass="entr" presetSubtype="0" fill="hold" nodeType="withEffect">
                                  <p:stCondLst>
                                    <p:cond delay="0"/>
                                  </p:stCondLst>
                                  <p:childTnLst>
                                    <p:set>
                                      <p:cBhvr>
                                        <p:cTn id="31" dur="1" fill="hold">
                                          <p:stCondLst>
                                            <p:cond delay="0"/>
                                          </p:stCondLst>
                                        </p:cTn>
                                        <p:tgtEl>
                                          <p:spTgt spid="168"/>
                                        </p:tgtEl>
                                        <p:attrNameLst>
                                          <p:attrName>style.visibility</p:attrName>
                                        </p:attrNameLst>
                                      </p:cBhvr>
                                      <p:to>
                                        <p:strVal val="visible"/>
                                      </p:to>
                                    </p:set>
                                    <p:animEffect transition="in" filter="fade">
                                      <p:cBhvr>
                                        <p:cTn id="32" dur="500"/>
                                        <p:tgtEl>
                                          <p:spTgt spid="168"/>
                                        </p:tgtEl>
                                      </p:cBhvr>
                                    </p:animEffect>
                                  </p:childTnLst>
                                </p:cTn>
                              </p:par>
                              <p:par>
                                <p:cTn id="33" presetID="22" presetClass="entr" presetSubtype="1"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wipe(up)">
                                      <p:cBhvr>
                                        <p:cTn id="35" dur="500"/>
                                        <p:tgtEl>
                                          <p:spTgt spid="9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162"/>
                                        </p:tgtEl>
                                        <p:attrNameLst>
                                          <p:attrName>style.opacity</p:attrName>
                                        </p:attrNameLst>
                                      </p:cBhvr>
                                      <p:to>
                                        <p:strVal val="0.85"/>
                                      </p:to>
                                    </p:set>
                                    <p:animEffect filter="image" prLst="opacity: 0.85">
                                      <p:cBhvr rctx="IE">
                                        <p:cTn id="40" dur="indefinite"/>
                                        <p:tgtEl>
                                          <p:spTgt spid="162"/>
                                        </p:tgtEl>
                                      </p:cBhvr>
                                    </p:animEffect>
                                  </p:childTnLst>
                                </p:cTn>
                              </p:par>
                              <p:par>
                                <p:cTn id="41" presetID="10" presetClass="entr" presetSubtype="0" fill="hold" nodeType="withEffect">
                                  <p:stCondLst>
                                    <p:cond delay="0"/>
                                  </p:stCondLst>
                                  <p:childTnLst>
                                    <p:set>
                                      <p:cBhvr>
                                        <p:cTn id="42" dur="1" fill="hold">
                                          <p:stCondLst>
                                            <p:cond delay="0"/>
                                          </p:stCondLst>
                                        </p:cTn>
                                        <p:tgtEl>
                                          <p:spTgt spid="171"/>
                                        </p:tgtEl>
                                        <p:attrNameLst>
                                          <p:attrName>style.visibility</p:attrName>
                                        </p:attrNameLst>
                                      </p:cBhvr>
                                      <p:to>
                                        <p:strVal val="visible"/>
                                      </p:to>
                                    </p:set>
                                    <p:animEffect transition="in" filter="fade">
                                      <p:cBhvr>
                                        <p:cTn id="43"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93DB57EA-5C77-874A-AAD7-97DA773D2458}"/>
            </a:ext>
          </a:extLst>
        </p:cNvPr>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EE39CF56-AFD4-478E-DE88-5F73D0C9CBD6}"/>
              </a:ext>
            </a:extLst>
          </p:cNvPr>
          <p:cNvCxnSpPr>
            <a:cxnSpLocks/>
          </p:cNvCxnSpPr>
          <p:nvPr/>
        </p:nvCxnSpPr>
        <p:spPr>
          <a:xfrm>
            <a:off x="1568104" y="949012"/>
            <a:ext cx="7575896" cy="0"/>
          </a:xfrm>
          <a:prstGeom prst="line">
            <a:avLst/>
          </a:prstGeom>
          <a:solidFill>
            <a:srgbClr val="00183C"/>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cxnSp>
      <p:grpSp>
        <p:nvGrpSpPr>
          <p:cNvPr id="245" name="Group 244">
            <a:extLst>
              <a:ext uri="{FF2B5EF4-FFF2-40B4-BE49-F238E27FC236}">
                <a16:creationId xmlns:a16="http://schemas.microsoft.com/office/drawing/2014/main" id="{8540CC52-4187-08F9-11C6-2BFD49964743}"/>
              </a:ext>
            </a:extLst>
          </p:cNvPr>
          <p:cNvGrpSpPr/>
          <p:nvPr/>
        </p:nvGrpSpPr>
        <p:grpSpPr>
          <a:xfrm>
            <a:off x="4155708" y="2155458"/>
            <a:ext cx="832584" cy="832584"/>
            <a:chOff x="-1818657" y="2155458"/>
            <a:chExt cx="832584" cy="832584"/>
          </a:xfrm>
        </p:grpSpPr>
        <p:grpSp>
          <p:nvGrpSpPr>
            <p:cNvPr id="240" name="Group 239">
              <a:extLst>
                <a:ext uri="{FF2B5EF4-FFF2-40B4-BE49-F238E27FC236}">
                  <a16:creationId xmlns:a16="http://schemas.microsoft.com/office/drawing/2014/main" id="{718739AE-2DD4-E41D-D0D6-1B977698F16D}"/>
                </a:ext>
              </a:extLst>
            </p:cNvPr>
            <p:cNvGrpSpPr/>
            <p:nvPr/>
          </p:nvGrpSpPr>
          <p:grpSpPr>
            <a:xfrm>
              <a:off x="-1818657" y="2155458"/>
              <a:ext cx="832584" cy="832584"/>
              <a:chOff x="1153072" y="4034790"/>
              <a:chExt cx="914400" cy="914400"/>
            </a:xfrm>
          </p:grpSpPr>
          <p:sp>
            <p:nvSpPr>
              <p:cNvPr id="242" name="Oval 241">
                <a:extLst>
                  <a:ext uri="{FF2B5EF4-FFF2-40B4-BE49-F238E27FC236}">
                    <a16:creationId xmlns:a16="http://schemas.microsoft.com/office/drawing/2014/main" id="{32EAB53D-B355-8B36-52F0-4B44D21A19CC}"/>
                  </a:ext>
                </a:extLst>
              </p:cNvPr>
              <p:cNvSpPr/>
              <p:nvPr/>
            </p:nvSpPr>
            <p:spPr>
              <a:xfrm>
                <a:off x="1153072" y="4034790"/>
                <a:ext cx="914400" cy="914400"/>
              </a:xfrm>
              <a:prstGeom prst="ellipse">
                <a:avLst/>
              </a:prstGeom>
              <a:solidFill>
                <a:srgbClr val="00183C"/>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3" name="Oval 242">
                <a:extLst>
                  <a:ext uri="{FF2B5EF4-FFF2-40B4-BE49-F238E27FC236}">
                    <a16:creationId xmlns:a16="http://schemas.microsoft.com/office/drawing/2014/main" id="{650BEA6B-35FD-0173-39C4-F5101421460D}"/>
                  </a:ext>
                </a:extLst>
              </p:cNvPr>
              <p:cNvSpPr/>
              <p:nvPr/>
            </p:nvSpPr>
            <p:spPr>
              <a:xfrm>
                <a:off x="1216152" y="4097871"/>
                <a:ext cx="788238" cy="788238"/>
              </a:xfrm>
              <a:prstGeom prst="ellipse">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244" name="Picture 243">
              <a:extLst>
                <a:ext uri="{FF2B5EF4-FFF2-40B4-BE49-F238E27FC236}">
                  <a16:creationId xmlns:a16="http://schemas.microsoft.com/office/drawing/2014/main" id="{942FC020-1F4A-6ADE-AEBE-9A76FFD39E01}"/>
                </a:ext>
              </a:extLst>
            </p:cNvPr>
            <p:cNvPicPr>
              <a:picLocks noChangeAspect="1"/>
            </p:cNvPicPr>
            <p:nvPr/>
          </p:nvPicPr>
          <p:blipFill rotWithShape="1">
            <a:blip r:embed="rId2"/>
            <a:srcRect l="12020" r="31646"/>
            <a:stretch/>
          </p:blipFill>
          <p:spPr>
            <a:xfrm>
              <a:off x="-1730310" y="2243806"/>
              <a:ext cx="655890" cy="655890"/>
            </a:xfrm>
            <a:prstGeom prst="ellipse">
              <a:avLst/>
            </a:prstGeom>
          </p:spPr>
        </p:pic>
      </p:grpSp>
      <p:grpSp>
        <p:nvGrpSpPr>
          <p:cNvPr id="45" name="Group 44">
            <a:extLst>
              <a:ext uri="{FF2B5EF4-FFF2-40B4-BE49-F238E27FC236}">
                <a16:creationId xmlns:a16="http://schemas.microsoft.com/office/drawing/2014/main" id="{2012BAC9-E413-7037-0501-CF9AED12B40A}"/>
              </a:ext>
            </a:extLst>
          </p:cNvPr>
          <p:cNvGrpSpPr/>
          <p:nvPr/>
        </p:nvGrpSpPr>
        <p:grpSpPr>
          <a:xfrm>
            <a:off x="3567725" y="3044291"/>
            <a:ext cx="2008551" cy="1193574"/>
            <a:chOff x="3567724" y="3152013"/>
            <a:chExt cx="2008551" cy="1193574"/>
          </a:xfrm>
        </p:grpSpPr>
        <p:sp>
          <p:nvSpPr>
            <p:cNvPr id="39" name="TextBox 38">
              <a:extLst>
                <a:ext uri="{FF2B5EF4-FFF2-40B4-BE49-F238E27FC236}">
                  <a16:creationId xmlns:a16="http://schemas.microsoft.com/office/drawing/2014/main" id="{62FFDA4D-05DA-5608-8D90-78DCC4B7844D}"/>
                </a:ext>
              </a:extLst>
            </p:cNvPr>
            <p:cNvSpPr txBox="1"/>
            <p:nvPr/>
          </p:nvSpPr>
          <p:spPr>
            <a:xfrm>
              <a:off x="3567724" y="3152013"/>
              <a:ext cx="2008551"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mn-ea"/>
                  <a:cs typeface="+mn-cs"/>
                </a:rPr>
                <a:t>Apple iPhone 15 Pro</a:t>
              </a:r>
            </a:p>
          </p:txBody>
        </p:sp>
        <p:sp>
          <p:nvSpPr>
            <p:cNvPr id="40" name="TextBox 39">
              <a:extLst>
                <a:ext uri="{FF2B5EF4-FFF2-40B4-BE49-F238E27FC236}">
                  <a16:creationId xmlns:a16="http://schemas.microsoft.com/office/drawing/2014/main" id="{843FECB3-188C-2488-D283-2F49D809B051}"/>
                </a:ext>
              </a:extLst>
            </p:cNvPr>
            <p:cNvSpPr txBox="1"/>
            <p:nvPr/>
          </p:nvSpPr>
          <p:spPr>
            <a:xfrm>
              <a:off x="3567724" y="3412243"/>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LTPO Super Retina XDR OLED Screen</a:t>
              </a:r>
            </a:p>
          </p:txBody>
        </p:sp>
        <p:sp>
          <p:nvSpPr>
            <p:cNvPr id="41" name="TextBox 40">
              <a:extLst>
                <a:ext uri="{FF2B5EF4-FFF2-40B4-BE49-F238E27FC236}">
                  <a16:creationId xmlns:a16="http://schemas.microsoft.com/office/drawing/2014/main" id="{30DEC83E-2A31-57C2-FCE3-4089D8ED74AF}"/>
                </a:ext>
              </a:extLst>
            </p:cNvPr>
            <p:cNvSpPr txBox="1"/>
            <p:nvPr/>
          </p:nvSpPr>
          <p:spPr>
            <a:xfrm>
              <a:off x="3567724" y="3607107"/>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48 MP Main Camera</a:t>
              </a:r>
            </a:p>
          </p:txBody>
        </p:sp>
        <p:sp>
          <p:nvSpPr>
            <p:cNvPr id="42" name="TextBox 41">
              <a:extLst>
                <a:ext uri="{FF2B5EF4-FFF2-40B4-BE49-F238E27FC236}">
                  <a16:creationId xmlns:a16="http://schemas.microsoft.com/office/drawing/2014/main" id="{1B63D02E-07C9-803A-17B6-31D53FD3110A}"/>
                </a:ext>
              </a:extLst>
            </p:cNvPr>
            <p:cNvSpPr txBox="1"/>
            <p:nvPr/>
          </p:nvSpPr>
          <p:spPr>
            <a:xfrm>
              <a:off x="3567724" y="3801971"/>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~4300 </a:t>
              </a:r>
              <a:r>
                <a:rPr kumimoji="0" lang="en-US" sz="1000" b="0" i="0" u="none" strike="noStrike" kern="1200" cap="none" spc="0" normalizeH="0" baseline="0" noProof="0" err="1">
                  <a:ln>
                    <a:noFill/>
                  </a:ln>
                  <a:solidFill>
                    <a:srgbClr val="FFFFFF"/>
                  </a:solidFill>
                  <a:effectLst/>
                  <a:uLnTx/>
                  <a:uFillTx/>
                  <a:latin typeface="Calibri"/>
                  <a:ea typeface="+mn-ea"/>
                  <a:cs typeface="+mn-cs"/>
                </a:rPr>
                <a:t>mAh</a:t>
              </a:r>
              <a:r>
                <a:rPr kumimoji="0" lang="en-US" sz="1000" b="0" i="0" u="none" strike="noStrike" kern="1200" cap="none" spc="0" normalizeH="0" baseline="0" noProof="0">
                  <a:ln>
                    <a:noFill/>
                  </a:ln>
                  <a:solidFill>
                    <a:srgbClr val="FFFFFF"/>
                  </a:solidFill>
                  <a:effectLst/>
                  <a:uLnTx/>
                  <a:uFillTx/>
                  <a:latin typeface="Calibri"/>
                  <a:ea typeface="+mn-ea"/>
                  <a:cs typeface="+mn-cs"/>
                </a:rPr>
                <a:t> Battery</a:t>
              </a:r>
            </a:p>
          </p:txBody>
        </p:sp>
        <p:sp>
          <p:nvSpPr>
            <p:cNvPr id="43" name="TextBox 42">
              <a:extLst>
                <a:ext uri="{FF2B5EF4-FFF2-40B4-BE49-F238E27FC236}">
                  <a16:creationId xmlns:a16="http://schemas.microsoft.com/office/drawing/2014/main" id="{C15BF8C3-E944-40D7-53EB-9CF782BA39E9}"/>
                </a:ext>
              </a:extLst>
            </p:cNvPr>
            <p:cNvSpPr txBox="1"/>
            <p:nvPr/>
          </p:nvSpPr>
          <p:spPr>
            <a:xfrm>
              <a:off x="3567724" y="3996835"/>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5G Network</a:t>
              </a:r>
            </a:p>
          </p:txBody>
        </p:sp>
        <p:sp>
          <p:nvSpPr>
            <p:cNvPr id="44" name="TextBox 43">
              <a:extLst>
                <a:ext uri="{FF2B5EF4-FFF2-40B4-BE49-F238E27FC236}">
                  <a16:creationId xmlns:a16="http://schemas.microsoft.com/office/drawing/2014/main" id="{A78F1528-6545-FF07-D1C5-9175F2590ED2}"/>
                </a:ext>
              </a:extLst>
            </p:cNvPr>
            <p:cNvSpPr txBox="1"/>
            <p:nvPr/>
          </p:nvSpPr>
          <p:spPr>
            <a:xfrm>
              <a:off x="3567724" y="4191699"/>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Type-C USB 3.2 Gen 2 Connector</a:t>
              </a:r>
            </a:p>
          </p:txBody>
        </p:sp>
      </p:grpSp>
      <p:grpSp>
        <p:nvGrpSpPr>
          <p:cNvPr id="64" name="Group 63">
            <a:extLst>
              <a:ext uri="{FF2B5EF4-FFF2-40B4-BE49-F238E27FC236}">
                <a16:creationId xmlns:a16="http://schemas.microsoft.com/office/drawing/2014/main" id="{299D7EA1-52F9-315E-3F71-34A8906991B8}"/>
              </a:ext>
            </a:extLst>
          </p:cNvPr>
          <p:cNvGrpSpPr/>
          <p:nvPr/>
        </p:nvGrpSpPr>
        <p:grpSpPr>
          <a:xfrm>
            <a:off x="147537" y="1421553"/>
            <a:ext cx="2055248" cy="1193574"/>
            <a:chOff x="147537" y="1421553"/>
            <a:chExt cx="2055248" cy="1193574"/>
          </a:xfrm>
        </p:grpSpPr>
        <p:sp>
          <p:nvSpPr>
            <p:cNvPr id="51" name="TextBox 50">
              <a:extLst>
                <a:ext uri="{FF2B5EF4-FFF2-40B4-BE49-F238E27FC236}">
                  <a16:creationId xmlns:a16="http://schemas.microsoft.com/office/drawing/2014/main" id="{23320F44-CD40-E3C4-3EB3-51CD7C7EFFB9}"/>
                </a:ext>
              </a:extLst>
            </p:cNvPr>
            <p:cNvSpPr txBox="1"/>
            <p:nvPr/>
          </p:nvSpPr>
          <p:spPr>
            <a:xfrm>
              <a:off x="147537" y="1421553"/>
              <a:ext cx="2055248"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mn-ea"/>
                  <a:cs typeface="+mn-cs"/>
                </a:rPr>
                <a:t>Apple iPhone</a:t>
              </a:r>
            </a:p>
          </p:txBody>
        </p:sp>
        <p:sp>
          <p:nvSpPr>
            <p:cNvPr id="52" name="TextBox 51">
              <a:extLst>
                <a:ext uri="{FF2B5EF4-FFF2-40B4-BE49-F238E27FC236}">
                  <a16:creationId xmlns:a16="http://schemas.microsoft.com/office/drawing/2014/main" id="{93A61D33-F33C-56C1-7399-A5399ABFA9DF}"/>
                </a:ext>
              </a:extLst>
            </p:cNvPr>
            <p:cNvSpPr txBox="1"/>
            <p:nvPr/>
          </p:nvSpPr>
          <p:spPr>
            <a:xfrm>
              <a:off x="147537" y="1681783"/>
              <a:ext cx="2055248"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TFT Screen</a:t>
              </a:r>
            </a:p>
          </p:txBody>
        </p:sp>
        <p:sp>
          <p:nvSpPr>
            <p:cNvPr id="53" name="TextBox 52">
              <a:extLst>
                <a:ext uri="{FF2B5EF4-FFF2-40B4-BE49-F238E27FC236}">
                  <a16:creationId xmlns:a16="http://schemas.microsoft.com/office/drawing/2014/main" id="{F61D5F56-CCC3-2907-E92B-99D71655C9B1}"/>
                </a:ext>
              </a:extLst>
            </p:cNvPr>
            <p:cNvSpPr txBox="1"/>
            <p:nvPr/>
          </p:nvSpPr>
          <p:spPr>
            <a:xfrm>
              <a:off x="147537" y="1876647"/>
              <a:ext cx="2055248"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2 MP Main Camera</a:t>
              </a:r>
            </a:p>
          </p:txBody>
        </p:sp>
        <p:sp>
          <p:nvSpPr>
            <p:cNvPr id="54" name="TextBox 53">
              <a:extLst>
                <a:ext uri="{FF2B5EF4-FFF2-40B4-BE49-F238E27FC236}">
                  <a16:creationId xmlns:a16="http://schemas.microsoft.com/office/drawing/2014/main" id="{DAF3E561-02EC-C1E7-973E-8DCB48FE1A57}"/>
                </a:ext>
              </a:extLst>
            </p:cNvPr>
            <p:cNvSpPr txBox="1"/>
            <p:nvPr/>
          </p:nvSpPr>
          <p:spPr>
            <a:xfrm>
              <a:off x="147537" y="2071511"/>
              <a:ext cx="2055248"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~1400 </a:t>
              </a:r>
              <a:r>
                <a:rPr kumimoji="0" lang="en-US" sz="1000" b="0" i="0" u="none" strike="noStrike" kern="1200" cap="none" spc="0" normalizeH="0" baseline="0" noProof="0" err="1">
                  <a:ln>
                    <a:noFill/>
                  </a:ln>
                  <a:solidFill>
                    <a:srgbClr val="FFFFFF"/>
                  </a:solidFill>
                  <a:effectLst/>
                  <a:uLnTx/>
                  <a:uFillTx/>
                  <a:latin typeface="Calibri"/>
                  <a:ea typeface="+mn-ea"/>
                  <a:cs typeface="+mn-cs"/>
                </a:rPr>
                <a:t>mAh</a:t>
              </a:r>
              <a:r>
                <a:rPr kumimoji="0" lang="en-US" sz="1000" b="0" i="0" u="none" strike="noStrike" kern="1200" cap="none" spc="0" normalizeH="0" baseline="0" noProof="0">
                  <a:ln>
                    <a:noFill/>
                  </a:ln>
                  <a:solidFill>
                    <a:srgbClr val="FFFFFF"/>
                  </a:solidFill>
                  <a:effectLst/>
                  <a:uLnTx/>
                  <a:uFillTx/>
                  <a:latin typeface="Calibri"/>
                  <a:ea typeface="+mn-ea"/>
                  <a:cs typeface="+mn-cs"/>
                </a:rPr>
                <a:t> Battery</a:t>
              </a:r>
            </a:p>
          </p:txBody>
        </p:sp>
        <p:sp>
          <p:nvSpPr>
            <p:cNvPr id="55" name="TextBox 54">
              <a:extLst>
                <a:ext uri="{FF2B5EF4-FFF2-40B4-BE49-F238E27FC236}">
                  <a16:creationId xmlns:a16="http://schemas.microsoft.com/office/drawing/2014/main" id="{7F200558-3080-55A4-C708-5AB49598AFCD}"/>
                </a:ext>
              </a:extLst>
            </p:cNvPr>
            <p:cNvSpPr txBox="1"/>
            <p:nvPr/>
          </p:nvSpPr>
          <p:spPr>
            <a:xfrm>
              <a:off x="147537" y="2266375"/>
              <a:ext cx="2055248"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GSM Network</a:t>
              </a:r>
            </a:p>
          </p:txBody>
        </p:sp>
        <p:sp>
          <p:nvSpPr>
            <p:cNvPr id="56" name="TextBox 55">
              <a:extLst>
                <a:ext uri="{FF2B5EF4-FFF2-40B4-BE49-F238E27FC236}">
                  <a16:creationId xmlns:a16="http://schemas.microsoft.com/office/drawing/2014/main" id="{7BAECA5E-B999-C832-2395-AF9C24C15214}"/>
                </a:ext>
              </a:extLst>
            </p:cNvPr>
            <p:cNvSpPr txBox="1"/>
            <p:nvPr/>
          </p:nvSpPr>
          <p:spPr>
            <a:xfrm>
              <a:off x="147537" y="2461239"/>
              <a:ext cx="2055248"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30-Pin Proprietary USB 2.0 Connector</a:t>
              </a:r>
            </a:p>
          </p:txBody>
        </p:sp>
      </p:grpSp>
      <p:sp>
        <p:nvSpPr>
          <p:cNvPr id="57" name="TextBox 56">
            <a:extLst>
              <a:ext uri="{FF2B5EF4-FFF2-40B4-BE49-F238E27FC236}">
                <a16:creationId xmlns:a16="http://schemas.microsoft.com/office/drawing/2014/main" id="{C3405164-0079-9534-C338-E6F9A9E02F4F}"/>
              </a:ext>
            </a:extLst>
          </p:cNvPr>
          <p:cNvSpPr txBox="1"/>
          <p:nvPr/>
        </p:nvSpPr>
        <p:spPr>
          <a:xfrm>
            <a:off x="211170" y="200167"/>
            <a:ext cx="1881284"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Black" panose="020B0A04020102020204" pitchFamily="34" charset="0"/>
                <a:ea typeface="+mn-ea"/>
                <a:cs typeface="+mn-cs"/>
              </a:rPr>
              <a:t>2007</a:t>
            </a:r>
          </a:p>
        </p:txBody>
      </p:sp>
      <p:grpSp>
        <p:nvGrpSpPr>
          <p:cNvPr id="58" name="Group 57">
            <a:extLst>
              <a:ext uri="{FF2B5EF4-FFF2-40B4-BE49-F238E27FC236}">
                <a16:creationId xmlns:a16="http://schemas.microsoft.com/office/drawing/2014/main" id="{3528839C-16EC-D7C3-B956-5197052EAB53}"/>
              </a:ext>
            </a:extLst>
          </p:cNvPr>
          <p:cNvGrpSpPr/>
          <p:nvPr/>
        </p:nvGrpSpPr>
        <p:grpSpPr>
          <a:xfrm>
            <a:off x="735520" y="532720"/>
            <a:ext cx="832584" cy="832584"/>
            <a:chOff x="694348" y="521559"/>
            <a:chExt cx="967058" cy="967058"/>
          </a:xfrm>
        </p:grpSpPr>
        <p:grpSp>
          <p:nvGrpSpPr>
            <p:cNvPr id="59" name="Group 58">
              <a:extLst>
                <a:ext uri="{FF2B5EF4-FFF2-40B4-BE49-F238E27FC236}">
                  <a16:creationId xmlns:a16="http://schemas.microsoft.com/office/drawing/2014/main" id="{017469C8-1961-6BDA-4C2E-9E2188F59968}"/>
                </a:ext>
              </a:extLst>
            </p:cNvPr>
            <p:cNvGrpSpPr/>
            <p:nvPr/>
          </p:nvGrpSpPr>
          <p:grpSpPr>
            <a:xfrm>
              <a:off x="694348" y="521559"/>
              <a:ext cx="967058" cy="967058"/>
              <a:chOff x="761690" y="521559"/>
              <a:chExt cx="967058" cy="967058"/>
            </a:xfrm>
          </p:grpSpPr>
          <p:sp>
            <p:nvSpPr>
              <p:cNvPr id="61" name="Oval 60">
                <a:extLst>
                  <a:ext uri="{FF2B5EF4-FFF2-40B4-BE49-F238E27FC236}">
                    <a16:creationId xmlns:a16="http://schemas.microsoft.com/office/drawing/2014/main" id="{62E0881A-4866-F054-17B7-BFEB94A9648D}"/>
                  </a:ext>
                </a:extLst>
              </p:cNvPr>
              <p:cNvSpPr/>
              <p:nvPr/>
            </p:nvSpPr>
            <p:spPr>
              <a:xfrm>
                <a:off x="761690" y="521559"/>
                <a:ext cx="967058" cy="967058"/>
              </a:xfrm>
              <a:prstGeom prst="ellipse">
                <a:avLst/>
              </a:prstGeom>
              <a:solidFill>
                <a:srgbClr val="00183C"/>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2" name="Oval 61">
                <a:extLst>
                  <a:ext uri="{FF2B5EF4-FFF2-40B4-BE49-F238E27FC236}">
                    <a16:creationId xmlns:a16="http://schemas.microsoft.com/office/drawing/2014/main" id="{D60D1BD7-F357-548F-7F8F-D2510DC250C5}"/>
                  </a:ext>
                </a:extLst>
              </p:cNvPr>
              <p:cNvSpPr/>
              <p:nvPr/>
            </p:nvSpPr>
            <p:spPr>
              <a:xfrm>
                <a:off x="828404" y="588273"/>
                <a:ext cx="833631" cy="833631"/>
              </a:xfrm>
              <a:prstGeom prst="ellipse">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60" name="Picture 59">
              <a:extLst>
                <a:ext uri="{FF2B5EF4-FFF2-40B4-BE49-F238E27FC236}">
                  <a16:creationId xmlns:a16="http://schemas.microsoft.com/office/drawing/2014/main" id="{A3241F89-EB3E-93F0-EF25-35737B3D5A63}"/>
                </a:ext>
              </a:extLst>
            </p:cNvPr>
            <p:cNvPicPr>
              <a:picLocks noChangeAspect="1"/>
            </p:cNvPicPr>
            <p:nvPr/>
          </p:nvPicPr>
          <p:blipFill>
            <a:blip r:embed="rId3"/>
            <a:stretch>
              <a:fillRect/>
            </a:stretch>
          </p:blipFill>
          <p:spPr>
            <a:xfrm>
              <a:off x="996976" y="669533"/>
              <a:ext cx="361802" cy="671111"/>
            </a:xfrm>
            <a:prstGeom prst="rect">
              <a:avLst/>
            </a:prstGeom>
            <a:effectLst>
              <a:outerShdw blurRad="50800" dist="38100" dir="2700000" algn="tl" rotWithShape="0">
                <a:prstClr val="black">
                  <a:alpha val="40000"/>
                </a:prstClr>
              </a:outerShdw>
            </a:effectLst>
          </p:spPr>
        </p:pic>
      </p:grpSp>
      <p:sp>
        <p:nvSpPr>
          <p:cNvPr id="63" name="TextBox 62">
            <a:extLst>
              <a:ext uri="{FF2B5EF4-FFF2-40B4-BE49-F238E27FC236}">
                <a16:creationId xmlns:a16="http://schemas.microsoft.com/office/drawing/2014/main" id="{903266E1-2AB0-5735-E879-BC6A4BFE06FA}"/>
              </a:ext>
            </a:extLst>
          </p:cNvPr>
          <p:cNvSpPr txBox="1"/>
          <p:nvPr/>
        </p:nvSpPr>
        <p:spPr>
          <a:xfrm>
            <a:off x="6086576" y="200167"/>
            <a:ext cx="1881284"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Black" panose="020B0A04020102020204" pitchFamily="34" charset="0"/>
                <a:ea typeface="+mn-ea"/>
                <a:cs typeface="+mn-cs"/>
              </a:rPr>
              <a:t>2023</a:t>
            </a:r>
          </a:p>
        </p:txBody>
      </p:sp>
      <p:sp>
        <p:nvSpPr>
          <p:cNvPr id="65" name="TextBox 64">
            <a:extLst>
              <a:ext uri="{FF2B5EF4-FFF2-40B4-BE49-F238E27FC236}">
                <a16:creationId xmlns:a16="http://schemas.microsoft.com/office/drawing/2014/main" id="{DB713001-0E5D-AA2D-1DC3-7415275615A8}"/>
              </a:ext>
            </a:extLst>
          </p:cNvPr>
          <p:cNvSpPr txBox="1"/>
          <p:nvPr/>
        </p:nvSpPr>
        <p:spPr>
          <a:xfrm>
            <a:off x="2505574" y="200167"/>
            <a:ext cx="903240" cy="2769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Black" panose="020B0A04020102020204" pitchFamily="34" charset="0"/>
                <a:ea typeface="+mn-ea"/>
                <a:cs typeface="+mn-cs"/>
              </a:rPr>
              <a:t>. . . . . .</a:t>
            </a:r>
          </a:p>
        </p:txBody>
      </p:sp>
      <p:sp>
        <p:nvSpPr>
          <p:cNvPr id="67" name="TextBox 66">
            <a:extLst>
              <a:ext uri="{FF2B5EF4-FFF2-40B4-BE49-F238E27FC236}">
                <a16:creationId xmlns:a16="http://schemas.microsoft.com/office/drawing/2014/main" id="{D924ED22-815F-C593-2BD6-68CDA37002B6}"/>
              </a:ext>
            </a:extLst>
          </p:cNvPr>
          <p:cNvSpPr txBox="1"/>
          <p:nvPr/>
        </p:nvSpPr>
        <p:spPr>
          <a:xfrm>
            <a:off x="3775236" y="200167"/>
            <a:ext cx="1881284"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Black" panose="020B0A04020102020204" pitchFamily="34" charset="0"/>
                <a:ea typeface="+mn-ea"/>
                <a:cs typeface="+mn-cs"/>
              </a:rPr>
              <a:t>2022</a:t>
            </a:r>
          </a:p>
        </p:txBody>
      </p:sp>
      <p:grpSp>
        <p:nvGrpSpPr>
          <p:cNvPr id="80" name="Group 79">
            <a:extLst>
              <a:ext uri="{FF2B5EF4-FFF2-40B4-BE49-F238E27FC236}">
                <a16:creationId xmlns:a16="http://schemas.microsoft.com/office/drawing/2014/main" id="{2CC64804-6C67-FFB5-F542-7F78174CD25A}"/>
              </a:ext>
            </a:extLst>
          </p:cNvPr>
          <p:cNvGrpSpPr/>
          <p:nvPr/>
        </p:nvGrpSpPr>
        <p:grpSpPr>
          <a:xfrm>
            <a:off x="3711603" y="1421553"/>
            <a:ext cx="2008551" cy="1193574"/>
            <a:chOff x="3711603" y="1421553"/>
            <a:chExt cx="2008551" cy="1193574"/>
          </a:xfrm>
        </p:grpSpPr>
        <p:sp>
          <p:nvSpPr>
            <p:cNvPr id="66" name="TextBox 65">
              <a:extLst>
                <a:ext uri="{FF2B5EF4-FFF2-40B4-BE49-F238E27FC236}">
                  <a16:creationId xmlns:a16="http://schemas.microsoft.com/office/drawing/2014/main" id="{8B7C6A32-DF37-971E-719F-177923A24AEB}"/>
                </a:ext>
              </a:extLst>
            </p:cNvPr>
            <p:cNvSpPr txBox="1"/>
            <p:nvPr/>
          </p:nvSpPr>
          <p:spPr>
            <a:xfrm>
              <a:off x="3711603" y="1421553"/>
              <a:ext cx="2008551"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mn-ea"/>
                  <a:cs typeface="+mn-cs"/>
                </a:rPr>
                <a:t>Apple iPhone 14 Pro</a:t>
              </a:r>
            </a:p>
          </p:txBody>
        </p:sp>
        <p:sp>
          <p:nvSpPr>
            <p:cNvPr id="73" name="TextBox 72">
              <a:extLst>
                <a:ext uri="{FF2B5EF4-FFF2-40B4-BE49-F238E27FC236}">
                  <a16:creationId xmlns:a16="http://schemas.microsoft.com/office/drawing/2014/main" id="{11BF94B4-C281-CFAC-1179-F7328C178445}"/>
                </a:ext>
              </a:extLst>
            </p:cNvPr>
            <p:cNvSpPr txBox="1"/>
            <p:nvPr/>
          </p:nvSpPr>
          <p:spPr>
            <a:xfrm>
              <a:off x="3711603" y="1681783"/>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LTPO Super Retina XDR OLED Screen</a:t>
              </a:r>
            </a:p>
          </p:txBody>
        </p:sp>
        <p:sp>
          <p:nvSpPr>
            <p:cNvPr id="75" name="TextBox 74">
              <a:extLst>
                <a:ext uri="{FF2B5EF4-FFF2-40B4-BE49-F238E27FC236}">
                  <a16:creationId xmlns:a16="http://schemas.microsoft.com/office/drawing/2014/main" id="{99EF51CD-D331-CDC0-9E53-13164A3E390A}"/>
                </a:ext>
              </a:extLst>
            </p:cNvPr>
            <p:cNvSpPr txBox="1"/>
            <p:nvPr/>
          </p:nvSpPr>
          <p:spPr>
            <a:xfrm>
              <a:off x="3711603" y="1876647"/>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48 MP Main Camera</a:t>
              </a:r>
            </a:p>
          </p:txBody>
        </p:sp>
        <p:sp>
          <p:nvSpPr>
            <p:cNvPr id="76" name="TextBox 75">
              <a:extLst>
                <a:ext uri="{FF2B5EF4-FFF2-40B4-BE49-F238E27FC236}">
                  <a16:creationId xmlns:a16="http://schemas.microsoft.com/office/drawing/2014/main" id="{A9FC5322-C224-F05B-E899-59AC4296B46F}"/>
                </a:ext>
              </a:extLst>
            </p:cNvPr>
            <p:cNvSpPr txBox="1"/>
            <p:nvPr/>
          </p:nvSpPr>
          <p:spPr>
            <a:xfrm>
              <a:off x="3711603" y="2071511"/>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~4300 </a:t>
              </a:r>
              <a:r>
                <a:rPr kumimoji="0" lang="en-US" sz="1000" b="0" i="0" u="none" strike="noStrike" kern="1200" cap="none" spc="0" normalizeH="0" baseline="0" noProof="0" err="1">
                  <a:ln>
                    <a:noFill/>
                  </a:ln>
                  <a:solidFill>
                    <a:srgbClr val="FFFFFF"/>
                  </a:solidFill>
                  <a:effectLst/>
                  <a:uLnTx/>
                  <a:uFillTx/>
                  <a:latin typeface="Calibri"/>
                  <a:ea typeface="+mn-ea"/>
                  <a:cs typeface="+mn-cs"/>
                </a:rPr>
                <a:t>mAh</a:t>
              </a:r>
              <a:r>
                <a:rPr kumimoji="0" lang="en-US" sz="1000" b="0" i="0" u="none" strike="noStrike" kern="1200" cap="none" spc="0" normalizeH="0" baseline="0" noProof="0">
                  <a:ln>
                    <a:noFill/>
                  </a:ln>
                  <a:solidFill>
                    <a:srgbClr val="FFFFFF"/>
                  </a:solidFill>
                  <a:effectLst/>
                  <a:uLnTx/>
                  <a:uFillTx/>
                  <a:latin typeface="Calibri"/>
                  <a:ea typeface="+mn-ea"/>
                  <a:cs typeface="+mn-cs"/>
                </a:rPr>
                <a:t> Battery</a:t>
              </a:r>
            </a:p>
          </p:txBody>
        </p:sp>
        <p:sp>
          <p:nvSpPr>
            <p:cNvPr id="77" name="TextBox 76">
              <a:extLst>
                <a:ext uri="{FF2B5EF4-FFF2-40B4-BE49-F238E27FC236}">
                  <a16:creationId xmlns:a16="http://schemas.microsoft.com/office/drawing/2014/main" id="{313CD959-9344-DD1D-6F8D-F0B57EF97AE0}"/>
                </a:ext>
              </a:extLst>
            </p:cNvPr>
            <p:cNvSpPr txBox="1"/>
            <p:nvPr/>
          </p:nvSpPr>
          <p:spPr>
            <a:xfrm>
              <a:off x="3711603" y="2266375"/>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5G Network</a:t>
              </a:r>
            </a:p>
          </p:txBody>
        </p:sp>
        <p:sp>
          <p:nvSpPr>
            <p:cNvPr id="78" name="TextBox 77">
              <a:extLst>
                <a:ext uri="{FF2B5EF4-FFF2-40B4-BE49-F238E27FC236}">
                  <a16:creationId xmlns:a16="http://schemas.microsoft.com/office/drawing/2014/main" id="{8B570B12-078C-2360-C973-D070CE15A601}"/>
                </a:ext>
              </a:extLst>
            </p:cNvPr>
            <p:cNvSpPr txBox="1"/>
            <p:nvPr/>
          </p:nvSpPr>
          <p:spPr>
            <a:xfrm>
              <a:off x="3711603" y="2461239"/>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Lightning USB 2.0 Connector</a:t>
              </a:r>
            </a:p>
          </p:txBody>
        </p:sp>
      </p:grpSp>
      <p:sp>
        <p:nvSpPr>
          <p:cNvPr id="89" name="Rectangle: Rounded Corners 88">
            <a:extLst>
              <a:ext uri="{FF2B5EF4-FFF2-40B4-BE49-F238E27FC236}">
                <a16:creationId xmlns:a16="http://schemas.microsoft.com/office/drawing/2014/main" id="{244B2A8B-C8E6-5850-0CF4-BF5778C9B537}"/>
              </a:ext>
            </a:extLst>
          </p:cNvPr>
          <p:cNvSpPr/>
          <p:nvPr/>
        </p:nvSpPr>
        <p:spPr>
          <a:xfrm>
            <a:off x="3650814" y="2436511"/>
            <a:ext cx="4441469" cy="203344"/>
          </a:xfrm>
          <a:prstGeom prst="roundRect">
            <a:avLst>
              <a:gd name="adj" fmla="val 50000"/>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11" name="Group 210">
            <a:extLst>
              <a:ext uri="{FF2B5EF4-FFF2-40B4-BE49-F238E27FC236}">
                <a16:creationId xmlns:a16="http://schemas.microsoft.com/office/drawing/2014/main" id="{3E76ED6F-7985-6BEE-C73E-545C59B85EB3}"/>
              </a:ext>
            </a:extLst>
          </p:cNvPr>
          <p:cNvGrpSpPr/>
          <p:nvPr/>
        </p:nvGrpSpPr>
        <p:grpSpPr>
          <a:xfrm>
            <a:off x="8334285" y="3765342"/>
            <a:ext cx="662178" cy="1162411"/>
            <a:chOff x="8349335" y="3805347"/>
            <a:chExt cx="662178" cy="1162411"/>
          </a:xfrm>
        </p:grpSpPr>
        <p:sp>
          <p:nvSpPr>
            <p:cNvPr id="212" name="TextBox 211">
              <a:extLst>
                <a:ext uri="{FF2B5EF4-FFF2-40B4-BE49-F238E27FC236}">
                  <a16:creationId xmlns:a16="http://schemas.microsoft.com/office/drawing/2014/main" id="{190BD214-EBCD-2424-10D4-8B9BA810F174}"/>
                </a:ext>
              </a:extLst>
            </p:cNvPr>
            <p:cNvSpPr txBox="1"/>
            <p:nvPr/>
          </p:nvSpPr>
          <p:spPr>
            <a:xfrm>
              <a:off x="8349335" y="4122542"/>
              <a:ext cx="662178" cy="64633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mn-ea"/>
                  <a:cs typeface="+mn-cs"/>
                </a:rPr>
                <a:t>Imagine the Future!!!</a:t>
              </a:r>
            </a:p>
          </p:txBody>
        </p:sp>
        <p:grpSp>
          <p:nvGrpSpPr>
            <p:cNvPr id="213" name="Group 212">
              <a:extLst>
                <a:ext uri="{FF2B5EF4-FFF2-40B4-BE49-F238E27FC236}">
                  <a16:creationId xmlns:a16="http://schemas.microsoft.com/office/drawing/2014/main" id="{87656D52-3C4E-D00A-05F0-212B67FC4990}"/>
                </a:ext>
              </a:extLst>
            </p:cNvPr>
            <p:cNvGrpSpPr/>
            <p:nvPr/>
          </p:nvGrpSpPr>
          <p:grpSpPr>
            <a:xfrm>
              <a:off x="8594798" y="4796506"/>
              <a:ext cx="171252" cy="171252"/>
              <a:chOff x="8566983" y="4702466"/>
              <a:chExt cx="248914" cy="248914"/>
            </a:xfrm>
            <a:solidFill>
              <a:schemeClr val="bg1"/>
            </a:solidFill>
          </p:grpSpPr>
          <p:sp>
            <p:nvSpPr>
              <p:cNvPr id="215" name="Freeform: Shape 214">
                <a:extLst>
                  <a:ext uri="{FF2B5EF4-FFF2-40B4-BE49-F238E27FC236}">
                    <a16:creationId xmlns:a16="http://schemas.microsoft.com/office/drawing/2014/main" id="{8FA6AA6B-EC16-B3F1-B85E-785DB6050B1D}"/>
                  </a:ext>
                </a:extLst>
              </p:cNvPr>
              <p:cNvSpPr/>
              <p:nvPr/>
            </p:nvSpPr>
            <p:spPr>
              <a:xfrm rot="10800000">
                <a:off x="8616111" y="4771490"/>
                <a:ext cx="150649" cy="110866"/>
              </a:xfrm>
              <a:custGeom>
                <a:avLst/>
                <a:gdLst>
                  <a:gd name="connsiteX0" fmla="*/ 150650 w 150649"/>
                  <a:gd name="connsiteY0" fmla="*/ 55433 h 110866"/>
                  <a:gd name="connsiteX1" fmla="*/ 140824 w 150649"/>
                  <a:gd name="connsiteY1" fmla="*/ 65259 h 110866"/>
                  <a:gd name="connsiteX2" fmla="*/ 33529 w 150649"/>
                  <a:gd name="connsiteY2" fmla="*/ 65259 h 110866"/>
                  <a:gd name="connsiteX3" fmla="*/ 62613 w 150649"/>
                  <a:gd name="connsiteY3" fmla="*/ 94342 h 110866"/>
                  <a:gd name="connsiteX4" fmla="*/ 62123 w 150649"/>
                  <a:gd name="connsiteY4" fmla="*/ 108229 h 110866"/>
                  <a:gd name="connsiteX5" fmla="*/ 48726 w 150649"/>
                  <a:gd name="connsiteY5" fmla="*/ 108229 h 110866"/>
                  <a:gd name="connsiteX6" fmla="*/ 2873 w 150649"/>
                  <a:gd name="connsiteY6" fmla="*/ 62376 h 110866"/>
                  <a:gd name="connsiteX7" fmla="*/ 2873 w 150649"/>
                  <a:gd name="connsiteY7" fmla="*/ 48490 h 110866"/>
                  <a:gd name="connsiteX8" fmla="*/ 48726 w 150649"/>
                  <a:gd name="connsiteY8" fmla="*/ 2637 h 110866"/>
                  <a:gd name="connsiteX9" fmla="*/ 62613 w 150649"/>
                  <a:gd name="connsiteY9" fmla="*/ 3127 h 110866"/>
                  <a:gd name="connsiteX10" fmla="*/ 62613 w 150649"/>
                  <a:gd name="connsiteY10" fmla="*/ 16524 h 110866"/>
                  <a:gd name="connsiteX11" fmla="*/ 33529 w 150649"/>
                  <a:gd name="connsiteY11" fmla="*/ 45608 h 110866"/>
                  <a:gd name="connsiteX12" fmla="*/ 140824 w 150649"/>
                  <a:gd name="connsiteY12" fmla="*/ 45608 h 110866"/>
                  <a:gd name="connsiteX13" fmla="*/ 150650 w 150649"/>
                  <a:gd name="connsiteY13" fmla="*/ 55433 h 11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649" h="110866">
                    <a:moveTo>
                      <a:pt x="150650" y="55433"/>
                    </a:moveTo>
                    <a:cubicBezTo>
                      <a:pt x="150650" y="60860"/>
                      <a:pt x="146251" y="65259"/>
                      <a:pt x="140824" y="65259"/>
                    </a:cubicBezTo>
                    <a:lnTo>
                      <a:pt x="33529" y="65259"/>
                    </a:lnTo>
                    <a:lnTo>
                      <a:pt x="62613" y="94342"/>
                    </a:lnTo>
                    <a:cubicBezTo>
                      <a:pt x="66312" y="98313"/>
                      <a:pt x="66093" y="104530"/>
                      <a:pt x="62123" y="108229"/>
                    </a:cubicBezTo>
                    <a:cubicBezTo>
                      <a:pt x="58349" y="111745"/>
                      <a:pt x="52499" y="111745"/>
                      <a:pt x="48726" y="108229"/>
                    </a:cubicBezTo>
                    <a:lnTo>
                      <a:pt x="2873" y="62376"/>
                    </a:lnTo>
                    <a:cubicBezTo>
                      <a:pt x="-958" y="58540"/>
                      <a:pt x="-958" y="52326"/>
                      <a:pt x="2873" y="48490"/>
                    </a:cubicBezTo>
                    <a:lnTo>
                      <a:pt x="48726" y="2637"/>
                    </a:lnTo>
                    <a:cubicBezTo>
                      <a:pt x="52696" y="-1062"/>
                      <a:pt x="58914" y="-843"/>
                      <a:pt x="62613" y="3127"/>
                    </a:cubicBezTo>
                    <a:cubicBezTo>
                      <a:pt x="66129" y="6901"/>
                      <a:pt x="66129" y="12751"/>
                      <a:pt x="62613" y="16524"/>
                    </a:cubicBezTo>
                    <a:lnTo>
                      <a:pt x="33529" y="45608"/>
                    </a:lnTo>
                    <a:lnTo>
                      <a:pt x="140824" y="45608"/>
                    </a:lnTo>
                    <a:cubicBezTo>
                      <a:pt x="146251" y="45608"/>
                      <a:pt x="150650" y="50006"/>
                      <a:pt x="150650" y="55433"/>
                    </a:cubicBezTo>
                    <a:close/>
                  </a:path>
                </a:pathLst>
              </a:custGeom>
              <a:grpFill/>
              <a:ln w="32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6" name="Freeform: Shape 215">
                <a:extLst>
                  <a:ext uri="{FF2B5EF4-FFF2-40B4-BE49-F238E27FC236}">
                    <a16:creationId xmlns:a16="http://schemas.microsoft.com/office/drawing/2014/main" id="{E0FB142E-6DAE-E9A1-5579-DFA20C463C89}"/>
                  </a:ext>
                </a:extLst>
              </p:cNvPr>
              <p:cNvSpPr/>
              <p:nvPr/>
            </p:nvSpPr>
            <p:spPr>
              <a:xfrm rot="10800000">
                <a:off x="8566983" y="4702466"/>
                <a:ext cx="248914" cy="248914"/>
              </a:xfrm>
              <a:custGeom>
                <a:avLst/>
                <a:gdLst>
                  <a:gd name="connsiteX0" fmla="*/ 0 w 248914"/>
                  <a:gd name="connsiteY0" fmla="*/ 124457 h 248914"/>
                  <a:gd name="connsiteX1" fmla="*/ 124457 w 248914"/>
                  <a:gd name="connsiteY1" fmla="*/ 248914 h 248914"/>
                  <a:gd name="connsiteX2" fmla="*/ 248914 w 248914"/>
                  <a:gd name="connsiteY2" fmla="*/ 124457 h 248914"/>
                  <a:gd name="connsiteX3" fmla="*/ 124457 w 248914"/>
                  <a:gd name="connsiteY3" fmla="*/ 0 h 248914"/>
                  <a:gd name="connsiteX4" fmla="*/ 0 w 248914"/>
                  <a:gd name="connsiteY4" fmla="*/ 124457 h 248914"/>
                  <a:gd name="connsiteX5" fmla="*/ 19651 w 248914"/>
                  <a:gd name="connsiteY5" fmla="*/ 124457 h 248914"/>
                  <a:gd name="connsiteX6" fmla="*/ 124457 w 248914"/>
                  <a:gd name="connsiteY6" fmla="*/ 19651 h 248914"/>
                  <a:gd name="connsiteX7" fmla="*/ 229263 w 248914"/>
                  <a:gd name="connsiteY7" fmla="*/ 124457 h 248914"/>
                  <a:gd name="connsiteX8" fmla="*/ 124457 w 248914"/>
                  <a:gd name="connsiteY8" fmla="*/ 229263 h 248914"/>
                  <a:gd name="connsiteX9" fmla="*/ 19651 w 248914"/>
                  <a:gd name="connsiteY9" fmla="*/ 124457 h 24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914" h="248914">
                    <a:moveTo>
                      <a:pt x="0" y="124457"/>
                    </a:moveTo>
                    <a:cubicBezTo>
                      <a:pt x="0" y="193193"/>
                      <a:pt x="55721" y="248914"/>
                      <a:pt x="124457" y="248914"/>
                    </a:cubicBezTo>
                    <a:cubicBezTo>
                      <a:pt x="193193" y="248914"/>
                      <a:pt x="248914" y="193193"/>
                      <a:pt x="248914" y="124457"/>
                    </a:cubicBezTo>
                    <a:cubicBezTo>
                      <a:pt x="248914" y="55721"/>
                      <a:pt x="193193" y="0"/>
                      <a:pt x="124457" y="0"/>
                    </a:cubicBezTo>
                    <a:cubicBezTo>
                      <a:pt x="55721" y="0"/>
                      <a:pt x="0" y="55721"/>
                      <a:pt x="0" y="124457"/>
                    </a:cubicBezTo>
                    <a:close/>
                    <a:moveTo>
                      <a:pt x="19651" y="124457"/>
                    </a:moveTo>
                    <a:cubicBezTo>
                      <a:pt x="19651" y="66574"/>
                      <a:pt x="66574" y="19651"/>
                      <a:pt x="124457" y="19651"/>
                    </a:cubicBezTo>
                    <a:cubicBezTo>
                      <a:pt x="182340" y="19651"/>
                      <a:pt x="229263" y="66574"/>
                      <a:pt x="229263" y="124457"/>
                    </a:cubicBezTo>
                    <a:cubicBezTo>
                      <a:pt x="229263" y="182340"/>
                      <a:pt x="182340" y="229263"/>
                      <a:pt x="124457" y="229263"/>
                    </a:cubicBezTo>
                    <a:cubicBezTo>
                      <a:pt x="66574" y="229263"/>
                      <a:pt x="19651" y="182340"/>
                      <a:pt x="19651" y="124457"/>
                    </a:cubicBezTo>
                    <a:close/>
                  </a:path>
                </a:pathLst>
              </a:custGeom>
              <a:grpFill/>
              <a:ln w="32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214" name="Freeform: Shape 213">
              <a:extLst>
                <a:ext uri="{FF2B5EF4-FFF2-40B4-BE49-F238E27FC236}">
                  <a16:creationId xmlns:a16="http://schemas.microsoft.com/office/drawing/2014/main" id="{B5D11C71-E679-2DF5-47D8-D9E2088E370C}"/>
                </a:ext>
              </a:extLst>
            </p:cNvPr>
            <p:cNvSpPr/>
            <p:nvPr/>
          </p:nvSpPr>
          <p:spPr>
            <a:xfrm>
              <a:off x="8561292" y="3805347"/>
              <a:ext cx="238264" cy="289561"/>
            </a:xfrm>
            <a:custGeom>
              <a:avLst/>
              <a:gdLst>
                <a:gd name="connsiteX0" fmla="*/ 287221 w 548640"/>
                <a:gd name="connsiteY0" fmla="*/ 113348 h 666759"/>
                <a:gd name="connsiteX1" fmla="*/ 154557 w 548640"/>
                <a:gd name="connsiteY1" fmla="*/ 160001 h 666759"/>
                <a:gd name="connsiteX2" fmla="*/ 98597 w 548640"/>
                <a:gd name="connsiteY2" fmla="*/ 288484 h 666759"/>
                <a:gd name="connsiteX3" fmla="*/ 136202 w 548640"/>
                <a:gd name="connsiteY3" fmla="*/ 396812 h 666759"/>
                <a:gd name="connsiteX4" fmla="*/ 186789 w 548640"/>
                <a:gd name="connsiteY4" fmla="*/ 470392 h 666759"/>
                <a:gd name="connsiteX5" fmla="*/ 186789 w 548640"/>
                <a:gd name="connsiteY5" fmla="*/ 515645 h 666759"/>
                <a:gd name="connsiteX6" fmla="*/ 204534 w 548640"/>
                <a:gd name="connsiteY6" fmla="*/ 533391 h 666759"/>
                <a:gd name="connsiteX7" fmla="*/ 343266 w 548640"/>
                <a:gd name="connsiteY7" fmla="*/ 533391 h 666759"/>
                <a:gd name="connsiteX8" fmla="*/ 361002 w 548640"/>
                <a:gd name="connsiteY8" fmla="*/ 515645 h 666759"/>
                <a:gd name="connsiteX9" fmla="*/ 361002 w 548640"/>
                <a:gd name="connsiteY9" fmla="*/ 471878 h 666759"/>
                <a:gd name="connsiteX10" fmla="*/ 412294 w 548640"/>
                <a:gd name="connsiteY10" fmla="*/ 396850 h 666759"/>
                <a:gd name="connsiteX11" fmla="*/ 449765 w 548640"/>
                <a:gd name="connsiteY11" fmla="*/ 281035 h 666759"/>
                <a:gd name="connsiteX12" fmla="*/ 287221 w 548640"/>
                <a:gd name="connsiteY12" fmla="*/ 113348 h 666759"/>
                <a:gd name="connsiteX13" fmla="*/ 393244 w 548640"/>
                <a:gd name="connsiteY13" fmla="*/ 381829 h 666759"/>
                <a:gd name="connsiteX14" fmla="*/ 338456 w 548640"/>
                <a:gd name="connsiteY14" fmla="*/ 462286 h 666759"/>
                <a:gd name="connsiteX15" fmla="*/ 336741 w 548640"/>
                <a:gd name="connsiteY15" fmla="*/ 465172 h 666759"/>
                <a:gd name="connsiteX16" fmla="*/ 336741 w 548640"/>
                <a:gd name="connsiteY16" fmla="*/ 509130 h 666759"/>
                <a:gd name="connsiteX17" fmla="*/ 211049 w 548640"/>
                <a:gd name="connsiteY17" fmla="*/ 509130 h 666759"/>
                <a:gd name="connsiteX18" fmla="*/ 211049 w 548640"/>
                <a:gd name="connsiteY18" fmla="*/ 463744 h 666759"/>
                <a:gd name="connsiteX19" fmla="*/ 209354 w 548640"/>
                <a:gd name="connsiteY19" fmla="*/ 460886 h 666759"/>
                <a:gd name="connsiteX20" fmla="*/ 155281 w 548640"/>
                <a:gd name="connsiteY20" fmla="*/ 381848 h 666759"/>
                <a:gd name="connsiteX21" fmla="*/ 122857 w 548640"/>
                <a:gd name="connsiteY21" fmla="*/ 288503 h 666759"/>
                <a:gd name="connsiteX22" fmla="*/ 171092 w 548640"/>
                <a:gd name="connsiteY22" fmla="*/ 177775 h 666759"/>
                <a:gd name="connsiteX23" fmla="*/ 285497 w 548640"/>
                <a:gd name="connsiteY23" fmla="*/ 137570 h 666759"/>
                <a:gd name="connsiteX24" fmla="*/ 425533 w 548640"/>
                <a:gd name="connsiteY24" fmla="*/ 282045 h 666759"/>
                <a:gd name="connsiteX25" fmla="*/ 393244 w 548640"/>
                <a:gd name="connsiteY25" fmla="*/ 381829 h 666759"/>
                <a:gd name="connsiteX26" fmla="*/ 63612 w 548640"/>
                <a:gd name="connsiteY26" fmla="*/ 342576 h 666759"/>
                <a:gd name="connsiteX27" fmla="*/ 59488 w 548640"/>
                <a:gd name="connsiteY27" fmla="*/ 343195 h 666759"/>
                <a:gd name="connsiteX28" fmla="*/ 9396 w 548640"/>
                <a:gd name="connsiteY28" fmla="*/ 359454 h 666759"/>
                <a:gd name="connsiteX29" fmla="*/ 680 w 548640"/>
                <a:gd name="connsiteY29" fmla="*/ 376638 h 666759"/>
                <a:gd name="connsiteX30" fmla="*/ 13529 w 548640"/>
                <a:gd name="connsiteY30" fmla="*/ 385886 h 666759"/>
                <a:gd name="connsiteX31" fmla="*/ 17692 w 548640"/>
                <a:gd name="connsiteY31" fmla="*/ 385315 h 666759"/>
                <a:gd name="connsiteX32" fmla="*/ 67784 w 548640"/>
                <a:gd name="connsiteY32" fmla="*/ 369056 h 666759"/>
                <a:gd name="connsiteX33" fmla="*/ 75766 w 548640"/>
                <a:gd name="connsiteY33" fmla="*/ 362179 h 666759"/>
                <a:gd name="connsiteX34" fmla="*/ 76480 w 548640"/>
                <a:gd name="connsiteY34" fmla="*/ 351958 h 666759"/>
                <a:gd name="connsiteX35" fmla="*/ 63612 w 548640"/>
                <a:gd name="connsiteY35" fmla="*/ 342576 h 666759"/>
                <a:gd name="connsiteX36" fmla="*/ 67803 w 548640"/>
                <a:gd name="connsiteY36" fmla="*/ 206321 h 666759"/>
                <a:gd name="connsiteX37" fmla="*/ 17816 w 548640"/>
                <a:gd name="connsiteY37" fmla="*/ 190043 h 666759"/>
                <a:gd name="connsiteX38" fmla="*/ 13510 w 548640"/>
                <a:gd name="connsiteY38" fmla="*/ 189347 h 666759"/>
                <a:gd name="connsiteX39" fmla="*/ 680 w 548640"/>
                <a:gd name="connsiteY39" fmla="*/ 198663 h 666759"/>
                <a:gd name="connsiteX40" fmla="*/ 9367 w 548640"/>
                <a:gd name="connsiteY40" fmla="*/ 215751 h 666759"/>
                <a:gd name="connsiteX41" fmla="*/ 59373 w 548640"/>
                <a:gd name="connsiteY41" fmla="*/ 232134 h 666759"/>
                <a:gd name="connsiteX42" fmla="*/ 63641 w 548640"/>
                <a:gd name="connsiteY42" fmla="*/ 232743 h 666759"/>
                <a:gd name="connsiteX43" fmla="*/ 76509 w 548640"/>
                <a:gd name="connsiteY43" fmla="*/ 223276 h 666759"/>
                <a:gd name="connsiteX44" fmla="*/ 75756 w 548640"/>
                <a:gd name="connsiteY44" fmla="*/ 213189 h 666759"/>
                <a:gd name="connsiteX45" fmla="*/ 67803 w 548640"/>
                <a:gd name="connsiteY45" fmla="*/ 206321 h 666759"/>
                <a:gd name="connsiteX46" fmla="*/ 133240 w 548640"/>
                <a:gd name="connsiteY46" fmla="*/ 116538 h 666759"/>
                <a:gd name="connsiteX47" fmla="*/ 144146 w 548640"/>
                <a:gd name="connsiteY47" fmla="*/ 122025 h 666759"/>
                <a:gd name="connsiteX48" fmla="*/ 152080 w 548640"/>
                <a:gd name="connsiteY48" fmla="*/ 119358 h 666759"/>
                <a:gd name="connsiteX49" fmla="*/ 157452 w 548640"/>
                <a:gd name="connsiteY49" fmla="*/ 110671 h 666759"/>
                <a:gd name="connsiteX50" fmla="*/ 155081 w 548640"/>
                <a:gd name="connsiteY50" fmla="*/ 100574 h 666759"/>
                <a:gd name="connsiteX51" fmla="*/ 124181 w 548640"/>
                <a:gd name="connsiteY51" fmla="*/ 57922 h 666759"/>
                <a:gd name="connsiteX52" fmla="*/ 113132 w 548640"/>
                <a:gd name="connsiteY52" fmla="*/ 52321 h 666759"/>
                <a:gd name="connsiteX53" fmla="*/ 105160 w 548640"/>
                <a:gd name="connsiteY53" fmla="*/ 54940 h 666759"/>
                <a:gd name="connsiteX54" fmla="*/ 99788 w 548640"/>
                <a:gd name="connsiteY54" fmla="*/ 63779 h 666759"/>
                <a:gd name="connsiteX55" fmla="*/ 102245 w 548640"/>
                <a:gd name="connsiteY55" fmla="*/ 73762 h 666759"/>
                <a:gd name="connsiteX56" fmla="*/ 133240 w 548640"/>
                <a:gd name="connsiteY56" fmla="*/ 116538 h 666759"/>
                <a:gd name="connsiteX57" fmla="*/ 274334 w 548640"/>
                <a:gd name="connsiteY57" fmla="*/ 79743 h 666759"/>
                <a:gd name="connsiteX58" fmla="*/ 287897 w 548640"/>
                <a:gd name="connsiteY58" fmla="*/ 66170 h 666759"/>
                <a:gd name="connsiteX59" fmla="*/ 287897 w 548640"/>
                <a:gd name="connsiteY59" fmla="*/ 13421 h 666759"/>
                <a:gd name="connsiteX60" fmla="*/ 274334 w 548640"/>
                <a:gd name="connsiteY60" fmla="*/ 0 h 666759"/>
                <a:gd name="connsiteX61" fmla="*/ 260760 w 548640"/>
                <a:gd name="connsiteY61" fmla="*/ 13421 h 666759"/>
                <a:gd name="connsiteX62" fmla="*/ 260760 w 548640"/>
                <a:gd name="connsiteY62" fmla="*/ 66170 h 666759"/>
                <a:gd name="connsiteX63" fmla="*/ 274334 w 548640"/>
                <a:gd name="connsiteY63" fmla="*/ 79743 h 666759"/>
                <a:gd name="connsiteX64" fmla="*/ 396720 w 548640"/>
                <a:gd name="connsiteY64" fmla="*/ 119453 h 666759"/>
                <a:gd name="connsiteX65" fmla="*/ 404521 w 548640"/>
                <a:gd name="connsiteY65" fmla="*/ 122025 h 666759"/>
                <a:gd name="connsiteX66" fmla="*/ 415465 w 548640"/>
                <a:gd name="connsiteY66" fmla="*/ 116481 h 666759"/>
                <a:gd name="connsiteX67" fmla="*/ 446460 w 548640"/>
                <a:gd name="connsiteY67" fmla="*/ 73695 h 666759"/>
                <a:gd name="connsiteX68" fmla="*/ 448870 w 548640"/>
                <a:gd name="connsiteY68" fmla="*/ 63779 h 666759"/>
                <a:gd name="connsiteX69" fmla="*/ 443488 w 548640"/>
                <a:gd name="connsiteY69" fmla="*/ 54931 h 666759"/>
                <a:gd name="connsiteX70" fmla="*/ 435535 w 548640"/>
                <a:gd name="connsiteY70" fmla="*/ 52330 h 666759"/>
                <a:gd name="connsiteX71" fmla="*/ 424543 w 548640"/>
                <a:gd name="connsiteY71" fmla="*/ 57855 h 666759"/>
                <a:gd name="connsiteX72" fmla="*/ 393587 w 548640"/>
                <a:gd name="connsiteY72" fmla="*/ 100574 h 666759"/>
                <a:gd name="connsiteX73" fmla="*/ 391215 w 548640"/>
                <a:gd name="connsiteY73" fmla="*/ 110661 h 666759"/>
                <a:gd name="connsiteX74" fmla="*/ 396720 w 548640"/>
                <a:gd name="connsiteY74" fmla="*/ 119453 h 666759"/>
                <a:gd name="connsiteX75" fmla="*/ 539310 w 548640"/>
                <a:gd name="connsiteY75" fmla="*/ 359474 h 666759"/>
                <a:gd name="connsiteX76" fmla="*/ 489237 w 548640"/>
                <a:gd name="connsiteY76" fmla="*/ 343224 h 666759"/>
                <a:gd name="connsiteX77" fmla="*/ 485084 w 548640"/>
                <a:gd name="connsiteY77" fmla="*/ 342576 h 666759"/>
                <a:gd name="connsiteX78" fmla="*/ 472139 w 548640"/>
                <a:gd name="connsiteY78" fmla="*/ 351930 h 666759"/>
                <a:gd name="connsiteX79" fmla="*/ 480826 w 548640"/>
                <a:gd name="connsiteY79" fmla="*/ 369046 h 666759"/>
                <a:gd name="connsiteX80" fmla="*/ 530861 w 548640"/>
                <a:gd name="connsiteY80" fmla="*/ 385296 h 666759"/>
                <a:gd name="connsiteX81" fmla="*/ 535118 w 548640"/>
                <a:gd name="connsiteY81" fmla="*/ 385896 h 666759"/>
                <a:gd name="connsiteX82" fmla="*/ 547949 w 548640"/>
                <a:gd name="connsiteY82" fmla="*/ 376695 h 666759"/>
                <a:gd name="connsiteX83" fmla="*/ 539310 w 548640"/>
                <a:gd name="connsiteY83" fmla="*/ 359474 h 666759"/>
                <a:gd name="connsiteX84" fmla="*/ 485017 w 548640"/>
                <a:gd name="connsiteY84" fmla="*/ 232743 h 666759"/>
                <a:gd name="connsiteX85" fmla="*/ 489179 w 548640"/>
                <a:gd name="connsiteY85" fmla="*/ 232172 h 666759"/>
                <a:gd name="connsiteX86" fmla="*/ 539271 w 548640"/>
                <a:gd name="connsiteY86" fmla="*/ 215913 h 666759"/>
                <a:gd name="connsiteX87" fmla="*/ 548006 w 548640"/>
                <a:gd name="connsiteY87" fmla="*/ 198777 h 666759"/>
                <a:gd name="connsiteX88" fmla="*/ 535080 w 548640"/>
                <a:gd name="connsiteY88" fmla="*/ 189424 h 666759"/>
                <a:gd name="connsiteX89" fmla="*/ 530985 w 548640"/>
                <a:gd name="connsiteY89" fmla="*/ 190062 h 666759"/>
                <a:gd name="connsiteX90" fmla="*/ 480893 w 548640"/>
                <a:gd name="connsiteY90" fmla="*/ 206321 h 666759"/>
                <a:gd name="connsiteX91" fmla="*/ 472911 w 548640"/>
                <a:gd name="connsiteY91" fmla="*/ 213189 h 666759"/>
                <a:gd name="connsiteX92" fmla="*/ 472196 w 548640"/>
                <a:gd name="connsiteY92" fmla="*/ 223390 h 666759"/>
                <a:gd name="connsiteX93" fmla="*/ 485017 w 548640"/>
                <a:gd name="connsiteY93" fmla="*/ 232743 h 666759"/>
                <a:gd name="connsiteX94" fmla="*/ 348162 w 548640"/>
                <a:gd name="connsiteY94" fmla="*/ 557003 h 666759"/>
                <a:gd name="connsiteX95" fmla="*/ 196505 w 548640"/>
                <a:gd name="connsiteY95" fmla="*/ 557003 h 666759"/>
                <a:gd name="connsiteX96" fmla="*/ 184370 w 548640"/>
                <a:gd name="connsiteY96" fmla="*/ 569138 h 666759"/>
                <a:gd name="connsiteX97" fmla="*/ 196505 w 548640"/>
                <a:gd name="connsiteY97" fmla="*/ 581273 h 666759"/>
                <a:gd name="connsiteX98" fmla="*/ 348171 w 548640"/>
                <a:gd name="connsiteY98" fmla="*/ 581273 h 666759"/>
                <a:gd name="connsiteX99" fmla="*/ 360306 w 548640"/>
                <a:gd name="connsiteY99" fmla="*/ 569138 h 666759"/>
                <a:gd name="connsiteX100" fmla="*/ 348162 w 548640"/>
                <a:gd name="connsiteY100" fmla="*/ 557003 h 666759"/>
                <a:gd name="connsiteX101" fmla="*/ 348162 w 548640"/>
                <a:gd name="connsiteY101" fmla="*/ 599465 h 666759"/>
                <a:gd name="connsiteX102" fmla="*/ 196505 w 548640"/>
                <a:gd name="connsiteY102" fmla="*/ 599465 h 666759"/>
                <a:gd name="connsiteX103" fmla="*/ 184370 w 548640"/>
                <a:gd name="connsiteY103" fmla="*/ 611600 h 666759"/>
                <a:gd name="connsiteX104" fmla="*/ 196505 w 548640"/>
                <a:gd name="connsiteY104" fmla="*/ 623735 h 666759"/>
                <a:gd name="connsiteX105" fmla="*/ 348171 w 548640"/>
                <a:gd name="connsiteY105" fmla="*/ 623735 h 666759"/>
                <a:gd name="connsiteX106" fmla="*/ 360306 w 548640"/>
                <a:gd name="connsiteY106" fmla="*/ 611600 h 666759"/>
                <a:gd name="connsiteX107" fmla="*/ 348162 w 548640"/>
                <a:gd name="connsiteY107" fmla="*/ 599465 h 666759"/>
                <a:gd name="connsiteX108" fmla="*/ 316786 w 548640"/>
                <a:gd name="connsiteY108" fmla="*/ 642490 h 666759"/>
                <a:gd name="connsiteX109" fmla="*/ 225794 w 548640"/>
                <a:gd name="connsiteY109" fmla="*/ 642490 h 666759"/>
                <a:gd name="connsiteX110" fmla="*/ 213659 w 548640"/>
                <a:gd name="connsiteY110" fmla="*/ 654625 h 666759"/>
                <a:gd name="connsiteX111" fmla="*/ 225785 w 548640"/>
                <a:gd name="connsiteY111" fmla="*/ 666760 h 666759"/>
                <a:gd name="connsiteX112" fmla="*/ 316777 w 548640"/>
                <a:gd name="connsiteY112" fmla="*/ 666760 h 666759"/>
                <a:gd name="connsiteX113" fmla="*/ 328912 w 548640"/>
                <a:gd name="connsiteY113" fmla="*/ 654625 h 666759"/>
                <a:gd name="connsiteX114" fmla="*/ 316786 w 548640"/>
                <a:gd name="connsiteY114" fmla="*/ 642490 h 66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548640" h="666759">
                  <a:moveTo>
                    <a:pt x="287221" y="113348"/>
                  </a:moveTo>
                  <a:cubicBezTo>
                    <a:pt x="237748" y="109852"/>
                    <a:pt x="190647" y="126387"/>
                    <a:pt x="154557" y="160001"/>
                  </a:cubicBezTo>
                  <a:cubicBezTo>
                    <a:pt x="118990" y="193119"/>
                    <a:pt x="98597" y="239954"/>
                    <a:pt x="98597" y="288484"/>
                  </a:cubicBezTo>
                  <a:cubicBezTo>
                    <a:pt x="98597" y="328022"/>
                    <a:pt x="111599" y="365493"/>
                    <a:pt x="136202" y="396812"/>
                  </a:cubicBezTo>
                  <a:cubicBezTo>
                    <a:pt x="154157" y="419662"/>
                    <a:pt x="171606" y="445046"/>
                    <a:pt x="186789" y="470392"/>
                  </a:cubicBezTo>
                  <a:lnTo>
                    <a:pt x="186789" y="515645"/>
                  </a:lnTo>
                  <a:cubicBezTo>
                    <a:pt x="186789" y="525428"/>
                    <a:pt x="194743" y="533391"/>
                    <a:pt x="204534" y="533391"/>
                  </a:cubicBezTo>
                  <a:lnTo>
                    <a:pt x="343266" y="533391"/>
                  </a:lnTo>
                  <a:cubicBezTo>
                    <a:pt x="353048" y="533391"/>
                    <a:pt x="361002" y="525428"/>
                    <a:pt x="361002" y="515645"/>
                  </a:cubicBezTo>
                  <a:lnTo>
                    <a:pt x="361002" y="471878"/>
                  </a:lnTo>
                  <a:cubicBezTo>
                    <a:pt x="377013" y="445370"/>
                    <a:pt x="396044" y="417519"/>
                    <a:pt x="412294" y="396850"/>
                  </a:cubicBezTo>
                  <a:cubicBezTo>
                    <a:pt x="438183" y="364093"/>
                    <a:pt x="451499" y="322964"/>
                    <a:pt x="449765" y="281035"/>
                  </a:cubicBezTo>
                  <a:cubicBezTo>
                    <a:pt x="446155" y="193253"/>
                    <a:pt x="374756" y="119605"/>
                    <a:pt x="287221" y="113348"/>
                  </a:cubicBezTo>
                  <a:close/>
                  <a:moveTo>
                    <a:pt x="393244" y="381829"/>
                  </a:moveTo>
                  <a:cubicBezTo>
                    <a:pt x="375784" y="404031"/>
                    <a:pt x="355306" y="434111"/>
                    <a:pt x="338456" y="462286"/>
                  </a:cubicBezTo>
                  <a:lnTo>
                    <a:pt x="336741" y="465172"/>
                  </a:lnTo>
                  <a:lnTo>
                    <a:pt x="336741" y="509130"/>
                  </a:lnTo>
                  <a:lnTo>
                    <a:pt x="211049" y="509130"/>
                  </a:lnTo>
                  <a:lnTo>
                    <a:pt x="211049" y="463744"/>
                  </a:lnTo>
                  <a:lnTo>
                    <a:pt x="209354" y="460886"/>
                  </a:lnTo>
                  <a:cubicBezTo>
                    <a:pt x="193247" y="433702"/>
                    <a:pt x="174550" y="406365"/>
                    <a:pt x="155281" y="381848"/>
                  </a:cubicBezTo>
                  <a:cubicBezTo>
                    <a:pt x="134068" y="354825"/>
                    <a:pt x="122857" y="322555"/>
                    <a:pt x="122857" y="288503"/>
                  </a:cubicBezTo>
                  <a:cubicBezTo>
                    <a:pt x="122857" y="246678"/>
                    <a:pt x="140441" y="206312"/>
                    <a:pt x="171092" y="177775"/>
                  </a:cubicBezTo>
                  <a:cubicBezTo>
                    <a:pt x="202210" y="148809"/>
                    <a:pt x="242853" y="134522"/>
                    <a:pt x="285497" y="137570"/>
                  </a:cubicBezTo>
                  <a:cubicBezTo>
                    <a:pt x="360897" y="142951"/>
                    <a:pt x="422409" y="206416"/>
                    <a:pt x="425533" y="282045"/>
                  </a:cubicBezTo>
                  <a:cubicBezTo>
                    <a:pt x="427038" y="318697"/>
                    <a:pt x="415885" y="353187"/>
                    <a:pt x="393244" y="381829"/>
                  </a:cubicBezTo>
                  <a:close/>
                  <a:moveTo>
                    <a:pt x="63612" y="342576"/>
                  </a:moveTo>
                  <a:cubicBezTo>
                    <a:pt x="62221" y="342576"/>
                    <a:pt x="60793" y="342795"/>
                    <a:pt x="59488" y="343195"/>
                  </a:cubicBezTo>
                  <a:lnTo>
                    <a:pt x="9396" y="359454"/>
                  </a:lnTo>
                  <a:cubicBezTo>
                    <a:pt x="2242" y="361807"/>
                    <a:pt x="-1663" y="369522"/>
                    <a:pt x="680" y="376638"/>
                  </a:cubicBezTo>
                  <a:cubicBezTo>
                    <a:pt x="2442" y="382076"/>
                    <a:pt x="7729" y="385886"/>
                    <a:pt x="13529" y="385886"/>
                  </a:cubicBezTo>
                  <a:cubicBezTo>
                    <a:pt x="15073" y="385886"/>
                    <a:pt x="16454" y="385696"/>
                    <a:pt x="17692" y="385315"/>
                  </a:cubicBezTo>
                  <a:lnTo>
                    <a:pt x="67784" y="369056"/>
                  </a:lnTo>
                  <a:cubicBezTo>
                    <a:pt x="71289" y="367903"/>
                    <a:pt x="74128" y="365465"/>
                    <a:pt x="75766" y="362179"/>
                  </a:cubicBezTo>
                  <a:cubicBezTo>
                    <a:pt x="77366" y="358997"/>
                    <a:pt x="77614" y="355359"/>
                    <a:pt x="76480" y="351958"/>
                  </a:cubicBezTo>
                  <a:cubicBezTo>
                    <a:pt x="74690" y="346348"/>
                    <a:pt x="69527" y="342576"/>
                    <a:pt x="63612" y="342576"/>
                  </a:cubicBezTo>
                  <a:close/>
                  <a:moveTo>
                    <a:pt x="67803" y="206321"/>
                  </a:moveTo>
                  <a:lnTo>
                    <a:pt x="17816" y="190043"/>
                  </a:lnTo>
                  <a:cubicBezTo>
                    <a:pt x="16397" y="189586"/>
                    <a:pt x="14949" y="189347"/>
                    <a:pt x="13510" y="189347"/>
                  </a:cubicBezTo>
                  <a:cubicBezTo>
                    <a:pt x="7672" y="189347"/>
                    <a:pt x="2528" y="193081"/>
                    <a:pt x="680" y="198663"/>
                  </a:cubicBezTo>
                  <a:cubicBezTo>
                    <a:pt x="-1596" y="205845"/>
                    <a:pt x="2309" y="213512"/>
                    <a:pt x="9367" y="215751"/>
                  </a:cubicBezTo>
                  <a:lnTo>
                    <a:pt x="59373" y="232134"/>
                  </a:lnTo>
                  <a:cubicBezTo>
                    <a:pt x="60678" y="232543"/>
                    <a:pt x="62069" y="232743"/>
                    <a:pt x="63641" y="232743"/>
                  </a:cubicBezTo>
                  <a:cubicBezTo>
                    <a:pt x="69536" y="232743"/>
                    <a:pt x="74718" y="228924"/>
                    <a:pt x="76509" y="223276"/>
                  </a:cubicBezTo>
                  <a:cubicBezTo>
                    <a:pt x="77623" y="219951"/>
                    <a:pt x="77357" y="216370"/>
                    <a:pt x="75756" y="213189"/>
                  </a:cubicBezTo>
                  <a:cubicBezTo>
                    <a:pt x="74109" y="209912"/>
                    <a:pt x="71289" y="207474"/>
                    <a:pt x="67803" y="206321"/>
                  </a:cubicBezTo>
                  <a:close/>
                  <a:moveTo>
                    <a:pt x="133240" y="116538"/>
                  </a:moveTo>
                  <a:cubicBezTo>
                    <a:pt x="135688" y="119977"/>
                    <a:pt x="139764" y="122025"/>
                    <a:pt x="144146" y="122025"/>
                  </a:cubicBezTo>
                  <a:cubicBezTo>
                    <a:pt x="147013" y="122025"/>
                    <a:pt x="149699" y="121120"/>
                    <a:pt x="152080" y="119358"/>
                  </a:cubicBezTo>
                  <a:cubicBezTo>
                    <a:pt x="154966" y="117300"/>
                    <a:pt x="156871" y="114205"/>
                    <a:pt x="157452" y="110671"/>
                  </a:cubicBezTo>
                  <a:cubicBezTo>
                    <a:pt x="158033" y="107080"/>
                    <a:pt x="157205" y="103489"/>
                    <a:pt x="155081" y="100574"/>
                  </a:cubicBezTo>
                  <a:lnTo>
                    <a:pt x="124181" y="57922"/>
                  </a:lnTo>
                  <a:cubicBezTo>
                    <a:pt x="121553" y="54369"/>
                    <a:pt x="117523" y="52321"/>
                    <a:pt x="113132" y="52321"/>
                  </a:cubicBezTo>
                  <a:cubicBezTo>
                    <a:pt x="110265" y="52321"/>
                    <a:pt x="107513" y="53235"/>
                    <a:pt x="105160" y="54940"/>
                  </a:cubicBezTo>
                  <a:cubicBezTo>
                    <a:pt x="102255" y="57045"/>
                    <a:pt x="100340" y="60188"/>
                    <a:pt x="99788" y="63779"/>
                  </a:cubicBezTo>
                  <a:cubicBezTo>
                    <a:pt x="99235" y="67332"/>
                    <a:pt x="100112" y="70885"/>
                    <a:pt x="102245" y="73762"/>
                  </a:cubicBezTo>
                  <a:lnTo>
                    <a:pt x="133240" y="116538"/>
                  </a:lnTo>
                  <a:close/>
                  <a:moveTo>
                    <a:pt x="274334" y="79743"/>
                  </a:moveTo>
                  <a:cubicBezTo>
                    <a:pt x="281820" y="79743"/>
                    <a:pt x="287897" y="73657"/>
                    <a:pt x="287897" y="66170"/>
                  </a:cubicBezTo>
                  <a:lnTo>
                    <a:pt x="287897" y="13421"/>
                  </a:lnTo>
                  <a:cubicBezTo>
                    <a:pt x="287897" y="6029"/>
                    <a:pt x="281811" y="0"/>
                    <a:pt x="274334" y="0"/>
                  </a:cubicBezTo>
                  <a:cubicBezTo>
                    <a:pt x="266847" y="0"/>
                    <a:pt x="260760" y="6020"/>
                    <a:pt x="260760" y="13421"/>
                  </a:cubicBezTo>
                  <a:lnTo>
                    <a:pt x="260760" y="66170"/>
                  </a:lnTo>
                  <a:cubicBezTo>
                    <a:pt x="260760" y="73657"/>
                    <a:pt x="266847" y="79743"/>
                    <a:pt x="274334" y="79743"/>
                  </a:cubicBezTo>
                  <a:close/>
                  <a:moveTo>
                    <a:pt x="396720" y="119453"/>
                  </a:moveTo>
                  <a:cubicBezTo>
                    <a:pt x="398997" y="121139"/>
                    <a:pt x="401692" y="122025"/>
                    <a:pt x="404521" y="122025"/>
                  </a:cubicBezTo>
                  <a:cubicBezTo>
                    <a:pt x="408893" y="122025"/>
                    <a:pt x="412989" y="119948"/>
                    <a:pt x="415465" y="116481"/>
                  </a:cubicBezTo>
                  <a:lnTo>
                    <a:pt x="446460" y="73695"/>
                  </a:lnTo>
                  <a:cubicBezTo>
                    <a:pt x="448565" y="70847"/>
                    <a:pt x="449413" y="67323"/>
                    <a:pt x="448870" y="63779"/>
                  </a:cubicBezTo>
                  <a:cubicBezTo>
                    <a:pt x="448317" y="60188"/>
                    <a:pt x="446403" y="57036"/>
                    <a:pt x="443488" y="54931"/>
                  </a:cubicBezTo>
                  <a:cubicBezTo>
                    <a:pt x="441135" y="53226"/>
                    <a:pt x="438392" y="52330"/>
                    <a:pt x="435535" y="52330"/>
                  </a:cubicBezTo>
                  <a:cubicBezTo>
                    <a:pt x="431201" y="52330"/>
                    <a:pt x="427105" y="54388"/>
                    <a:pt x="424543" y="57855"/>
                  </a:cubicBezTo>
                  <a:lnTo>
                    <a:pt x="393587" y="100574"/>
                  </a:lnTo>
                  <a:cubicBezTo>
                    <a:pt x="391472" y="103489"/>
                    <a:pt x="390634" y="107071"/>
                    <a:pt x="391215" y="110661"/>
                  </a:cubicBezTo>
                  <a:cubicBezTo>
                    <a:pt x="391796" y="114252"/>
                    <a:pt x="393710" y="117300"/>
                    <a:pt x="396720" y="119453"/>
                  </a:cubicBezTo>
                  <a:close/>
                  <a:moveTo>
                    <a:pt x="539310" y="359474"/>
                  </a:moveTo>
                  <a:lnTo>
                    <a:pt x="489237" y="343224"/>
                  </a:lnTo>
                  <a:cubicBezTo>
                    <a:pt x="487884" y="342795"/>
                    <a:pt x="486484" y="342576"/>
                    <a:pt x="485084" y="342576"/>
                  </a:cubicBezTo>
                  <a:cubicBezTo>
                    <a:pt x="479235" y="342576"/>
                    <a:pt x="473911" y="346434"/>
                    <a:pt x="472139" y="351930"/>
                  </a:cubicBezTo>
                  <a:cubicBezTo>
                    <a:pt x="469806" y="359016"/>
                    <a:pt x="473692" y="366693"/>
                    <a:pt x="480826" y="369046"/>
                  </a:cubicBezTo>
                  <a:lnTo>
                    <a:pt x="530861" y="385296"/>
                  </a:lnTo>
                  <a:cubicBezTo>
                    <a:pt x="532175" y="385696"/>
                    <a:pt x="533566" y="385896"/>
                    <a:pt x="535118" y="385896"/>
                  </a:cubicBezTo>
                  <a:cubicBezTo>
                    <a:pt x="540967" y="385896"/>
                    <a:pt x="546101" y="382210"/>
                    <a:pt x="547949" y="376695"/>
                  </a:cubicBezTo>
                  <a:cubicBezTo>
                    <a:pt x="550244" y="369522"/>
                    <a:pt x="546368" y="361798"/>
                    <a:pt x="539310" y="359474"/>
                  </a:cubicBezTo>
                  <a:close/>
                  <a:moveTo>
                    <a:pt x="485017" y="232743"/>
                  </a:moveTo>
                  <a:cubicBezTo>
                    <a:pt x="486570" y="232743"/>
                    <a:pt x="487960" y="232553"/>
                    <a:pt x="489179" y="232172"/>
                  </a:cubicBezTo>
                  <a:lnTo>
                    <a:pt x="539271" y="215913"/>
                  </a:lnTo>
                  <a:cubicBezTo>
                    <a:pt x="546339" y="213589"/>
                    <a:pt x="550254" y="205911"/>
                    <a:pt x="548006" y="198777"/>
                  </a:cubicBezTo>
                  <a:cubicBezTo>
                    <a:pt x="546158" y="193177"/>
                    <a:pt x="540967" y="189424"/>
                    <a:pt x="535080" y="189424"/>
                  </a:cubicBezTo>
                  <a:cubicBezTo>
                    <a:pt x="533680" y="189424"/>
                    <a:pt x="532309" y="189643"/>
                    <a:pt x="530985" y="190062"/>
                  </a:cubicBezTo>
                  <a:lnTo>
                    <a:pt x="480893" y="206321"/>
                  </a:lnTo>
                  <a:cubicBezTo>
                    <a:pt x="477387" y="207474"/>
                    <a:pt x="474549" y="209912"/>
                    <a:pt x="472911" y="213189"/>
                  </a:cubicBezTo>
                  <a:cubicBezTo>
                    <a:pt x="471320" y="216370"/>
                    <a:pt x="471063" y="220008"/>
                    <a:pt x="472196" y="223390"/>
                  </a:cubicBezTo>
                  <a:cubicBezTo>
                    <a:pt x="473968" y="228991"/>
                    <a:pt x="479121" y="232743"/>
                    <a:pt x="485017" y="232743"/>
                  </a:cubicBezTo>
                  <a:close/>
                  <a:moveTo>
                    <a:pt x="348162" y="557003"/>
                  </a:moveTo>
                  <a:lnTo>
                    <a:pt x="196505" y="557003"/>
                  </a:lnTo>
                  <a:cubicBezTo>
                    <a:pt x="189809" y="557003"/>
                    <a:pt x="184370" y="562432"/>
                    <a:pt x="184370" y="569138"/>
                  </a:cubicBezTo>
                  <a:cubicBezTo>
                    <a:pt x="184370" y="575834"/>
                    <a:pt x="189799" y="581273"/>
                    <a:pt x="196505" y="581273"/>
                  </a:cubicBezTo>
                  <a:lnTo>
                    <a:pt x="348171" y="581273"/>
                  </a:lnTo>
                  <a:cubicBezTo>
                    <a:pt x="354877" y="581273"/>
                    <a:pt x="360306" y="575843"/>
                    <a:pt x="360306" y="569138"/>
                  </a:cubicBezTo>
                  <a:cubicBezTo>
                    <a:pt x="360306" y="562432"/>
                    <a:pt x="354858" y="557003"/>
                    <a:pt x="348162" y="557003"/>
                  </a:cubicBezTo>
                  <a:close/>
                  <a:moveTo>
                    <a:pt x="348162" y="599465"/>
                  </a:moveTo>
                  <a:lnTo>
                    <a:pt x="196505" y="599465"/>
                  </a:lnTo>
                  <a:cubicBezTo>
                    <a:pt x="189809" y="599465"/>
                    <a:pt x="184370" y="604895"/>
                    <a:pt x="184370" y="611600"/>
                  </a:cubicBezTo>
                  <a:cubicBezTo>
                    <a:pt x="184370" y="618306"/>
                    <a:pt x="189799" y="623735"/>
                    <a:pt x="196505" y="623735"/>
                  </a:cubicBezTo>
                  <a:lnTo>
                    <a:pt x="348171" y="623735"/>
                  </a:lnTo>
                  <a:cubicBezTo>
                    <a:pt x="354877" y="623735"/>
                    <a:pt x="360306" y="618306"/>
                    <a:pt x="360306" y="611600"/>
                  </a:cubicBezTo>
                  <a:cubicBezTo>
                    <a:pt x="360306" y="604895"/>
                    <a:pt x="354858" y="599465"/>
                    <a:pt x="348162" y="599465"/>
                  </a:cubicBezTo>
                  <a:close/>
                  <a:moveTo>
                    <a:pt x="316786" y="642490"/>
                  </a:moveTo>
                  <a:lnTo>
                    <a:pt x="225794" y="642490"/>
                  </a:lnTo>
                  <a:cubicBezTo>
                    <a:pt x="219098" y="642490"/>
                    <a:pt x="213659" y="647919"/>
                    <a:pt x="213659" y="654625"/>
                  </a:cubicBezTo>
                  <a:cubicBezTo>
                    <a:pt x="213659" y="661330"/>
                    <a:pt x="219089" y="666760"/>
                    <a:pt x="225785" y="666760"/>
                  </a:cubicBezTo>
                  <a:lnTo>
                    <a:pt x="316777" y="666760"/>
                  </a:lnTo>
                  <a:cubicBezTo>
                    <a:pt x="323473" y="666760"/>
                    <a:pt x="328912" y="661330"/>
                    <a:pt x="328912" y="654625"/>
                  </a:cubicBezTo>
                  <a:cubicBezTo>
                    <a:pt x="328912" y="647919"/>
                    <a:pt x="323483" y="642490"/>
                    <a:pt x="316786" y="64249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257" name="Group 256">
            <a:extLst>
              <a:ext uri="{FF2B5EF4-FFF2-40B4-BE49-F238E27FC236}">
                <a16:creationId xmlns:a16="http://schemas.microsoft.com/office/drawing/2014/main" id="{D24C1AA1-7018-DBD0-2F5C-47B110811B0D}"/>
              </a:ext>
            </a:extLst>
          </p:cNvPr>
          <p:cNvGrpSpPr/>
          <p:nvPr/>
        </p:nvGrpSpPr>
        <p:grpSpPr>
          <a:xfrm>
            <a:off x="4299586" y="532720"/>
            <a:ext cx="832584" cy="832584"/>
            <a:chOff x="-529388" y="-1377360"/>
            <a:chExt cx="832584" cy="832584"/>
          </a:xfrm>
        </p:grpSpPr>
        <p:grpSp>
          <p:nvGrpSpPr>
            <p:cNvPr id="253" name="Group 252">
              <a:extLst>
                <a:ext uri="{FF2B5EF4-FFF2-40B4-BE49-F238E27FC236}">
                  <a16:creationId xmlns:a16="http://schemas.microsoft.com/office/drawing/2014/main" id="{7239495D-12A9-638A-C302-C4653CE2DDE3}"/>
                </a:ext>
              </a:extLst>
            </p:cNvPr>
            <p:cNvGrpSpPr/>
            <p:nvPr/>
          </p:nvGrpSpPr>
          <p:grpSpPr>
            <a:xfrm>
              <a:off x="-529388" y="-1377360"/>
              <a:ext cx="832584" cy="832584"/>
              <a:chOff x="1153071" y="4034790"/>
              <a:chExt cx="914400" cy="914400"/>
            </a:xfrm>
          </p:grpSpPr>
          <p:sp>
            <p:nvSpPr>
              <p:cNvPr id="255" name="Oval 254">
                <a:extLst>
                  <a:ext uri="{FF2B5EF4-FFF2-40B4-BE49-F238E27FC236}">
                    <a16:creationId xmlns:a16="http://schemas.microsoft.com/office/drawing/2014/main" id="{A0AF5443-AFDA-F093-3012-2931AA05DBA8}"/>
                  </a:ext>
                </a:extLst>
              </p:cNvPr>
              <p:cNvSpPr/>
              <p:nvPr/>
            </p:nvSpPr>
            <p:spPr>
              <a:xfrm>
                <a:off x="1153071" y="4034790"/>
                <a:ext cx="914400" cy="914400"/>
              </a:xfrm>
              <a:prstGeom prst="ellipse">
                <a:avLst/>
              </a:prstGeom>
              <a:solidFill>
                <a:srgbClr val="00183C"/>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6" name="Oval 255">
                <a:extLst>
                  <a:ext uri="{FF2B5EF4-FFF2-40B4-BE49-F238E27FC236}">
                    <a16:creationId xmlns:a16="http://schemas.microsoft.com/office/drawing/2014/main" id="{8FF083D7-5641-CC73-241F-41594DFD77D3}"/>
                  </a:ext>
                </a:extLst>
              </p:cNvPr>
              <p:cNvSpPr/>
              <p:nvPr/>
            </p:nvSpPr>
            <p:spPr>
              <a:xfrm>
                <a:off x="1216152" y="4097871"/>
                <a:ext cx="788238" cy="788238"/>
              </a:xfrm>
              <a:prstGeom prst="ellipse">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251" name="Picture 250">
              <a:extLst>
                <a:ext uri="{FF2B5EF4-FFF2-40B4-BE49-F238E27FC236}">
                  <a16:creationId xmlns:a16="http://schemas.microsoft.com/office/drawing/2014/main" id="{ECAD9484-C2C6-CE2A-A7B8-BFBC07F2B911}"/>
                </a:ext>
              </a:extLst>
            </p:cNvPr>
            <p:cNvPicPr>
              <a:picLocks noChangeAspect="1"/>
            </p:cNvPicPr>
            <p:nvPr/>
          </p:nvPicPr>
          <p:blipFill rotWithShape="1">
            <a:blip r:embed="rId4"/>
            <a:srcRect l="23688" t="14918" r="23688" b="14918"/>
            <a:stretch/>
          </p:blipFill>
          <p:spPr>
            <a:xfrm>
              <a:off x="-439552" y="-1287524"/>
              <a:ext cx="652912" cy="652912"/>
            </a:xfrm>
            <a:prstGeom prst="ellipse">
              <a:avLst/>
            </a:prstGeom>
          </p:spPr>
        </p:pic>
      </p:grpSp>
      <p:grpSp>
        <p:nvGrpSpPr>
          <p:cNvPr id="27" name="Group 26">
            <a:extLst>
              <a:ext uri="{FF2B5EF4-FFF2-40B4-BE49-F238E27FC236}">
                <a16:creationId xmlns:a16="http://schemas.microsoft.com/office/drawing/2014/main" id="{0C9750A3-8B67-8F26-D4FE-61CDE015731B}"/>
              </a:ext>
            </a:extLst>
          </p:cNvPr>
          <p:cNvGrpSpPr/>
          <p:nvPr/>
        </p:nvGrpSpPr>
        <p:grpSpPr>
          <a:xfrm>
            <a:off x="6022943" y="2860927"/>
            <a:ext cx="2008551" cy="2082407"/>
            <a:chOff x="6022943" y="2860927"/>
            <a:chExt cx="2008551" cy="2082407"/>
          </a:xfrm>
        </p:grpSpPr>
        <p:grpSp>
          <p:nvGrpSpPr>
            <p:cNvPr id="188" name="Group 187">
              <a:extLst>
                <a:ext uri="{FF2B5EF4-FFF2-40B4-BE49-F238E27FC236}">
                  <a16:creationId xmlns:a16="http://schemas.microsoft.com/office/drawing/2014/main" id="{42DD962D-3FE8-6C05-06F8-7BEED7A5D83C}"/>
                </a:ext>
              </a:extLst>
            </p:cNvPr>
            <p:cNvGrpSpPr/>
            <p:nvPr/>
          </p:nvGrpSpPr>
          <p:grpSpPr>
            <a:xfrm>
              <a:off x="6610926" y="2860927"/>
              <a:ext cx="832584" cy="832584"/>
              <a:chOff x="1153071" y="4034790"/>
              <a:chExt cx="914400" cy="914400"/>
            </a:xfrm>
          </p:grpSpPr>
          <p:sp>
            <p:nvSpPr>
              <p:cNvPr id="198" name="Oval 197">
                <a:extLst>
                  <a:ext uri="{FF2B5EF4-FFF2-40B4-BE49-F238E27FC236}">
                    <a16:creationId xmlns:a16="http://schemas.microsoft.com/office/drawing/2014/main" id="{CA91C60F-87C9-F40D-C753-4FC805164F8A}"/>
                  </a:ext>
                </a:extLst>
              </p:cNvPr>
              <p:cNvSpPr/>
              <p:nvPr/>
            </p:nvSpPr>
            <p:spPr>
              <a:xfrm>
                <a:off x="1153071" y="4034790"/>
                <a:ext cx="914400" cy="914400"/>
              </a:xfrm>
              <a:prstGeom prst="ellipse">
                <a:avLst/>
              </a:prstGeom>
              <a:solidFill>
                <a:srgbClr val="00183C"/>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2" name="Oval 201">
                <a:extLst>
                  <a:ext uri="{FF2B5EF4-FFF2-40B4-BE49-F238E27FC236}">
                    <a16:creationId xmlns:a16="http://schemas.microsoft.com/office/drawing/2014/main" id="{3572E9E7-34CA-EB5A-ECE7-F10BA0AA1D0E}"/>
                  </a:ext>
                </a:extLst>
              </p:cNvPr>
              <p:cNvSpPr/>
              <p:nvPr/>
            </p:nvSpPr>
            <p:spPr>
              <a:xfrm>
                <a:off x="1216152" y="4097871"/>
                <a:ext cx="788238" cy="788238"/>
              </a:xfrm>
              <a:prstGeom prst="ellipse">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89" name="TextBox 188">
              <a:extLst>
                <a:ext uri="{FF2B5EF4-FFF2-40B4-BE49-F238E27FC236}">
                  <a16:creationId xmlns:a16="http://schemas.microsoft.com/office/drawing/2014/main" id="{BC29D16C-DA53-BA85-CA51-5471A65608EE}"/>
                </a:ext>
              </a:extLst>
            </p:cNvPr>
            <p:cNvSpPr txBox="1"/>
            <p:nvPr/>
          </p:nvSpPr>
          <p:spPr>
            <a:xfrm>
              <a:off x="6022943" y="3749760"/>
              <a:ext cx="2008551"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mn-ea"/>
                  <a:cs typeface="+mn-cs"/>
                </a:rPr>
                <a:t>GPT 4</a:t>
              </a:r>
            </a:p>
          </p:txBody>
        </p:sp>
        <p:pic>
          <p:nvPicPr>
            <p:cNvPr id="197" name="Picture 196">
              <a:extLst>
                <a:ext uri="{FF2B5EF4-FFF2-40B4-BE49-F238E27FC236}">
                  <a16:creationId xmlns:a16="http://schemas.microsoft.com/office/drawing/2014/main" id="{50B88518-B679-7A38-042C-6863991EF190}"/>
                </a:ext>
              </a:extLst>
            </p:cNvPr>
            <p:cNvPicPr>
              <a:picLocks/>
            </p:cNvPicPr>
            <p:nvPr/>
          </p:nvPicPr>
          <p:blipFill rotWithShape="1">
            <a:blip r:embed="rId5"/>
            <a:srcRect l="19524" t="9365" r="19524" b="9365"/>
            <a:stretch/>
          </p:blipFill>
          <p:spPr>
            <a:xfrm>
              <a:off x="6741321" y="2994319"/>
              <a:ext cx="571794" cy="571794"/>
            </a:xfrm>
            <a:prstGeom prst="ellipse">
              <a:avLst/>
            </a:prstGeom>
            <a:ln>
              <a:noFill/>
            </a:ln>
          </p:spPr>
        </p:pic>
        <p:sp>
          <p:nvSpPr>
            <p:cNvPr id="15" name="TextBox 14">
              <a:extLst>
                <a:ext uri="{FF2B5EF4-FFF2-40B4-BE49-F238E27FC236}">
                  <a16:creationId xmlns:a16="http://schemas.microsoft.com/office/drawing/2014/main" id="{7C822265-C03E-2FEA-825F-37F240DC18E9}"/>
                </a:ext>
              </a:extLst>
            </p:cNvPr>
            <p:cNvSpPr txBox="1"/>
            <p:nvPr/>
          </p:nvSpPr>
          <p:spPr>
            <a:xfrm>
              <a:off x="6022943" y="4009990"/>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mn-ea"/>
                  <a:cs typeface="+mn-cs"/>
                </a:rPr>
                <a:t>~1 trillion </a:t>
              </a:r>
              <a:r>
                <a:rPr kumimoji="0" lang="en-US" sz="1000" b="0" i="0" u="none" strike="noStrike" kern="1200" cap="none" spc="0" normalizeH="0" baseline="0" noProof="0">
                  <a:ln>
                    <a:noFill/>
                  </a:ln>
                  <a:solidFill>
                    <a:srgbClr val="FFFFFF"/>
                  </a:solidFill>
                  <a:effectLst/>
                  <a:uLnTx/>
                  <a:uFillTx/>
                  <a:latin typeface="Calibri"/>
                  <a:ea typeface="+mn-ea"/>
                  <a:cs typeface="+mn-cs"/>
                </a:rPr>
                <a:t>parameters</a:t>
              </a:r>
            </a:p>
          </p:txBody>
        </p:sp>
        <p:sp>
          <p:nvSpPr>
            <p:cNvPr id="16" name="TextBox 15">
              <a:extLst>
                <a:ext uri="{FF2B5EF4-FFF2-40B4-BE49-F238E27FC236}">
                  <a16:creationId xmlns:a16="http://schemas.microsoft.com/office/drawing/2014/main" id="{35D7813E-3ACB-5527-6B7F-51995A108096}"/>
                </a:ext>
              </a:extLst>
            </p:cNvPr>
            <p:cNvSpPr txBox="1"/>
            <p:nvPr/>
          </p:nvSpPr>
          <p:spPr>
            <a:xfrm>
              <a:off x="6022943" y="4204854"/>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Trained on </a:t>
              </a:r>
              <a:r>
                <a:rPr kumimoji="0" lang="en-US" sz="1000" b="1" i="0" u="none" strike="noStrike" kern="1200" cap="none" spc="0" normalizeH="0" baseline="0" noProof="0">
                  <a:ln>
                    <a:noFill/>
                  </a:ln>
                  <a:solidFill>
                    <a:srgbClr val="FFFFFF"/>
                  </a:solidFill>
                  <a:effectLst/>
                  <a:uLnTx/>
                  <a:uFillTx/>
                  <a:latin typeface="Calibri"/>
                  <a:ea typeface="+mn-ea"/>
                  <a:cs typeface="+mn-cs"/>
                </a:rPr>
                <a:t>45 gigabytes </a:t>
              </a:r>
              <a:r>
                <a:rPr kumimoji="0" lang="en-US" sz="1000" b="0" i="0" u="none" strike="noStrike" kern="1200" cap="none" spc="0" normalizeH="0" baseline="0" noProof="0">
                  <a:ln>
                    <a:noFill/>
                  </a:ln>
                  <a:solidFill>
                    <a:srgbClr val="FFFFFF"/>
                  </a:solidFill>
                  <a:effectLst/>
                  <a:uLnTx/>
                  <a:uFillTx/>
                  <a:latin typeface="Calibri"/>
                  <a:ea typeface="+mn-ea"/>
                  <a:cs typeface="+mn-cs"/>
                </a:rPr>
                <a:t>of data</a:t>
              </a:r>
            </a:p>
          </p:txBody>
        </p:sp>
        <p:sp>
          <p:nvSpPr>
            <p:cNvPr id="17" name="TextBox 16">
              <a:extLst>
                <a:ext uri="{FF2B5EF4-FFF2-40B4-BE49-F238E27FC236}">
                  <a16:creationId xmlns:a16="http://schemas.microsoft.com/office/drawing/2014/main" id="{C62BDBE2-EB7E-746E-44BD-86336F8D2869}"/>
                </a:ext>
              </a:extLst>
            </p:cNvPr>
            <p:cNvSpPr txBox="1"/>
            <p:nvPr/>
          </p:nvSpPr>
          <p:spPr>
            <a:xfrm>
              <a:off x="6022943" y="4399718"/>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mn-ea"/>
                  <a:cs typeface="+mn-cs"/>
                </a:rPr>
                <a:t>Multimodal</a:t>
              </a:r>
              <a:r>
                <a:rPr kumimoji="0" lang="en-US" sz="1000" b="0" i="0" u="none" strike="noStrike" kern="1200" cap="none" spc="0" normalizeH="0" baseline="0" noProof="0">
                  <a:ln>
                    <a:noFill/>
                  </a:ln>
                  <a:solidFill>
                    <a:srgbClr val="FFFFFF"/>
                  </a:solidFill>
                  <a:effectLst/>
                  <a:uLnTx/>
                  <a:uFillTx/>
                  <a:latin typeface="Calibri"/>
                  <a:ea typeface="+mn-ea"/>
                  <a:cs typeface="+mn-cs"/>
                </a:rPr>
                <a:t>, it can use image inputs</a:t>
              </a:r>
            </a:p>
          </p:txBody>
        </p:sp>
        <p:sp>
          <p:nvSpPr>
            <p:cNvPr id="18" name="TextBox 17">
              <a:extLst>
                <a:ext uri="{FF2B5EF4-FFF2-40B4-BE49-F238E27FC236}">
                  <a16:creationId xmlns:a16="http://schemas.microsoft.com/office/drawing/2014/main" id="{EDD81668-A94C-3DFA-08C1-32249A48C293}"/>
                </a:ext>
              </a:extLst>
            </p:cNvPr>
            <p:cNvSpPr txBox="1"/>
            <p:nvPr/>
          </p:nvSpPr>
          <p:spPr>
            <a:xfrm>
              <a:off x="6022943" y="4594582"/>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mn-ea"/>
                  <a:cs typeface="+mn-cs"/>
                </a:rPr>
                <a:t>Supervised</a:t>
              </a:r>
              <a:r>
                <a:rPr kumimoji="0" lang="en-US" sz="1000" b="0" i="0" u="none" strike="noStrike" kern="1200" cap="none" spc="0" normalizeH="0" baseline="0" noProof="0">
                  <a:ln>
                    <a:noFill/>
                  </a:ln>
                  <a:solidFill>
                    <a:srgbClr val="FFFFFF"/>
                  </a:solidFill>
                  <a:effectLst/>
                  <a:uLnTx/>
                  <a:uFillTx/>
                  <a:latin typeface="Calibri"/>
                  <a:ea typeface="+mn-ea"/>
                  <a:cs typeface="+mn-cs"/>
                </a:rPr>
                <a:t> learning model</a:t>
              </a:r>
            </a:p>
          </p:txBody>
        </p:sp>
        <p:sp>
          <p:nvSpPr>
            <p:cNvPr id="19" name="TextBox 18">
              <a:extLst>
                <a:ext uri="{FF2B5EF4-FFF2-40B4-BE49-F238E27FC236}">
                  <a16:creationId xmlns:a16="http://schemas.microsoft.com/office/drawing/2014/main" id="{F34C61DF-DFE6-A04E-F203-ECE75B23AE45}"/>
                </a:ext>
              </a:extLst>
            </p:cNvPr>
            <p:cNvSpPr txBox="1"/>
            <p:nvPr/>
          </p:nvSpPr>
          <p:spPr>
            <a:xfrm>
              <a:off x="6022943" y="4789446"/>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mn-ea"/>
                  <a:cs typeface="+mn-cs"/>
                </a:rPr>
                <a:t>Cleared Bar exam with 90% score</a:t>
              </a:r>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5" name="Group 24">
            <a:extLst>
              <a:ext uri="{FF2B5EF4-FFF2-40B4-BE49-F238E27FC236}">
                <a16:creationId xmlns:a16="http://schemas.microsoft.com/office/drawing/2014/main" id="{816999BE-1AEE-133C-31E4-B9DEA5D39709}"/>
              </a:ext>
            </a:extLst>
          </p:cNvPr>
          <p:cNvGrpSpPr/>
          <p:nvPr/>
        </p:nvGrpSpPr>
        <p:grpSpPr>
          <a:xfrm>
            <a:off x="3711603" y="2860927"/>
            <a:ext cx="2008551" cy="2082407"/>
            <a:chOff x="3711603" y="2860927"/>
            <a:chExt cx="2008551" cy="2082407"/>
          </a:xfrm>
        </p:grpSpPr>
        <p:grpSp>
          <p:nvGrpSpPr>
            <p:cNvPr id="173" name="Group 172">
              <a:extLst>
                <a:ext uri="{FF2B5EF4-FFF2-40B4-BE49-F238E27FC236}">
                  <a16:creationId xmlns:a16="http://schemas.microsoft.com/office/drawing/2014/main" id="{AFF1D433-608B-0FD6-870D-A6AE1FC4FA63}"/>
                </a:ext>
              </a:extLst>
            </p:cNvPr>
            <p:cNvGrpSpPr/>
            <p:nvPr/>
          </p:nvGrpSpPr>
          <p:grpSpPr>
            <a:xfrm>
              <a:off x="4299586" y="2860927"/>
              <a:ext cx="832584" cy="832584"/>
              <a:chOff x="1153071" y="4034790"/>
              <a:chExt cx="914400" cy="914400"/>
            </a:xfrm>
          </p:grpSpPr>
          <p:sp>
            <p:nvSpPr>
              <p:cNvPr id="185" name="Oval 184">
                <a:extLst>
                  <a:ext uri="{FF2B5EF4-FFF2-40B4-BE49-F238E27FC236}">
                    <a16:creationId xmlns:a16="http://schemas.microsoft.com/office/drawing/2014/main" id="{63FE7F70-7699-F167-8F55-F69146FE8F9F}"/>
                  </a:ext>
                </a:extLst>
              </p:cNvPr>
              <p:cNvSpPr/>
              <p:nvPr/>
            </p:nvSpPr>
            <p:spPr>
              <a:xfrm>
                <a:off x="1153071" y="4034790"/>
                <a:ext cx="914400" cy="914400"/>
              </a:xfrm>
              <a:prstGeom prst="ellipse">
                <a:avLst/>
              </a:prstGeom>
              <a:solidFill>
                <a:srgbClr val="00183C"/>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6" name="Oval 185">
                <a:extLst>
                  <a:ext uri="{FF2B5EF4-FFF2-40B4-BE49-F238E27FC236}">
                    <a16:creationId xmlns:a16="http://schemas.microsoft.com/office/drawing/2014/main" id="{C2C63437-D50D-EAC5-D679-FE0E26ADFE2A}"/>
                  </a:ext>
                </a:extLst>
              </p:cNvPr>
              <p:cNvSpPr/>
              <p:nvPr/>
            </p:nvSpPr>
            <p:spPr>
              <a:xfrm>
                <a:off x="1216152" y="4097871"/>
                <a:ext cx="788238" cy="788238"/>
              </a:xfrm>
              <a:prstGeom prst="ellipse">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174" name="Picture 173">
              <a:extLst>
                <a:ext uri="{FF2B5EF4-FFF2-40B4-BE49-F238E27FC236}">
                  <a16:creationId xmlns:a16="http://schemas.microsoft.com/office/drawing/2014/main" id="{8B4589C7-ACF1-EF0B-51F6-35BC0B1BAF11}"/>
                </a:ext>
              </a:extLst>
            </p:cNvPr>
            <p:cNvPicPr>
              <a:picLocks/>
            </p:cNvPicPr>
            <p:nvPr/>
          </p:nvPicPr>
          <p:blipFill rotWithShape="1">
            <a:blip r:embed="rId6"/>
            <a:srcRect l="24316" r="24316"/>
            <a:stretch/>
          </p:blipFill>
          <p:spPr>
            <a:xfrm>
              <a:off x="4432978" y="2994319"/>
              <a:ext cx="565800" cy="565800"/>
            </a:xfrm>
            <a:prstGeom prst="ellipse">
              <a:avLst/>
            </a:prstGeom>
          </p:spPr>
        </p:pic>
        <p:sp>
          <p:nvSpPr>
            <p:cNvPr id="175" name="TextBox 174">
              <a:extLst>
                <a:ext uri="{FF2B5EF4-FFF2-40B4-BE49-F238E27FC236}">
                  <a16:creationId xmlns:a16="http://schemas.microsoft.com/office/drawing/2014/main" id="{FA223982-8FF8-B72A-BBF9-F90F50CAC5A9}"/>
                </a:ext>
              </a:extLst>
            </p:cNvPr>
            <p:cNvSpPr txBox="1"/>
            <p:nvPr/>
          </p:nvSpPr>
          <p:spPr>
            <a:xfrm>
              <a:off x="3711603" y="3749760"/>
              <a:ext cx="2008551"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mn-ea"/>
                  <a:cs typeface="+mn-cs"/>
                </a:rPr>
                <a:t>GPT 3</a:t>
              </a:r>
            </a:p>
          </p:txBody>
        </p:sp>
        <p:sp>
          <p:nvSpPr>
            <p:cNvPr id="20" name="TextBox 19">
              <a:extLst>
                <a:ext uri="{FF2B5EF4-FFF2-40B4-BE49-F238E27FC236}">
                  <a16:creationId xmlns:a16="http://schemas.microsoft.com/office/drawing/2014/main" id="{59ECD1D4-68CD-2939-B843-6AA15C466596}"/>
                </a:ext>
              </a:extLst>
            </p:cNvPr>
            <p:cNvSpPr txBox="1"/>
            <p:nvPr/>
          </p:nvSpPr>
          <p:spPr>
            <a:xfrm>
              <a:off x="3711603" y="4204854"/>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Trained on </a:t>
              </a:r>
              <a:r>
                <a:rPr kumimoji="0" lang="en-US" sz="1000" b="1" i="0" u="none" strike="noStrike" kern="1200" cap="none" spc="0" normalizeH="0" baseline="0" noProof="0">
                  <a:ln>
                    <a:noFill/>
                  </a:ln>
                  <a:solidFill>
                    <a:srgbClr val="FFFFFF"/>
                  </a:solidFill>
                  <a:effectLst/>
                  <a:uLnTx/>
                  <a:uFillTx/>
                  <a:latin typeface="Calibri"/>
                  <a:ea typeface="+mn-ea"/>
                  <a:cs typeface="+mn-cs"/>
                </a:rPr>
                <a:t>17 gigabytes </a:t>
              </a:r>
              <a:r>
                <a:rPr kumimoji="0" lang="en-US" sz="1000" b="0" i="0" u="none" strike="noStrike" kern="1200" cap="none" spc="0" normalizeH="0" baseline="0" noProof="0">
                  <a:ln>
                    <a:noFill/>
                  </a:ln>
                  <a:solidFill>
                    <a:srgbClr val="FFFFFF"/>
                  </a:solidFill>
                  <a:effectLst/>
                  <a:uLnTx/>
                  <a:uFillTx/>
                  <a:latin typeface="Calibri"/>
                  <a:ea typeface="+mn-ea"/>
                  <a:cs typeface="+mn-cs"/>
                </a:rPr>
                <a:t>of data</a:t>
              </a:r>
            </a:p>
          </p:txBody>
        </p:sp>
        <p:sp>
          <p:nvSpPr>
            <p:cNvPr id="21" name="TextBox 20">
              <a:extLst>
                <a:ext uri="{FF2B5EF4-FFF2-40B4-BE49-F238E27FC236}">
                  <a16:creationId xmlns:a16="http://schemas.microsoft.com/office/drawing/2014/main" id="{9EBD8DEF-601E-A35D-4A83-D1CD34B94A71}"/>
                </a:ext>
              </a:extLst>
            </p:cNvPr>
            <p:cNvSpPr txBox="1"/>
            <p:nvPr/>
          </p:nvSpPr>
          <p:spPr>
            <a:xfrm>
              <a:off x="3711603" y="4399718"/>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Can only process </a:t>
              </a:r>
              <a:r>
                <a:rPr kumimoji="0" lang="en-US" sz="1000" b="1" i="0" u="none" strike="noStrike" kern="1200" cap="none" spc="0" normalizeH="0" baseline="0" noProof="0">
                  <a:ln>
                    <a:noFill/>
                  </a:ln>
                  <a:solidFill>
                    <a:srgbClr val="FFFFFF"/>
                  </a:solidFill>
                  <a:effectLst/>
                  <a:uLnTx/>
                  <a:uFillTx/>
                  <a:latin typeface="Calibri"/>
                  <a:ea typeface="+mn-ea"/>
                  <a:cs typeface="+mn-cs"/>
                </a:rPr>
                <a:t>text inputs</a:t>
              </a:r>
            </a:p>
          </p:txBody>
        </p:sp>
        <p:sp>
          <p:nvSpPr>
            <p:cNvPr id="22" name="TextBox 21">
              <a:extLst>
                <a:ext uri="{FF2B5EF4-FFF2-40B4-BE49-F238E27FC236}">
                  <a16:creationId xmlns:a16="http://schemas.microsoft.com/office/drawing/2014/main" id="{B267441C-0EEE-FB70-6D59-037760375A17}"/>
                </a:ext>
              </a:extLst>
            </p:cNvPr>
            <p:cNvSpPr txBox="1"/>
            <p:nvPr/>
          </p:nvSpPr>
          <p:spPr>
            <a:xfrm>
              <a:off x="3711603" y="4594582"/>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mn-ea"/>
                  <a:cs typeface="+mn-cs"/>
                </a:rPr>
                <a:t>Unsupervised</a:t>
              </a:r>
              <a:r>
                <a:rPr kumimoji="0" lang="en-US" sz="1000" b="0" i="0" u="none" strike="noStrike" kern="1200" cap="none" spc="0" normalizeH="0" baseline="0" noProof="0">
                  <a:ln>
                    <a:noFill/>
                  </a:ln>
                  <a:solidFill>
                    <a:srgbClr val="FFFFFF"/>
                  </a:solidFill>
                  <a:effectLst/>
                  <a:uLnTx/>
                  <a:uFillTx/>
                  <a:latin typeface="Calibri"/>
                  <a:ea typeface="+mn-ea"/>
                  <a:cs typeface="+mn-cs"/>
                </a:rPr>
                <a:t> learning mode</a:t>
              </a:r>
            </a:p>
          </p:txBody>
        </p:sp>
        <p:sp>
          <p:nvSpPr>
            <p:cNvPr id="23" name="TextBox 22">
              <a:extLst>
                <a:ext uri="{FF2B5EF4-FFF2-40B4-BE49-F238E27FC236}">
                  <a16:creationId xmlns:a16="http://schemas.microsoft.com/office/drawing/2014/main" id="{65134F02-5116-8E94-B974-AC1D7E8D9A66}"/>
                </a:ext>
              </a:extLst>
            </p:cNvPr>
            <p:cNvSpPr txBox="1"/>
            <p:nvPr/>
          </p:nvSpPr>
          <p:spPr>
            <a:xfrm>
              <a:off x="3711603" y="4009990"/>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mn-ea"/>
                  <a:cs typeface="+mn-cs"/>
                </a:rPr>
                <a:t>175 billion </a:t>
              </a:r>
              <a:r>
                <a:rPr kumimoji="0" lang="en-US" sz="1000" b="0" i="0" u="none" strike="noStrike" kern="1200" cap="none" spc="0" normalizeH="0" baseline="0" noProof="0">
                  <a:ln>
                    <a:noFill/>
                  </a:ln>
                  <a:solidFill>
                    <a:srgbClr val="FFFFFF"/>
                  </a:solidFill>
                  <a:effectLst/>
                  <a:uLnTx/>
                  <a:uFillTx/>
                  <a:latin typeface="Calibri"/>
                  <a:ea typeface="+mn-ea"/>
                  <a:cs typeface="+mn-cs"/>
                </a:rPr>
                <a:t>parameters</a:t>
              </a:r>
            </a:p>
          </p:txBody>
        </p:sp>
        <p:sp>
          <p:nvSpPr>
            <p:cNvPr id="24" name="TextBox 23">
              <a:extLst>
                <a:ext uri="{FF2B5EF4-FFF2-40B4-BE49-F238E27FC236}">
                  <a16:creationId xmlns:a16="http://schemas.microsoft.com/office/drawing/2014/main" id="{AE13CDDD-E171-C538-5072-03514640E17B}"/>
                </a:ext>
              </a:extLst>
            </p:cNvPr>
            <p:cNvSpPr txBox="1"/>
            <p:nvPr/>
          </p:nvSpPr>
          <p:spPr>
            <a:xfrm>
              <a:off x="3711603" y="4789446"/>
              <a:ext cx="2008551" cy="153888"/>
            </a:xfrm>
            <a:prstGeom prst="rect">
              <a:avLst/>
            </a:prstGeom>
            <a:noFill/>
          </p:spPr>
          <p:txBody>
            <a:bodyPr wrap="square" lIns="0" tIns="0" rIns="0" bIns="0" rtlCol="0" anchor="t">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FFFFFF"/>
                  </a:solidFill>
                  <a:effectLst/>
                  <a:uLnTx/>
                  <a:uFillTx/>
                  <a:latin typeface="Calibri"/>
                  <a:ea typeface="+mn-ea"/>
                  <a:cs typeface="+mn-cs"/>
                </a:rPr>
                <a:t>Bar exam with 10% score</a:t>
              </a:r>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8" name="Rectangle: Rounded Corners 27">
            <a:extLst>
              <a:ext uri="{FF2B5EF4-FFF2-40B4-BE49-F238E27FC236}">
                <a16:creationId xmlns:a16="http://schemas.microsoft.com/office/drawing/2014/main" id="{F95D5940-6E8D-34CD-80A5-E0603B2B39E6}"/>
              </a:ext>
            </a:extLst>
          </p:cNvPr>
          <p:cNvSpPr/>
          <p:nvPr/>
        </p:nvSpPr>
        <p:spPr>
          <a:xfrm>
            <a:off x="3650814" y="4765024"/>
            <a:ext cx="4441469" cy="203344"/>
          </a:xfrm>
          <a:prstGeom prst="roundRect">
            <a:avLst>
              <a:gd name="adj" fmla="val 50000"/>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 name="Picture 4" descr="File:Revature-768x768.webp">
            <a:extLst>
              <a:ext uri="{FF2B5EF4-FFF2-40B4-BE49-F238E27FC236}">
                <a16:creationId xmlns:a16="http://schemas.microsoft.com/office/drawing/2014/main" id="{14BF50F9-25FC-ED50-8677-F92F8F1B0E97}"/>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5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anim calcmode="lin" valueType="num">
                                      <p:cBhvr>
                                        <p:cTn id="8" dur="1000" fill="hold"/>
                                        <p:tgtEl>
                                          <p:spTgt spid="245"/>
                                        </p:tgtEl>
                                        <p:attrNameLst>
                                          <p:attrName>ppt_w</p:attrName>
                                        </p:attrNameLst>
                                      </p:cBhvr>
                                      <p:tavLst>
                                        <p:tav tm="0" fmla="#ppt_w*sin(2.5*pi*$)">
                                          <p:val>
                                            <p:fltVal val="0"/>
                                          </p:val>
                                        </p:tav>
                                        <p:tav tm="100000">
                                          <p:val>
                                            <p:fltVal val="1"/>
                                          </p:val>
                                        </p:tav>
                                      </p:tavLst>
                                    </p:anim>
                                    <p:anim calcmode="lin" valueType="num">
                                      <p:cBhvr>
                                        <p:cTn id="9" dur="1000" fill="hold"/>
                                        <p:tgtEl>
                                          <p:spTgt spid="24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up)">
                                      <p:cBhvr>
                                        <p:cTn id="14" dur="150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43" presetClass="path" presetSubtype="0" accel="50000" decel="50000" fill="hold" nodeType="clickEffect">
                                  <p:stCondLst>
                                    <p:cond delay="0"/>
                                  </p:stCondLst>
                                  <p:childTnLst>
                                    <p:animMotion origin="layout" path="M 0 0 L 0.13385 0 C 0.1941 0 0.26858 -0.08796 0.26858 -0.15802 L 0.26858 -0.31481 " pathEditMode="relative" rAng="0" ptsTypes="AAAA">
                                      <p:cBhvr>
                                        <p:cTn id="18" dur="1500" fill="hold"/>
                                        <p:tgtEl>
                                          <p:spTgt spid="245"/>
                                        </p:tgtEl>
                                        <p:attrNameLst>
                                          <p:attrName>ppt_x</p:attrName>
                                          <p:attrName>ppt_y</p:attrName>
                                        </p:attrNameLst>
                                      </p:cBhvr>
                                      <p:rCtr x="13420" y="-15741"/>
                                    </p:animMotion>
                                  </p:childTnLst>
                                </p:cTn>
                              </p:par>
                              <p:par>
                                <p:cTn id="19" presetID="43" presetClass="path" presetSubtype="0" accel="50000" decel="50000" fill="hold" nodeType="withEffect">
                                  <p:stCondLst>
                                    <p:cond delay="0"/>
                                  </p:stCondLst>
                                  <p:childTnLst>
                                    <p:animMotion origin="layout" path="M 0 -4.69136E-6 L 0.13438 -4.69136E-6 C 0.19444 -4.69136E-6 0.26892 -0.08827 0.26892 -0.15895 L 0.26892 -0.31574 " pathEditMode="relative" rAng="0" ptsTypes="AAAA">
                                      <p:cBhvr>
                                        <p:cTn id="20" dur="1500" fill="hold"/>
                                        <p:tgtEl>
                                          <p:spTgt spid="45"/>
                                        </p:tgtEl>
                                        <p:attrNameLst>
                                          <p:attrName>ppt_x</p:attrName>
                                          <p:attrName>ppt_y</p:attrName>
                                        </p:attrNameLst>
                                      </p:cBhvr>
                                      <p:rCtr x="13438" y="-15802"/>
                                    </p:animMotion>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22" presetClass="entr" presetSubtype="2"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right)">
                                      <p:cBhvr>
                                        <p:cTn id="27" dur="500"/>
                                        <p:tgtEl>
                                          <p:spTgt spid="49"/>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childTnLst>
                          </p:cTn>
                        </p:par>
                        <p:par>
                          <p:cTn id="35" fill="hold">
                            <p:stCondLst>
                              <p:cond delay="2500"/>
                            </p:stCondLst>
                            <p:childTnLst>
                              <p:par>
                                <p:cTn id="36" presetID="22" presetClass="entr" presetSubtype="1" fill="hold" nodeType="after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up)">
                                      <p:cBhvr>
                                        <p:cTn id="38" dur="15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1300"/>
                                        <p:tgtEl>
                                          <p:spTgt spid="65"/>
                                        </p:tgtEl>
                                      </p:cBhvr>
                                    </p:animEffect>
                                  </p:childTnLst>
                                </p:cTn>
                              </p:par>
                            </p:childTnLst>
                          </p:cTn>
                        </p:par>
                        <p:par>
                          <p:cTn id="44" fill="hold">
                            <p:stCondLst>
                              <p:cond delay="1300"/>
                            </p:stCondLst>
                            <p:childTnLst>
                              <p:par>
                                <p:cTn id="45" presetID="10"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par>
                                <p:cTn id="48" presetID="10" presetClass="entr" presetSubtype="0" fill="hold" nodeType="withEffect">
                                  <p:stCondLst>
                                    <p:cond delay="0"/>
                                  </p:stCondLst>
                                  <p:childTnLst>
                                    <p:set>
                                      <p:cBhvr>
                                        <p:cTn id="49" dur="1" fill="hold">
                                          <p:stCondLst>
                                            <p:cond delay="0"/>
                                          </p:stCondLst>
                                        </p:cTn>
                                        <p:tgtEl>
                                          <p:spTgt spid="257"/>
                                        </p:tgtEl>
                                        <p:attrNameLst>
                                          <p:attrName>style.visibility</p:attrName>
                                        </p:attrNameLst>
                                      </p:cBhvr>
                                      <p:to>
                                        <p:strVal val="visible"/>
                                      </p:to>
                                    </p:set>
                                    <p:animEffect transition="in" filter="fade">
                                      <p:cBhvr>
                                        <p:cTn id="50" dur="500"/>
                                        <p:tgtEl>
                                          <p:spTgt spid="257"/>
                                        </p:tgtEl>
                                      </p:cBhvr>
                                    </p:animEffect>
                                  </p:childTnLst>
                                </p:cTn>
                              </p:par>
                            </p:childTnLst>
                          </p:cTn>
                        </p:par>
                        <p:par>
                          <p:cTn id="51" fill="hold">
                            <p:stCondLst>
                              <p:cond delay="1800"/>
                            </p:stCondLst>
                            <p:childTnLst>
                              <p:par>
                                <p:cTn id="52" presetID="22" presetClass="entr" presetSubtype="1" fill="hold"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up)">
                                      <p:cBhvr>
                                        <p:cTn id="54" dur="1500"/>
                                        <p:tgtEl>
                                          <p:spTgt spid="8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500"/>
                                        <p:tgtEl>
                                          <p:spTgt spid="8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up)">
                                      <p:cBhvr>
                                        <p:cTn id="64" dur="1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1500"/>
                                        <p:tgtEl>
                                          <p:spTgt spid="2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11"/>
                                        </p:tgtEl>
                                        <p:attrNameLst>
                                          <p:attrName>style.visibility</p:attrName>
                                        </p:attrNameLst>
                                      </p:cBhvr>
                                      <p:to>
                                        <p:strVal val="visible"/>
                                      </p:to>
                                    </p:set>
                                    <p:animEffect transition="in" filter="fade">
                                      <p:cBhvr>
                                        <p:cTn id="79" dur="500"/>
                                        <p:tgtEl>
                                          <p:spTgt spid="211"/>
                                        </p:tgtEl>
                                      </p:cBhvr>
                                    </p:animEffect>
                                  </p:childTnLst>
                                </p:cTn>
                              </p:par>
                            </p:childTnLst>
                          </p:cTn>
                        </p:par>
                        <p:par>
                          <p:cTn id="80" fill="hold">
                            <p:stCondLst>
                              <p:cond delay="500"/>
                            </p:stCondLst>
                            <p:childTnLst>
                              <p:par>
                                <p:cTn id="81" presetID="26" presetClass="emph" presetSubtype="0" fill="hold" nodeType="afterEffect">
                                  <p:stCondLst>
                                    <p:cond delay="0"/>
                                  </p:stCondLst>
                                  <p:childTnLst>
                                    <p:animEffect transition="out" filter="fade">
                                      <p:cBhvr>
                                        <p:cTn id="82" dur="500" tmFilter="0, 0; .2, .5; .8, .5; 1, 0"/>
                                        <p:tgtEl>
                                          <p:spTgt spid="211"/>
                                        </p:tgtEl>
                                      </p:cBhvr>
                                    </p:animEffect>
                                    <p:animScale>
                                      <p:cBhvr>
                                        <p:cTn id="83" dur="250" autoRev="1" fill="hold"/>
                                        <p:tgtEl>
                                          <p:spTgt spid="2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3" grpId="0"/>
      <p:bldP spid="65" grpId="0"/>
      <p:bldP spid="67" grpId="0"/>
      <p:bldP spid="89"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A864-02FF-445B-2E5B-5FE04B29377F}"/>
              </a:ext>
            </a:extLst>
          </p:cNvPr>
          <p:cNvSpPr>
            <a:spLocks noGrp="1"/>
          </p:cNvSpPr>
          <p:nvPr>
            <p:ph type="title"/>
          </p:nvPr>
        </p:nvSpPr>
        <p:spPr>
          <a:xfrm>
            <a:off x="225425" y="211723"/>
            <a:ext cx="8720138" cy="384721"/>
          </a:xfrm>
        </p:spPr>
        <p:txBody>
          <a:bodyPr/>
          <a:lstStyle/>
          <a:p>
            <a:r>
              <a:rPr lang="en-US"/>
              <a:t>Evolution of AI</a:t>
            </a:r>
          </a:p>
        </p:txBody>
      </p:sp>
      <p:sp>
        <p:nvSpPr>
          <p:cNvPr id="5" name="object 38">
            <a:extLst>
              <a:ext uri="{FF2B5EF4-FFF2-40B4-BE49-F238E27FC236}">
                <a16:creationId xmlns:a16="http://schemas.microsoft.com/office/drawing/2014/main" id="{D60EBEED-B0A8-B48C-240E-D91C903E4F62}"/>
              </a:ext>
            </a:extLst>
          </p:cNvPr>
          <p:cNvSpPr txBox="1"/>
          <p:nvPr/>
        </p:nvSpPr>
        <p:spPr>
          <a:xfrm>
            <a:off x="225425" y="596444"/>
            <a:ext cx="8720138" cy="246221"/>
          </a:xfrm>
          <a:prstGeom prst="rect">
            <a:avLst/>
          </a:prstGeom>
        </p:spPr>
        <p:txBody>
          <a:bodyPr vert="horz" wrap="square" lIns="0" tIns="0" rIns="0" bIns="0" rtlCol="0">
            <a:spAutoFit/>
          </a:bodyPr>
          <a:lstStyle>
            <a:defPPr>
              <a:defRPr kern="0"/>
            </a:defPPr>
          </a:lstStyle>
          <a:p>
            <a:pPr marL="12700">
              <a:defRPr/>
            </a:pPr>
            <a:r>
              <a:rPr lang="en-US" sz="1600" spc="-10">
                <a:solidFill>
                  <a:schemeClr val="bg1">
                    <a:lumMod val="50000"/>
                  </a:schemeClr>
                </a:solidFill>
                <a:cs typeface="Arial"/>
              </a:rPr>
              <a:t>Is AI the Next Paradigm?</a:t>
            </a:r>
          </a:p>
        </p:txBody>
      </p:sp>
      <p:grpSp>
        <p:nvGrpSpPr>
          <p:cNvPr id="7" name="Group 6">
            <a:extLst>
              <a:ext uri="{FF2B5EF4-FFF2-40B4-BE49-F238E27FC236}">
                <a16:creationId xmlns:a16="http://schemas.microsoft.com/office/drawing/2014/main" id="{00F1E1DE-E3BE-EAC9-94A9-24BA3144F966}"/>
              </a:ext>
            </a:extLst>
          </p:cNvPr>
          <p:cNvGrpSpPr/>
          <p:nvPr/>
        </p:nvGrpSpPr>
        <p:grpSpPr>
          <a:xfrm>
            <a:off x="1935736" y="1233844"/>
            <a:ext cx="2773184" cy="3849863"/>
            <a:chOff x="7315200" y="1511787"/>
            <a:chExt cx="3482869" cy="4835082"/>
          </a:xfrm>
        </p:grpSpPr>
        <p:sp>
          <p:nvSpPr>
            <p:cNvPr id="8" name="Freeform: Shape 7">
              <a:extLst>
                <a:ext uri="{FF2B5EF4-FFF2-40B4-BE49-F238E27FC236}">
                  <a16:creationId xmlns:a16="http://schemas.microsoft.com/office/drawing/2014/main" id="{65F62880-BD6E-7843-F374-E22DD428E555}"/>
                </a:ext>
              </a:extLst>
            </p:cNvPr>
            <p:cNvSpPr/>
            <p:nvPr/>
          </p:nvSpPr>
          <p:spPr>
            <a:xfrm>
              <a:off x="7315275" y="1547154"/>
              <a:ext cx="3482794" cy="4799715"/>
            </a:xfrm>
            <a:custGeom>
              <a:avLst/>
              <a:gdLst>
                <a:gd name="connsiteX0" fmla="*/ 3344069 w 3482794"/>
                <a:gd name="connsiteY0" fmla="*/ 0 h 4799715"/>
                <a:gd name="connsiteX1" fmla="*/ 3349862 w 3482794"/>
                <a:gd name="connsiteY1" fmla="*/ 1973 h 4799715"/>
                <a:gd name="connsiteX2" fmla="*/ 3415810 w 3482794"/>
                <a:gd name="connsiteY2" fmla="*/ 45864 h 4799715"/>
                <a:gd name="connsiteX3" fmla="*/ 3461602 w 3482794"/>
                <a:gd name="connsiteY3" fmla="*/ 103511 h 4799715"/>
                <a:gd name="connsiteX4" fmla="*/ 3480145 w 3482794"/>
                <a:gd name="connsiteY4" fmla="*/ 177973 h 4799715"/>
                <a:gd name="connsiteX5" fmla="*/ 3480145 w 3482794"/>
                <a:gd name="connsiteY5" fmla="*/ 296439 h 4799715"/>
                <a:gd name="connsiteX6" fmla="*/ 3456442 w 3482794"/>
                <a:gd name="connsiteY6" fmla="*/ 364131 h 4799715"/>
                <a:gd name="connsiteX7" fmla="*/ 3395494 w 3482794"/>
                <a:gd name="connsiteY7" fmla="*/ 418285 h 4799715"/>
                <a:gd name="connsiteX8" fmla="*/ 3352785 w 3482794"/>
                <a:gd name="connsiteY8" fmla="*/ 438101 h 4799715"/>
                <a:gd name="connsiteX9" fmla="*/ 3345142 w 3482794"/>
                <a:gd name="connsiteY9" fmla="*/ 439966 h 4799715"/>
                <a:gd name="connsiteX10" fmla="*/ 3302458 w 3482794"/>
                <a:gd name="connsiteY10" fmla="*/ 450384 h 4799715"/>
                <a:gd name="connsiteX11" fmla="*/ 3068981 w 3482794"/>
                <a:gd name="connsiteY11" fmla="*/ 492746 h 4799715"/>
                <a:gd name="connsiteX12" fmla="*/ 2825185 w 3482794"/>
                <a:gd name="connsiteY12" fmla="*/ 541659 h 4799715"/>
                <a:gd name="connsiteX13" fmla="*/ 2579776 w 3482794"/>
                <a:gd name="connsiteY13" fmla="*/ 601053 h 4799715"/>
                <a:gd name="connsiteX14" fmla="*/ 2337754 w 3482794"/>
                <a:gd name="connsiteY14" fmla="*/ 673768 h 4799715"/>
                <a:gd name="connsiteX15" fmla="*/ 2104278 w 3482794"/>
                <a:gd name="connsiteY15" fmla="*/ 763515 h 4799715"/>
                <a:gd name="connsiteX16" fmla="*/ 1897889 w 3482794"/>
                <a:gd name="connsiteY16" fmla="*/ 868328 h 4799715"/>
                <a:gd name="connsiteX17" fmla="*/ 1718428 w 3482794"/>
                <a:gd name="connsiteY17" fmla="*/ 988427 h 4799715"/>
                <a:gd name="connsiteX18" fmla="*/ 1566056 w 3482794"/>
                <a:gd name="connsiteY18" fmla="*/ 1125559 h 4799715"/>
                <a:gd name="connsiteX19" fmla="*/ 1518812 w 3482794"/>
                <a:gd name="connsiteY19" fmla="*/ 1179712 h 4799715"/>
                <a:gd name="connsiteX20" fmla="*/ 1481566 w 3482794"/>
                <a:gd name="connsiteY20" fmla="*/ 1230591 h 4799715"/>
                <a:gd name="connsiteX21" fmla="*/ 1454477 w 3482794"/>
                <a:gd name="connsiteY21" fmla="*/ 1277975 h 4799715"/>
                <a:gd name="connsiteX22" fmla="*/ 1437547 w 3482794"/>
                <a:gd name="connsiteY22" fmla="*/ 1323613 h 4799715"/>
                <a:gd name="connsiteX23" fmla="*/ 1430775 w 3482794"/>
                <a:gd name="connsiteY23" fmla="*/ 1359206 h 4799715"/>
                <a:gd name="connsiteX24" fmla="*/ 1432387 w 3482794"/>
                <a:gd name="connsiteY24" fmla="*/ 1393052 h 4799715"/>
                <a:gd name="connsiteX25" fmla="*/ 1440933 w 3482794"/>
                <a:gd name="connsiteY25" fmla="*/ 1421657 h 4799715"/>
                <a:gd name="connsiteX26" fmla="*/ 1454477 w 3482794"/>
                <a:gd name="connsiteY26" fmla="*/ 1443712 h 4799715"/>
                <a:gd name="connsiteX27" fmla="*/ 1478180 w 3482794"/>
                <a:gd name="connsiteY27" fmla="*/ 1464020 h 4799715"/>
                <a:gd name="connsiteX28" fmla="*/ 1512040 w 3482794"/>
                <a:gd name="connsiteY28" fmla="*/ 1484327 h 4799715"/>
                <a:gd name="connsiteX29" fmla="*/ 1552512 w 3482794"/>
                <a:gd name="connsiteY29" fmla="*/ 1504635 h 4799715"/>
                <a:gd name="connsiteX30" fmla="*/ 1598304 w 3482794"/>
                <a:gd name="connsiteY30" fmla="*/ 1526689 h 4799715"/>
                <a:gd name="connsiteX31" fmla="*/ 1622006 w 3482794"/>
                <a:gd name="connsiteY31" fmla="*/ 1538481 h 4799715"/>
                <a:gd name="connsiteX32" fmla="*/ 1647321 w 3482794"/>
                <a:gd name="connsiteY32" fmla="*/ 1550272 h 4799715"/>
                <a:gd name="connsiteX33" fmla="*/ 1672797 w 3482794"/>
                <a:gd name="connsiteY33" fmla="*/ 1562282 h 4799715"/>
                <a:gd name="connsiteX34" fmla="*/ 1698112 w 3482794"/>
                <a:gd name="connsiteY34" fmla="*/ 1575821 h 4799715"/>
                <a:gd name="connsiteX35" fmla="*/ 1984153 w 3482794"/>
                <a:gd name="connsiteY35" fmla="*/ 1777150 h 4799715"/>
                <a:gd name="connsiteX36" fmla="*/ 2199087 w 3482794"/>
                <a:gd name="connsiteY36" fmla="*/ 2042897 h 4799715"/>
                <a:gd name="connsiteX37" fmla="*/ 2327596 w 3482794"/>
                <a:gd name="connsiteY37" fmla="*/ 2362797 h 4799715"/>
                <a:gd name="connsiteX38" fmla="*/ 2347912 w 3482794"/>
                <a:gd name="connsiteY38" fmla="*/ 2721565 h 4799715"/>
                <a:gd name="connsiteX39" fmla="*/ 2319212 w 3482794"/>
                <a:gd name="connsiteY39" fmla="*/ 2878786 h 4799715"/>
                <a:gd name="connsiteX40" fmla="*/ 2266808 w 3482794"/>
                <a:gd name="connsiteY40" fmla="*/ 3041247 h 4799715"/>
                <a:gd name="connsiteX41" fmla="*/ 2188929 w 3482794"/>
                <a:gd name="connsiteY41" fmla="*/ 3210478 h 4799715"/>
                <a:gd name="connsiteX42" fmla="*/ 2083961 w 3482794"/>
                <a:gd name="connsiteY42" fmla="*/ 3388224 h 4799715"/>
                <a:gd name="connsiteX43" fmla="*/ 1792922 w 3482794"/>
                <a:gd name="connsiteY43" fmla="*/ 3762278 h 4799715"/>
                <a:gd name="connsiteX44" fmla="*/ 1437547 w 3482794"/>
                <a:gd name="connsiteY44" fmla="*/ 4105761 h 4799715"/>
                <a:gd name="connsiteX45" fmla="*/ 1031381 w 3482794"/>
                <a:gd name="connsiteY45" fmla="*/ 4423915 h 4799715"/>
                <a:gd name="connsiteX46" fmla="*/ 592967 w 3482794"/>
                <a:gd name="connsiteY46" fmla="*/ 4723507 h 4799715"/>
                <a:gd name="connsiteX47" fmla="*/ 533792 w 3482794"/>
                <a:gd name="connsiteY47" fmla="*/ 4757353 h 4799715"/>
                <a:gd name="connsiteX48" fmla="*/ 472843 w 3482794"/>
                <a:gd name="connsiteY48" fmla="*/ 4781154 h 4799715"/>
                <a:gd name="connsiteX49" fmla="*/ 411894 w 3482794"/>
                <a:gd name="connsiteY49" fmla="*/ 4794693 h 4799715"/>
                <a:gd name="connsiteX50" fmla="*/ 352719 w 3482794"/>
                <a:gd name="connsiteY50" fmla="*/ 4799715 h 4799715"/>
                <a:gd name="connsiteX51" fmla="*/ 247751 w 3482794"/>
                <a:gd name="connsiteY51" fmla="*/ 4784430 h 4799715"/>
                <a:gd name="connsiteX52" fmla="*/ 154715 w 3482794"/>
                <a:gd name="connsiteY52" fmla="*/ 4738792 h 4799715"/>
                <a:gd name="connsiteX53" fmla="*/ 78609 w 3482794"/>
                <a:gd name="connsiteY53" fmla="*/ 4666078 h 4799715"/>
                <a:gd name="connsiteX54" fmla="*/ 26045 w 3482794"/>
                <a:gd name="connsiteY54" fmla="*/ 4567815 h 4799715"/>
                <a:gd name="connsiteX55" fmla="*/ 730 w 3482794"/>
                <a:gd name="connsiteY55" fmla="*/ 4391815 h 4799715"/>
                <a:gd name="connsiteX56" fmla="*/ 39589 w 3482794"/>
                <a:gd name="connsiteY56" fmla="*/ 4215816 h 4799715"/>
                <a:gd name="connsiteX57" fmla="*/ 132786 w 3482794"/>
                <a:gd name="connsiteY57" fmla="*/ 4060124 h 4799715"/>
                <a:gd name="connsiteX58" fmla="*/ 269841 w 3482794"/>
                <a:gd name="connsiteY58" fmla="*/ 3941771 h 4799715"/>
                <a:gd name="connsiteX59" fmla="*/ 623442 w 3482794"/>
                <a:gd name="connsiteY59" fmla="*/ 3721663 h 4799715"/>
                <a:gd name="connsiteX60" fmla="*/ 951889 w 3482794"/>
                <a:gd name="connsiteY60" fmla="*/ 3491509 h 4799715"/>
                <a:gd name="connsiteX61" fmla="*/ 1239543 w 3482794"/>
                <a:gd name="connsiteY61" fmla="*/ 3246071 h 4799715"/>
                <a:gd name="connsiteX62" fmla="*/ 1473020 w 3482794"/>
                <a:gd name="connsiteY62" fmla="*/ 2983818 h 4799715"/>
                <a:gd name="connsiteX63" fmla="*/ 1537355 w 3482794"/>
                <a:gd name="connsiteY63" fmla="*/ 2889049 h 4799715"/>
                <a:gd name="connsiteX64" fmla="*/ 1586372 w 3482794"/>
                <a:gd name="connsiteY64" fmla="*/ 2799302 h 4799715"/>
                <a:gd name="connsiteX65" fmla="*/ 1622006 w 3482794"/>
                <a:gd name="connsiteY65" fmla="*/ 2716325 h 4799715"/>
                <a:gd name="connsiteX66" fmla="*/ 1643935 w 3482794"/>
                <a:gd name="connsiteY66" fmla="*/ 2638588 h 4799715"/>
                <a:gd name="connsiteX67" fmla="*/ 1643935 w 3482794"/>
                <a:gd name="connsiteY67" fmla="*/ 2469357 h 4799715"/>
                <a:gd name="connsiteX68" fmla="*/ 1584760 w 3482794"/>
                <a:gd name="connsiteY68" fmla="*/ 2306896 h 4799715"/>
                <a:gd name="connsiteX69" fmla="*/ 1476406 w 3482794"/>
                <a:gd name="connsiteY69" fmla="*/ 2164743 h 4799715"/>
                <a:gd name="connsiteX70" fmla="*/ 1329193 w 3482794"/>
                <a:gd name="connsiteY70" fmla="*/ 2052941 h 4799715"/>
                <a:gd name="connsiteX71" fmla="*/ 1310650 w 3482794"/>
                <a:gd name="connsiteY71" fmla="*/ 2042897 h 4799715"/>
                <a:gd name="connsiteX72" fmla="*/ 1290334 w 3482794"/>
                <a:gd name="connsiteY72" fmla="*/ 2032634 h 4799715"/>
                <a:gd name="connsiteX73" fmla="*/ 1270018 w 3482794"/>
                <a:gd name="connsiteY73" fmla="*/ 2022589 h 4799715"/>
                <a:gd name="connsiteX74" fmla="*/ 1247928 w 3482794"/>
                <a:gd name="connsiteY74" fmla="*/ 2012326 h 4799715"/>
                <a:gd name="connsiteX75" fmla="*/ 1168436 w 3482794"/>
                <a:gd name="connsiteY75" fmla="*/ 1970182 h 4799715"/>
                <a:gd name="connsiteX76" fmla="*/ 1085558 w 3482794"/>
                <a:gd name="connsiteY76" fmla="*/ 1921051 h 4799715"/>
                <a:gd name="connsiteX77" fmla="*/ 1004293 w 3482794"/>
                <a:gd name="connsiteY77" fmla="*/ 1861875 h 4799715"/>
                <a:gd name="connsiteX78" fmla="*/ 931573 w 3482794"/>
                <a:gd name="connsiteY78" fmla="*/ 1788942 h 4799715"/>
                <a:gd name="connsiteX79" fmla="*/ 855306 w 3482794"/>
                <a:gd name="connsiteY79" fmla="*/ 1667096 h 4799715"/>
                <a:gd name="connsiteX80" fmla="*/ 816447 w 3482794"/>
                <a:gd name="connsiteY80" fmla="*/ 1533459 h 4799715"/>
                <a:gd name="connsiteX81" fmla="*/ 813061 w 3482794"/>
                <a:gd name="connsiteY81" fmla="*/ 1393052 h 4799715"/>
                <a:gd name="connsiteX82" fmla="*/ 845148 w 3482794"/>
                <a:gd name="connsiteY82" fmla="*/ 1250898 h 4799715"/>
                <a:gd name="connsiteX83" fmla="*/ 887554 w 3482794"/>
                <a:gd name="connsiteY83" fmla="*/ 1152636 h 4799715"/>
                <a:gd name="connsiteX84" fmla="*/ 945117 w 3482794"/>
                <a:gd name="connsiteY84" fmla="*/ 1057866 h 4799715"/>
                <a:gd name="connsiteX85" fmla="*/ 1019449 w 3482794"/>
                <a:gd name="connsiteY85" fmla="*/ 963097 h 4799715"/>
                <a:gd name="connsiteX86" fmla="*/ 1109261 w 3482794"/>
                <a:gd name="connsiteY86" fmla="*/ 870075 h 4799715"/>
                <a:gd name="connsiteX87" fmla="*/ 1317422 w 3482794"/>
                <a:gd name="connsiteY87" fmla="*/ 695823 h 4799715"/>
                <a:gd name="connsiteX88" fmla="*/ 1554285 w 3482794"/>
                <a:gd name="connsiteY88" fmla="*/ 546900 h 4799715"/>
                <a:gd name="connsiteX89" fmla="*/ 1818236 w 3482794"/>
                <a:gd name="connsiteY89" fmla="*/ 419813 h 4799715"/>
                <a:gd name="connsiteX90" fmla="*/ 2109437 w 3482794"/>
                <a:gd name="connsiteY90" fmla="*/ 313253 h 4799715"/>
                <a:gd name="connsiteX91" fmla="*/ 2371615 w 3482794"/>
                <a:gd name="connsiteY91" fmla="*/ 238791 h 4799715"/>
                <a:gd name="connsiteX92" fmla="*/ 2630567 w 3482794"/>
                <a:gd name="connsiteY92" fmla="*/ 179615 h 4799715"/>
                <a:gd name="connsiteX93" fmla="*/ 2882748 w 3482794"/>
                <a:gd name="connsiteY93" fmla="*/ 130484 h 4799715"/>
                <a:gd name="connsiteX94" fmla="*/ 3122997 w 3482794"/>
                <a:gd name="connsiteY94" fmla="*/ 88121 h 4799715"/>
                <a:gd name="connsiteX95" fmla="*/ 3138314 w 3482794"/>
                <a:gd name="connsiteY95" fmla="*/ 86375 h 4799715"/>
                <a:gd name="connsiteX96" fmla="*/ 3153471 w 3482794"/>
                <a:gd name="connsiteY96" fmla="*/ 84846 h 4799715"/>
                <a:gd name="connsiteX97" fmla="*/ 3168789 w 3482794"/>
                <a:gd name="connsiteY97" fmla="*/ 83099 h 4799715"/>
                <a:gd name="connsiteX98" fmla="*/ 3183946 w 3482794"/>
                <a:gd name="connsiteY98" fmla="*/ 83099 h 4799715"/>
                <a:gd name="connsiteX99" fmla="*/ 3270371 w 3482794"/>
                <a:gd name="connsiteY99" fmla="*/ 93362 h 4799715"/>
                <a:gd name="connsiteX100" fmla="*/ 3344069 w 3482794"/>
                <a:gd name="connsiteY100" fmla="*/ 118466 h 479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482794" h="4799715">
                  <a:moveTo>
                    <a:pt x="3344069" y="0"/>
                  </a:moveTo>
                  <a:lnTo>
                    <a:pt x="3349862" y="1973"/>
                  </a:lnTo>
                  <a:cubicBezTo>
                    <a:pt x="3375177" y="13764"/>
                    <a:pt x="3397267" y="29050"/>
                    <a:pt x="3415810" y="45864"/>
                  </a:cubicBezTo>
                  <a:cubicBezTo>
                    <a:pt x="3434514" y="62896"/>
                    <a:pt x="3451444" y="81457"/>
                    <a:pt x="3461602" y="103511"/>
                  </a:cubicBezTo>
                  <a:cubicBezTo>
                    <a:pt x="3475146" y="128841"/>
                    <a:pt x="3480145" y="154171"/>
                    <a:pt x="3480145" y="177973"/>
                  </a:cubicBezTo>
                  <a:cubicBezTo>
                    <a:pt x="3483235" y="210128"/>
                    <a:pt x="3484095" y="265413"/>
                    <a:pt x="3480145" y="296439"/>
                  </a:cubicBezTo>
                  <a:cubicBezTo>
                    <a:pt x="3478532" y="320022"/>
                    <a:pt x="3471760" y="343823"/>
                    <a:pt x="3456442" y="364131"/>
                  </a:cubicBezTo>
                  <a:cubicBezTo>
                    <a:pt x="3442898" y="384439"/>
                    <a:pt x="3422582" y="404746"/>
                    <a:pt x="3395494" y="418285"/>
                  </a:cubicBezTo>
                  <a:cubicBezTo>
                    <a:pt x="3382837" y="425819"/>
                    <a:pt x="3368446" y="432588"/>
                    <a:pt x="3352785" y="438101"/>
                  </a:cubicBezTo>
                  <a:lnTo>
                    <a:pt x="3345142" y="439966"/>
                  </a:lnTo>
                  <a:lnTo>
                    <a:pt x="3302458" y="450384"/>
                  </a:lnTo>
                  <a:cubicBezTo>
                    <a:pt x="3226352" y="463922"/>
                    <a:pt x="3148473" y="477461"/>
                    <a:pt x="3068981" y="492746"/>
                  </a:cubicBezTo>
                  <a:cubicBezTo>
                    <a:pt x="2989328" y="507813"/>
                    <a:pt x="2906450" y="524845"/>
                    <a:pt x="2825185" y="541659"/>
                  </a:cubicBezTo>
                  <a:cubicBezTo>
                    <a:pt x="2742307" y="560438"/>
                    <a:pt x="2661042" y="578999"/>
                    <a:pt x="2579776" y="601053"/>
                  </a:cubicBezTo>
                  <a:cubicBezTo>
                    <a:pt x="2498672" y="622890"/>
                    <a:pt x="2417407" y="646691"/>
                    <a:pt x="2337754" y="673768"/>
                  </a:cubicBezTo>
                  <a:cubicBezTo>
                    <a:pt x="2254876" y="700845"/>
                    <a:pt x="2178771" y="731197"/>
                    <a:pt x="2104278" y="763515"/>
                  </a:cubicBezTo>
                  <a:cubicBezTo>
                    <a:pt x="2031558" y="795614"/>
                    <a:pt x="1962063" y="831207"/>
                    <a:pt x="1897889" y="868328"/>
                  </a:cubicBezTo>
                  <a:cubicBezTo>
                    <a:pt x="1833554" y="905668"/>
                    <a:pt x="1772605" y="946284"/>
                    <a:pt x="1718428" y="988427"/>
                  </a:cubicBezTo>
                  <a:cubicBezTo>
                    <a:pt x="1662639" y="1032536"/>
                    <a:pt x="1611848" y="1078174"/>
                    <a:pt x="1566056" y="1125559"/>
                  </a:cubicBezTo>
                  <a:cubicBezTo>
                    <a:pt x="1549125" y="1144119"/>
                    <a:pt x="1533969" y="1161152"/>
                    <a:pt x="1518812" y="1179712"/>
                  </a:cubicBezTo>
                  <a:cubicBezTo>
                    <a:pt x="1505268" y="1196745"/>
                    <a:pt x="1491724" y="1213558"/>
                    <a:pt x="1481566" y="1230591"/>
                  </a:cubicBezTo>
                  <a:cubicBezTo>
                    <a:pt x="1471407" y="1247405"/>
                    <a:pt x="1461249" y="1262690"/>
                    <a:pt x="1454477" y="1277975"/>
                  </a:cubicBezTo>
                  <a:cubicBezTo>
                    <a:pt x="1447705" y="1293042"/>
                    <a:pt x="1440933" y="1308328"/>
                    <a:pt x="1437547" y="1323613"/>
                  </a:cubicBezTo>
                  <a:cubicBezTo>
                    <a:pt x="1434161" y="1335404"/>
                    <a:pt x="1432387" y="1347196"/>
                    <a:pt x="1430775" y="1359206"/>
                  </a:cubicBezTo>
                  <a:cubicBezTo>
                    <a:pt x="1430775" y="1370997"/>
                    <a:pt x="1430775" y="1381042"/>
                    <a:pt x="1432387" y="1393052"/>
                  </a:cubicBezTo>
                  <a:cubicBezTo>
                    <a:pt x="1434161" y="1403097"/>
                    <a:pt x="1435773" y="1413360"/>
                    <a:pt x="1440933" y="1421657"/>
                  </a:cubicBezTo>
                  <a:cubicBezTo>
                    <a:pt x="1444319" y="1430173"/>
                    <a:pt x="1449317" y="1438690"/>
                    <a:pt x="1454477" y="1443712"/>
                  </a:cubicBezTo>
                  <a:cubicBezTo>
                    <a:pt x="1461249" y="1450481"/>
                    <a:pt x="1468021" y="1457250"/>
                    <a:pt x="1478180" y="1464020"/>
                  </a:cubicBezTo>
                  <a:cubicBezTo>
                    <a:pt x="1488338" y="1470789"/>
                    <a:pt x="1500108" y="1477558"/>
                    <a:pt x="1512040" y="1484327"/>
                  </a:cubicBezTo>
                  <a:cubicBezTo>
                    <a:pt x="1525584" y="1491096"/>
                    <a:pt x="1539128" y="1497866"/>
                    <a:pt x="1552512" y="1504635"/>
                  </a:cubicBezTo>
                  <a:cubicBezTo>
                    <a:pt x="1567829" y="1511404"/>
                    <a:pt x="1582986" y="1518173"/>
                    <a:pt x="1598304" y="1526689"/>
                  </a:cubicBezTo>
                  <a:cubicBezTo>
                    <a:pt x="1606688" y="1529965"/>
                    <a:pt x="1615234" y="1533459"/>
                    <a:pt x="1622006" y="1538481"/>
                  </a:cubicBezTo>
                  <a:cubicBezTo>
                    <a:pt x="1630391" y="1541975"/>
                    <a:pt x="1638936" y="1546997"/>
                    <a:pt x="1647321" y="1550272"/>
                  </a:cubicBezTo>
                  <a:cubicBezTo>
                    <a:pt x="1655867" y="1553766"/>
                    <a:pt x="1664251" y="1558789"/>
                    <a:pt x="1672797" y="1562282"/>
                  </a:cubicBezTo>
                  <a:cubicBezTo>
                    <a:pt x="1681182" y="1567305"/>
                    <a:pt x="1689727" y="1570580"/>
                    <a:pt x="1698112" y="1575821"/>
                  </a:cubicBezTo>
                  <a:cubicBezTo>
                    <a:pt x="1804692" y="1631721"/>
                    <a:pt x="1899502" y="1699414"/>
                    <a:pt x="1984153" y="1777150"/>
                  </a:cubicBezTo>
                  <a:cubicBezTo>
                    <a:pt x="2068804" y="1856634"/>
                    <a:pt x="2141524" y="1946381"/>
                    <a:pt x="2199087" y="2042897"/>
                  </a:cubicBezTo>
                  <a:cubicBezTo>
                    <a:pt x="2258262" y="2142688"/>
                    <a:pt x="2302281" y="2250996"/>
                    <a:pt x="2327596" y="2362797"/>
                  </a:cubicBezTo>
                  <a:cubicBezTo>
                    <a:pt x="2354684" y="2477874"/>
                    <a:pt x="2361456" y="2599719"/>
                    <a:pt x="2347912" y="2721565"/>
                  </a:cubicBezTo>
                  <a:cubicBezTo>
                    <a:pt x="2341140" y="2773972"/>
                    <a:pt x="2332756" y="2826379"/>
                    <a:pt x="2319212" y="2878786"/>
                  </a:cubicBezTo>
                  <a:cubicBezTo>
                    <a:pt x="2305667" y="2932940"/>
                    <a:pt x="2288737" y="2987093"/>
                    <a:pt x="2266808" y="3041247"/>
                  </a:cubicBezTo>
                  <a:cubicBezTo>
                    <a:pt x="2244718" y="3097148"/>
                    <a:pt x="2219403" y="3153048"/>
                    <a:pt x="2188929" y="3210478"/>
                  </a:cubicBezTo>
                  <a:cubicBezTo>
                    <a:pt x="2158454" y="3268125"/>
                    <a:pt x="2124594" y="3327301"/>
                    <a:pt x="2083961" y="3388224"/>
                  </a:cubicBezTo>
                  <a:cubicBezTo>
                    <a:pt x="1997697" y="3520333"/>
                    <a:pt x="1901275" y="3643926"/>
                    <a:pt x="1792922" y="3762278"/>
                  </a:cubicBezTo>
                  <a:cubicBezTo>
                    <a:pt x="1682955" y="3882377"/>
                    <a:pt x="1564443" y="3997454"/>
                    <a:pt x="1437547" y="4105761"/>
                  </a:cubicBezTo>
                  <a:cubicBezTo>
                    <a:pt x="1308877" y="4217562"/>
                    <a:pt x="1171822" y="4322376"/>
                    <a:pt x="1031381" y="4423915"/>
                  </a:cubicBezTo>
                  <a:cubicBezTo>
                    <a:pt x="889167" y="4527200"/>
                    <a:pt x="741954" y="4626991"/>
                    <a:pt x="592967" y="4723507"/>
                  </a:cubicBezTo>
                  <a:cubicBezTo>
                    <a:pt x="572812" y="4737045"/>
                    <a:pt x="554108" y="4747308"/>
                    <a:pt x="533792" y="4757353"/>
                  </a:cubicBezTo>
                  <a:cubicBezTo>
                    <a:pt x="513476" y="4767616"/>
                    <a:pt x="493159" y="4774385"/>
                    <a:pt x="472843" y="4781154"/>
                  </a:cubicBezTo>
                  <a:cubicBezTo>
                    <a:pt x="452527" y="4787924"/>
                    <a:pt x="432210" y="4791199"/>
                    <a:pt x="411894" y="4794693"/>
                  </a:cubicBezTo>
                  <a:cubicBezTo>
                    <a:pt x="391578" y="4797968"/>
                    <a:pt x="371423" y="4799715"/>
                    <a:pt x="352719" y="4799715"/>
                  </a:cubicBezTo>
                  <a:cubicBezTo>
                    <a:pt x="317246" y="4799715"/>
                    <a:pt x="281611" y="4794693"/>
                    <a:pt x="247751" y="4784430"/>
                  </a:cubicBezTo>
                  <a:cubicBezTo>
                    <a:pt x="213890" y="4774385"/>
                    <a:pt x="183577" y="4759100"/>
                    <a:pt x="154715" y="4738792"/>
                  </a:cubicBezTo>
                  <a:cubicBezTo>
                    <a:pt x="126014" y="4718485"/>
                    <a:pt x="100538" y="4694683"/>
                    <a:pt x="78609" y="4666078"/>
                  </a:cubicBezTo>
                  <a:cubicBezTo>
                    <a:pt x="56519" y="4637254"/>
                    <a:pt x="39589" y="4605155"/>
                    <a:pt x="26045" y="4567815"/>
                  </a:cubicBezTo>
                  <a:cubicBezTo>
                    <a:pt x="5728" y="4511914"/>
                    <a:pt x="-2656" y="4450991"/>
                    <a:pt x="730" y="4391815"/>
                  </a:cubicBezTo>
                  <a:cubicBezTo>
                    <a:pt x="4116" y="4332639"/>
                    <a:pt x="17660" y="4271716"/>
                    <a:pt x="39589" y="4215816"/>
                  </a:cubicBezTo>
                  <a:cubicBezTo>
                    <a:pt x="61679" y="4159915"/>
                    <a:pt x="93766" y="4105761"/>
                    <a:pt x="132786" y="4060124"/>
                  </a:cubicBezTo>
                  <a:cubicBezTo>
                    <a:pt x="171645" y="4014486"/>
                    <a:pt x="217276" y="3973871"/>
                    <a:pt x="269841" y="3941771"/>
                  </a:cubicBezTo>
                  <a:cubicBezTo>
                    <a:pt x="389965" y="3870585"/>
                    <a:pt x="508477" y="3797871"/>
                    <a:pt x="623442" y="3721663"/>
                  </a:cubicBezTo>
                  <a:cubicBezTo>
                    <a:pt x="736955" y="3647201"/>
                    <a:pt x="846922" y="3570993"/>
                    <a:pt x="951889" y="3491509"/>
                  </a:cubicBezTo>
                  <a:cubicBezTo>
                    <a:pt x="1055083" y="3413772"/>
                    <a:pt x="1151506" y="3330795"/>
                    <a:pt x="1239543" y="3246071"/>
                  </a:cubicBezTo>
                  <a:cubicBezTo>
                    <a:pt x="1325807" y="3161565"/>
                    <a:pt x="1405299" y="3075093"/>
                    <a:pt x="1473020" y="2983818"/>
                  </a:cubicBezTo>
                  <a:cubicBezTo>
                    <a:pt x="1496722" y="2951719"/>
                    <a:pt x="1518812" y="2919401"/>
                    <a:pt x="1537355" y="2889049"/>
                  </a:cubicBezTo>
                  <a:cubicBezTo>
                    <a:pt x="1555898" y="2858478"/>
                    <a:pt x="1572828" y="2828126"/>
                    <a:pt x="1586372" y="2799302"/>
                  </a:cubicBezTo>
                  <a:cubicBezTo>
                    <a:pt x="1599916" y="2770478"/>
                    <a:pt x="1611848" y="2743402"/>
                    <a:pt x="1622006" y="2716325"/>
                  </a:cubicBezTo>
                  <a:cubicBezTo>
                    <a:pt x="1632164" y="2689248"/>
                    <a:pt x="1638936" y="2663918"/>
                    <a:pt x="1643935" y="2638588"/>
                  </a:cubicBezTo>
                  <a:cubicBezTo>
                    <a:pt x="1654093" y="2582687"/>
                    <a:pt x="1654093" y="2525258"/>
                    <a:pt x="1643935" y="2469357"/>
                  </a:cubicBezTo>
                  <a:cubicBezTo>
                    <a:pt x="1633777" y="2413457"/>
                    <a:pt x="1613460" y="2359303"/>
                    <a:pt x="1584760" y="2306896"/>
                  </a:cubicBezTo>
                  <a:cubicBezTo>
                    <a:pt x="1555898" y="2256018"/>
                    <a:pt x="1520424" y="2208633"/>
                    <a:pt x="1476406" y="2164743"/>
                  </a:cubicBezTo>
                  <a:cubicBezTo>
                    <a:pt x="1434161" y="2122381"/>
                    <a:pt x="1383370" y="2083512"/>
                    <a:pt x="1329193" y="2052941"/>
                  </a:cubicBezTo>
                  <a:cubicBezTo>
                    <a:pt x="1322421" y="2049666"/>
                    <a:pt x="1317422" y="2046172"/>
                    <a:pt x="1310650" y="2042897"/>
                  </a:cubicBezTo>
                  <a:cubicBezTo>
                    <a:pt x="1303878" y="2039403"/>
                    <a:pt x="1297106" y="2036128"/>
                    <a:pt x="1290334" y="2032634"/>
                  </a:cubicBezTo>
                  <a:cubicBezTo>
                    <a:pt x="1283562" y="2029358"/>
                    <a:pt x="1276790" y="2025865"/>
                    <a:pt x="1270018" y="2022589"/>
                  </a:cubicBezTo>
                  <a:cubicBezTo>
                    <a:pt x="1263246" y="2019095"/>
                    <a:pt x="1256473" y="2015820"/>
                    <a:pt x="1247928" y="2012326"/>
                  </a:cubicBezTo>
                  <a:cubicBezTo>
                    <a:pt x="1222613" y="1998788"/>
                    <a:pt x="1195524" y="1985249"/>
                    <a:pt x="1168436" y="1970182"/>
                  </a:cubicBezTo>
                  <a:cubicBezTo>
                    <a:pt x="1141348" y="1954897"/>
                    <a:pt x="1112647" y="1939612"/>
                    <a:pt x="1085558" y="1921051"/>
                  </a:cubicBezTo>
                  <a:cubicBezTo>
                    <a:pt x="1058470" y="1902490"/>
                    <a:pt x="1029607" y="1883711"/>
                    <a:pt x="1004293" y="1861875"/>
                  </a:cubicBezTo>
                  <a:cubicBezTo>
                    <a:pt x="978817" y="1839820"/>
                    <a:pt x="953502" y="1816019"/>
                    <a:pt x="931573" y="1788942"/>
                  </a:cubicBezTo>
                  <a:cubicBezTo>
                    <a:pt x="899325" y="1751820"/>
                    <a:pt x="874010" y="1711205"/>
                    <a:pt x="855306" y="1667096"/>
                  </a:cubicBezTo>
                  <a:cubicBezTo>
                    <a:pt x="836763" y="1624952"/>
                    <a:pt x="823219" y="1579096"/>
                    <a:pt x="816447" y="1533459"/>
                  </a:cubicBezTo>
                  <a:cubicBezTo>
                    <a:pt x="809675" y="1487821"/>
                    <a:pt x="807901" y="1440436"/>
                    <a:pt x="813061" y="1393052"/>
                  </a:cubicBezTo>
                  <a:cubicBezTo>
                    <a:pt x="818060" y="1345667"/>
                    <a:pt x="828218" y="1298283"/>
                    <a:pt x="845148" y="1250898"/>
                  </a:cubicBezTo>
                  <a:cubicBezTo>
                    <a:pt x="857080" y="1218581"/>
                    <a:pt x="870624" y="1184735"/>
                    <a:pt x="887554" y="1152636"/>
                  </a:cubicBezTo>
                  <a:cubicBezTo>
                    <a:pt x="904485" y="1120536"/>
                    <a:pt x="923027" y="1088437"/>
                    <a:pt x="945117" y="1057866"/>
                  </a:cubicBezTo>
                  <a:cubicBezTo>
                    <a:pt x="967046" y="1025767"/>
                    <a:pt x="990748" y="995197"/>
                    <a:pt x="1019449" y="963097"/>
                  </a:cubicBezTo>
                  <a:cubicBezTo>
                    <a:pt x="1046538" y="932745"/>
                    <a:pt x="1075400" y="900428"/>
                    <a:pt x="1109261" y="870075"/>
                  </a:cubicBezTo>
                  <a:cubicBezTo>
                    <a:pt x="1173434" y="809152"/>
                    <a:pt x="1242929" y="749976"/>
                    <a:pt x="1317422" y="695823"/>
                  </a:cubicBezTo>
                  <a:cubicBezTo>
                    <a:pt x="1390142" y="641669"/>
                    <a:pt x="1469634" y="592537"/>
                    <a:pt x="1554285" y="546900"/>
                  </a:cubicBezTo>
                  <a:cubicBezTo>
                    <a:pt x="1637163" y="501044"/>
                    <a:pt x="1725200" y="458900"/>
                    <a:pt x="1818236" y="419813"/>
                  </a:cubicBezTo>
                  <a:cubicBezTo>
                    <a:pt x="1909660" y="380945"/>
                    <a:pt x="2006082" y="345352"/>
                    <a:pt x="2109437" y="313253"/>
                  </a:cubicBezTo>
                  <a:cubicBezTo>
                    <a:pt x="2195701" y="286176"/>
                    <a:pt x="2283738" y="260846"/>
                    <a:pt x="2371615" y="238791"/>
                  </a:cubicBezTo>
                  <a:cubicBezTo>
                    <a:pt x="2458040" y="216737"/>
                    <a:pt x="2545916" y="196429"/>
                    <a:pt x="2630567" y="179615"/>
                  </a:cubicBezTo>
                  <a:cubicBezTo>
                    <a:pt x="2715219" y="162583"/>
                    <a:pt x="2799870" y="145769"/>
                    <a:pt x="2882748" y="130484"/>
                  </a:cubicBezTo>
                  <a:cubicBezTo>
                    <a:pt x="2965626" y="115198"/>
                    <a:pt x="3045278" y="101660"/>
                    <a:pt x="3122997" y="88121"/>
                  </a:cubicBezTo>
                  <a:cubicBezTo>
                    <a:pt x="3128156" y="86375"/>
                    <a:pt x="3133155" y="86375"/>
                    <a:pt x="3138314" y="86375"/>
                  </a:cubicBezTo>
                  <a:cubicBezTo>
                    <a:pt x="3143313" y="86375"/>
                    <a:pt x="3148473" y="84846"/>
                    <a:pt x="3153471" y="84846"/>
                  </a:cubicBezTo>
                  <a:cubicBezTo>
                    <a:pt x="3158631" y="84846"/>
                    <a:pt x="3163629" y="84846"/>
                    <a:pt x="3168789" y="83099"/>
                  </a:cubicBezTo>
                  <a:cubicBezTo>
                    <a:pt x="3173788" y="83099"/>
                    <a:pt x="3178947" y="83099"/>
                    <a:pt x="3183946" y="83099"/>
                  </a:cubicBezTo>
                  <a:cubicBezTo>
                    <a:pt x="3212808" y="83099"/>
                    <a:pt x="3241509" y="86593"/>
                    <a:pt x="3270371" y="93362"/>
                  </a:cubicBezTo>
                  <a:lnTo>
                    <a:pt x="3344069" y="118466"/>
                  </a:lnTo>
                  <a:close/>
                </a:path>
              </a:pathLst>
            </a:custGeom>
            <a:solidFill>
              <a:schemeClr val="tx1">
                <a:lumMod val="65000"/>
                <a:lumOff val="35000"/>
              </a:schemeClr>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9" name="Shape">
              <a:extLst>
                <a:ext uri="{FF2B5EF4-FFF2-40B4-BE49-F238E27FC236}">
                  <a16:creationId xmlns:a16="http://schemas.microsoft.com/office/drawing/2014/main" id="{428FC695-90DC-40F0-78C9-38A24FE9416D}"/>
                </a:ext>
              </a:extLst>
            </p:cNvPr>
            <p:cNvSpPr/>
            <p:nvPr/>
          </p:nvSpPr>
          <p:spPr>
            <a:xfrm>
              <a:off x="7315200" y="1511787"/>
              <a:ext cx="3480221" cy="4716616"/>
            </a:xfrm>
            <a:custGeom>
              <a:avLst/>
              <a:gdLst/>
              <a:ahLst/>
              <a:cxnLst>
                <a:cxn ang="0">
                  <a:pos x="wd2" y="hd2"/>
                </a:cxn>
                <a:cxn ang="5400000">
                  <a:pos x="wd2" y="hd2"/>
                </a:cxn>
                <a:cxn ang="10800000">
                  <a:pos x="wd2" y="hd2"/>
                </a:cxn>
                <a:cxn ang="16200000">
                  <a:pos x="wd2" y="hd2"/>
                </a:cxn>
              </a:cxnLst>
              <a:rect l="0" t="0" r="r" b="b"/>
              <a:pathLst>
                <a:path w="21584" h="21600" extrusionOk="0">
                  <a:moveTo>
                    <a:pt x="19747" y="0"/>
                  </a:moveTo>
                  <a:cubicBezTo>
                    <a:pt x="19926" y="0"/>
                    <a:pt x="20104" y="16"/>
                    <a:pt x="20283" y="47"/>
                  </a:cubicBezTo>
                  <a:cubicBezTo>
                    <a:pt x="20450" y="78"/>
                    <a:pt x="20618" y="116"/>
                    <a:pt x="20776" y="171"/>
                  </a:cubicBezTo>
                  <a:cubicBezTo>
                    <a:pt x="20933" y="225"/>
                    <a:pt x="21070" y="295"/>
                    <a:pt x="21185" y="372"/>
                  </a:cubicBezTo>
                  <a:cubicBezTo>
                    <a:pt x="21301" y="450"/>
                    <a:pt x="21406" y="535"/>
                    <a:pt x="21469" y="636"/>
                  </a:cubicBezTo>
                  <a:cubicBezTo>
                    <a:pt x="21553" y="752"/>
                    <a:pt x="21584" y="868"/>
                    <a:pt x="21584" y="977"/>
                  </a:cubicBezTo>
                  <a:cubicBezTo>
                    <a:pt x="21574" y="1085"/>
                    <a:pt x="21532" y="1194"/>
                    <a:pt x="21437" y="1287"/>
                  </a:cubicBezTo>
                  <a:cubicBezTo>
                    <a:pt x="21353" y="1380"/>
                    <a:pt x="21227" y="1473"/>
                    <a:pt x="21059" y="1535"/>
                  </a:cubicBezTo>
                  <a:cubicBezTo>
                    <a:pt x="20902" y="1604"/>
                    <a:pt x="20702" y="1659"/>
                    <a:pt x="20482" y="1682"/>
                  </a:cubicBezTo>
                  <a:cubicBezTo>
                    <a:pt x="20010" y="1744"/>
                    <a:pt x="19527" y="1806"/>
                    <a:pt x="19034" y="1876"/>
                  </a:cubicBezTo>
                  <a:cubicBezTo>
                    <a:pt x="18540" y="1945"/>
                    <a:pt x="18026" y="2023"/>
                    <a:pt x="17522" y="2100"/>
                  </a:cubicBezTo>
                  <a:cubicBezTo>
                    <a:pt x="17008" y="2186"/>
                    <a:pt x="16504" y="2271"/>
                    <a:pt x="16000" y="2372"/>
                  </a:cubicBezTo>
                  <a:cubicBezTo>
                    <a:pt x="15497" y="2472"/>
                    <a:pt x="14993" y="2581"/>
                    <a:pt x="14499" y="2705"/>
                  </a:cubicBezTo>
                  <a:cubicBezTo>
                    <a:pt x="13985" y="2829"/>
                    <a:pt x="13513" y="2968"/>
                    <a:pt x="13051" y="3116"/>
                  </a:cubicBezTo>
                  <a:cubicBezTo>
                    <a:pt x="12600" y="3263"/>
                    <a:pt x="12169" y="3426"/>
                    <a:pt x="11771" y="3596"/>
                  </a:cubicBezTo>
                  <a:cubicBezTo>
                    <a:pt x="11372" y="3767"/>
                    <a:pt x="10994" y="3953"/>
                    <a:pt x="10658" y="4146"/>
                  </a:cubicBezTo>
                  <a:cubicBezTo>
                    <a:pt x="10312" y="4348"/>
                    <a:pt x="9997" y="4557"/>
                    <a:pt x="9713" y="4774"/>
                  </a:cubicBezTo>
                  <a:cubicBezTo>
                    <a:pt x="9608" y="4859"/>
                    <a:pt x="9514" y="4937"/>
                    <a:pt x="9420" y="5022"/>
                  </a:cubicBezTo>
                  <a:cubicBezTo>
                    <a:pt x="9336" y="5100"/>
                    <a:pt x="9252" y="5177"/>
                    <a:pt x="9189" y="5255"/>
                  </a:cubicBezTo>
                  <a:cubicBezTo>
                    <a:pt x="9126" y="5332"/>
                    <a:pt x="9063" y="5402"/>
                    <a:pt x="9021" y="5472"/>
                  </a:cubicBezTo>
                  <a:cubicBezTo>
                    <a:pt x="8979" y="5541"/>
                    <a:pt x="8937" y="5611"/>
                    <a:pt x="8916" y="5681"/>
                  </a:cubicBezTo>
                  <a:cubicBezTo>
                    <a:pt x="8895" y="5735"/>
                    <a:pt x="8884" y="5789"/>
                    <a:pt x="8874" y="5844"/>
                  </a:cubicBezTo>
                  <a:cubicBezTo>
                    <a:pt x="8874" y="5898"/>
                    <a:pt x="8874" y="5944"/>
                    <a:pt x="8884" y="5999"/>
                  </a:cubicBezTo>
                  <a:cubicBezTo>
                    <a:pt x="8895" y="6045"/>
                    <a:pt x="8905" y="6092"/>
                    <a:pt x="8937" y="6130"/>
                  </a:cubicBezTo>
                  <a:cubicBezTo>
                    <a:pt x="8958" y="6169"/>
                    <a:pt x="8989" y="6208"/>
                    <a:pt x="9021" y="6231"/>
                  </a:cubicBezTo>
                  <a:cubicBezTo>
                    <a:pt x="9063" y="6262"/>
                    <a:pt x="9105" y="6293"/>
                    <a:pt x="9168" y="6324"/>
                  </a:cubicBezTo>
                  <a:cubicBezTo>
                    <a:pt x="9231" y="6355"/>
                    <a:pt x="9304" y="6386"/>
                    <a:pt x="9378" y="6417"/>
                  </a:cubicBezTo>
                  <a:cubicBezTo>
                    <a:pt x="9462" y="6448"/>
                    <a:pt x="9546" y="6479"/>
                    <a:pt x="9629" y="6510"/>
                  </a:cubicBezTo>
                  <a:cubicBezTo>
                    <a:pt x="9724" y="6541"/>
                    <a:pt x="9818" y="6572"/>
                    <a:pt x="9913" y="6611"/>
                  </a:cubicBezTo>
                  <a:cubicBezTo>
                    <a:pt x="9965" y="6626"/>
                    <a:pt x="10018" y="6642"/>
                    <a:pt x="10060" y="6665"/>
                  </a:cubicBezTo>
                  <a:cubicBezTo>
                    <a:pt x="10112" y="6681"/>
                    <a:pt x="10165" y="6704"/>
                    <a:pt x="10217" y="6719"/>
                  </a:cubicBezTo>
                  <a:cubicBezTo>
                    <a:pt x="10270" y="6735"/>
                    <a:pt x="10322" y="6758"/>
                    <a:pt x="10375" y="6774"/>
                  </a:cubicBezTo>
                  <a:cubicBezTo>
                    <a:pt x="10427" y="6797"/>
                    <a:pt x="10480" y="6812"/>
                    <a:pt x="10532" y="6836"/>
                  </a:cubicBezTo>
                  <a:cubicBezTo>
                    <a:pt x="11193" y="7092"/>
                    <a:pt x="11781" y="7402"/>
                    <a:pt x="12306" y="7758"/>
                  </a:cubicBezTo>
                  <a:cubicBezTo>
                    <a:pt x="12831" y="8122"/>
                    <a:pt x="13282" y="8533"/>
                    <a:pt x="13639" y="8975"/>
                  </a:cubicBezTo>
                  <a:cubicBezTo>
                    <a:pt x="14006" y="9432"/>
                    <a:pt x="14279" y="9928"/>
                    <a:pt x="14436" y="10440"/>
                  </a:cubicBezTo>
                  <a:cubicBezTo>
                    <a:pt x="14604" y="10967"/>
                    <a:pt x="14646" y="11525"/>
                    <a:pt x="14562" y="12083"/>
                  </a:cubicBezTo>
                  <a:cubicBezTo>
                    <a:pt x="14520" y="12323"/>
                    <a:pt x="14468" y="12563"/>
                    <a:pt x="14384" y="12803"/>
                  </a:cubicBezTo>
                  <a:cubicBezTo>
                    <a:pt x="14300" y="13051"/>
                    <a:pt x="14195" y="13299"/>
                    <a:pt x="14059" y="13547"/>
                  </a:cubicBezTo>
                  <a:cubicBezTo>
                    <a:pt x="13922" y="13803"/>
                    <a:pt x="13765" y="14059"/>
                    <a:pt x="13576" y="14322"/>
                  </a:cubicBezTo>
                  <a:cubicBezTo>
                    <a:pt x="13387" y="14586"/>
                    <a:pt x="13177" y="14857"/>
                    <a:pt x="12925" y="15136"/>
                  </a:cubicBezTo>
                  <a:cubicBezTo>
                    <a:pt x="12390" y="15741"/>
                    <a:pt x="11792" y="16307"/>
                    <a:pt x="11120" y="16849"/>
                  </a:cubicBezTo>
                  <a:cubicBezTo>
                    <a:pt x="10438" y="17399"/>
                    <a:pt x="9703" y="17926"/>
                    <a:pt x="8916" y="18422"/>
                  </a:cubicBezTo>
                  <a:cubicBezTo>
                    <a:pt x="8118" y="18934"/>
                    <a:pt x="7268" y="19414"/>
                    <a:pt x="6397" y="19879"/>
                  </a:cubicBezTo>
                  <a:cubicBezTo>
                    <a:pt x="5515" y="20352"/>
                    <a:pt x="4602" y="20809"/>
                    <a:pt x="3678" y="21251"/>
                  </a:cubicBezTo>
                  <a:cubicBezTo>
                    <a:pt x="3553" y="21313"/>
                    <a:pt x="3437" y="21360"/>
                    <a:pt x="3311" y="21406"/>
                  </a:cubicBezTo>
                  <a:cubicBezTo>
                    <a:pt x="3185" y="21453"/>
                    <a:pt x="3059" y="21484"/>
                    <a:pt x="2933" y="21515"/>
                  </a:cubicBezTo>
                  <a:cubicBezTo>
                    <a:pt x="2807" y="21546"/>
                    <a:pt x="2681" y="21561"/>
                    <a:pt x="2555" y="21577"/>
                  </a:cubicBezTo>
                  <a:cubicBezTo>
                    <a:pt x="2429" y="21592"/>
                    <a:pt x="2304" y="21600"/>
                    <a:pt x="2188" y="21600"/>
                  </a:cubicBezTo>
                  <a:cubicBezTo>
                    <a:pt x="1968" y="21600"/>
                    <a:pt x="1747" y="21577"/>
                    <a:pt x="1537" y="21530"/>
                  </a:cubicBezTo>
                  <a:cubicBezTo>
                    <a:pt x="1327" y="21484"/>
                    <a:pt x="1139" y="21414"/>
                    <a:pt x="960" y="21321"/>
                  </a:cubicBezTo>
                  <a:cubicBezTo>
                    <a:pt x="782" y="21228"/>
                    <a:pt x="624" y="21119"/>
                    <a:pt x="488" y="20988"/>
                  </a:cubicBezTo>
                  <a:cubicBezTo>
                    <a:pt x="351" y="20856"/>
                    <a:pt x="246" y="20709"/>
                    <a:pt x="162" y="20538"/>
                  </a:cubicBezTo>
                  <a:cubicBezTo>
                    <a:pt x="36" y="20282"/>
                    <a:pt x="-16" y="20003"/>
                    <a:pt x="5" y="19732"/>
                  </a:cubicBezTo>
                  <a:cubicBezTo>
                    <a:pt x="26" y="19461"/>
                    <a:pt x="110" y="19182"/>
                    <a:pt x="246" y="18926"/>
                  </a:cubicBezTo>
                  <a:cubicBezTo>
                    <a:pt x="383" y="18670"/>
                    <a:pt x="582" y="18422"/>
                    <a:pt x="824" y="18213"/>
                  </a:cubicBezTo>
                  <a:cubicBezTo>
                    <a:pt x="1065" y="18004"/>
                    <a:pt x="1348" y="17818"/>
                    <a:pt x="1674" y="17671"/>
                  </a:cubicBezTo>
                  <a:cubicBezTo>
                    <a:pt x="2419" y="17345"/>
                    <a:pt x="3154" y="17012"/>
                    <a:pt x="3867" y="16663"/>
                  </a:cubicBezTo>
                  <a:cubicBezTo>
                    <a:pt x="4571" y="16322"/>
                    <a:pt x="5253" y="15973"/>
                    <a:pt x="5904" y="15609"/>
                  </a:cubicBezTo>
                  <a:cubicBezTo>
                    <a:pt x="6544" y="15253"/>
                    <a:pt x="7142" y="14873"/>
                    <a:pt x="7688" y="14485"/>
                  </a:cubicBezTo>
                  <a:cubicBezTo>
                    <a:pt x="8223" y="14098"/>
                    <a:pt x="8716" y="13702"/>
                    <a:pt x="9136" y="13284"/>
                  </a:cubicBezTo>
                  <a:cubicBezTo>
                    <a:pt x="9283" y="13137"/>
                    <a:pt x="9420" y="12989"/>
                    <a:pt x="9535" y="12850"/>
                  </a:cubicBezTo>
                  <a:cubicBezTo>
                    <a:pt x="9650" y="12710"/>
                    <a:pt x="9755" y="12571"/>
                    <a:pt x="9839" y="12439"/>
                  </a:cubicBezTo>
                  <a:cubicBezTo>
                    <a:pt x="9923" y="12307"/>
                    <a:pt x="9997" y="12183"/>
                    <a:pt x="10060" y="12059"/>
                  </a:cubicBezTo>
                  <a:cubicBezTo>
                    <a:pt x="10123" y="11935"/>
                    <a:pt x="10165" y="11819"/>
                    <a:pt x="10196" y="11703"/>
                  </a:cubicBezTo>
                  <a:cubicBezTo>
                    <a:pt x="10259" y="11447"/>
                    <a:pt x="10259" y="11184"/>
                    <a:pt x="10196" y="10928"/>
                  </a:cubicBezTo>
                  <a:cubicBezTo>
                    <a:pt x="10133" y="10672"/>
                    <a:pt x="10007" y="10424"/>
                    <a:pt x="9829" y="10184"/>
                  </a:cubicBezTo>
                  <a:cubicBezTo>
                    <a:pt x="9650" y="9951"/>
                    <a:pt x="9430" y="9734"/>
                    <a:pt x="9157" y="9533"/>
                  </a:cubicBezTo>
                  <a:cubicBezTo>
                    <a:pt x="8895" y="9339"/>
                    <a:pt x="8580" y="9161"/>
                    <a:pt x="8244" y="9021"/>
                  </a:cubicBezTo>
                  <a:cubicBezTo>
                    <a:pt x="8202" y="9006"/>
                    <a:pt x="8171" y="8990"/>
                    <a:pt x="8129" y="8975"/>
                  </a:cubicBezTo>
                  <a:cubicBezTo>
                    <a:pt x="8087" y="8959"/>
                    <a:pt x="8045" y="8944"/>
                    <a:pt x="8003" y="8928"/>
                  </a:cubicBezTo>
                  <a:cubicBezTo>
                    <a:pt x="7961" y="8913"/>
                    <a:pt x="7919" y="8897"/>
                    <a:pt x="7877" y="8882"/>
                  </a:cubicBezTo>
                  <a:cubicBezTo>
                    <a:pt x="7835" y="8866"/>
                    <a:pt x="7793" y="8851"/>
                    <a:pt x="7740" y="8835"/>
                  </a:cubicBezTo>
                  <a:cubicBezTo>
                    <a:pt x="7583" y="8773"/>
                    <a:pt x="7415" y="8711"/>
                    <a:pt x="7247" y="8642"/>
                  </a:cubicBezTo>
                  <a:cubicBezTo>
                    <a:pt x="7079" y="8572"/>
                    <a:pt x="6901" y="8502"/>
                    <a:pt x="6733" y="8417"/>
                  </a:cubicBezTo>
                  <a:cubicBezTo>
                    <a:pt x="6565" y="8332"/>
                    <a:pt x="6386" y="8246"/>
                    <a:pt x="6229" y="8146"/>
                  </a:cubicBezTo>
                  <a:cubicBezTo>
                    <a:pt x="6071" y="8045"/>
                    <a:pt x="5914" y="7936"/>
                    <a:pt x="5778" y="7812"/>
                  </a:cubicBezTo>
                  <a:cubicBezTo>
                    <a:pt x="5578" y="7642"/>
                    <a:pt x="5421" y="7456"/>
                    <a:pt x="5305" y="7254"/>
                  </a:cubicBezTo>
                  <a:cubicBezTo>
                    <a:pt x="5190" y="7061"/>
                    <a:pt x="5106" y="6851"/>
                    <a:pt x="5064" y="6642"/>
                  </a:cubicBezTo>
                  <a:cubicBezTo>
                    <a:pt x="5022" y="6433"/>
                    <a:pt x="5011" y="6216"/>
                    <a:pt x="5043" y="5999"/>
                  </a:cubicBezTo>
                  <a:cubicBezTo>
                    <a:pt x="5074" y="5782"/>
                    <a:pt x="5137" y="5565"/>
                    <a:pt x="5242" y="5348"/>
                  </a:cubicBezTo>
                  <a:cubicBezTo>
                    <a:pt x="5316" y="5200"/>
                    <a:pt x="5400" y="5045"/>
                    <a:pt x="5505" y="4898"/>
                  </a:cubicBezTo>
                  <a:cubicBezTo>
                    <a:pt x="5610" y="4751"/>
                    <a:pt x="5725" y="4604"/>
                    <a:pt x="5862" y="4464"/>
                  </a:cubicBezTo>
                  <a:cubicBezTo>
                    <a:pt x="5998" y="4317"/>
                    <a:pt x="6145" y="4177"/>
                    <a:pt x="6323" y="4030"/>
                  </a:cubicBezTo>
                  <a:cubicBezTo>
                    <a:pt x="6491" y="3891"/>
                    <a:pt x="6670" y="3743"/>
                    <a:pt x="6880" y="3604"/>
                  </a:cubicBezTo>
                  <a:cubicBezTo>
                    <a:pt x="7278" y="3325"/>
                    <a:pt x="7709" y="3054"/>
                    <a:pt x="8171" y="2806"/>
                  </a:cubicBezTo>
                  <a:cubicBezTo>
                    <a:pt x="8622" y="2558"/>
                    <a:pt x="9115" y="2333"/>
                    <a:pt x="9640" y="2124"/>
                  </a:cubicBezTo>
                  <a:cubicBezTo>
                    <a:pt x="10154" y="1914"/>
                    <a:pt x="10700" y="1721"/>
                    <a:pt x="11277" y="1542"/>
                  </a:cubicBezTo>
                  <a:cubicBezTo>
                    <a:pt x="11844" y="1364"/>
                    <a:pt x="12442" y="1201"/>
                    <a:pt x="13083" y="1054"/>
                  </a:cubicBezTo>
                  <a:cubicBezTo>
                    <a:pt x="13618" y="930"/>
                    <a:pt x="14164" y="814"/>
                    <a:pt x="14709" y="713"/>
                  </a:cubicBezTo>
                  <a:cubicBezTo>
                    <a:pt x="15245" y="612"/>
                    <a:pt x="15790" y="519"/>
                    <a:pt x="16315" y="442"/>
                  </a:cubicBezTo>
                  <a:cubicBezTo>
                    <a:pt x="16840" y="364"/>
                    <a:pt x="17365" y="287"/>
                    <a:pt x="17879" y="217"/>
                  </a:cubicBezTo>
                  <a:cubicBezTo>
                    <a:pt x="18393" y="147"/>
                    <a:pt x="18887" y="85"/>
                    <a:pt x="19369" y="23"/>
                  </a:cubicBezTo>
                  <a:cubicBezTo>
                    <a:pt x="19401" y="15"/>
                    <a:pt x="19432" y="15"/>
                    <a:pt x="19464" y="15"/>
                  </a:cubicBezTo>
                  <a:cubicBezTo>
                    <a:pt x="19495" y="15"/>
                    <a:pt x="19527" y="8"/>
                    <a:pt x="19558" y="8"/>
                  </a:cubicBezTo>
                  <a:cubicBezTo>
                    <a:pt x="19590" y="8"/>
                    <a:pt x="19621" y="8"/>
                    <a:pt x="19653" y="0"/>
                  </a:cubicBezTo>
                  <a:cubicBezTo>
                    <a:pt x="19684" y="0"/>
                    <a:pt x="19716" y="0"/>
                    <a:pt x="19747" y="0"/>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Shape">
              <a:extLst>
                <a:ext uri="{FF2B5EF4-FFF2-40B4-BE49-F238E27FC236}">
                  <a16:creationId xmlns:a16="http://schemas.microsoft.com/office/drawing/2014/main" id="{0636473A-3EEA-9B62-ADA4-246A6A293351}"/>
                </a:ext>
              </a:extLst>
            </p:cNvPr>
            <p:cNvSpPr/>
            <p:nvPr/>
          </p:nvSpPr>
          <p:spPr>
            <a:xfrm>
              <a:off x="10412222" y="1697946"/>
              <a:ext cx="125233" cy="55853"/>
            </a:xfrm>
            <a:custGeom>
              <a:avLst/>
              <a:gdLst/>
              <a:ahLst/>
              <a:cxnLst>
                <a:cxn ang="0">
                  <a:pos x="wd2" y="hd2"/>
                </a:cxn>
                <a:cxn ang="5400000">
                  <a:pos x="wd2" y="hd2"/>
                </a:cxn>
                <a:cxn ang="10800000">
                  <a:pos x="wd2" y="hd2"/>
                </a:cxn>
                <a:cxn ang="16200000">
                  <a:pos x="wd2" y="hd2"/>
                </a:cxn>
              </a:cxnLst>
              <a:rect l="0" t="0" r="r" b="b"/>
              <a:pathLst>
                <a:path w="21600" h="21600" extrusionOk="0">
                  <a:moveTo>
                    <a:pt x="18389" y="0"/>
                  </a:moveTo>
                  <a:lnTo>
                    <a:pt x="21600" y="13745"/>
                  </a:lnTo>
                  <a:cubicBezTo>
                    <a:pt x="20141" y="14399"/>
                    <a:pt x="18389" y="15053"/>
                    <a:pt x="16930" y="15708"/>
                  </a:cubicBezTo>
                  <a:cubicBezTo>
                    <a:pt x="15470" y="16363"/>
                    <a:pt x="13719" y="17017"/>
                    <a:pt x="12259" y="17672"/>
                  </a:cubicBezTo>
                  <a:cubicBezTo>
                    <a:pt x="10800" y="18327"/>
                    <a:pt x="9049" y="18981"/>
                    <a:pt x="7589" y="19636"/>
                  </a:cubicBezTo>
                  <a:cubicBezTo>
                    <a:pt x="6130" y="20290"/>
                    <a:pt x="4378" y="20945"/>
                    <a:pt x="2919" y="21600"/>
                  </a:cubicBezTo>
                  <a:lnTo>
                    <a:pt x="0" y="7855"/>
                  </a:lnTo>
                  <a:cubicBezTo>
                    <a:pt x="1459" y="7201"/>
                    <a:pt x="3211" y="6547"/>
                    <a:pt x="4670" y="5892"/>
                  </a:cubicBezTo>
                  <a:cubicBezTo>
                    <a:pt x="6130" y="5237"/>
                    <a:pt x="7881" y="4583"/>
                    <a:pt x="9341" y="3928"/>
                  </a:cubicBezTo>
                  <a:cubicBezTo>
                    <a:pt x="10800" y="3273"/>
                    <a:pt x="12551" y="2619"/>
                    <a:pt x="14011" y="1964"/>
                  </a:cubicBezTo>
                  <a:cubicBezTo>
                    <a:pt x="15178" y="1310"/>
                    <a:pt x="16638" y="654"/>
                    <a:pt x="18389" y="0"/>
                  </a:cubicBez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id="{06D79120-B866-8D07-FD89-3B5951CCD8CF}"/>
                </a:ext>
              </a:extLst>
            </p:cNvPr>
            <p:cNvSpPr/>
            <p:nvPr/>
          </p:nvSpPr>
          <p:spPr>
            <a:xfrm>
              <a:off x="9955285" y="1748718"/>
              <a:ext cx="242009" cy="84615"/>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9504"/>
                  </a:lnTo>
                  <a:cubicBezTo>
                    <a:pt x="19787" y="10368"/>
                    <a:pt x="17975" y="11664"/>
                    <a:pt x="16313" y="12528"/>
                  </a:cubicBezTo>
                  <a:cubicBezTo>
                    <a:pt x="14652" y="13392"/>
                    <a:pt x="12839" y="14256"/>
                    <a:pt x="11178" y="15552"/>
                  </a:cubicBezTo>
                  <a:cubicBezTo>
                    <a:pt x="9516" y="16416"/>
                    <a:pt x="7854" y="17280"/>
                    <a:pt x="6344" y="18576"/>
                  </a:cubicBezTo>
                  <a:cubicBezTo>
                    <a:pt x="4682" y="19440"/>
                    <a:pt x="3172" y="20304"/>
                    <a:pt x="1662" y="21600"/>
                  </a:cubicBezTo>
                  <a:lnTo>
                    <a:pt x="0" y="12096"/>
                  </a:lnTo>
                  <a:cubicBezTo>
                    <a:pt x="1510" y="11232"/>
                    <a:pt x="3172" y="10368"/>
                    <a:pt x="4682" y="9072"/>
                  </a:cubicBezTo>
                  <a:cubicBezTo>
                    <a:pt x="6344" y="8208"/>
                    <a:pt x="7854" y="7344"/>
                    <a:pt x="9516" y="6048"/>
                  </a:cubicBezTo>
                  <a:cubicBezTo>
                    <a:pt x="11178" y="5184"/>
                    <a:pt x="12839" y="4320"/>
                    <a:pt x="14652" y="3024"/>
                  </a:cubicBezTo>
                  <a:cubicBezTo>
                    <a:pt x="16464" y="2160"/>
                    <a:pt x="18277" y="1296"/>
                    <a:pt x="20090" y="0"/>
                  </a:cubicBez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E25F51BE-0EB4-655E-ECDF-522AADDD2C2D}"/>
                </a:ext>
              </a:extLst>
            </p:cNvPr>
            <p:cNvSpPr/>
            <p:nvPr/>
          </p:nvSpPr>
          <p:spPr>
            <a:xfrm>
              <a:off x="9515270" y="1850260"/>
              <a:ext cx="243700" cy="101542"/>
            </a:xfrm>
            <a:custGeom>
              <a:avLst/>
              <a:gdLst/>
              <a:ahLst/>
              <a:cxnLst>
                <a:cxn ang="0">
                  <a:pos x="wd2" y="hd2"/>
                </a:cxn>
                <a:cxn ang="5400000">
                  <a:pos x="wd2" y="hd2"/>
                </a:cxn>
                <a:cxn ang="10800000">
                  <a:pos x="wd2" y="hd2"/>
                </a:cxn>
                <a:cxn ang="16200000">
                  <a:pos x="wd2" y="hd2"/>
                </a:cxn>
              </a:cxnLst>
              <a:rect l="0" t="0" r="r" b="b"/>
              <a:pathLst>
                <a:path w="21600" h="21600" extrusionOk="0">
                  <a:moveTo>
                    <a:pt x="450" y="13680"/>
                  </a:moveTo>
                  <a:cubicBezTo>
                    <a:pt x="1950" y="12600"/>
                    <a:pt x="3600" y="11160"/>
                    <a:pt x="5100" y="10080"/>
                  </a:cubicBezTo>
                  <a:cubicBezTo>
                    <a:pt x="6750" y="9000"/>
                    <a:pt x="8250" y="7920"/>
                    <a:pt x="9900" y="6480"/>
                  </a:cubicBezTo>
                  <a:cubicBezTo>
                    <a:pt x="11550" y="5400"/>
                    <a:pt x="13200" y="4320"/>
                    <a:pt x="14850" y="3240"/>
                  </a:cubicBezTo>
                  <a:cubicBezTo>
                    <a:pt x="16500" y="2160"/>
                    <a:pt x="18150" y="1080"/>
                    <a:pt x="19800" y="0"/>
                  </a:cubicBezTo>
                  <a:lnTo>
                    <a:pt x="21600" y="7920"/>
                  </a:lnTo>
                  <a:cubicBezTo>
                    <a:pt x="19950" y="9000"/>
                    <a:pt x="18300" y="10080"/>
                    <a:pt x="16650" y="11160"/>
                  </a:cubicBezTo>
                  <a:cubicBezTo>
                    <a:pt x="15000" y="12240"/>
                    <a:pt x="13350" y="13320"/>
                    <a:pt x="11850" y="14400"/>
                  </a:cubicBezTo>
                  <a:cubicBezTo>
                    <a:pt x="10200" y="15480"/>
                    <a:pt x="8700" y="16560"/>
                    <a:pt x="7050" y="17640"/>
                  </a:cubicBezTo>
                  <a:cubicBezTo>
                    <a:pt x="5550" y="18720"/>
                    <a:pt x="3900" y="19800"/>
                    <a:pt x="2400" y="21240"/>
                  </a:cubicBezTo>
                  <a:lnTo>
                    <a:pt x="2100" y="21600"/>
                  </a:lnTo>
                  <a:lnTo>
                    <a:pt x="0" y="14040"/>
                  </a:lnTo>
                  <a:lnTo>
                    <a:pt x="450" y="13680"/>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id="{8B124B26-6FAD-20D1-1AA4-EB9674C396B3}"/>
                </a:ext>
              </a:extLst>
            </p:cNvPr>
            <p:cNvSpPr/>
            <p:nvPr/>
          </p:nvSpPr>
          <p:spPr>
            <a:xfrm>
              <a:off x="9075256" y="1985649"/>
              <a:ext cx="240317" cy="130315"/>
            </a:xfrm>
            <a:custGeom>
              <a:avLst/>
              <a:gdLst/>
              <a:ahLst/>
              <a:cxnLst>
                <a:cxn ang="0">
                  <a:pos x="wd2" y="hd2"/>
                </a:cxn>
                <a:cxn ang="5400000">
                  <a:pos x="wd2" y="hd2"/>
                </a:cxn>
                <a:cxn ang="10800000">
                  <a:pos x="wd2" y="hd2"/>
                </a:cxn>
                <a:cxn ang="16200000">
                  <a:pos x="wd2" y="hd2"/>
                </a:cxn>
              </a:cxnLst>
              <a:rect l="0" t="0" r="r" b="b"/>
              <a:pathLst>
                <a:path w="21600" h="21600" extrusionOk="0">
                  <a:moveTo>
                    <a:pt x="19166" y="0"/>
                  </a:moveTo>
                  <a:lnTo>
                    <a:pt x="21600" y="5891"/>
                  </a:lnTo>
                  <a:cubicBezTo>
                    <a:pt x="19927" y="7013"/>
                    <a:pt x="18406" y="8416"/>
                    <a:pt x="16732" y="9538"/>
                  </a:cubicBezTo>
                  <a:cubicBezTo>
                    <a:pt x="15211" y="10940"/>
                    <a:pt x="13538" y="12062"/>
                    <a:pt x="12017" y="13465"/>
                  </a:cubicBezTo>
                  <a:cubicBezTo>
                    <a:pt x="10496" y="14868"/>
                    <a:pt x="8975" y="16270"/>
                    <a:pt x="7454" y="17392"/>
                  </a:cubicBezTo>
                  <a:cubicBezTo>
                    <a:pt x="5932" y="18795"/>
                    <a:pt x="4411" y="20197"/>
                    <a:pt x="2890" y="21600"/>
                  </a:cubicBezTo>
                  <a:lnTo>
                    <a:pt x="0" y="15990"/>
                  </a:lnTo>
                  <a:cubicBezTo>
                    <a:pt x="1521" y="14587"/>
                    <a:pt x="3042" y="13184"/>
                    <a:pt x="4563" y="11782"/>
                  </a:cubicBezTo>
                  <a:cubicBezTo>
                    <a:pt x="6085" y="10379"/>
                    <a:pt x="7758" y="8977"/>
                    <a:pt x="9279" y="7574"/>
                  </a:cubicBezTo>
                  <a:cubicBezTo>
                    <a:pt x="10800" y="6172"/>
                    <a:pt x="12473" y="4769"/>
                    <a:pt x="14146" y="3647"/>
                  </a:cubicBezTo>
                  <a:cubicBezTo>
                    <a:pt x="15820" y="2525"/>
                    <a:pt x="17493" y="1403"/>
                    <a:pt x="19166" y="0"/>
                  </a:cubicBez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4" name="Shape">
              <a:extLst>
                <a:ext uri="{FF2B5EF4-FFF2-40B4-BE49-F238E27FC236}">
                  <a16:creationId xmlns:a16="http://schemas.microsoft.com/office/drawing/2014/main" id="{DA572FEC-94FD-8812-7CB5-336567F003FD}"/>
                </a:ext>
              </a:extLst>
            </p:cNvPr>
            <p:cNvSpPr/>
            <p:nvPr/>
          </p:nvSpPr>
          <p:spPr>
            <a:xfrm>
              <a:off x="8702935" y="2205654"/>
              <a:ext cx="221701" cy="169239"/>
            </a:xfrm>
            <a:custGeom>
              <a:avLst/>
              <a:gdLst/>
              <a:ahLst/>
              <a:cxnLst>
                <a:cxn ang="0">
                  <a:pos x="wd2" y="hd2"/>
                </a:cxn>
                <a:cxn ang="5400000">
                  <a:pos x="wd2" y="hd2"/>
                </a:cxn>
                <a:cxn ang="10800000">
                  <a:pos x="wd2" y="hd2"/>
                </a:cxn>
                <a:cxn ang="16200000">
                  <a:pos x="wd2" y="hd2"/>
                </a:cxn>
              </a:cxnLst>
              <a:rect l="0" t="0" r="r" b="b"/>
              <a:pathLst>
                <a:path w="21600" h="21600" extrusionOk="0">
                  <a:moveTo>
                    <a:pt x="17972" y="0"/>
                  </a:moveTo>
                  <a:lnTo>
                    <a:pt x="21600" y="4104"/>
                  </a:lnTo>
                  <a:cubicBezTo>
                    <a:pt x="19951" y="5400"/>
                    <a:pt x="18467" y="6912"/>
                    <a:pt x="16983" y="8208"/>
                  </a:cubicBezTo>
                  <a:cubicBezTo>
                    <a:pt x="15499" y="9720"/>
                    <a:pt x="14015" y="11016"/>
                    <a:pt x="12531" y="12528"/>
                  </a:cubicBezTo>
                  <a:cubicBezTo>
                    <a:pt x="11047" y="14040"/>
                    <a:pt x="9563" y="15552"/>
                    <a:pt x="8244" y="17064"/>
                  </a:cubicBezTo>
                  <a:cubicBezTo>
                    <a:pt x="6760" y="18576"/>
                    <a:pt x="5441" y="20088"/>
                    <a:pt x="4122" y="21600"/>
                  </a:cubicBezTo>
                  <a:lnTo>
                    <a:pt x="0" y="18144"/>
                  </a:lnTo>
                  <a:cubicBezTo>
                    <a:pt x="1319" y="16632"/>
                    <a:pt x="2803" y="14904"/>
                    <a:pt x="4287" y="13392"/>
                  </a:cubicBezTo>
                  <a:cubicBezTo>
                    <a:pt x="5771" y="11880"/>
                    <a:pt x="7255" y="10368"/>
                    <a:pt x="8739" y="8856"/>
                  </a:cubicBezTo>
                  <a:cubicBezTo>
                    <a:pt x="10223" y="7344"/>
                    <a:pt x="11872" y="5832"/>
                    <a:pt x="13356" y="4320"/>
                  </a:cubicBezTo>
                  <a:cubicBezTo>
                    <a:pt x="14840" y="2808"/>
                    <a:pt x="16324" y="1512"/>
                    <a:pt x="17972" y="0"/>
                  </a:cubicBez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5" name="Shape">
              <a:extLst>
                <a:ext uri="{FF2B5EF4-FFF2-40B4-BE49-F238E27FC236}">
                  <a16:creationId xmlns:a16="http://schemas.microsoft.com/office/drawing/2014/main" id="{B8355C1D-E6E5-EC54-53FC-5D6B859C6FBF}"/>
                </a:ext>
              </a:extLst>
            </p:cNvPr>
            <p:cNvSpPr/>
            <p:nvPr/>
          </p:nvSpPr>
          <p:spPr>
            <a:xfrm>
              <a:off x="8415234" y="2510279"/>
              <a:ext cx="164162" cy="209854"/>
            </a:xfrm>
            <a:custGeom>
              <a:avLst/>
              <a:gdLst/>
              <a:ahLst/>
              <a:cxnLst>
                <a:cxn ang="0">
                  <a:pos x="wd2" y="hd2"/>
                </a:cxn>
                <a:cxn ang="5400000">
                  <a:pos x="wd2" y="hd2"/>
                </a:cxn>
                <a:cxn ang="10800000">
                  <a:pos x="wd2" y="hd2"/>
                </a:cxn>
                <a:cxn ang="16200000">
                  <a:pos x="wd2" y="hd2"/>
                </a:cxn>
              </a:cxnLst>
              <a:rect l="0" t="0" r="r" b="b"/>
              <a:pathLst>
                <a:path w="21600" h="21600" extrusionOk="0">
                  <a:moveTo>
                    <a:pt x="21600" y="2264"/>
                  </a:moveTo>
                  <a:cubicBezTo>
                    <a:pt x="20041" y="3832"/>
                    <a:pt x="18482" y="5574"/>
                    <a:pt x="16924" y="7142"/>
                  </a:cubicBezTo>
                  <a:cubicBezTo>
                    <a:pt x="15588" y="8710"/>
                    <a:pt x="14252" y="10277"/>
                    <a:pt x="13138" y="12019"/>
                  </a:cubicBezTo>
                  <a:cubicBezTo>
                    <a:pt x="12025" y="13587"/>
                    <a:pt x="10911" y="15155"/>
                    <a:pt x="10021" y="16723"/>
                  </a:cubicBezTo>
                  <a:cubicBezTo>
                    <a:pt x="9130" y="18290"/>
                    <a:pt x="8462" y="19858"/>
                    <a:pt x="7794" y="21600"/>
                  </a:cubicBezTo>
                  <a:lnTo>
                    <a:pt x="0" y="20903"/>
                  </a:lnTo>
                  <a:cubicBezTo>
                    <a:pt x="668" y="19161"/>
                    <a:pt x="1559" y="17419"/>
                    <a:pt x="2449" y="15677"/>
                  </a:cubicBezTo>
                  <a:cubicBezTo>
                    <a:pt x="3340" y="13935"/>
                    <a:pt x="4454" y="12194"/>
                    <a:pt x="5790" y="10452"/>
                  </a:cubicBezTo>
                  <a:cubicBezTo>
                    <a:pt x="7126" y="8710"/>
                    <a:pt x="8462" y="6968"/>
                    <a:pt x="10021" y="5226"/>
                  </a:cubicBezTo>
                  <a:cubicBezTo>
                    <a:pt x="11579" y="3484"/>
                    <a:pt x="13138" y="1742"/>
                    <a:pt x="14920" y="0"/>
                  </a:cubicBezTo>
                  <a:lnTo>
                    <a:pt x="21600" y="2264"/>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6" name="Shape">
              <a:extLst>
                <a:ext uri="{FF2B5EF4-FFF2-40B4-BE49-F238E27FC236}">
                  <a16:creationId xmlns:a16="http://schemas.microsoft.com/office/drawing/2014/main" id="{836AAB20-5883-2B83-872E-6C14E90C96A7}"/>
                </a:ext>
              </a:extLst>
            </p:cNvPr>
            <p:cNvSpPr/>
            <p:nvPr/>
          </p:nvSpPr>
          <p:spPr>
            <a:xfrm>
              <a:off x="8415235" y="2916446"/>
              <a:ext cx="199700" cy="209853"/>
            </a:xfrm>
            <a:custGeom>
              <a:avLst/>
              <a:gdLst/>
              <a:ahLst/>
              <a:cxnLst>
                <a:cxn ang="0">
                  <a:pos x="wd2" y="hd2"/>
                </a:cxn>
                <a:cxn ang="5400000">
                  <a:pos x="wd2" y="hd2"/>
                </a:cxn>
                <a:cxn ang="10800000">
                  <a:pos x="wd2" y="hd2"/>
                </a:cxn>
                <a:cxn ang="16200000">
                  <a:pos x="wd2" y="hd2"/>
                </a:cxn>
              </a:cxnLst>
              <a:rect l="0" t="0" r="r" b="b"/>
              <a:pathLst>
                <a:path w="21600" h="21600" extrusionOk="0">
                  <a:moveTo>
                    <a:pt x="12997" y="10626"/>
                  </a:moveTo>
                  <a:cubicBezTo>
                    <a:pt x="13546" y="11148"/>
                    <a:pt x="14095" y="11845"/>
                    <a:pt x="14827" y="12368"/>
                  </a:cubicBezTo>
                  <a:cubicBezTo>
                    <a:pt x="15376" y="12890"/>
                    <a:pt x="16108" y="13413"/>
                    <a:pt x="16841" y="14110"/>
                  </a:cubicBezTo>
                  <a:cubicBezTo>
                    <a:pt x="17573" y="14632"/>
                    <a:pt x="18305" y="15155"/>
                    <a:pt x="19037" y="15677"/>
                  </a:cubicBezTo>
                  <a:cubicBezTo>
                    <a:pt x="19769" y="16200"/>
                    <a:pt x="20685" y="16722"/>
                    <a:pt x="21600" y="17245"/>
                  </a:cubicBezTo>
                  <a:lnTo>
                    <a:pt x="17024" y="21600"/>
                  </a:lnTo>
                  <a:cubicBezTo>
                    <a:pt x="16108" y="20903"/>
                    <a:pt x="15010" y="20381"/>
                    <a:pt x="14095" y="19684"/>
                  </a:cubicBezTo>
                  <a:cubicBezTo>
                    <a:pt x="13180" y="18987"/>
                    <a:pt x="12264" y="18465"/>
                    <a:pt x="11532" y="17768"/>
                  </a:cubicBezTo>
                  <a:cubicBezTo>
                    <a:pt x="10800" y="17071"/>
                    <a:pt x="9885" y="16549"/>
                    <a:pt x="9336" y="15852"/>
                  </a:cubicBezTo>
                  <a:cubicBezTo>
                    <a:pt x="8603" y="15155"/>
                    <a:pt x="7871" y="14458"/>
                    <a:pt x="7322" y="13936"/>
                  </a:cubicBezTo>
                  <a:cubicBezTo>
                    <a:pt x="6407" y="13065"/>
                    <a:pt x="5675" y="12194"/>
                    <a:pt x="4942" y="11149"/>
                  </a:cubicBezTo>
                  <a:cubicBezTo>
                    <a:pt x="4210" y="10278"/>
                    <a:pt x="3478" y="9232"/>
                    <a:pt x="2929" y="8187"/>
                  </a:cubicBezTo>
                  <a:cubicBezTo>
                    <a:pt x="2380" y="7142"/>
                    <a:pt x="1831" y="6097"/>
                    <a:pt x="1281" y="5052"/>
                  </a:cubicBezTo>
                  <a:cubicBezTo>
                    <a:pt x="732" y="4007"/>
                    <a:pt x="366" y="2961"/>
                    <a:pt x="0" y="1742"/>
                  </a:cubicBezTo>
                  <a:lnTo>
                    <a:pt x="6590" y="0"/>
                  </a:lnTo>
                  <a:cubicBezTo>
                    <a:pt x="6956" y="1045"/>
                    <a:pt x="7322" y="1916"/>
                    <a:pt x="7688" y="2787"/>
                  </a:cubicBezTo>
                  <a:cubicBezTo>
                    <a:pt x="8054" y="3658"/>
                    <a:pt x="8603" y="4529"/>
                    <a:pt x="9152" y="5400"/>
                  </a:cubicBezTo>
                  <a:cubicBezTo>
                    <a:pt x="9702" y="6271"/>
                    <a:pt x="10251" y="7142"/>
                    <a:pt x="10800" y="7839"/>
                  </a:cubicBezTo>
                  <a:cubicBezTo>
                    <a:pt x="11715" y="9058"/>
                    <a:pt x="12264" y="9929"/>
                    <a:pt x="12997" y="10626"/>
                  </a:cubicBez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7" name="Shape">
              <a:extLst>
                <a:ext uri="{FF2B5EF4-FFF2-40B4-BE49-F238E27FC236}">
                  <a16:creationId xmlns:a16="http://schemas.microsoft.com/office/drawing/2014/main" id="{38E25E27-DFC3-F5F7-D916-D44FE3336787}"/>
                </a:ext>
              </a:extLst>
            </p:cNvPr>
            <p:cNvSpPr/>
            <p:nvPr/>
          </p:nvSpPr>
          <p:spPr>
            <a:xfrm>
              <a:off x="8804478" y="3204149"/>
              <a:ext cx="257242" cy="192929"/>
            </a:xfrm>
            <a:custGeom>
              <a:avLst/>
              <a:gdLst/>
              <a:ahLst/>
              <a:cxnLst>
                <a:cxn ang="0">
                  <a:pos x="wd2" y="hd2"/>
                </a:cxn>
                <a:cxn ang="5400000">
                  <a:pos x="wd2" y="hd2"/>
                </a:cxn>
                <a:cxn ang="10800000">
                  <a:pos x="wd2" y="hd2"/>
                </a:cxn>
                <a:cxn ang="16200000">
                  <a:pos x="wd2" y="hd2"/>
                </a:cxn>
              </a:cxnLst>
              <a:rect l="0" t="0" r="r" b="b"/>
              <a:pathLst>
                <a:path w="21600" h="21600" extrusionOk="0">
                  <a:moveTo>
                    <a:pt x="2984" y="0"/>
                  </a:moveTo>
                  <a:lnTo>
                    <a:pt x="3553" y="379"/>
                  </a:lnTo>
                  <a:cubicBezTo>
                    <a:pt x="5116" y="1516"/>
                    <a:pt x="6821" y="2652"/>
                    <a:pt x="8384" y="3979"/>
                  </a:cubicBezTo>
                  <a:cubicBezTo>
                    <a:pt x="9947" y="5305"/>
                    <a:pt x="11511" y="6632"/>
                    <a:pt x="12932" y="7958"/>
                  </a:cubicBezTo>
                  <a:cubicBezTo>
                    <a:pt x="14495" y="9284"/>
                    <a:pt x="15916" y="10800"/>
                    <a:pt x="17337" y="12316"/>
                  </a:cubicBezTo>
                  <a:cubicBezTo>
                    <a:pt x="18758" y="13832"/>
                    <a:pt x="20179" y="15537"/>
                    <a:pt x="21600" y="17242"/>
                  </a:cubicBezTo>
                  <a:lnTo>
                    <a:pt x="17479" y="21600"/>
                  </a:lnTo>
                  <a:cubicBezTo>
                    <a:pt x="16200" y="20084"/>
                    <a:pt x="14921" y="18568"/>
                    <a:pt x="13500" y="17053"/>
                  </a:cubicBezTo>
                  <a:cubicBezTo>
                    <a:pt x="12221" y="15537"/>
                    <a:pt x="10800" y="14210"/>
                    <a:pt x="9379" y="12884"/>
                  </a:cubicBezTo>
                  <a:cubicBezTo>
                    <a:pt x="7958" y="11558"/>
                    <a:pt x="6537" y="10232"/>
                    <a:pt x="5116" y="9095"/>
                  </a:cubicBezTo>
                  <a:cubicBezTo>
                    <a:pt x="3695" y="7958"/>
                    <a:pt x="2132" y="6821"/>
                    <a:pt x="568" y="5684"/>
                  </a:cubicBezTo>
                  <a:lnTo>
                    <a:pt x="0" y="5305"/>
                  </a:lnTo>
                  <a:lnTo>
                    <a:pt x="2984" y="0"/>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8" name="Shape">
              <a:extLst>
                <a:ext uri="{FF2B5EF4-FFF2-40B4-BE49-F238E27FC236}">
                  <a16:creationId xmlns:a16="http://schemas.microsoft.com/office/drawing/2014/main" id="{7E224797-E8B5-2585-798F-31EB849B1F7B}"/>
                </a:ext>
              </a:extLst>
            </p:cNvPr>
            <p:cNvSpPr/>
            <p:nvPr/>
          </p:nvSpPr>
          <p:spPr>
            <a:xfrm>
              <a:off x="9176797" y="3576467"/>
              <a:ext cx="159083" cy="269086"/>
            </a:xfrm>
            <a:custGeom>
              <a:avLst/>
              <a:gdLst/>
              <a:ahLst/>
              <a:cxnLst>
                <a:cxn ang="0">
                  <a:pos x="wd2" y="hd2"/>
                </a:cxn>
                <a:cxn ang="5400000">
                  <a:pos x="wd2" y="hd2"/>
                </a:cxn>
                <a:cxn ang="10800000">
                  <a:pos x="wd2" y="hd2"/>
                </a:cxn>
                <a:cxn ang="16200000">
                  <a:pos x="wd2" y="hd2"/>
                </a:cxn>
              </a:cxnLst>
              <a:rect l="0" t="0" r="r" b="b"/>
              <a:pathLst>
                <a:path w="21600" h="21600" extrusionOk="0">
                  <a:moveTo>
                    <a:pt x="21600" y="20649"/>
                  </a:moveTo>
                  <a:lnTo>
                    <a:pt x="12409" y="21600"/>
                  </a:lnTo>
                  <a:cubicBezTo>
                    <a:pt x="11719" y="19970"/>
                    <a:pt x="11030" y="18204"/>
                    <a:pt x="10340" y="16574"/>
                  </a:cubicBezTo>
                  <a:cubicBezTo>
                    <a:pt x="9421" y="14943"/>
                    <a:pt x="8502" y="13313"/>
                    <a:pt x="7583" y="11683"/>
                  </a:cubicBezTo>
                  <a:cubicBezTo>
                    <a:pt x="6434" y="10053"/>
                    <a:pt x="5285" y="8423"/>
                    <a:pt x="4136" y="6928"/>
                  </a:cubicBezTo>
                  <a:cubicBezTo>
                    <a:pt x="2757" y="5298"/>
                    <a:pt x="1379" y="3804"/>
                    <a:pt x="0" y="2309"/>
                  </a:cubicBezTo>
                  <a:lnTo>
                    <a:pt x="8043" y="0"/>
                  </a:lnTo>
                  <a:cubicBezTo>
                    <a:pt x="9651" y="1630"/>
                    <a:pt x="11260" y="3260"/>
                    <a:pt x="12638" y="4891"/>
                  </a:cubicBezTo>
                  <a:cubicBezTo>
                    <a:pt x="14017" y="6521"/>
                    <a:pt x="15396" y="8287"/>
                    <a:pt x="16545" y="9917"/>
                  </a:cubicBezTo>
                  <a:cubicBezTo>
                    <a:pt x="17694" y="11683"/>
                    <a:pt x="18843" y="13449"/>
                    <a:pt x="19762" y="15215"/>
                  </a:cubicBezTo>
                  <a:cubicBezTo>
                    <a:pt x="20221" y="16981"/>
                    <a:pt x="20911" y="18747"/>
                    <a:pt x="21600" y="20649"/>
                  </a:cubicBez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9" name="Shape">
              <a:extLst>
                <a:ext uri="{FF2B5EF4-FFF2-40B4-BE49-F238E27FC236}">
                  <a16:creationId xmlns:a16="http://schemas.microsoft.com/office/drawing/2014/main" id="{316CE13A-1050-4863-7839-BC86BFEC5FC4}"/>
                </a:ext>
              </a:extLst>
            </p:cNvPr>
            <p:cNvSpPr/>
            <p:nvPr/>
          </p:nvSpPr>
          <p:spPr>
            <a:xfrm>
              <a:off x="9176797" y="4118024"/>
              <a:ext cx="169239" cy="304625"/>
            </a:xfrm>
            <a:custGeom>
              <a:avLst/>
              <a:gdLst/>
              <a:ahLst/>
              <a:cxnLst>
                <a:cxn ang="0">
                  <a:pos x="wd2" y="hd2"/>
                </a:cxn>
                <a:cxn ang="5400000">
                  <a:pos x="wd2" y="hd2"/>
                </a:cxn>
                <a:cxn ang="10800000">
                  <a:pos x="wd2" y="hd2"/>
                </a:cxn>
                <a:cxn ang="16200000">
                  <a:pos x="wd2" y="hd2"/>
                </a:cxn>
              </a:cxnLst>
              <a:rect l="0" t="0" r="r" b="b"/>
              <a:pathLst>
                <a:path w="21600" h="21600" extrusionOk="0">
                  <a:moveTo>
                    <a:pt x="0" y="19440"/>
                  </a:moveTo>
                  <a:cubicBezTo>
                    <a:pt x="1512" y="17760"/>
                    <a:pt x="3024" y="16080"/>
                    <a:pt x="4320" y="14400"/>
                  </a:cubicBezTo>
                  <a:cubicBezTo>
                    <a:pt x="5616" y="12720"/>
                    <a:pt x="6912" y="11160"/>
                    <a:pt x="7776" y="9480"/>
                  </a:cubicBezTo>
                  <a:cubicBezTo>
                    <a:pt x="8856" y="7920"/>
                    <a:pt x="9720" y="6240"/>
                    <a:pt x="10584" y="4680"/>
                  </a:cubicBezTo>
                  <a:cubicBezTo>
                    <a:pt x="11448" y="3120"/>
                    <a:pt x="12096" y="1560"/>
                    <a:pt x="12528" y="0"/>
                  </a:cubicBezTo>
                  <a:lnTo>
                    <a:pt x="21600" y="720"/>
                  </a:lnTo>
                  <a:cubicBezTo>
                    <a:pt x="21168" y="2400"/>
                    <a:pt x="20304" y="4080"/>
                    <a:pt x="19656" y="5760"/>
                  </a:cubicBezTo>
                  <a:cubicBezTo>
                    <a:pt x="18792" y="7440"/>
                    <a:pt x="17928" y="9120"/>
                    <a:pt x="16848" y="10920"/>
                  </a:cubicBezTo>
                  <a:cubicBezTo>
                    <a:pt x="15768" y="12720"/>
                    <a:pt x="14472" y="14400"/>
                    <a:pt x="13176" y="16200"/>
                  </a:cubicBezTo>
                  <a:cubicBezTo>
                    <a:pt x="11880" y="18000"/>
                    <a:pt x="10152" y="19800"/>
                    <a:pt x="8640" y="21600"/>
                  </a:cubicBezTo>
                  <a:lnTo>
                    <a:pt x="0" y="19440"/>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0" name="Shape">
              <a:extLst>
                <a:ext uri="{FF2B5EF4-FFF2-40B4-BE49-F238E27FC236}">
                  <a16:creationId xmlns:a16="http://schemas.microsoft.com/office/drawing/2014/main" id="{DB7B78E5-61A5-7D33-12C6-33C60782673A}"/>
                </a:ext>
              </a:extLst>
            </p:cNvPr>
            <p:cNvSpPr/>
            <p:nvPr/>
          </p:nvSpPr>
          <p:spPr>
            <a:xfrm>
              <a:off x="8770631" y="4642657"/>
              <a:ext cx="282624" cy="301244"/>
            </a:xfrm>
            <a:custGeom>
              <a:avLst/>
              <a:gdLst/>
              <a:ahLst/>
              <a:cxnLst>
                <a:cxn ang="0">
                  <a:pos x="wd2" y="hd2"/>
                </a:cxn>
                <a:cxn ang="5400000">
                  <a:pos x="wd2" y="hd2"/>
                </a:cxn>
                <a:cxn ang="10800000">
                  <a:pos x="wd2" y="hd2"/>
                </a:cxn>
                <a:cxn ang="16200000">
                  <a:pos x="wd2" y="hd2"/>
                </a:cxn>
              </a:cxnLst>
              <a:rect l="0" t="0" r="r" b="b"/>
              <a:pathLst>
                <a:path w="21600" h="21600" extrusionOk="0">
                  <a:moveTo>
                    <a:pt x="17073" y="0"/>
                  </a:moveTo>
                  <a:lnTo>
                    <a:pt x="21600" y="3155"/>
                  </a:lnTo>
                  <a:cubicBezTo>
                    <a:pt x="20307" y="4733"/>
                    <a:pt x="19013" y="6189"/>
                    <a:pt x="17590" y="7766"/>
                  </a:cubicBezTo>
                  <a:cubicBezTo>
                    <a:pt x="16168" y="9344"/>
                    <a:pt x="14745" y="10921"/>
                    <a:pt x="13322" y="12377"/>
                  </a:cubicBezTo>
                  <a:cubicBezTo>
                    <a:pt x="11899" y="13955"/>
                    <a:pt x="10347" y="15532"/>
                    <a:pt x="8795" y="16989"/>
                  </a:cubicBezTo>
                  <a:cubicBezTo>
                    <a:pt x="7243" y="18566"/>
                    <a:pt x="5562" y="20144"/>
                    <a:pt x="4010" y="21600"/>
                  </a:cubicBezTo>
                  <a:lnTo>
                    <a:pt x="0" y="17717"/>
                  </a:lnTo>
                  <a:cubicBezTo>
                    <a:pt x="1552" y="16261"/>
                    <a:pt x="3234" y="14683"/>
                    <a:pt x="4656" y="13227"/>
                  </a:cubicBezTo>
                  <a:cubicBezTo>
                    <a:pt x="6208" y="11771"/>
                    <a:pt x="7631" y="10193"/>
                    <a:pt x="9054" y="8737"/>
                  </a:cubicBezTo>
                  <a:cubicBezTo>
                    <a:pt x="10477" y="7281"/>
                    <a:pt x="11899" y="5704"/>
                    <a:pt x="13193" y="4248"/>
                  </a:cubicBezTo>
                  <a:cubicBezTo>
                    <a:pt x="14486" y="3034"/>
                    <a:pt x="15780" y="1456"/>
                    <a:pt x="17073" y="0"/>
                  </a:cubicBez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1" name="Shape">
              <a:extLst>
                <a:ext uri="{FF2B5EF4-FFF2-40B4-BE49-F238E27FC236}">
                  <a16:creationId xmlns:a16="http://schemas.microsoft.com/office/drawing/2014/main" id="{1E838719-D263-82A8-BFEE-2024987024E6}"/>
                </a:ext>
              </a:extLst>
            </p:cNvPr>
            <p:cNvSpPr/>
            <p:nvPr/>
          </p:nvSpPr>
          <p:spPr>
            <a:xfrm>
              <a:off x="8212150" y="5133440"/>
              <a:ext cx="340167" cy="289398"/>
            </a:xfrm>
            <a:custGeom>
              <a:avLst/>
              <a:gdLst/>
              <a:ahLst/>
              <a:cxnLst>
                <a:cxn ang="0">
                  <a:pos x="wd2" y="hd2"/>
                </a:cxn>
                <a:cxn ang="5400000">
                  <a:pos x="wd2" y="hd2"/>
                </a:cxn>
                <a:cxn ang="10800000">
                  <a:pos x="wd2" y="hd2"/>
                </a:cxn>
                <a:cxn ang="16200000">
                  <a:pos x="wd2" y="hd2"/>
                </a:cxn>
              </a:cxnLst>
              <a:rect l="0" t="0" r="r" b="b"/>
              <a:pathLst>
                <a:path w="21600" h="21600" extrusionOk="0">
                  <a:moveTo>
                    <a:pt x="0" y="16421"/>
                  </a:moveTo>
                  <a:cubicBezTo>
                    <a:pt x="1719" y="15032"/>
                    <a:pt x="3439" y="13642"/>
                    <a:pt x="5051" y="12252"/>
                  </a:cubicBezTo>
                  <a:cubicBezTo>
                    <a:pt x="6663" y="10863"/>
                    <a:pt x="8275" y="9474"/>
                    <a:pt x="9887" y="8084"/>
                  </a:cubicBezTo>
                  <a:cubicBezTo>
                    <a:pt x="11391" y="6695"/>
                    <a:pt x="13003" y="5431"/>
                    <a:pt x="14400" y="4042"/>
                  </a:cubicBezTo>
                  <a:cubicBezTo>
                    <a:pt x="15905" y="2653"/>
                    <a:pt x="17302" y="1389"/>
                    <a:pt x="18699" y="0"/>
                  </a:cubicBezTo>
                  <a:lnTo>
                    <a:pt x="21600" y="4674"/>
                  </a:lnTo>
                  <a:cubicBezTo>
                    <a:pt x="20203" y="6063"/>
                    <a:pt x="18699" y="7452"/>
                    <a:pt x="17194" y="8842"/>
                  </a:cubicBezTo>
                  <a:cubicBezTo>
                    <a:pt x="15690" y="10231"/>
                    <a:pt x="14185" y="11621"/>
                    <a:pt x="12573" y="13011"/>
                  </a:cubicBezTo>
                  <a:cubicBezTo>
                    <a:pt x="10961" y="14400"/>
                    <a:pt x="9349" y="15789"/>
                    <a:pt x="7630" y="17305"/>
                  </a:cubicBezTo>
                  <a:cubicBezTo>
                    <a:pt x="5911" y="18695"/>
                    <a:pt x="4191" y="20211"/>
                    <a:pt x="2472" y="21600"/>
                  </a:cubicBezTo>
                  <a:lnTo>
                    <a:pt x="0" y="16421"/>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2" name="Shape">
              <a:extLst>
                <a:ext uri="{FF2B5EF4-FFF2-40B4-BE49-F238E27FC236}">
                  <a16:creationId xmlns:a16="http://schemas.microsoft.com/office/drawing/2014/main" id="{AB1C8A21-FD82-A1DC-C438-290CCA7AD1D0}"/>
                </a:ext>
              </a:extLst>
            </p:cNvPr>
            <p:cNvSpPr/>
            <p:nvPr/>
          </p:nvSpPr>
          <p:spPr>
            <a:xfrm>
              <a:off x="7721366" y="5556532"/>
              <a:ext cx="198008" cy="177698"/>
            </a:xfrm>
            <a:custGeom>
              <a:avLst/>
              <a:gdLst/>
              <a:ahLst/>
              <a:cxnLst>
                <a:cxn ang="0">
                  <a:pos x="wd2" y="hd2"/>
                </a:cxn>
                <a:cxn ang="5400000">
                  <a:pos x="wd2" y="hd2"/>
                </a:cxn>
                <a:cxn ang="10800000">
                  <a:pos x="wd2" y="hd2"/>
                </a:cxn>
                <a:cxn ang="16200000">
                  <a:pos x="wd2" y="hd2"/>
                </a:cxn>
              </a:cxnLst>
              <a:rect l="0" t="0" r="r" b="b"/>
              <a:pathLst>
                <a:path w="21600" h="21600" extrusionOk="0">
                  <a:moveTo>
                    <a:pt x="17908" y="0"/>
                  </a:moveTo>
                  <a:lnTo>
                    <a:pt x="21600" y="9051"/>
                  </a:lnTo>
                  <a:cubicBezTo>
                    <a:pt x="20123" y="10080"/>
                    <a:pt x="18831" y="11109"/>
                    <a:pt x="17354" y="12137"/>
                  </a:cubicBezTo>
                  <a:cubicBezTo>
                    <a:pt x="15877" y="13166"/>
                    <a:pt x="14400" y="14194"/>
                    <a:pt x="12923" y="15223"/>
                  </a:cubicBezTo>
                  <a:cubicBezTo>
                    <a:pt x="11446" y="16251"/>
                    <a:pt x="9969" y="17280"/>
                    <a:pt x="8308" y="18309"/>
                  </a:cubicBezTo>
                  <a:cubicBezTo>
                    <a:pt x="6831" y="19337"/>
                    <a:pt x="5169" y="20571"/>
                    <a:pt x="3508" y="21600"/>
                  </a:cubicBezTo>
                  <a:lnTo>
                    <a:pt x="0" y="12343"/>
                  </a:lnTo>
                  <a:cubicBezTo>
                    <a:pt x="1662" y="11314"/>
                    <a:pt x="3138" y="10080"/>
                    <a:pt x="4800" y="9051"/>
                  </a:cubicBezTo>
                  <a:cubicBezTo>
                    <a:pt x="6277" y="8023"/>
                    <a:pt x="7938" y="6994"/>
                    <a:pt x="9415" y="5966"/>
                  </a:cubicBezTo>
                  <a:cubicBezTo>
                    <a:pt x="10892" y="4937"/>
                    <a:pt x="12369" y="3909"/>
                    <a:pt x="13846" y="2880"/>
                  </a:cubicBezTo>
                  <a:cubicBezTo>
                    <a:pt x="15138" y="1851"/>
                    <a:pt x="16431" y="1029"/>
                    <a:pt x="17908" y="0"/>
                  </a:cubicBez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55" name="Group 54">
            <a:extLst>
              <a:ext uri="{FF2B5EF4-FFF2-40B4-BE49-F238E27FC236}">
                <a16:creationId xmlns:a16="http://schemas.microsoft.com/office/drawing/2014/main" id="{9537DF61-CFA8-44ED-64BD-D1CBEF8BBC7C}"/>
              </a:ext>
            </a:extLst>
          </p:cNvPr>
          <p:cNvGrpSpPr/>
          <p:nvPr/>
        </p:nvGrpSpPr>
        <p:grpSpPr>
          <a:xfrm>
            <a:off x="1991547" y="3850812"/>
            <a:ext cx="477183" cy="843259"/>
            <a:chOff x="1252342" y="3711231"/>
            <a:chExt cx="477183" cy="843259"/>
          </a:xfrm>
        </p:grpSpPr>
        <p:sp>
          <p:nvSpPr>
            <p:cNvPr id="24" name="Circle">
              <a:extLst>
                <a:ext uri="{FF2B5EF4-FFF2-40B4-BE49-F238E27FC236}">
                  <a16:creationId xmlns:a16="http://schemas.microsoft.com/office/drawing/2014/main" id="{DBAAED7D-D9AD-64ED-D7E8-2A8AB0AD6348}"/>
                </a:ext>
              </a:extLst>
            </p:cNvPr>
            <p:cNvSpPr/>
            <p:nvPr/>
          </p:nvSpPr>
          <p:spPr>
            <a:xfrm>
              <a:off x="1443648" y="4459919"/>
              <a:ext cx="94571" cy="94571"/>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5" name="Shape">
              <a:extLst>
                <a:ext uri="{FF2B5EF4-FFF2-40B4-BE49-F238E27FC236}">
                  <a16:creationId xmlns:a16="http://schemas.microsoft.com/office/drawing/2014/main" id="{E770E78D-E683-0B70-B72E-809D9519855E}"/>
                </a:ext>
              </a:extLst>
            </p:cNvPr>
            <p:cNvSpPr/>
            <p:nvPr/>
          </p:nvSpPr>
          <p:spPr>
            <a:xfrm>
              <a:off x="1252342" y="3711231"/>
              <a:ext cx="477183" cy="806865"/>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chemeClr val="accent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6" name="Circle">
              <a:extLst>
                <a:ext uri="{FF2B5EF4-FFF2-40B4-BE49-F238E27FC236}">
                  <a16:creationId xmlns:a16="http://schemas.microsoft.com/office/drawing/2014/main" id="{5F580F4F-BBC7-7060-B404-B0161F15F21F}"/>
                </a:ext>
              </a:extLst>
            </p:cNvPr>
            <p:cNvSpPr/>
            <p:nvPr/>
          </p:nvSpPr>
          <p:spPr>
            <a:xfrm>
              <a:off x="1299011" y="3757589"/>
              <a:ext cx="383846" cy="383844"/>
            </a:xfrm>
            <a:prstGeom prst="ellipse">
              <a:avLst/>
            </a:prstGeom>
            <a:solidFill>
              <a:schemeClr val="bg1">
                <a:lumMod val="95000"/>
              </a:scheme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800"/>
            </a:p>
          </p:txBody>
        </p:sp>
        <p:sp>
          <p:nvSpPr>
            <p:cNvPr id="54" name="object 38">
              <a:extLst>
                <a:ext uri="{FF2B5EF4-FFF2-40B4-BE49-F238E27FC236}">
                  <a16:creationId xmlns:a16="http://schemas.microsoft.com/office/drawing/2014/main" id="{D3F19AF1-A299-0B0A-6816-3CC17E68348D}"/>
                </a:ext>
              </a:extLst>
            </p:cNvPr>
            <p:cNvSpPr txBox="1"/>
            <p:nvPr/>
          </p:nvSpPr>
          <p:spPr>
            <a:xfrm>
              <a:off x="1353916" y="3872567"/>
              <a:ext cx="274036" cy="153888"/>
            </a:xfrm>
            <a:prstGeom prst="rect">
              <a:avLst/>
            </a:prstGeom>
          </p:spPr>
          <p:txBody>
            <a:bodyPr vert="horz" wrap="square" lIns="0" tIns="0" rIns="0" bIns="0" rtlCol="0">
              <a:spAutoFit/>
            </a:bodyPr>
            <a:lstStyle>
              <a:defPPr>
                <a:defRPr kern="0"/>
              </a:defP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ea typeface="+mn-ea"/>
                  <a:cs typeface="Arial"/>
                </a:rPr>
                <a:t>1950</a:t>
              </a:r>
              <a:endParaRPr kumimoji="0" lang="en-US" sz="1000" b="0" i="0" u="none" strike="noStrike" kern="1200" cap="none" spc="0" normalizeH="0" baseline="0" noProof="0">
                <a:ln>
                  <a:noFill/>
                </a:ln>
                <a:solidFill>
                  <a:srgbClr val="000000"/>
                </a:solidFill>
                <a:effectLst/>
                <a:uLnTx/>
                <a:uFillTx/>
                <a:ea typeface="+mn-ea"/>
                <a:cs typeface="Arial"/>
              </a:endParaRPr>
            </a:p>
          </p:txBody>
        </p:sp>
      </p:grpSp>
      <p:grpSp>
        <p:nvGrpSpPr>
          <p:cNvPr id="56" name="Group 55">
            <a:extLst>
              <a:ext uri="{FF2B5EF4-FFF2-40B4-BE49-F238E27FC236}">
                <a16:creationId xmlns:a16="http://schemas.microsoft.com/office/drawing/2014/main" id="{CE03D8CF-6C22-6769-4744-DF16A426D6BB}"/>
              </a:ext>
            </a:extLst>
          </p:cNvPr>
          <p:cNvGrpSpPr/>
          <p:nvPr/>
        </p:nvGrpSpPr>
        <p:grpSpPr>
          <a:xfrm>
            <a:off x="2566296" y="3378873"/>
            <a:ext cx="477183" cy="843259"/>
            <a:chOff x="1252342" y="3711231"/>
            <a:chExt cx="477183" cy="843259"/>
          </a:xfrm>
        </p:grpSpPr>
        <p:sp>
          <p:nvSpPr>
            <p:cNvPr id="57" name="Circle">
              <a:extLst>
                <a:ext uri="{FF2B5EF4-FFF2-40B4-BE49-F238E27FC236}">
                  <a16:creationId xmlns:a16="http://schemas.microsoft.com/office/drawing/2014/main" id="{BB6BAB6B-9580-D874-008A-0277753B5F56}"/>
                </a:ext>
              </a:extLst>
            </p:cNvPr>
            <p:cNvSpPr/>
            <p:nvPr/>
          </p:nvSpPr>
          <p:spPr>
            <a:xfrm>
              <a:off x="1443648" y="4459919"/>
              <a:ext cx="94571" cy="94571"/>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58" name="Shape">
              <a:extLst>
                <a:ext uri="{FF2B5EF4-FFF2-40B4-BE49-F238E27FC236}">
                  <a16:creationId xmlns:a16="http://schemas.microsoft.com/office/drawing/2014/main" id="{449B202D-D858-F2DA-1EA8-34D432699549}"/>
                </a:ext>
              </a:extLst>
            </p:cNvPr>
            <p:cNvSpPr/>
            <p:nvPr/>
          </p:nvSpPr>
          <p:spPr>
            <a:xfrm>
              <a:off x="1252342" y="3711231"/>
              <a:ext cx="477183" cy="806865"/>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59" name="Circle">
              <a:extLst>
                <a:ext uri="{FF2B5EF4-FFF2-40B4-BE49-F238E27FC236}">
                  <a16:creationId xmlns:a16="http://schemas.microsoft.com/office/drawing/2014/main" id="{2E145F21-6250-0EEE-A0BF-BFE45F1982B7}"/>
                </a:ext>
              </a:extLst>
            </p:cNvPr>
            <p:cNvSpPr/>
            <p:nvPr/>
          </p:nvSpPr>
          <p:spPr>
            <a:xfrm>
              <a:off x="1299011" y="3757589"/>
              <a:ext cx="383846" cy="383844"/>
            </a:xfrm>
            <a:prstGeom prst="ellipse">
              <a:avLst/>
            </a:prstGeom>
            <a:solidFill>
              <a:schemeClr val="bg1">
                <a:lumMod val="95000"/>
              </a:scheme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800"/>
            </a:p>
          </p:txBody>
        </p:sp>
        <p:sp>
          <p:nvSpPr>
            <p:cNvPr id="60" name="object 38">
              <a:extLst>
                <a:ext uri="{FF2B5EF4-FFF2-40B4-BE49-F238E27FC236}">
                  <a16:creationId xmlns:a16="http://schemas.microsoft.com/office/drawing/2014/main" id="{195BFB4A-54C1-BDC2-6A50-61BF155D18B7}"/>
                </a:ext>
              </a:extLst>
            </p:cNvPr>
            <p:cNvSpPr txBox="1"/>
            <p:nvPr/>
          </p:nvSpPr>
          <p:spPr>
            <a:xfrm>
              <a:off x="1353916" y="3872567"/>
              <a:ext cx="274036" cy="153888"/>
            </a:xfrm>
            <a:prstGeom prst="rect">
              <a:avLst/>
            </a:prstGeom>
          </p:spPr>
          <p:txBody>
            <a:bodyPr vert="horz" wrap="square" lIns="0" tIns="0" rIns="0" bIns="0" rtlCol="0">
              <a:spAutoFit/>
            </a:bodyPr>
            <a:lstStyle>
              <a:defPPr>
                <a:defRPr kern="0"/>
              </a:defP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ea typeface="+mn-ea"/>
                  <a:cs typeface="Arial"/>
                </a:rPr>
                <a:t>1977</a:t>
              </a:r>
              <a:endParaRPr kumimoji="0" lang="en-US" sz="1000" b="0" i="0" u="none" strike="noStrike" kern="1200" cap="none" spc="0" normalizeH="0" baseline="0" noProof="0">
                <a:ln>
                  <a:noFill/>
                </a:ln>
                <a:solidFill>
                  <a:srgbClr val="000000"/>
                </a:solidFill>
                <a:effectLst/>
                <a:uLnTx/>
                <a:uFillTx/>
                <a:ea typeface="+mn-ea"/>
                <a:cs typeface="Arial"/>
              </a:endParaRPr>
            </a:p>
          </p:txBody>
        </p:sp>
      </p:grpSp>
      <p:grpSp>
        <p:nvGrpSpPr>
          <p:cNvPr id="61" name="Group 60">
            <a:extLst>
              <a:ext uri="{FF2B5EF4-FFF2-40B4-BE49-F238E27FC236}">
                <a16:creationId xmlns:a16="http://schemas.microsoft.com/office/drawing/2014/main" id="{D3FBCEB2-880D-A9CC-93FB-03B4C3C44717}"/>
              </a:ext>
            </a:extLst>
          </p:cNvPr>
          <p:cNvGrpSpPr/>
          <p:nvPr/>
        </p:nvGrpSpPr>
        <p:grpSpPr>
          <a:xfrm>
            <a:off x="3075577" y="2887392"/>
            <a:ext cx="477183" cy="843259"/>
            <a:chOff x="1252342" y="3711231"/>
            <a:chExt cx="477183" cy="843259"/>
          </a:xfrm>
        </p:grpSpPr>
        <p:sp>
          <p:nvSpPr>
            <p:cNvPr id="62" name="Circle">
              <a:extLst>
                <a:ext uri="{FF2B5EF4-FFF2-40B4-BE49-F238E27FC236}">
                  <a16:creationId xmlns:a16="http://schemas.microsoft.com/office/drawing/2014/main" id="{61F227E7-03D9-21DF-CD86-C32EEC0C87EC}"/>
                </a:ext>
              </a:extLst>
            </p:cNvPr>
            <p:cNvSpPr/>
            <p:nvPr/>
          </p:nvSpPr>
          <p:spPr>
            <a:xfrm>
              <a:off x="1443648" y="4459919"/>
              <a:ext cx="94571" cy="94571"/>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63" name="Shape">
              <a:extLst>
                <a:ext uri="{FF2B5EF4-FFF2-40B4-BE49-F238E27FC236}">
                  <a16:creationId xmlns:a16="http://schemas.microsoft.com/office/drawing/2014/main" id="{FABA7F03-60D2-8CEF-AD38-19D1AB26F8E1}"/>
                </a:ext>
              </a:extLst>
            </p:cNvPr>
            <p:cNvSpPr/>
            <p:nvPr/>
          </p:nvSpPr>
          <p:spPr>
            <a:xfrm>
              <a:off x="1252342" y="3711231"/>
              <a:ext cx="477183" cy="806865"/>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chemeClr val="accent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64" name="Circle">
              <a:extLst>
                <a:ext uri="{FF2B5EF4-FFF2-40B4-BE49-F238E27FC236}">
                  <a16:creationId xmlns:a16="http://schemas.microsoft.com/office/drawing/2014/main" id="{09279502-B060-C2F9-E102-2E1D4850E43E}"/>
                </a:ext>
              </a:extLst>
            </p:cNvPr>
            <p:cNvSpPr/>
            <p:nvPr/>
          </p:nvSpPr>
          <p:spPr>
            <a:xfrm>
              <a:off x="1299011" y="3757589"/>
              <a:ext cx="383846" cy="383844"/>
            </a:xfrm>
            <a:prstGeom prst="ellipse">
              <a:avLst/>
            </a:prstGeom>
            <a:solidFill>
              <a:schemeClr val="bg1">
                <a:lumMod val="95000"/>
              </a:scheme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800"/>
            </a:p>
          </p:txBody>
        </p:sp>
        <p:sp>
          <p:nvSpPr>
            <p:cNvPr id="65" name="object 38">
              <a:extLst>
                <a:ext uri="{FF2B5EF4-FFF2-40B4-BE49-F238E27FC236}">
                  <a16:creationId xmlns:a16="http://schemas.microsoft.com/office/drawing/2014/main" id="{164ECBB4-E55F-E816-46B8-6A0B7F1BD01A}"/>
                </a:ext>
              </a:extLst>
            </p:cNvPr>
            <p:cNvSpPr txBox="1"/>
            <p:nvPr/>
          </p:nvSpPr>
          <p:spPr>
            <a:xfrm>
              <a:off x="1353916" y="3872567"/>
              <a:ext cx="274036" cy="153888"/>
            </a:xfrm>
            <a:prstGeom prst="rect">
              <a:avLst/>
            </a:prstGeom>
          </p:spPr>
          <p:txBody>
            <a:bodyPr vert="horz" wrap="square" lIns="0" tIns="0" rIns="0" bIns="0" rtlCol="0">
              <a:spAutoFit/>
            </a:bodyPr>
            <a:lstStyle>
              <a:defPPr>
                <a:defRPr kern="0"/>
              </a:defP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ea typeface="+mn-ea"/>
                  <a:cs typeface="Arial"/>
                </a:rPr>
                <a:t>1997</a:t>
              </a:r>
              <a:endParaRPr kumimoji="0" lang="en-US" sz="1000" b="0" i="0" u="none" strike="noStrike" kern="1200" cap="none" spc="0" normalizeH="0" baseline="0" noProof="0">
                <a:ln>
                  <a:noFill/>
                </a:ln>
                <a:solidFill>
                  <a:srgbClr val="000000"/>
                </a:solidFill>
                <a:effectLst/>
                <a:uLnTx/>
                <a:uFillTx/>
                <a:ea typeface="+mn-ea"/>
                <a:cs typeface="Arial"/>
              </a:endParaRPr>
            </a:p>
          </p:txBody>
        </p:sp>
      </p:grpSp>
      <p:grpSp>
        <p:nvGrpSpPr>
          <p:cNvPr id="66" name="Group 65">
            <a:extLst>
              <a:ext uri="{FF2B5EF4-FFF2-40B4-BE49-F238E27FC236}">
                <a16:creationId xmlns:a16="http://schemas.microsoft.com/office/drawing/2014/main" id="{68766F66-C1EB-D53D-A58E-F0958A591095}"/>
              </a:ext>
            </a:extLst>
          </p:cNvPr>
          <p:cNvGrpSpPr/>
          <p:nvPr/>
        </p:nvGrpSpPr>
        <p:grpSpPr>
          <a:xfrm>
            <a:off x="3135946" y="1990512"/>
            <a:ext cx="477183" cy="843259"/>
            <a:chOff x="1252342" y="3711231"/>
            <a:chExt cx="477183" cy="843259"/>
          </a:xfrm>
        </p:grpSpPr>
        <p:sp>
          <p:nvSpPr>
            <p:cNvPr id="67" name="Circle">
              <a:extLst>
                <a:ext uri="{FF2B5EF4-FFF2-40B4-BE49-F238E27FC236}">
                  <a16:creationId xmlns:a16="http://schemas.microsoft.com/office/drawing/2014/main" id="{B8D8DA71-0485-A2E6-D048-2CCA7C6BAC98}"/>
                </a:ext>
              </a:extLst>
            </p:cNvPr>
            <p:cNvSpPr/>
            <p:nvPr/>
          </p:nvSpPr>
          <p:spPr>
            <a:xfrm>
              <a:off x="1443648" y="4459919"/>
              <a:ext cx="94571" cy="94571"/>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68" name="Shape">
              <a:extLst>
                <a:ext uri="{FF2B5EF4-FFF2-40B4-BE49-F238E27FC236}">
                  <a16:creationId xmlns:a16="http://schemas.microsoft.com/office/drawing/2014/main" id="{6338FD7A-5B42-F510-E679-D03D23F264C5}"/>
                </a:ext>
              </a:extLst>
            </p:cNvPr>
            <p:cNvSpPr/>
            <p:nvPr/>
          </p:nvSpPr>
          <p:spPr>
            <a:xfrm>
              <a:off x="1252342" y="3711231"/>
              <a:ext cx="477183" cy="806865"/>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69" name="Circle">
              <a:extLst>
                <a:ext uri="{FF2B5EF4-FFF2-40B4-BE49-F238E27FC236}">
                  <a16:creationId xmlns:a16="http://schemas.microsoft.com/office/drawing/2014/main" id="{0870C5CB-1D63-3969-FB78-462804ECA12E}"/>
                </a:ext>
              </a:extLst>
            </p:cNvPr>
            <p:cNvSpPr/>
            <p:nvPr/>
          </p:nvSpPr>
          <p:spPr>
            <a:xfrm>
              <a:off x="1299011" y="3757589"/>
              <a:ext cx="383846" cy="383844"/>
            </a:xfrm>
            <a:prstGeom prst="ellipse">
              <a:avLst/>
            </a:prstGeom>
            <a:solidFill>
              <a:schemeClr val="bg1">
                <a:lumMod val="95000"/>
              </a:scheme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800"/>
            </a:p>
          </p:txBody>
        </p:sp>
        <p:sp>
          <p:nvSpPr>
            <p:cNvPr id="70" name="object 38">
              <a:extLst>
                <a:ext uri="{FF2B5EF4-FFF2-40B4-BE49-F238E27FC236}">
                  <a16:creationId xmlns:a16="http://schemas.microsoft.com/office/drawing/2014/main" id="{0402A721-DABC-4626-6840-C250AD858F3D}"/>
                </a:ext>
              </a:extLst>
            </p:cNvPr>
            <p:cNvSpPr txBox="1"/>
            <p:nvPr/>
          </p:nvSpPr>
          <p:spPr>
            <a:xfrm>
              <a:off x="1353916" y="3872567"/>
              <a:ext cx="274036" cy="153888"/>
            </a:xfrm>
            <a:prstGeom prst="rect">
              <a:avLst/>
            </a:prstGeom>
          </p:spPr>
          <p:txBody>
            <a:bodyPr vert="horz" wrap="square" lIns="0" tIns="0" rIns="0" bIns="0" rtlCol="0">
              <a:spAutoFit/>
            </a:bodyPr>
            <a:lstStyle>
              <a:defPPr>
                <a:defRPr kern="0"/>
              </a:defP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ea typeface="+mn-ea"/>
                  <a:cs typeface="Arial"/>
                </a:rPr>
                <a:t>2006</a:t>
              </a:r>
              <a:endParaRPr kumimoji="0" lang="en-US" sz="1000" b="0" i="0" u="none" strike="noStrike" kern="1200" cap="none" spc="0" normalizeH="0" baseline="0" noProof="0">
                <a:ln>
                  <a:noFill/>
                </a:ln>
                <a:solidFill>
                  <a:srgbClr val="000000"/>
                </a:solidFill>
                <a:effectLst/>
                <a:uLnTx/>
                <a:uFillTx/>
                <a:ea typeface="+mn-ea"/>
                <a:cs typeface="Arial"/>
              </a:endParaRPr>
            </a:p>
          </p:txBody>
        </p:sp>
      </p:grpSp>
      <p:grpSp>
        <p:nvGrpSpPr>
          <p:cNvPr id="71" name="Group 70">
            <a:extLst>
              <a:ext uri="{FF2B5EF4-FFF2-40B4-BE49-F238E27FC236}">
                <a16:creationId xmlns:a16="http://schemas.microsoft.com/office/drawing/2014/main" id="{314714B8-0401-1C05-1652-E5017DB33508}"/>
              </a:ext>
            </a:extLst>
          </p:cNvPr>
          <p:cNvGrpSpPr/>
          <p:nvPr/>
        </p:nvGrpSpPr>
        <p:grpSpPr>
          <a:xfrm>
            <a:off x="2570350" y="1547364"/>
            <a:ext cx="477183" cy="843259"/>
            <a:chOff x="1252342" y="3711231"/>
            <a:chExt cx="477183" cy="843259"/>
          </a:xfrm>
        </p:grpSpPr>
        <p:sp>
          <p:nvSpPr>
            <p:cNvPr id="72" name="Circle">
              <a:extLst>
                <a:ext uri="{FF2B5EF4-FFF2-40B4-BE49-F238E27FC236}">
                  <a16:creationId xmlns:a16="http://schemas.microsoft.com/office/drawing/2014/main" id="{84F8F2F7-E9E8-1CC6-71F9-952ECC8E4502}"/>
                </a:ext>
              </a:extLst>
            </p:cNvPr>
            <p:cNvSpPr/>
            <p:nvPr/>
          </p:nvSpPr>
          <p:spPr>
            <a:xfrm>
              <a:off x="1443648" y="4459919"/>
              <a:ext cx="94571" cy="94571"/>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3" name="Shape">
              <a:extLst>
                <a:ext uri="{FF2B5EF4-FFF2-40B4-BE49-F238E27FC236}">
                  <a16:creationId xmlns:a16="http://schemas.microsoft.com/office/drawing/2014/main" id="{2605C372-A120-AC23-42AC-C857FB8E1E30}"/>
                </a:ext>
              </a:extLst>
            </p:cNvPr>
            <p:cNvSpPr/>
            <p:nvPr/>
          </p:nvSpPr>
          <p:spPr>
            <a:xfrm>
              <a:off x="1252342" y="3711231"/>
              <a:ext cx="477183" cy="806865"/>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chemeClr val="accent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4" name="Circle">
              <a:extLst>
                <a:ext uri="{FF2B5EF4-FFF2-40B4-BE49-F238E27FC236}">
                  <a16:creationId xmlns:a16="http://schemas.microsoft.com/office/drawing/2014/main" id="{F26D45CD-31DE-691C-01B3-BEA396B3F577}"/>
                </a:ext>
              </a:extLst>
            </p:cNvPr>
            <p:cNvSpPr/>
            <p:nvPr/>
          </p:nvSpPr>
          <p:spPr>
            <a:xfrm>
              <a:off x="1299011" y="3757589"/>
              <a:ext cx="383846" cy="383844"/>
            </a:xfrm>
            <a:prstGeom prst="ellipse">
              <a:avLst/>
            </a:prstGeom>
            <a:solidFill>
              <a:schemeClr val="bg1">
                <a:lumMod val="95000"/>
              </a:scheme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800"/>
            </a:p>
          </p:txBody>
        </p:sp>
        <p:sp>
          <p:nvSpPr>
            <p:cNvPr id="75" name="object 38">
              <a:extLst>
                <a:ext uri="{FF2B5EF4-FFF2-40B4-BE49-F238E27FC236}">
                  <a16:creationId xmlns:a16="http://schemas.microsoft.com/office/drawing/2014/main" id="{57E6F19A-CF92-3FCB-7B65-F7BE1A751577}"/>
                </a:ext>
              </a:extLst>
            </p:cNvPr>
            <p:cNvSpPr txBox="1"/>
            <p:nvPr/>
          </p:nvSpPr>
          <p:spPr>
            <a:xfrm>
              <a:off x="1353916" y="3872567"/>
              <a:ext cx="274036" cy="153888"/>
            </a:xfrm>
            <a:prstGeom prst="rect">
              <a:avLst/>
            </a:prstGeom>
          </p:spPr>
          <p:txBody>
            <a:bodyPr vert="horz" wrap="square" lIns="0" tIns="0" rIns="0" bIns="0" rtlCol="0">
              <a:spAutoFit/>
            </a:bodyPr>
            <a:lstStyle>
              <a:defPPr>
                <a:defRPr kern="0"/>
              </a:defP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ea typeface="+mn-ea"/>
                  <a:cs typeface="Arial"/>
                </a:rPr>
                <a:t>2011</a:t>
              </a:r>
              <a:endParaRPr kumimoji="0" lang="en-US" sz="1000" b="0" i="0" u="none" strike="noStrike" kern="1200" cap="none" spc="0" normalizeH="0" baseline="0" noProof="0">
                <a:ln>
                  <a:noFill/>
                </a:ln>
                <a:solidFill>
                  <a:srgbClr val="000000"/>
                </a:solidFill>
                <a:effectLst/>
                <a:uLnTx/>
                <a:uFillTx/>
                <a:ea typeface="+mn-ea"/>
                <a:cs typeface="Arial"/>
              </a:endParaRPr>
            </a:p>
          </p:txBody>
        </p:sp>
      </p:grpSp>
      <p:grpSp>
        <p:nvGrpSpPr>
          <p:cNvPr id="83" name="Group 82">
            <a:extLst>
              <a:ext uri="{FF2B5EF4-FFF2-40B4-BE49-F238E27FC236}">
                <a16:creationId xmlns:a16="http://schemas.microsoft.com/office/drawing/2014/main" id="{9D73511D-56F6-26D4-BB21-B3C2DAFB2971}"/>
              </a:ext>
            </a:extLst>
          </p:cNvPr>
          <p:cNvGrpSpPr/>
          <p:nvPr/>
        </p:nvGrpSpPr>
        <p:grpSpPr>
          <a:xfrm>
            <a:off x="3899246" y="642201"/>
            <a:ext cx="477183" cy="843259"/>
            <a:chOff x="1252342" y="3711231"/>
            <a:chExt cx="477183" cy="843259"/>
          </a:xfrm>
        </p:grpSpPr>
        <p:sp>
          <p:nvSpPr>
            <p:cNvPr id="84" name="Circle">
              <a:extLst>
                <a:ext uri="{FF2B5EF4-FFF2-40B4-BE49-F238E27FC236}">
                  <a16:creationId xmlns:a16="http://schemas.microsoft.com/office/drawing/2014/main" id="{B96074C3-B3E0-BAA4-3078-ECA012C0F69E}"/>
                </a:ext>
              </a:extLst>
            </p:cNvPr>
            <p:cNvSpPr/>
            <p:nvPr/>
          </p:nvSpPr>
          <p:spPr>
            <a:xfrm>
              <a:off x="1443648" y="4459919"/>
              <a:ext cx="94571" cy="94571"/>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85" name="Shape">
              <a:extLst>
                <a:ext uri="{FF2B5EF4-FFF2-40B4-BE49-F238E27FC236}">
                  <a16:creationId xmlns:a16="http://schemas.microsoft.com/office/drawing/2014/main" id="{39CA1251-A2E0-522E-1063-BD1C28C04675}"/>
                </a:ext>
              </a:extLst>
            </p:cNvPr>
            <p:cNvSpPr/>
            <p:nvPr/>
          </p:nvSpPr>
          <p:spPr>
            <a:xfrm>
              <a:off x="1252342" y="3711231"/>
              <a:ext cx="477183" cy="806865"/>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86" name="Circle">
              <a:extLst>
                <a:ext uri="{FF2B5EF4-FFF2-40B4-BE49-F238E27FC236}">
                  <a16:creationId xmlns:a16="http://schemas.microsoft.com/office/drawing/2014/main" id="{4ABEA93A-976F-42F1-EFFB-75B761D3C53C}"/>
                </a:ext>
              </a:extLst>
            </p:cNvPr>
            <p:cNvSpPr/>
            <p:nvPr/>
          </p:nvSpPr>
          <p:spPr>
            <a:xfrm>
              <a:off x="1299011" y="3757589"/>
              <a:ext cx="383846" cy="383844"/>
            </a:xfrm>
            <a:prstGeom prst="ellipse">
              <a:avLst/>
            </a:prstGeom>
            <a:solidFill>
              <a:schemeClr val="bg1">
                <a:lumMod val="95000"/>
              </a:scheme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800"/>
            </a:p>
          </p:txBody>
        </p:sp>
        <p:sp>
          <p:nvSpPr>
            <p:cNvPr id="87" name="object 38">
              <a:extLst>
                <a:ext uri="{FF2B5EF4-FFF2-40B4-BE49-F238E27FC236}">
                  <a16:creationId xmlns:a16="http://schemas.microsoft.com/office/drawing/2014/main" id="{C71EC693-D6DE-F2F3-29F8-CA6C83888E8D}"/>
                </a:ext>
              </a:extLst>
            </p:cNvPr>
            <p:cNvSpPr txBox="1"/>
            <p:nvPr/>
          </p:nvSpPr>
          <p:spPr>
            <a:xfrm>
              <a:off x="1353916" y="3872567"/>
              <a:ext cx="274036" cy="153888"/>
            </a:xfrm>
            <a:prstGeom prst="rect">
              <a:avLst/>
            </a:prstGeom>
          </p:spPr>
          <p:txBody>
            <a:bodyPr vert="horz" wrap="square" lIns="0" tIns="0" rIns="0" bIns="0" rtlCol="0">
              <a:spAutoFit/>
            </a:bodyPr>
            <a:lstStyle>
              <a:defPPr>
                <a:defRPr kern="0"/>
              </a:defP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ea typeface="+mn-ea"/>
                  <a:cs typeface="Arial"/>
                </a:rPr>
                <a:t>2023</a:t>
              </a:r>
              <a:endParaRPr kumimoji="0" lang="en-US" sz="1000" b="0" i="0" u="none" strike="noStrike" kern="1200" cap="none" spc="0" normalizeH="0" baseline="0" noProof="0">
                <a:ln>
                  <a:noFill/>
                </a:ln>
                <a:solidFill>
                  <a:srgbClr val="000000"/>
                </a:solidFill>
                <a:effectLst/>
                <a:uLnTx/>
                <a:uFillTx/>
                <a:ea typeface="+mn-ea"/>
                <a:cs typeface="Arial"/>
              </a:endParaRPr>
            </a:p>
          </p:txBody>
        </p:sp>
      </p:grpSp>
      <p:grpSp>
        <p:nvGrpSpPr>
          <p:cNvPr id="88" name="Group 87">
            <a:extLst>
              <a:ext uri="{FF2B5EF4-FFF2-40B4-BE49-F238E27FC236}">
                <a16:creationId xmlns:a16="http://schemas.microsoft.com/office/drawing/2014/main" id="{06C79CCF-0405-D75D-3D2D-EA1FB7EB75DA}"/>
              </a:ext>
            </a:extLst>
          </p:cNvPr>
          <p:cNvGrpSpPr/>
          <p:nvPr/>
        </p:nvGrpSpPr>
        <p:grpSpPr>
          <a:xfrm>
            <a:off x="3150530" y="904990"/>
            <a:ext cx="477183" cy="843259"/>
            <a:chOff x="1252342" y="3711231"/>
            <a:chExt cx="477183" cy="843259"/>
          </a:xfrm>
        </p:grpSpPr>
        <p:sp>
          <p:nvSpPr>
            <p:cNvPr id="89" name="Circle">
              <a:extLst>
                <a:ext uri="{FF2B5EF4-FFF2-40B4-BE49-F238E27FC236}">
                  <a16:creationId xmlns:a16="http://schemas.microsoft.com/office/drawing/2014/main" id="{C81057DC-13C0-62F2-3069-783BCED5473E}"/>
                </a:ext>
              </a:extLst>
            </p:cNvPr>
            <p:cNvSpPr/>
            <p:nvPr/>
          </p:nvSpPr>
          <p:spPr>
            <a:xfrm>
              <a:off x="1443648" y="4459919"/>
              <a:ext cx="94571" cy="94571"/>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90" name="Shape">
              <a:extLst>
                <a:ext uri="{FF2B5EF4-FFF2-40B4-BE49-F238E27FC236}">
                  <a16:creationId xmlns:a16="http://schemas.microsoft.com/office/drawing/2014/main" id="{615F14C9-97DB-7A31-B76F-7B31E253ACC7}"/>
                </a:ext>
              </a:extLst>
            </p:cNvPr>
            <p:cNvSpPr/>
            <p:nvPr/>
          </p:nvSpPr>
          <p:spPr>
            <a:xfrm>
              <a:off x="1252342" y="3711231"/>
              <a:ext cx="477183" cy="806865"/>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chemeClr val="accent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91" name="Circle">
              <a:extLst>
                <a:ext uri="{FF2B5EF4-FFF2-40B4-BE49-F238E27FC236}">
                  <a16:creationId xmlns:a16="http://schemas.microsoft.com/office/drawing/2014/main" id="{3F8335FD-0BDC-E226-47ED-562333C752E5}"/>
                </a:ext>
              </a:extLst>
            </p:cNvPr>
            <p:cNvSpPr/>
            <p:nvPr/>
          </p:nvSpPr>
          <p:spPr>
            <a:xfrm>
              <a:off x="1299011" y="3757589"/>
              <a:ext cx="383846" cy="383844"/>
            </a:xfrm>
            <a:prstGeom prst="ellipse">
              <a:avLst/>
            </a:prstGeom>
            <a:solidFill>
              <a:schemeClr val="bg1">
                <a:lumMod val="95000"/>
              </a:scheme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800"/>
            </a:p>
          </p:txBody>
        </p:sp>
        <p:sp>
          <p:nvSpPr>
            <p:cNvPr id="92" name="object 38">
              <a:extLst>
                <a:ext uri="{FF2B5EF4-FFF2-40B4-BE49-F238E27FC236}">
                  <a16:creationId xmlns:a16="http://schemas.microsoft.com/office/drawing/2014/main" id="{BD837867-52BF-B8F2-4A37-5D97FA036691}"/>
                </a:ext>
              </a:extLst>
            </p:cNvPr>
            <p:cNvSpPr txBox="1"/>
            <p:nvPr/>
          </p:nvSpPr>
          <p:spPr>
            <a:xfrm>
              <a:off x="1353916" y="3872567"/>
              <a:ext cx="274036" cy="153888"/>
            </a:xfrm>
            <a:prstGeom prst="rect">
              <a:avLst/>
            </a:prstGeom>
          </p:spPr>
          <p:txBody>
            <a:bodyPr vert="horz" wrap="square" lIns="0" tIns="0" rIns="0" bIns="0" rtlCol="0">
              <a:spAutoFit/>
            </a:bodyPr>
            <a:lstStyle>
              <a:defPPr>
                <a:defRPr kern="0"/>
              </a:defP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ea typeface="+mn-ea"/>
                  <a:cs typeface="Arial"/>
                </a:rPr>
                <a:t>2018</a:t>
              </a:r>
              <a:endParaRPr kumimoji="0" lang="en-US" sz="1000" b="0" i="0" u="none" strike="noStrike" kern="1200" cap="none" spc="0" normalizeH="0" baseline="0" noProof="0">
                <a:ln>
                  <a:noFill/>
                </a:ln>
                <a:solidFill>
                  <a:srgbClr val="000000"/>
                </a:solidFill>
                <a:effectLst/>
                <a:uLnTx/>
                <a:uFillTx/>
                <a:ea typeface="+mn-ea"/>
                <a:cs typeface="Arial"/>
              </a:endParaRPr>
            </a:p>
          </p:txBody>
        </p:sp>
      </p:grpSp>
      <p:sp>
        <p:nvSpPr>
          <p:cNvPr id="93" name="Freeform: Shape 92">
            <a:extLst>
              <a:ext uri="{FF2B5EF4-FFF2-40B4-BE49-F238E27FC236}">
                <a16:creationId xmlns:a16="http://schemas.microsoft.com/office/drawing/2014/main" id="{CE0CD859-3548-51B3-0D50-2251F0FE0141}"/>
              </a:ext>
            </a:extLst>
          </p:cNvPr>
          <p:cNvSpPr/>
          <p:nvPr/>
        </p:nvSpPr>
        <p:spPr>
          <a:xfrm>
            <a:off x="487025" y="3903707"/>
            <a:ext cx="1511379" cy="172720"/>
          </a:xfrm>
          <a:custGeom>
            <a:avLst/>
            <a:gdLst>
              <a:gd name="connsiteX0" fmla="*/ 1534160 w 1534160"/>
              <a:gd name="connsiteY0" fmla="*/ 172720 h 172720"/>
              <a:gd name="connsiteX1" fmla="*/ 1310640 w 1534160"/>
              <a:gd name="connsiteY1" fmla="*/ 0 h 172720"/>
              <a:gd name="connsiteX2" fmla="*/ 0 w 1534160"/>
              <a:gd name="connsiteY2" fmla="*/ 0 h 172720"/>
            </a:gdLst>
            <a:ahLst/>
            <a:cxnLst>
              <a:cxn ang="0">
                <a:pos x="connsiteX0" y="connsiteY0"/>
              </a:cxn>
              <a:cxn ang="0">
                <a:pos x="connsiteX1" y="connsiteY1"/>
              </a:cxn>
              <a:cxn ang="0">
                <a:pos x="connsiteX2" y="connsiteY2"/>
              </a:cxn>
            </a:cxnLst>
            <a:rect l="l" t="t" r="r" b="b"/>
            <a:pathLst>
              <a:path w="1534160" h="172720">
                <a:moveTo>
                  <a:pt x="1534160" y="172720"/>
                </a:moveTo>
                <a:lnTo>
                  <a:pt x="1310640" y="0"/>
                </a:lnTo>
                <a:lnTo>
                  <a:pt x="0" y="0"/>
                </a:lnTo>
              </a:path>
            </a:pathLst>
          </a:cu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bject 22">
            <a:extLst>
              <a:ext uri="{FF2B5EF4-FFF2-40B4-BE49-F238E27FC236}">
                <a16:creationId xmlns:a16="http://schemas.microsoft.com/office/drawing/2014/main" id="{D409808E-A410-DE7D-86A3-A98C22FBBFD1}"/>
              </a:ext>
            </a:extLst>
          </p:cNvPr>
          <p:cNvSpPr txBox="1"/>
          <p:nvPr/>
        </p:nvSpPr>
        <p:spPr>
          <a:xfrm>
            <a:off x="482952" y="3937927"/>
            <a:ext cx="1285504" cy="276999"/>
          </a:xfrm>
          <a:prstGeom prst="rect">
            <a:avLst/>
          </a:prstGeom>
        </p:spPr>
        <p:txBody>
          <a:bodyPr vert="horz" wrap="square" lIns="0" tIns="0" rIns="0" bIns="0" rtlCol="0">
            <a:spAutoFit/>
          </a:bodyPr>
          <a:lstStyle>
            <a:defPPr>
              <a:defRPr kern="0"/>
            </a:defPPr>
          </a:lstStyle>
          <a:p>
            <a:pPr>
              <a:defRPr/>
            </a:pPr>
            <a:r>
              <a:rPr lang="en-US" sz="900">
                <a:solidFill>
                  <a:srgbClr val="000000"/>
                </a:solidFill>
                <a:cs typeface="Arial"/>
              </a:rPr>
              <a:t>Alan Turing proposed the “Turing Test”</a:t>
            </a:r>
          </a:p>
        </p:txBody>
      </p:sp>
      <p:sp>
        <p:nvSpPr>
          <p:cNvPr id="95" name="Freeform: Shape 94">
            <a:extLst>
              <a:ext uri="{FF2B5EF4-FFF2-40B4-BE49-F238E27FC236}">
                <a16:creationId xmlns:a16="http://schemas.microsoft.com/office/drawing/2014/main" id="{F62B7F77-97CA-338F-2849-94F68189E372}"/>
              </a:ext>
            </a:extLst>
          </p:cNvPr>
          <p:cNvSpPr/>
          <p:nvPr/>
        </p:nvSpPr>
        <p:spPr>
          <a:xfrm>
            <a:off x="758437" y="3359621"/>
            <a:ext cx="1840993" cy="172720"/>
          </a:xfrm>
          <a:custGeom>
            <a:avLst/>
            <a:gdLst>
              <a:gd name="connsiteX0" fmla="*/ 1534160 w 1534160"/>
              <a:gd name="connsiteY0" fmla="*/ 172720 h 172720"/>
              <a:gd name="connsiteX1" fmla="*/ 1310640 w 1534160"/>
              <a:gd name="connsiteY1" fmla="*/ 0 h 172720"/>
              <a:gd name="connsiteX2" fmla="*/ 0 w 1534160"/>
              <a:gd name="connsiteY2" fmla="*/ 0 h 172720"/>
            </a:gdLst>
            <a:ahLst/>
            <a:cxnLst>
              <a:cxn ang="0">
                <a:pos x="connsiteX0" y="connsiteY0"/>
              </a:cxn>
              <a:cxn ang="0">
                <a:pos x="connsiteX1" y="connsiteY1"/>
              </a:cxn>
              <a:cxn ang="0">
                <a:pos x="connsiteX2" y="connsiteY2"/>
              </a:cxn>
            </a:cxnLst>
            <a:rect l="l" t="t" r="r" b="b"/>
            <a:pathLst>
              <a:path w="1534160" h="172720">
                <a:moveTo>
                  <a:pt x="1534160" y="172720"/>
                </a:moveTo>
                <a:lnTo>
                  <a:pt x="1310640" y="0"/>
                </a:lnTo>
                <a:lnTo>
                  <a:pt x="0" y="0"/>
                </a:lnTo>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bject 22">
            <a:extLst>
              <a:ext uri="{FF2B5EF4-FFF2-40B4-BE49-F238E27FC236}">
                <a16:creationId xmlns:a16="http://schemas.microsoft.com/office/drawing/2014/main" id="{443E49DA-E774-9F49-760E-6CE4A9ABFB4D}"/>
              </a:ext>
            </a:extLst>
          </p:cNvPr>
          <p:cNvSpPr txBox="1"/>
          <p:nvPr/>
        </p:nvSpPr>
        <p:spPr>
          <a:xfrm>
            <a:off x="758437" y="3393841"/>
            <a:ext cx="1611045" cy="292388"/>
          </a:xfrm>
          <a:prstGeom prst="rect">
            <a:avLst/>
          </a:prstGeom>
        </p:spPr>
        <p:txBody>
          <a:bodyPr vert="horz" wrap="square" lIns="0" tIns="0" rIns="0" bIns="0" rtlCol="0">
            <a:spAutoFit/>
          </a:bodyPr>
          <a:lstStyle>
            <a:defPPr>
              <a:defRPr kern="0"/>
            </a:defPPr>
          </a:lstStyle>
          <a:p>
            <a:pPr marR="0" lvl="0" fontAlgn="auto">
              <a:lnSpc>
                <a:spcPct val="100000"/>
              </a:lnSpc>
              <a:spcBef>
                <a:spcPts val="0"/>
              </a:spcBef>
              <a:spcAft>
                <a:spcPts val="0"/>
              </a:spcAft>
              <a:buClrTx/>
              <a:buSzTx/>
              <a:buFontTx/>
              <a:buNone/>
              <a:tabLst/>
              <a:defRPr/>
            </a:pPr>
            <a:r>
              <a:rPr lang="en-US" sz="1000" b="1">
                <a:solidFill>
                  <a:srgbClr val="000000"/>
                </a:solidFill>
                <a:cs typeface="Arial"/>
              </a:rPr>
              <a:t>Computing</a:t>
            </a:r>
          </a:p>
          <a:p>
            <a:pPr marR="0" lvl="0" fontAlgn="auto">
              <a:lnSpc>
                <a:spcPct val="100000"/>
              </a:lnSpc>
              <a:spcBef>
                <a:spcPts val="0"/>
              </a:spcBef>
              <a:spcAft>
                <a:spcPts val="0"/>
              </a:spcAft>
              <a:buClrTx/>
              <a:buSzTx/>
              <a:buFontTx/>
              <a:buNone/>
              <a:tabLst/>
              <a:defRPr/>
            </a:pPr>
            <a:r>
              <a:rPr lang="en-US" sz="900">
                <a:solidFill>
                  <a:srgbClr val="000000"/>
                </a:solidFill>
                <a:cs typeface="Arial"/>
              </a:rPr>
              <a:t>Zero marginal cost of computation</a:t>
            </a:r>
          </a:p>
        </p:txBody>
      </p:sp>
      <p:sp>
        <p:nvSpPr>
          <p:cNvPr id="97" name="Freeform: Shape 96">
            <a:extLst>
              <a:ext uri="{FF2B5EF4-FFF2-40B4-BE49-F238E27FC236}">
                <a16:creationId xmlns:a16="http://schemas.microsoft.com/office/drawing/2014/main" id="{F3851A84-5834-71B4-C664-EDD1EB57FDAD}"/>
              </a:ext>
            </a:extLst>
          </p:cNvPr>
          <p:cNvSpPr/>
          <p:nvPr/>
        </p:nvSpPr>
        <p:spPr>
          <a:xfrm>
            <a:off x="1332469" y="2911143"/>
            <a:ext cx="1754678" cy="172720"/>
          </a:xfrm>
          <a:custGeom>
            <a:avLst/>
            <a:gdLst>
              <a:gd name="connsiteX0" fmla="*/ 1534160 w 1534160"/>
              <a:gd name="connsiteY0" fmla="*/ 172720 h 172720"/>
              <a:gd name="connsiteX1" fmla="*/ 1310640 w 1534160"/>
              <a:gd name="connsiteY1" fmla="*/ 0 h 172720"/>
              <a:gd name="connsiteX2" fmla="*/ 0 w 1534160"/>
              <a:gd name="connsiteY2" fmla="*/ 0 h 172720"/>
            </a:gdLst>
            <a:ahLst/>
            <a:cxnLst>
              <a:cxn ang="0">
                <a:pos x="connsiteX0" y="connsiteY0"/>
              </a:cxn>
              <a:cxn ang="0">
                <a:pos x="connsiteX1" y="connsiteY1"/>
              </a:cxn>
              <a:cxn ang="0">
                <a:pos x="connsiteX2" y="connsiteY2"/>
              </a:cxn>
            </a:cxnLst>
            <a:rect l="l" t="t" r="r" b="b"/>
            <a:pathLst>
              <a:path w="1534160" h="172720">
                <a:moveTo>
                  <a:pt x="1534160" y="172720"/>
                </a:moveTo>
                <a:lnTo>
                  <a:pt x="1310640" y="0"/>
                </a:lnTo>
                <a:lnTo>
                  <a:pt x="0" y="0"/>
                </a:lnTo>
              </a:path>
            </a:pathLst>
          </a:cu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bject 22">
            <a:extLst>
              <a:ext uri="{FF2B5EF4-FFF2-40B4-BE49-F238E27FC236}">
                <a16:creationId xmlns:a16="http://schemas.microsoft.com/office/drawing/2014/main" id="{EA024E34-4A3F-4B7A-5466-B43BD8FF8544}"/>
              </a:ext>
            </a:extLst>
          </p:cNvPr>
          <p:cNvSpPr txBox="1"/>
          <p:nvPr/>
        </p:nvSpPr>
        <p:spPr>
          <a:xfrm>
            <a:off x="1345803" y="2945363"/>
            <a:ext cx="1511395" cy="276999"/>
          </a:xfrm>
          <a:prstGeom prst="rect">
            <a:avLst/>
          </a:prstGeom>
        </p:spPr>
        <p:txBody>
          <a:bodyPr vert="horz" wrap="square" lIns="0" tIns="0" rIns="0" bIns="0" rtlCol="0">
            <a:spAutoFit/>
          </a:bodyPr>
          <a:lstStyle>
            <a:defPPr>
              <a:defRPr kern="0"/>
            </a:defPPr>
          </a:lstStyle>
          <a:p>
            <a:pPr>
              <a:defRPr/>
            </a:pPr>
            <a:r>
              <a:rPr lang="en-US" sz="900">
                <a:solidFill>
                  <a:srgbClr val="000000"/>
                </a:solidFill>
                <a:cs typeface="Arial"/>
              </a:rPr>
              <a:t>IBM's Deep Blue defeated world chess champion Garry Kasparov</a:t>
            </a:r>
            <a:endParaRPr lang="en-KY" sz="900">
              <a:solidFill>
                <a:srgbClr val="000000"/>
              </a:solidFill>
              <a:cs typeface="Arial"/>
            </a:endParaRPr>
          </a:p>
        </p:txBody>
      </p:sp>
      <p:sp>
        <p:nvSpPr>
          <p:cNvPr id="100" name="Freeform: Shape 99">
            <a:extLst>
              <a:ext uri="{FF2B5EF4-FFF2-40B4-BE49-F238E27FC236}">
                <a16:creationId xmlns:a16="http://schemas.microsoft.com/office/drawing/2014/main" id="{75D88668-E285-7076-4CCC-7742413515D8}"/>
              </a:ext>
            </a:extLst>
          </p:cNvPr>
          <p:cNvSpPr/>
          <p:nvPr/>
        </p:nvSpPr>
        <p:spPr>
          <a:xfrm flipH="1">
            <a:off x="3570662" y="1954118"/>
            <a:ext cx="1328601" cy="172720"/>
          </a:xfrm>
          <a:custGeom>
            <a:avLst/>
            <a:gdLst>
              <a:gd name="connsiteX0" fmla="*/ 1534160 w 1534160"/>
              <a:gd name="connsiteY0" fmla="*/ 172720 h 172720"/>
              <a:gd name="connsiteX1" fmla="*/ 1310640 w 1534160"/>
              <a:gd name="connsiteY1" fmla="*/ 0 h 172720"/>
              <a:gd name="connsiteX2" fmla="*/ 0 w 1534160"/>
              <a:gd name="connsiteY2" fmla="*/ 0 h 172720"/>
            </a:gdLst>
            <a:ahLst/>
            <a:cxnLst>
              <a:cxn ang="0">
                <a:pos x="connsiteX0" y="connsiteY0"/>
              </a:cxn>
              <a:cxn ang="0">
                <a:pos x="connsiteX1" y="connsiteY1"/>
              </a:cxn>
              <a:cxn ang="0">
                <a:pos x="connsiteX2" y="connsiteY2"/>
              </a:cxn>
            </a:cxnLst>
            <a:rect l="l" t="t" r="r" b="b"/>
            <a:pathLst>
              <a:path w="1534160" h="172720">
                <a:moveTo>
                  <a:pt x="1534160" y="172720"/>
                </a:moveTo>
                <a:lnTo>
                  <a:pt x="1310640" y="0"/>
                </a:lnTo>
                <a:lnTo>
                  <a:pt x="0" y="0"/>
                </a:lnTo>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bject 22">
            <a:extLst>
              <a:ext uri="{FF2B5EF4-FFF2-40B4-BE49-F238E27FC236}">
                <a16:creationId xmlns:a16="http://schemas.microsoft.com/office/drawing/2014/main" id="{F543CB9B-11FC-D3AB-D187-4522E9CF06EF}"/>
              </a:ext>
            </a:extLst>
          </p:cNvPr>
          <p:cNvSpPr txBox="1"/>
          <p:nvPr/>
        </p:nvSpPr>
        <p:spPr>
          <a:xfrm>
            <a:off x="3771900" y="1988338"/>
            <a:ext cx="1127364" cy="430887"/>
          </a:xfrm>
          <a:prstGeom prst="rect">
            <a:avLst/>
          </a:prstGeom>
        </p:spPr>
        <p:txBody>
          <a:bodyPr vert="horz" wrap="square" lIns="0" tIns="0" rIns="0" bIns="0" rtlCol="0">
            <a:spAutoFit/>
          </a:bodyPr>
          <a:lstStyle>
            <a:defPPr>
              <a:defRPr kern="0"/>
            </a:defPPr>
          </a:lstStyle>
          <a:p>
            <a:pPr marR="0" lvl="0" fontAlgn="auto">
              <a:lnSpc>
                <a:spcPct val="100000"/>
              </a:lnSpc>
              <a:spcBef>
                <a:spcPts val="0"/>
              </a:spcBef>
              <a:spcAft>
                <a:spcPts val="0"/>
              </a:spcAft>
              <a:buClrTx/>
              <a:buSzTx/>
              <a:buFontTx/>
              <a:buNone/>
              <a:tabLst/>
              <a:defRPr/>
            </a:pPr>
            <a:r>
              <a:rPr kumimoji="0" lang="en-US" sz="1000" b="1" i="0" u="none" strike="noStrike" kern="1200" cap="none" spc="-10" normalizeH="0" baseline="0" noProof="0">
                <a:ln>
                  <a:noFill/>
                </a:ln>
                <a:solidFill>
                  <a:srgbClr val="000000"/>
                </a:solidFill>
                <a:effectLst/>
                <a:uLnTx/>
                <a:uFillTx/>
                <a:ea typeface="+mn-ea"/>
                <a:cs typeface="Arial"/>
              </a:rPr>
              <a:t>Smartphones</a:t>
            </a:r>
            <a:endParaRPr lang="en-US" sz="1000" b="1">
              <a:solidFill>
                <a:srgbClr val="000000"/>
              </a:solidFill>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ea typeface="+mn-ea"/>
                <a:cs typeface="Arial"/>
              </a:rPr>
              <a:t>Ubiquitous Access</a:t>
            </a:r>
            <a:r>
              <a:rPr kumimoji="0" lang="en-US" sz="900" b="1" i="0" u="none" strike="noStrike" kern="1200" cap="none" spc="-5" normalizeH="0" baseline="0" noProof="0">
                <a:ln>
                  <a:noFill/>
                </a:ln>
                <a:solidFill>
                  <a:srgbClr val="000000"/>
                </a:solidFill>
                <a:effectLst/>
                <a:uLnTx/>
                <a:uFillTx/>
                <a:ea typeface="+mn-ea"/>
                <a:cs typeface="Arial"/>
              </a:rPr>
              <a:t> </a:t>
            </a:r>
            <a:r>
              <a:rPr kumimoji="0" lang="en-US" sz="900" b="0" i="0" u="none" strike="noStrike" kern="1200" cap="none" spc="0" normalizeH="0" baseline="0" noProof="0">
                <a:ln>
                  <a:noFill/>
                </a:ln>
                <a:solidFill>
                  <a:srgbClr val="000000"/>
                </a:solidFill>
                <a:effectLst/>
                <a:uLnTx/>
                <a:uFillTx/>
                <a:ea typeface="+mn-ea"/>
                <a:cs typeface="Arial"/>
              </a:rPr>
              <a:t>to</a:t>
            </a:r>
            <a:r>
              <a:rPr kumimoji="0" lang="en-US" sz="900" b="0" i="0" u="none" strike="noStrike" kern="1200" cap="none" spc="-25" normalizeH="0" baseline="0" noProof="0">
                <a:ln>
                  <a:noFill/>
                </a:ln>
                <a:solidFill>
                  <a:srgbClr val="000000"/>
                </a:solidFill>
                <a:effectLst/>
                <a:uLnTx/>
                <a:uFillTx/>
                <a:ea typeface="+mn-ea"/>
                <a:cs typeface="Arial"/>
              </a:rPr>
              <a:t> </a:t>
            </a:r>
            <a:r>
              <a:rPr kumimoji="0" lang="en-US" sz="900" b="0" i="0" u="none" strike="noStrike" kern="1200" cap="none" spc="0" normalizeH="0" baseline="0" noProof="0">
                <a:ln>
                  <a:noFill/>
                </a:ln>
                <a:solidFill>
                  <a:srgbClr val="000000"/>
                </a:solidFill>
                <a:effectLst/>
                <a:uLnTx/>
                <a:uFillTx/>
                <a:ea typeface="+mn-ea"/>
                <a:cs typeface="Arial"/>
              </a:rPr>
              <a:t>computing</a:t>
            </a:r>
            <a:r>
              <a:rPr kumimoji="0" lang="en-US" sz="900" b="0" i="0" u="none" strike="noStrike" kern="1200" cap="none" spc="-25" normalizeH="0" baseline="0" noProof="0">
                <a:ln>
                  <a:noFill/>
                </a:ln>
                <a:solidFill>
                  <a:srgbClr val="000000"/>
                </a:solidFill>
                <a:effectLst/>
                <a:uLnTx/>
                <a:uFillTx/>
                <a:ea typeface="+mn-ea"/>
                <a:cs typeface="Arial"/>
              </a:rPr>
              <a:t> </a:t>
            </a:r>
            <a:r>
              <a:rPr kumimoji="0" lang="en-US" sz="900" b="0" i="0" u="none" strike="noStrike" kern="1200" cap="none" spc="0" normalizeH="0" baseline="0" noProof="0">
                <a:ln>
                  <a:noFill/>
                </a:ln>
                <a:solidFill>
                  <a:srgbClr val="000000"/>
                </a:solidFill>
                <a:effectLst/>
                <a:uLnTx/>
                <a:uFillTx/>
                <a:ea typeface="+mn-ea"/>
                <a:cs typeface="Arial"/>
              </a:rPr>
              <a:t>and</a:t>
            </a:r>
            <a:r>
              <a:rPr kumimoji="0" lang="en-US" sz="900" b="0" i="0" u="none" strike="noStrike" kern="1200" cap="none" spc="-20" normalizeH="0" baseline="0" noProof="0">
                <a:ln>
                  <a:noFill/>
                </a:ln>
                <a:solidFill>
                  <a:srgbClr val="000000"/>
                </a:solidFill>
                <a:effectLst/>
                <a:uLnTx/>
                <a:uFillTx/>
                <a:ea typeface="+mn-ea"/>
                <a:cs typeface="Arial"/>
              </a:rPr>
              <a:t> </a:t>
            </a:r>
            <a:r>
              <a:rPr kumimoji="0" lang="en-US" sz="900" b="0" i="0" u="none" strike="noStrike" kern="1200" cap="none" spc="-10" normalizeH="0" baseline="0" noProof="0">
                <a:ln>
                  <a:noFill/>
                </a:ln>
                <a:solidFill>
                  <a:srgbClr val="000000"/>
                </a:solidFill>
                <a:effectLst/>
                <a:uLnTx/>
                <a:uFillTx/>
                <a:ea typeface="+mn-ea"/>
                <a:cs typeface="Arial"/>
              </a:rPr>
              <a:t>internet</a:t>
            </a:r>
            <a:endParaRPr kumimoji="0" lang="en-US" sz="900" b="0" i="0" u="none" strike="noStrike" kern="1200" cap="none" spc="0" normalizeH="0" baseline="0" noProof="0">
              <a:ln>
                <a:noFill/>
              </a:ln>
              <a:solidFill>
                <a:srgbClr val="000000"/>
              </a:solidFill>
              <a:effectLst/>
              <a:uLnTx/>
              <a:uFillTx/>
              <a:ea typeface="+mn-ea"/>
              <a:cs typeface="Arial"/>
            </a:endParaRPr>
          </a:p>
        </p:txBody>
      </p:sp>
      <p:sp>
        <p:nvSpPr>
          <p:cNvPr id="102" name="Freeform: Shape 101">
            <a:extLst>
              <a:ext uri="{FF2B5EF4-FFF2-40B4-BE49-F238E27FC236}">
                <a16:creationId xmlns:a16="http://schemas.microsoft.com/office/drawing/2014/main" id="{4DDD859B-94F8-31EC-B7E6-AE91C53D0CC3}"/>
              </a:ext>
            </a:extLst>
          </p:cNvPr>
          <p:cNvSpPr/>
          <p:nvPr/>
        </p:nvSpPr>
        <p:spPr>
          <a:xfrm>
            <a:off x="827436" y="1700907"/>
            <a:ext cx="1781778" cy="172720"/>
          </a:xfrm>
          <a:custGeom>
            <a:avLst/>
            <a:gdLst>
              <a:gd name="connsiteX0" fmla="*/ 1534160 w 1534160"/>
              <a:gd name="connsiteY0" fmla="*/ 172720 h 172720"/>
              <a:gd name="connsiteX1" fmla="*/ 1310640 w 1534160"/>
              <a:gd name="connsiteY1" fmla="*/ 0 h 172720"/>
              <a:gd name="connsiteX2" fmla="*/ 0 w 1534160"/>
              <a:gd name="connsiteY2" fmla="*/ 0 h 172720"/>
            </a:gdLst>
            <a:ahLst/>
            <a:cxnLst>
              <a:cxn ang="0">
                <a:pos x="connsiteX0" y="connsiteY0"/>
              </a:cxn>
              <a:cxn ang="0">
                <a:pos x="connsiteX1" y="connsiteY1"/>
              </a:cxn>
              <a:cxn ang="0">
                <a:pos x="connsiteX2" y="connsiteY2"/>
              </a:cxn>
            </a:cxnLst>
            <a:rect l="l" t="t" r="r" b="b"/>
            <a:pathLst>
              <a:path w="1534160" h="172720">
                <a:moveTo>
                  <a:pt x="1534160" y="172720"/>
                </a:moveTo>
                <a:lnTo>
                  <a:pt x="1310640" y="0"/>
                </a:lnTo>
                <a:lnTo>
                  <a:pt x="0" y="0"/>
                </a:lnTo>
              </a:path>
            </a:pathLst>
          </a:cu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bject 22">
            <a:extLst>
              <a:ext uri="{FF2B5EF4-FFF2-40B4-BE49-F238E27FC236}">
                <a16:creationId xmlns:a16="http://schemas.microsoft.com/office/drawing/2014/main" id="{05A0F85A-296D-3551-98B2-49B3C62144B1}"/>
              </a:ext>
            </a:extLst>
          </p:cNvPr>
          <p:cNvSpPr txBox="1"/>
          <p:nvPr/>
        </p:nvSpPr>
        <p:spPr>
          <a:xfrm>
            <a:off x="827436" y="1735127"/>
            <a:ext cx="1551830" cy="553998"/>
          </a:xfrm>
          <a:prstGeom prst="rect">
            <a:avLst/>
          </a:prstGeom>
        </p:spPr>
        <p:txBody>
          <a:bodyPr vert="horz" wrap="square" lIns="0" tIns="0" rIns="0" bIns="0" rtlCol="0">
            <a:spAutoFit/>
          </a:bodyPr>
          <a:lstStyle>
            <a:defPPr>
              <a:defRPr kern="0"/>
            </a:defPPr>
          </a:lstStyle>
          <a:p>
            <a:pPr>
              <a:defRPr/>
            </a:pPr>
            <a:r>
              <a:rPr lang="en-US" sz="900">
                <a:solidFill>
                  <a:srgbClr val="000000"/>
                </a:solidFill>
                <a:cs typeface="Arial"/>
              </a:rPr>
              <a:t>IBM's Watson won Jeopardy!, demonstrating advanced AI language processing and problem-solving capabilities</a:t>
            </a:r>
            <a:endParaRPr lang="en-KY" sz="900">
              <a:solidFill>
                <a:srgbClr val="000000"/>
              </a:solidFill>
              <a:cs typeface="Arial"/>
            </a:endParaRPr>
          </a:p>
        </p:txBody>
      </p:sp>
      <p:grpSp>
        <p:nvGrpSpPr>
          <p:cNvPr id="43" name="Group 42">
            <a:extLst>
              <a:ext uri="{FF2B5EF4-FFF2-40B4-BE49-F238E27FC236}">
                <a16:creationId xmlns:a16="http://schemas.microsoft.com/office/drawing/2014/main" id="{58CC1311-E571-4460-5316-12A07195A833}"/>
              </a:ext>
            </a:extLst>
          </p:cNvPr>
          <p:cNvGrpSpPr/>
          <p:nvPr/>
        </p:nvGrpSpPr>
        <p:grpSpPr>
          <a:xfrm>
            <a:off x="5124401" y="363591"/>
            <a:ext cx="3821161" cy="3895155"/>
            <a:chOff x="5124402" y="363592"/>
            <a:chExt cx="3575842" cy="3645086"/>
          </a:xfrm>
        </p:grpSpPr>
        <p:pic>
          <p:nvPicPr>
            <p:cNvPr id="4" name="Picture 3">
              <a:extLst>
                <a:ext uri="{FF2B5EF4-FFF2-40B4-BE49-F238E27FC236}">
                  <a16:creationId xmlns:a16="http://schemas.microsoft.com/office/drawing/2014/main" id="{2650170F-3034-BEB5-BC31-21F2DDB7282D}"/>
                </a:ext>
              </a:extLst>
            </p:cNvPr>
            <p:cNvPicPr>
              <a:picLocks noChangeAspect="1"/>
            </p:cNvPicPr>
            <p:nvPr/>
          </p:nvPicPr>
          <p:blipFill>
            <a:blip r:embed="rId3"/>
            <a:stretch>
              <a:fillRect/>
            </a:stretch>
          </p:blipFill>
          <p:spPr>
            <a:xfrm>
              <a:off x="5194616" y="444206"/>
              <a:ext cx="3435414" cy="3483858"/>
            </a:xfrm>
            <a:prstGeom prst="rect">
              <a:avLst/>
            </a:prstGeom>
          </p:spPr>
        </p:pic>
        <p:sp>
          <p:nvSpPr>
            <p:cNvPr id="108" name="Rectangle 107">
              <a:extLst>
                <a:ext uri="{FF2B5EF4-FFF2-40B4-BE49-F238E27FC236}">
                  <a16:creationId xmlns:a16="http://schemas.microsoft.com/office/drawing/2014/main" id="{2468107B-8EE4-79EC-AB74-7CE8C6D31C2F}"/>
                </a:ext>
              </a:extLst>
            </p:cNvPr>
            <p:cNvSpPr/>
            <p:nvPr/>
          </p:nvSpPr>
          <p:spPr>
            <a:xfrm>
              <a:off x="5124402" y="363592"/>
              <a:ext cx="3575842" cy="364508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2" name="Straight Connector 111">
            <a:extLst>
              <a:ext uri="{FF2B5EF4-FFF2-40B4-BE49-F238E27FC236}">
                <a16:creationId xmlns:a16="http://schemas.microsoft.com/office/drawing/2014/main" id="{51041BF8-B270-8EFB-CFDE-1FE37B4D1C6D}"/>
              </a:ext>
            </a:extLst>
          </p:cNvPr>
          <p:cNvCxnSpPr>
            <a:cxnSpLocks/>
          </p:cNvCxnSpPr>
          <p:nvPr/>
        </p:nvCxnSpPr>
        <p:spPr>
          <a:xfrm>
            <a:off x="4364749" y="840569"/>
            <a:ext cx="75779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7" name="Freeform: Shape 116">
            <a:extLst>
              <a:ext uri="{FF2B5EF4-FFF2-40B4-BE49-F238E27FC236}">
                <a16:creationId xmlns:a16="http://schemas.microsoft.com/office/drawing/2014/main" id="{9DA38456-B573-2B01-6165-E8192EA29883}"/>
              </a:ext>
            </a:extLst>
          </p:cNvPr>
          <p:cNvSpPr/>
          <p:nvPr/>
        </p:nvSpPr>
        <p:spPr>
          <a:xfrm>
            <a:off x="1066800" y="979625"/>
            <a:ext cx="2105132" cy="172720"/>
          </a:xfrm>
          <a:custGeom>
            <a:avLst/>
            <a:gdLst>
              <a:gd name="connsiteX0" fmla="*/ 1534160 w 1534160"/>
              <a:gd name="connsiteY0" fmla="*/ 172720 h 172720"/>
              <a:gd name="connsiteX1" fmla="*/ 1310640 w 1534160"/>
              <a:gd name="connsiteY1" fmla="*/ 0 h 172720"/>
              <a:gd name="connsiteX2" fmla="*/ 0 w 1534160"/>
              <a:gd name="connsiteY2" fmla="*/ 0 h 172720"/>
            </a:gdLst>
            <a:ahLst/>
            <a:cxnLst>
              <a:cxn ang="0">
                <a:pos x="connsiteX0" y="connsiteY0"/>
              </a:cxn>
              <a:cxn ang="0">
                <a:pos x="connsiteX1" y="connsiteY1"/>
              </a:cxn>
              <a:cxn ang="0">
                <a:pos x="connsiteX2" y="connsiteY2"/>
              </a:cxn>
            </a:cxnLst>
            <a:rect l="l" t="t" r="r" b="b"/>
            <a:pathLst>
              <a:path w="1534160" h="172720">
                <a:moveTo>
                  <a:pt x="1534160" y="172720"/>
                </a:moveTo>
                <a:lnTo>
                  <a:pt x="1310640" y="0"/>
                </a:lnTo>
                <a:lnTo>
                  <a:pt x="0" y="0"/>
                </a:lnTo>
              </a:path>
            </a:pathLst>
          </a:custGeom>
          <a:no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bject 22">
            <a:extLst>
              <a:ext uri="{FF2B5EF4-FFF2-40B4-BE49-F238E27FC236}">
                <a16:creationId xmlns:a16="http://schemas.microsoft.com/office/drawing/2014/main" id="{016B6BF9-2F8F-7B01-F464-B9BACF3E7488}"/>
              </a:ext>
            </a:extLst>
          </p:cNvPr>
          <p:cNvSpPr txBox="1"/>
          <p:nvPr/>
        </p:nvSpPr>
        <p:spPr>
          <a:xfrm>
            <a:off x="1066800" y="1009183"/>
            <a:ext cx="1752120" cy="415498"/>
          </a:xfrm>
          <a:prstGeom prst="rect">
            <a:avLst/>
          </a:prstGeom>
        </p:spPr>
        <p:txBody>
          <a:bodyPr vert="horz" wrap="square" lIns="0" tIns="0" rIns="0" bIns="0" rtlCol="0">
            <a:spAutoFit/>
          </a:bodyPr>
          <a:lstStyle>
            <a:defPPr>
              <a:defRPr kern="0"/>
            </a:defPPr>
          </a:lstStyle>
          <a:p>
            <a:pPr>
              <a:defRPr/>
            </a:pPr>
            <a:r>
              <a:rPr lang="en-US" sz="900">
                <a:solidFill>
                  <a:srgbClr val="000000"/>
                </a:solidFill>
                <a:cs typeface="Arial"/>
              </a:rPr>
              <a:t> OpenAI introduced ChatGPT, marking a significant milestone in generative AI</a:t>
            </a:r>
          </a:p>
        </p:txBody>
      </p:sp>
      <p:grpSp>
        <p:nvGrpSpPr>
          <p:cNvPr id="3" name="Group 2">
            <a:extLst>
              <a:ext uri="{FF2B5EF4-FFF2-40B4-BE49-F238E27FC236}">
                <a16:creationId xmlns:a16="http://schemas.microsoft.com/office/drawing/2014/main" id="{4FE087DF-4DD1-031B-FB54-11FB70DDFFC2}"/>
              </a:ext>
            </a:extLst>
          </p:cNvPr>
          <p:cNvGrpSpPr/>
          <p:nvPr/>
        </p:nvGrpSpPr>
        <p:grpSpPr>
          <a:xfrm>
            <a:off x="4975223" y="4459148"/>
            <a:ext cx="269035" cy="440220"/>
            <a:chOff x="1252342" y="3711231"/>
            <a:chExt cx="477183" cy="843259"/>
          </a:xfrm>
        </p:grpSpPr>
        <p:sp>
          <p:nvSpPr>
            <p:cNvPr id="6" name="Circle">
              <a:extLst>
                <a:ext uri="{FF2B5EF4-FFF2-40B4-BE49-F238E27FC236}">
                  <a16:creationId xmlns:a16="http://schemas.microsoft.com/office/drawing/2014/main" id="{F5A22860-CB92-9562-D7AC-6E610B1FF571}"/>
                </a:ext>
              </a:extLst>
            </p:cNvPr>
            <p:cNvSpPr/>
            <p:nvPr/>
          </p:nvSpPr>
          <p:spPr>
            <a:xfrm>
              <a:off x="1443648" y="4459919"/>
              <a:ext cx="94571" cy="94571"/>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3" name="Shape">
              <a:extLst>
                <a:ext uri="{FF2B5EF4-FFF2-40B4-BE49-F238E27FC236}">
                  <a16:creationId xmlns:a16="http://schemas.microsoft.com/office/drawing/2014/main" id="{F52F82CD-E67B-3EA1-41A7-FC690B1A2AB8}"/>
                </a:ext>
              </a:extLst>
            </p:cNvPr>
            <p:cNvSpPr/>
            <p:nvPr/>
          </p:nvSpPr>
          <p:spPr>
            <a:xfrm>
              <a:off x="1252342" y="3711231"/>
              <a:ext cx="477183" cy="806865"/>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chemeClr val="accent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7" name="Circle">
              <a:extLst>
                <a:ext uri="{FF2B5EF4-FFF2-40B4-BE49-F238E27FC236}">
                  <a16:creationId xmlns:a16="http://schemas.microsoft.com/office/drawing/2014/main" id="{6E9D0415-74C6-4F90-F658-0DF43ED23F62}"/>
                </a:ext>
              </a:extLst>
            </p:cNvPr>
            <p:cNvSpPr/>
            <p:nvPr/>
          </p:nvSpPr>
          <p:spPr>
            <a:xfrm>
              <a:off x="1299011" y="3757589"/>
              <a:ext cx="383846" cy="383844"/>
            </a:xfrm>
            <a:prstGeom prst="ellipse">
              <a:avLst/>
            </a:prstGeom>
            <a:solidFill>
              <a:schemeClr val="bg1">
                <a:lumMod val="95000"/>
              </a:scheme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800"/>
            </a:p>
          </p:txBody>
        </p:sp>
        <p:sp>
          <p:nvSpPr>
            <p:cNvPr id="28" name="object 38">
              <a:extLst>
                <a:ext uri="{FF2B5EF4-FFF2-40B4-BE49-F238E27FC236}">
                  <a16:creationId xmlns:a16="http://schemas.microsoft.com/office/drawing/2014/main" id="{D855E6DE-2658-F9AB-757D-1094B4931A38}"/>
                </a:ext>
              </a:extLst>
            </p:cNvPr>
            <p:cNvSpPr txBox="1"/>
            <p:nvPr/>
          </p:nvSpPr>
          <p:spPr>
            <a:xfrm>
              <a:off x="1353916" y="3872567"/>
              <a:ext cx="274036" cy="294779"/>
            </a:xfrm>
            <a:prstGeom prst="rect">
              <a:avLst/>
            </a:prstGeom>
          </p:spPr>
          <p:txBody>
            <a:bodyPr vert="horz" wrap="square" lIns="0" tIns="0" rIns="0" bIns="0" rtlCol="0">
              <a:spAutoFit/>
            </a:bodyPr>
            <a:lstStyle>
              <a:defPPr>
                <a:defRPr kern="0"/>
              </a:defPPr>
            </a:lstStyle>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Arial"/>
              </a:endParaRPr>
            </a:p>
          </p:txBody>
        </p:sp>
      </p:grpSp>
      <p:sp>
        <p:nvSpPr>
          <p:cNvPr id="40" name="TextBox 39">
            <a:extLst>
              <a:ext uri="{FF2B5EF4-FFF2-40B4-BE49-F238E27FC236}">
                <a16:creationId xmlns:a16="http://schemas.microsoft.com/office/drawing/2014/main" id="{D8374A8E-8B4B-E403-D6A1-0DAE02FF4E97}"/>
              </a:ext>
            </a:extLst>
          </p:cNvPr>
          <p:cNvSpPr txBox="1"/>
          <p:nvPr/>
        </p:nvSpPr>
        <p:spPr>
          <a:xfrm>
            <a:off x="3577070" y="4936300"/>
            <a:ext cx="932015" cy="123111"/>
          </a:xfrm>
          <a:prstGeom prst="rect">
            <a:avLst/>
          </a:prstGeom>
          <a:noFill/>
        </p:spPr>
        <p:txBody>
          <a:bodyPr wrap="square" lIns="0" tIns="0" rIns="0" bIns="0" rtlCol="0">
            <a:spAutoFit/>
          </a:bodyPr>
          <a:lstStyle/>
          <a:p>
            <a:pPr algn="ctr"/>
            <a:r>
              <a:rPr lang="en-US" sz="800"/>
              <a:t>Disruptive Innovation</a:t>
            </a:r>
          </a:p>
        </p:txBody>
      </p:sp>
      <p:sp>
        <p:nvSpPr>
          <p:cNvPr id="41" name="TextBox 40">
            <a:extLst>
              <a:ext uri="{FF2B5EF4-FFF2-40B4-BE49-F238E27FC236}">
                <a16:creationId xmlns:a16="http://schemas.microsoft.com/office/drawing/2014/main" id="{35F9FB6A-DB6C-77DC-2F6F-1293AC307A90}"/>
              </a:ext>
            </a:extLst>
          </p:cNvPr>
          <p:cNvSpPr txBox="1"/>
          <p:nvPr/>
        </p:nvSpPr>
        <p:spPr>
          <a:xfrm>
            <a:off x="4643733" y="4936300"/>
            <a:ext cx="932015" cy="123111"/>
          </a:xfrm>
          <a:prstGeom prst="rect">
            <a:avLst/>
          </a:prstGeom>
          <a:noFill/>
        </p:spPr>
        <p:txBody>
          <a:bodyPr wrap="square" lIns="0" tIns="0" rIns="0" bIns="0" rtlCol="0">
            <a:spAutoFit/>
          </a:bodyPr>
          <a:lstStyle/>
          <a:p>
            <a:pPr algn="ctr"/>
            <a:r>
              <a:rPr lang="en-US" sz="800"/>
              <a:t>AI Journey - Milestone</a:t>
            </a:r>
          </a:p>
        </p:txBody>
      </p:sp>
      <p:grpSp>
        <p:nvGrpSpPr>
          <p:cNvPr id="29" name="Group 28">
            <a:extLst>
              <a:ext uri="{FF2B5EF4-FFF2-40B4-BE49-F238E27FC236}">
                <a16:creationId xmlns:a16="http://schemas.microsoft.com/office/drawing/2014/main" id="{E2551BD2-0D2E-A118-2270-A56C52484158}"/>
              </a:ext>
            </a:extLst>
          </p:cNvPr>
          <p:cNvGrpSpPr/>
          <p:nvPr/>
        </p:nvGrpSpPr>
        <p:grpSpPr>
          <a:xfrm>
            <a:off x="3908560" y="4459148"/>
            <a:ext cx="269035" cy="440220"/>
            <a:chOff x="1252342" y="3711231"/>
            <a:chExt cx="477183" cy="843259"/>
          </a:xfrm>
        </p:grpSpPr>
        <p:sp>
          <p:nvSpPr>
            <p:cNvPr id="30" name="Circle">
              <a:extLst>
                <a:ext uri="{FF2B5EF4-FFF2-40B4-BE49-F238E27FC236}">
                  <a16:creationId xmlns:a16="http://schemas.microsoft.com/office/drawing/2014/main" id="{8027E96D-3271-ACBE-DF17-6026479D1334}"/>
                </a:ext>
              </a:extLst>
            </p:cNvPr>
            <p:cNvSpPr/>
            <p:nvPr/>
          </p:nvSpPr>
          <p:spPr>
            <a:xfrm>
              <a:off x="1443648" y="4459919"/>
              <a:ext cx="94571" cy="94571"/>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1" name="Shape">
              <a:extLst>
                <a:ext uri="{FF2B5EF4-FFF2-40B4-BE49-F238E27FC236}">
                  <a16:creationId xmlns:a16="http://schemas.microsoft.com/office/drawing/2014/main" id="{CA58909F-00A2-E691-EA7A-8B369A0695C3}"/>
                </a:ext>
              </a:extLst>
            </p:cNvPr>
            <p:cNvSpPr/>
            <p:nvPr/>
          </p:nvSpPr>
          <p:spPr>
            <a:xfrm>
              <a:off x="1252342" y="3711231"/>
              <a:ext cx="477183" cy="806865"/>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2" name="Circle">
              <a:extLst>
                <a:ext uri="{FF2B5EF4-FFF2-40B4-BE49-F238E27FC236}">
                  <a16:creationId xmlns:a16="http://schemas.microsoft.com/office/drawing/2014/main" id="{CAFAA53A-790B-0DBC-0A9C-C30DD513090B}"/>
                </a:ext>
              </a:extLst>
            </p:cNvPr>
            <p:cNvSpPr/>
            <p:nvPr/>
          </p:nvSpPr>
          <p:spPr>
            <a:xfrm>
              <a:off x="1299011" y="3757589"/>
              <a:ext cx="383846" cy="383844"/>
            </a:xfrm>
            <a:prstGeom prst="ellipse">
              <a:avLst/>
            </a:prstGeom>
            <a:solidFill>
              <a:schemeClr val="bg1">
                <a:lumMod val="95000"/>
              </a:scheme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800"/>
            </a:p>
          </p:txBody>
        </p:sp>
        <p:sp>
          <p:nvSpPr>
            <p:cNvPr id="33" name="object 38">
              <a:extLst>
                <a:ext uri="{FF2B5EF4-FFF2-40B4-BE49-F238E27FC236}">
                  <a16:creationId xmlns:a16="http://schemas.microsoft.com/office/drawing/2014/main" id="{ACC8E0E9-088B-F79A-9CD9-9501D8687C6F}"/>
                </a:ext>
              </a:extLst>
            </p:cNvPr>
            <p:cNvSpPr txBox="1"/>
            <p:nvPr/>
          </p:nvSpPr>
          <p:spPr>
            <a:xfrm>
              <a:off x="1353916" y="3872567"/>
              <a:ext cx="274036" cy="294779"/>
            </a:xfrm>
            <a:prstGeom prst="rect">
              <a:avLst/>
            </a:prstGeom>
          </p:spPr>
          <p:txBody>
            <a:bodyPr vert="horz" wrap="square" lIns="0" tIns="0" rIns="0" bIns="0" rtlCol="0">
              <a:spAutoFit/>
            </a:bodyPr>
            <a:lstStyle>
              <a:defPPr>
                <a:defRPr kern="0"/>
              </a:defPPr>
            </a:lstStyle>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Arial"/>
              </a:endParaRPr>
            </a:p>
          </p:txBody>
        </p:sp>
      </p:grpSp>
      <p:pic>
        <p:nvPicPr>
          <p:cNvPr id="34" name="Picture 4" descr="File:Revature-768x768.webp">
            <a:extLst>
              <a:ext uri="{FF2B5EF4-FFF2-40B4-BE49-F238E27FC236}">
                <a16:creationId xmlns:a16="http://schemas.microsoft.com/office/drawing/2014/main" id="{B1683235-A665-C3FD-93A0-02D76393F3A9}"/>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65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BC48C-1C6B-A3FC-DAAE-AF70849C9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68CB5-AA78-4FAA-CEAE-AC19F4F7C3AA}"/>
              </a:ext>
            </a:extLst>
          </p:cNvPr>
          <p:cNvSpPr>
            <a:spLocks noGrp="1"/>
          </p:cNvSpPr>
          <p:nvPr>
            <p:ph type="title"/>
          </p:nvPr>
        </p:nvSpPr>
        <p:spPr>
          <a:xfrm>
            <a:off x="225425" y="211723"/>
            <a:ext cx="8720138" cy="384721"/>
          </a:xfrm>
        </p:spPr>
        <p:txBody>
          <a:bodyPr/>
          <a:lstStyle/>
          <a:p>
            <a:r>
              <a:rPr lang="en-US"/>
              <a:t>Artificial Intelligence APIs Landscape</a:t>
            </a:r>
          </a:p>
        </p:txBody>
      </p:sp>
      <p:cxnSp>
        <p:nvCxnSpPr>
          <p:cNvPr id="7" name="Straight Connector 6">
            <a:extLst>
              <a:ext uri="{FF2B5EF4-FFF2-40B4-BE49-F238E27FC236}">
                <a16:creationId xmlns:a16="http://schemas.microsoft.com/office/drawing/2014/main" id="{B8141852-BCFD-44C8-7898-A425615CFB14}"/>
              </a:ext>
            </a:extLst>
          </p:cNvPr>
          <p:cNvCxnSpPr/>
          <p:nvPr/>
        </p:nvCxnSpPr>
        <p:spPr>
          <a:xfrm>
            <a:off x="2072640" y="4646613"/>
            <a:ext cx="18288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1999FDA-64A5-070E-A8CB-CD964491FA0D}"/>
              </a:ext>
            </a:extLst>
          </p:cNvPr>
          <p:cNvPicPr>
            <a:picLocks noChangeAspect="1"/>
          </p:cNvPicPr>
          <p:nvPr/>
        </p:nvPicPr>
        <p:blipFill rotWithShape="1">
          <a:blip r:embed="rId2"/>
          <a:srcRect t="12227"/>
          <a:stretch/>
        </p:blipFill>
        <p:spPr>
          <a:xfrm>
            <a:off x="0" y="633135"/>
            <a:ext cx="9144000" cy="4510365"/>
          </a:xfrm>
          <a:prstGeom prst="rect">
            <a:avLst/>
          </a:prstGeom>
        </p:spPr>
      </p:pic>
      <p:sp>
        <p:nvSpPr>
          <p:cNvPr id="6" name="Rectangle 5">
            <a:extLst>
              <a:ext uri="{FF2B5EF4-FFF2-40B4-BE49-F238E27FC236}">
                <a16:creationId xmlns:a16="http://schemas.microsoft.com/office/drawing/2014/main" id="{24E9B2B1-0A5C-FCEE-87A4-7D7334AB3158}"/>
              </a:ext>
            </a:extLst>
          </p:cNvPr>
          <p:cNvSpPr/>
          <p:nvPr/>
        </p:nvSpPr>
        <p:spPr>
          <a:xfrm>
            <a:off x="8985885" y="609600"/>
            <a:ext cx="158115" cy="1600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3" name="Picture 4" descr="File:Revature-768x768.webp">
            <a:extLst>
              <a:ext uri="{FF2B5EF4-FFF2-40B4-BE49-F238E27FC236}">
                <a16:creationId xmlns:a16="http://schemas.microsoft.com/office/drawing/2014/main" id="{D0971179-062E-9FD8-A4B1-84985E67963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67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A39EE-6D2D-BC57-4DD3-25166B0BD49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7D225BE-42B7-B757-D86F-63421B131E18}"/>
              </a:ext>
            </a:extLst>
          </p:cNvPr>
          <p:cNvSpPr>
            <a:spLocks noGrp="1"/>
          </p:cNvSpPr>
          <p:nvPr>
            <p:ph type="title"/>
          </p:nvPr>
        </p:nvSpPr>
        <p:spPr>
          <a:xfrm>
            <a:off x="196542" y="211723"/>
            <a:ext cx="3208297" cy="769441"/>
          </a:xfrm>
        </p:spPr>
        <p:txBody>
          <a:bodyPr vert="horz" wrap="square" lIns="0" tIns="0" rIns="0" bIns="0" rtlCol="0" anchor="t">
            <a:spAutoFit/>
          </a:bodyPr>
          <a:lstStyle/>
          <a:p>
            <a:pPr>
              <a:lnSpc>
                <a:spcPct val="100000"/>
              </a:lnSpc>
            </a:pPr>
            <a:r>
              <a:rPr lang="en-US" sz="2500"/>
              <a:t>Key Concepts and Terminologies</a:t>
            </a:r>
          </a:p>
        </p:txBody>
      </p:sp>
      <p:sp>
        <p:nvSpPr>
          <p:cNvPr id="11" name="Rectangle 10">
            <a:extLst>
              <a:ext uri="{FF2B5EF4-FFF2-40B4-BE49-F238E27FC236}">
                <a16:creationId xmlns:a16="http://schemas.microsoft.com/office/drawing/2014/main" id="{3F51AEC1-7CD3-AA4F-CD37-2F9D1F4D4304}"/>
              </a:ext>
            </a:extLst>
          </p:cNvPr>
          <p:cNvSpPr/>
          <p:nvPr/>
        </p:nvSpPr>
        <p:spPr>
          <a:xfrm>
            <a:off x="2658110" y="0"/>
            <a:ext cx="914400" cy="5143500"/>
          </a:xfrm>
          <a:prstGeom prst="rect">
            <a:avLst/>
          </a:prstGeom>
          <a:solidFill>
            <a:srgbClr val="0018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0" name="Picture 9" descr="A white speech bubble with black text&#10;&#10;Description automatically generated">
            <a:extLst>
              <a:ext uri="{FF2B5EF4-FFF2-40B4-BE49-F238E27FC236}">
                <a16:creationId xmlns:a16="http://schemas.microsoft.com/office/drawing/2014/main" id="{0849118B-789C-521C-C6E0-E74F182852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542" y="1216643"/>
            <a:ext cx="3208297" cy="3208297"/>
          </a:xfrm>
          <a:prstGeom prst="rect">
            <a:avLst/>
          </a:prstGeom>
        </p:spPr>
      </p:pic>
      <p:pic>
        <p:nvPicPr>
          <p:cNvPr id="14" name="Picture 6" descr="Activity - Free business and finance icons">
            <a:hlinkClick r:id="rId3"/>
            <a:extLst>
              <a:ext uri="{FF2B5EF4-FFF2-40B4-BE49-F238E27FC236}">
                <a16:creationId xmlns:a16="http://schemas.microsoft.com/office/drawing/2014/main" id="{E84D8A41-B67D-0AF7-D19C-987C78E443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8880" y="211723"/>
            <a:ext cx="436683" cy="43668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603D5D7-53CE-1BD0-20FF-036D747CBCE1}"/>
              </a:ext>
            </a:extLst>
          </p:cNvPr>
          <p:cNvGrpSpPr/>
          <p:nvPr/>
        </p:nvGrpSpPr>
        <p:grpSpPr>
          <a:xfrm>
            <a:off x="3698239" y="781215"/>
            <a:ext cx="5247324" cy="286036"/>
            <a:chOff x="3698239" y="781215"/>
            <a:chExt cx="5247324" cy="286036"/>
          </a:xfrm>
        </p:grpSpPr>
        <p:sp>
          <p:nvSpPr>
            <p:cNvPr id="17" name="TextBox 16">
              <a:extLst>
                <a:ext uri="{FF2B5EF4-FFF2-40B4-BE49-F238E27FC236}">
                  <a16:creationId xmlns:a16="http://schemas.microsoft.com/office/drawing/2014/main" id="{F605415E-F50C-D56C-2D12-DEB49A54E154}"/>
                </a:ext>
              </a:extLst>
            </p:cNvPr>
            <p:cNvSpPr txBox="1"/>
            <p:nvPr/>
          </p:nvSpPr>
          <p:spPr>
            <a:xfrm>
              <a:off x="3698239" y="781215"/>
              <a:ext cx="867665" cy="286036"/>
            </a:xfrm>
            <a:prstGeom prst="round2DiagRect">
              <a:avLst/>
            </a:prstGeom>
            <a:solidFill>
              <a:schemeClr val="accent2"/>
            </a:solidFill>
          </p:spPr>
          <p:txBody>
            <a:bodyPr wrap="square" lIns="36576" tIns="36576" rIns="36576" bIns="36576" rtlCol="0">
              <a:noAutofit/>
            </a:bodyPr>
            <a:lstStyle>
              <a:defPPr>
                <a:defRPr lang="en-US"/>
              </a:defPPr>
              <a:lvl1pPr>
                <a:defRPr sz="1400" b="1">
                  <a:solidFill>
                    <a:schemeClr val="bg1">
                      <a:lumMod val="9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Calibri"/>
                  <a:ea typeface="+mn-ea"/>
                  <a:cs typeface="+mn-cs"/>
                </a:rPr>
                <a:t>Term</a:t>
              </a:r>
            </a:p>
          </p:txBody>
        </p:sp>
        <p:sp>
          <p:nvSpPr>
            <p:cNvPr id="18" name="TextBox 17">
              <a:extLst>
                <a:ext uri="{FF2B5EF4-FFF2-40B4-BE49-F238E27FC236}">
                  <a16:creationId xmlns:a16="http://schemas.microsoft.com/office/drawing/2014/main" id="{02617B70-6608-D7AD-34C0-F3A05CEC7554}"/>
                </a:ext>
              </a:extLst>
            </p:cNvPr>
            <p:cNvSpPr txBox="1"/>
            <p:nvPr/>
          </p:nvSpPr>
          <p:spPr>
            <a:xfrm>
              <a:off x="4716552" y="781215"/>
              <a:ext cx="2664718" cy="286036"/>
            </a:xfrm>
            <a:prstGeom prst="round2DiagRect">
              <a:avLst/>
            </a:prstGeom>
            <a:solidFill>
              <a:schemeClr val="accent2"/>
            </a:solidFill>
          </p:spPr>
          <p:txBody>
            <a:bodyPr wrap="square" lIns="36576" tIns="36576" rIns="36576" bIns="36576" rtlCol="0">
              <a:noAutofit/>
            </a:bodyPr>
            <a:lstStyle>
              <a:defPPr>
                <a:defRPr lang="en-US"/>
              </a:defPPr>
              <a:lvl1pPr>
                <a:defRPr sz="1400" b="1">
                  <a:solidFill>
                    <a:schemeClr val="bg1">
                      <a:lumMod val="9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Calibri"/>
                  <a:ea typeface="+mn-ea"/>
                  <a:cs typeface="+mn-cs"/>
                </a:rPr>
                <a:t>Meaning</a:t>
              </a:r>
            </a:p>
          </p:txBody>
        </p:sp>
        <p:sp>
          <p:nvSpPr>
            <p:cNvPr id="16" name="TextBox 15">
              <a:extLst>
                <a:ext uri="{FF2B5EF4-FFF2-40B4-BE49-F238E27FC236}">
                  <a16:creationId xmlns:a16="http://schemas.microsoft.com/office/drawing/2014/main" id="{8EFCEE53-188C-334B-902F-12B7551BBFC4}"/>
                </a:ext>
              </a:extLst>
            </p:cNvPr>
            <p:cNvSpPr txBox="1"/>
            <p:nvPr/>
          </p:nvSpPr>
          <p:spPr>
            <a:xfrm>
              <a:off x="7531918" y="781215"/>
              <a:ext cx="1413645" cy="286036"/>
            </a:xfrm>
            <a:prstGeom prst="round2DiagRect">
              <a:avLst/>
            </a:prstGeom>
            <a:solidFill>
              <a:schemeClr val="accent2"/>
            </a:solidFill>
          </p:spPr>
          <p:txBody>
            <a:bodyPr wrap="square" lIns="36576" tIns="36576" rIns="36576" bIns="36576" rtlCol="0">
              <a:noAutofit/>
            </a:bodyPr>
            <a:lstStyle>
              <a:defPPr>
                <a:defRPr lang="en-US"/>
              </a:defPPr>
              <a:lvl1pPr>
                <a:defRPr sz="1400" b="1">
                  <a:solidFill>
                    <a:schemeClr val="bg1">
                      <a:lumMod val="9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Calibri"/>
                  <a:ea typeface="+mn-ea"/>
                  <a:cs typeface="+mn-cs"/>
                </a:rPr>
                <a:t>Other Example</a:t>
              </a:r>
            </a:p>
          </p:txBody>
        </p:sp>
      </p:grpSp>
      <p:grpSp>
        <p:nvGrpSpPr>
          <p:cNvPr id="25" name="Group 24">
            <a:extLst>
              <a:ext uri="{FF2B5EF4-FFF2-40B4-BE49-F238E27FC236}">
                <a16:creationId xmlns:a16="http://schemas.microsoft.com/office/drawing/2014/main" id="{4110C157-D2EE-E40E-9A8D-298FBAEACA14}"/>
              </a:ext>
            </a:extLst>
          </p:cNvPr>
          <p:cNvGrpSpPr/>
          <p:nvPr/>
        </p:nvGrpSpPr>
        <p:grpSpPr>
          <a:xfrm>
            <a:off x="3698239" y="1115569"/>
            <a:ext cx="5245357" cy="246221"/>
            <a:chOff x="3698239" y="1115569"/>
            <a:chExt cx="5245357" cy="246221"/>
          </a:xfrm>
        </p:grpSpPr>
        <p:sp>
          <p:nvSpPr>
            <p:cNvPr id="20" name="Rectangle: Rounded Corners 19">
              <a:extLst>
                <a:ext uri="{FF2B5EF4-FFF2-40B4-BE49-F238E27FC236}">
                  <a16:creationId xmlns:a16="http://schemas.microsoft.com/office/drawing/2014/main" id="{F99FA4EC-2C78-B48B-379B-C69C516DFB50}"/>
                </a:ext>
              </a:extLst>
            </p:cNvPr>
            <p:cNvSpPr/>
            <p:nvPr/>
          </p:nvSpPr>
          <p:spPr>
            <a:xfrm>
              <a:off x="3698239" y="1115569"/>
              <a:ext cx="867665" cy="246220"/>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ChatGPT</a:t>
              </a:r>
            </a:p>
          </p:txBody>
        </p:sp>
        <p:sp>
          <p:nvSpPr>
            <p:cNvPr id="34" name="TextBox 33">
              <a:extLst>
                <a:ext uri="{FF2B5EF4-FFF2-40B4-BE49-F238E27FC236}">
                  <a16:creationId xmlns:a16="http://schemas.microsoft.com/office/drawing/2014/main" id="{D2031EA1-04B3-07D7-3317-DCF52B4EE9EB}"/>
                </a:ext>
              </a:extLst>
            </p:cNvPr>
            <p:cNvSpPr txBox="1"/>
            <p:nvPr/>
          </p:nvSpPr>
          <p:spPr>
            <a:xfrm>
              <a:off x="4716552" y="1115569"/>
              <a:ext cx="266471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ChatGPT is a chatbot developed by OpenAI. It uses AI and NLP to generate human like responses to questions and word prompts</a:t>
              </a:r>
            </a:p>
          </p:txBody>
        </p:sp>
        <p:sp>
          <p:nvSpPr>
            <p:cNvPr id="59" name="TextBox 58">
              <a:extLst>
                <a:ext uri="{FF2B5EF4-FFF2-40B4-BE49-F238E27FC236}">
                  <a16:creationId xmlns:a16="http://schemas.microsoft.com/office/drawing/2014/main" id="{845D47D7-D7CC-F73E-C5C5-F955DD970F19}"/>
                </a:ext>
              </a:extLst>
            </p:cNvPr>
            <p:cNvSpPr txBox="1"/>
            <p:nvPr/>
          </p:nvSpPr>
          <p:spPr>
            <a:xfrm>
              <a:off x="7531918" y="1115569"/>
              <a:ext cx="14116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Google Bard , Bing with ChatGPT, </a:t>
              </a:r>
              <a:r>
                <a:rPr kumimoji="0" lang="en-US" sz="800" b="0" i="0" u="none" strike="noStrike" kern="1200" cap="none" spc="0" normalizeH="0" baseline="0" noProof="0" err="1">
                  <a:ln>
                    <a:noFill/>
                  </a:ln>
                  <a:solidFill>
                    <a:srgbClr val="000000"/>
                  </a:solidFill>
                  <a:effectLst/>
                  <a:uLnTx/>
                  <a:uFillTx/>
                  <a:latin typeface="Calibri"/>
                  <a:ea typeface="+mn-ea"/>
                  <a:cs typeface="+mn-cs"/>
                </a:rPr>
                <a:t>Huggingchat</a:t>
              </a:r>
              <a:endParaRPr kumimoji="0" lang="en-US" sz="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26" name="Group 25">
            <a:extLst>
              <a:ext uri="{FF2B5EF4-FFF2-40B4-BE49-F238E27FC236}">
                <a16:creationId xmlns:a16="http://schemas.microsoft.com/office/drawing/2014/main" id="{430E4F87-C2CE-1EE4-DADF-E3F48032E1D3}"/>
              </a:ext>
            </a:extLst>
          </p:cNvPr>
          <p:cNvGrpSpPr/>
          <p:nvPr/>
        </p:nvGrpSpPr>
        <p:grpSpPr>
          <a:xfrm>
            <a:off x="3698239" y="1468310"/>
            <a:ext cx="5245357" cy="246221"/>
            <a:chOff x="3698239" y="1591962"/>
            <a:chExt cx="5245357" cy="246221"/>
          </a:xfrm>
        </p:grpSpPr>
        <p:sp>
          <p:nvSpPr>
            <p:cNvPr id="43" name="Rectangle: Rounded Corners 42">
              <a:extLst>
                <a:ext uri="{FF2B5EF4-FFF2-40B4-BE49-F238E27FC236}">
                  <a16:creationId xmlns:a16="http://schemas.microsoft.com/office/drawing/2014/main" id="{935BA38B-EB50-4D24-EB63-B58D411EEBDF}"/>
                </a:ext>
              </a:extLst>
            </p:cNvPr>
            <p:cNvSpPr/>
            <p:nvPr/>
          </p:nvSpPr>
          <p:spPr>
            <a:xfrm>
              <a:off x="3698239" y="1591962"/>
              <a:ext cx="867665" cy="241007"/>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OpenAI</a:t>
              </a:r>
            </a:p>
          </p:txBody>
        </p:sp>
        <p:sp>
          <p:nvSpPr>
            <p:cNvPr id="32" name="TextBox 31">
              <a:extLst>
                <a:ext uri="{FF2B5EF4-FFF2-40B4-BE49-F238E27FC236}">
                  <a16:creationId xmlns:a16="http://schemas.microsoft.com/office/drawing/2014/main" id="{399ABE00-9D6D-E85B-B911-3C94B415307A}"/>
                </a:ext>
              </a:extLst>
            </p:cNvPr>
            <p:cNvSpPr txBox="1"/>
            <p:nvPr/>
          </p:nvSpPr>
          <p:spPr>
            <a:xfrm>
              <a:off x="4716552" y="1591962"/>
              <a:ext cx="266471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OpenAI is </a:t>
              </a:r>
              <a:r>
                <a:rPr kumimoji="0" lang="en-US" sz="800" b="1" i="0" u="none" strike="noStrike" kern="1200" cap="none" spc="0" normalizeH="0" baseline="0" noProof="0">
                  <a:ln>
                    <a:noFill/>
                  </a:ln>
                  <a:solidFill>
                    <a:srgbClr val="000000"/>
                  </a:solidFill>
                  <a:effectLst/>
                  <a:uLnTx/>
                  <a:uFillTx/>
                  <a:latin typeface="Calibri"/>
                  <a:ea typeface="+mn-ea"/>
                  <a:cs typeface="+mn-cs"/>
                </a:rPr>
                <a:t>an AI research and deployment company</a:t>
              </a:r>
              <a:r>
                <a:rPr kumimoji="0" lang="en-US" sz="800" b="0" i="0" u="none" strike="noStrike" kern="1200" cap="none" spc="0" normalizeH="0" baseline="0" noProof="0">
                  <a:ln>
                    <a:noFill/>
                  </a:ln>
                  <a:solidFill>
                    <a:srgbClr val="000000"/>
                  </a:solidFill>
                  <a:effectLst/>
                  <a:uLnTx/>
                  <a:uFillTx/>
                  <a:latin typeface="Calibri"/>
                  <a:ea typeface="+mn-ea"/>
                  <a:cs typeface="+mn-cs"/>
                </a:rPr>
                <a:t>. Their product include Dall-E, ChatGPT</a:t>
              </a:r>
            </a:p>
          </p:txBody>
        </p:sp>
        <p:sp>
          <p:nvSpPr>
            <p:cNvPr id="60" name="TextBox 59">
              <a:extLst>
                <a:ext uri="{FF2B5EF4-FFF2-40B4-BE49-F238E27FC236}">
                  <a16:creationId xmlns:a16="http://schemas.microsoft.com/office/drawing/2014/main" id="{DCBBE7D6-7F8A-4EE1-6274-DC4FFC883135}"/>
                </a:ext>
              </a:extLst>
            </p:cNvPr>
            <p:cNvSpPr txBox="1"/>
            <p:nvPr/>
          </p:nvSpPr>
          <p:spPr>
            <a:xfrm>
              <a:off x="7531918" y="1591962"/>
              <a:ext cx="1411678"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Jasper, </a:t>
              </a:r>
              <a:r>
                <a:rPr kumimoji="0" lang="en-US" sz="800" b="0" i="0" u="none" strike="noStrike" kern="1200" cap="none" spc="0" normalizeH="0" baseline="0" noProof="0" err="1">
                  <a:ln>
                    <a:noFill/>
                  </a:ln>
                  <a:solidFill>
                    <a:srgbClr val="000000"/>
                  </a:solidFill>
                  <a:effectLst/>
                  <a:uLnTx/>
                  <a:uFillTx/>
                  <a:latin typeface="Calibri"/>
                  <a:ea typeface="+mn-ea"/>
                  <a:cs typeface="+mn-cs"/>
                </a:rPr>
                <a:t>Github</a:t>
              </a:r>
              <a:endParaRPr kumimoji="0" lang="en-US" sz="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27" name="Group 26">
            <a:extLst>
              <a:ext uri="{FF2B5EF4-FFF2-40B4-BE49-F238E27FC236}">
                <a16:creationId xmlns:a16="http://schemas.microsoft.com/office/drawing/2014/main" id="{E30D41F7-3CE0-DBD9-D37A-70CA50857EE2}"/>
              </a:ext>
            </a:extLst>
          </p:cNvPr>
          <p:cNvGrpSpPr/>
          <p:nvPr/>
        </p:nvGrpSpPr>
        <p:grpSpPr>
          <a:xfrm>
            <a:off x="3698239" y="1821051"/>
            <a:ext cx="5245357" cy="369332"/>
            <a:chOff x="3698239" y="2068355"/>
            <a:chExt cx="5245357" cy="369332"/>
          </a:xfrm>
        </p:grpSpPr>
        <p:sp>
          <p:nvSpPr>
            <p:cNvPr id="44" name="Rectangle: Rounded Corners 43">
              <a:extLst>
                <a:ext uri="{FF2B5EF4-FFF2-40B4-BE49-F238E27FC236}">
                  <a16:creationId xmlns:a16="http://schemas.microsoft.com/office/drawing/2014/main" id="{609FD7A1-2144-A789-C2E7-08364F9E926A}"/>
                </a:ext>
              </a:extLst>
            </p:cNvPr>
            <p:cNvSpPr/>
            <p:nvPr/>
          </p:nvSpPr>
          <p:spPr>
            <a:xfrm>
              <a:off x="3698239" y="2068355"/>
              <a:ext cx="867665" cy="369332"/>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LLM</a:t>
              </a:r>
            </a:p>
          </p:txBody>
        </p:sp>
        <p:sp>
          <p:nvSpPr>
            <p:cNvPr id="33" name="TextBox 32">
              <a:extLst>
                <a:ext uri="{FF2B5EF4-FFF2-40B4-BE49-F238E27FC236}">
                  <a16:creationId xmlns:a16="http://schemas.microsoft.com/office/drawing/2014/main" id="{629C0E35-A2B1-EC0D-D524-762C0A074688}"/>
                </a:ext>
              </a:extLst>
            </p:cNvPr>
            <p:cNvSpPr txBox="1"/>
            <p:nvPr/>
          </p:nvSpPr>
          <p:spPr>
            <a:xfrm>
              <a:off x="4716552" y="2068355"/>
              <a:ext cx="2664718"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Large Language Models - programs that undergo training using an extensive collection of text and code, including books, articles, websites, and code snippets</a:t>
              </a:r>
            </a:p>
          </p:txBody>
        </p:sp>
        <p:sp>
          <p:nvSpPr>
            <p:cNvPr id="61" name="TextBox 60">
              <a:extLst>
                <a:ext uri="{FF2B5EF4-FFF2-40B4-BE49-F238E27FC236}">
                  <a16:creationId xmlns:a16="http://schemas.microsoft.com/office/drawing/2014/main" id="{4CB63022-EEFA-3D92-8421-1959FC08862F}"/>
                </a:ext>
              </a:extLst>
            </p:cNvPr>
            <p:cNvSpPr txBox="1"/>
            <p:nvPr/>
          </p:nvSpPr>
          <p:spPr>
            <a:xfrm>
              <a:off x="7531918" y="2068355"/>
              <a:ext cx="1411678"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OpenAI – GPT 4, DALL-E, Cohere, </a:t>
              </a:r>
              <a:r>
                <a:rPr kumimoji="0" lang="en-US" sz="800" b="0" i="0" u="none" strike="noStrike" kern="1200" cap="none" spc="0" normalizeH="0" baseline="0" noProof="0" err="1">
                  <a:ln>
                    <a:noFill/>
                  </a:ln>
                  <a:solidFill>
                    <a:srgbClr val="000000"/>
                  </a:solidFill>
                  <a:effectLst/>
                  <a:uLnTx/>
                  <a:uFillTx/>
                  <a:latin typeface="Calibri"/>
                  <a:ea typeface="+mn-ea"/>
                  <a:cs typeface="+mn-cs"/>
                </a:rPr>
                <a:t>LLaMA</a:t>
              </a:r>
              <a:r>
                <a:rPr kumimoji="0" lang="en-US" sz="800" b="0" i="0" u="none" strike="noStrike" kern="1200" cap="none" spc="0" normalizeH="0" baseline="0" noProof="0">
                  <a:ln>
                    <a:noFill/>
                  </a:ln>
                  <a:solidFill>
                    <a:srgbClr val="000000"/>
                  </a:solidFill>
                  <a:effectLst/>
                  <a:uLnTx/>
                  <a:uFillTx/>
                  <a:latin typeface="Calibri"/>
                  <a:ea typeface="+mn-ea"/>
                  <a:cs typeface="+mn-cs"/>
                </a:rPr>
                <a:t> from Meta, </a:t>
              </a:r>
              <a:r>
                <a:rPr kumimoji="0" lang="en-US" sz="800" b="0" i="0" u="none" strike="noStrike" kern="1200" cap="none" spc="0" normalizeH="0" baseline="0" noProof="0" err="1">
                  <a:ln>
                    <a:noFill/>
                  </a:ln>
                  <a:solidFill>
                    <a:srgbClr val="000000"/>
                  </a:solidFill>
                  <a:effectLst/>
                  <a:uLnTx/>
                  <a:uFillTx/>
                  <a:latin typeface="Calibri"/>
                  <a:ea typeface="+mn-ea"/>
                  <a:cs typeface="+mn-cs"/>
                </a:rPr>
                <a:t>Anthropic’s</a:t>
              </a:r>
              <a:r>
                <a:rPr kumimoji="0" lang="en-US" sz="800" b="0" i="0" u="none" strike="noStrike" kern="1200" cap="none" spc="0" normalizeH="0" baseline="0" noProof="0">
                  <a:ln>
                    <a:noFill/>
                  </a:ln>
                  <a:solidFill>
                    <a:srgbClr val="000000"/>
                  </a:solidFill>
                  <a:effectLst/>
                  <a:uLnTx/>
                  <a:uFillTx/>
                  <a:latin typeface="Calibri"/>
                  <a:ea typeface="+mn-ea"/>
                  <a:cs typeface="+mn-cs"/>
                </a:rPr>
                <a:t> Claude, Mosaic ML </a:t>
              </a:r>
            </a:p>
          </p:txBody>
        </p:sp>
      </p:grpSp>
      <p:grpSp>
        <p:nvGrpSpPr>
          <p:cNvPr id="28" name="Group 27">
            <a:extLst>
              <a:ext uri="{FF2B5EF4-FFF2-40B4-BE49-F238E27FC236}">
                <a16:creationId xmlns:a16="http://schemas.microsoft.com/office/drawing/2014/main" id="{8F799560-158B-A345-7957-E29596FDF7EC}"/>
              </a:ext>
            </a:extLst>
          </p:cNvPr>
          <p:cNvGrpSpPr/>
          <p:nvPr/>
        </p:nvGrpSpPr>
        <p:grpSpPr>
          <a:xfrm>
            <a:off x="3698239" y="2296903"/>
            <a:ext cx="5245357" cy="369332"/>
            <a:chOff x="3698239" y="2544748"/>
            <a:chExt cx="5245357" cy="369332"/>
          </a:xfrm>
        </p:grpSpPr>
        <p:sp>
          <p:nvSpPr>
            <p:cNvPr id="45" name="Rectangle: Rounded Corners 44">
              <a:extLst>
                <a:ext uri="{FF2B5EF4-FFF2-40B4-BE49-F238E27FC236}">
                  <a16:creationId xmlns:a16="http://schemas.microsoft.com/office/drawing/2014/main" id="{23E39D5F-5EC7-9C8A-50B5-AFCB9E98F1E5}"/>
                </a:ext>
              </a:extLst>
            </p:cNvPr>
            <p:cNvSpPr/>
            <p:nvPr/>
          </p:nvSpPr>
          <p:spPr>
            <a:xfrm>
              <a:off x="3698239" y="2544748"/>
              <a:ext cx="867665" cy="369332"/>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Models</a:t>
              </a:r>
            </a:p>
          </p:txBody>
        </p:sp>
        <p:sp>
          <p:nvSpPr>
            <p:cNvPr id="35" name="TextBox 34">
              <a:extLst>
                <a:ext uri="{FF2B5EF4-FFF2-40B4-BE49-F238E27FC236}">
                  <a16:creationId xmlns:a16="http://schemas.microsoft.com/office/drawing/2014/main" id="{DB897A46-134B-A867-4572-DFFD9FC9CFEC}"/>
                </a:ext>
              </a:extLst>
            </p:cNvPr>
            <p:cNvSpPr txBox="1"/>
            <p:nvPr/>
          </p:nvSpPr>
          <p:spPr>
            <a:xfrm>
              <a:off x="4716552" y="2544748"/>
              <a:ext cx="2664718"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Refers to the AI system that has been trained to understand and generate new data based on the patterns it has learned from its input training data</a:t>
              </a:r>
            </a:p>
          </p:txBody>
        </p:sp>
        <p:sp>
          <p:nvSpPr>
            <p:cNvPr id="62" name="TextBox 61">
              <a:extLst>
                <a:ext uri="{FF2B5EF4-FFF2-40B4-BE49-F238E27FC236}">
                  <a16:creationId xmlns:a16="http://schemas.microsoft.com/office/drawing/2014/main" id="{F2308FF7-AFA1-E5E9-0392-BA735EFAA0AB}"/>
                </a:ext>
              </a:extLst>
            </p:cNvPr>
            <p:cNvSpPr txBox="1"/>
            <p:nvPr/>
          </p:nvSpPr>
          <p:spPr>
            <a:xfrm>
              <a:off x="7531918" y="2544748"/>
              <a:ext cx="1411678"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Supervised Learning Model, Un-Supervised Learning Model, Reinforcement Learning model</a:t>
              </a:r>
            </a:p>
          </p:txBody>
        </p:sp>
      </p:grpSp>
      <p:grpSp>
        <p:nvGrpSpPr>
          <p:cNvPr id="30" name="Group 29">
            <a:extLst>
              <a:ext uri="{FF2B5EF4-FFF2-40B4-BE49-F238E27FC236}">
                <a16:creationId xmlns:a16="http://schemas.microsoft.com/office/drawing/2014/main" id="{A6D4D97D-5A01-2DB2-3F95-6408F3F13C32}"/>
              </a:ext>
            </a:extLst>
          </p:cNvPr>
          <p:cNvGrpSpPr/>
          <p:nvPr/>
        </p:nvGrpSpPr>
        <p:grpSpPr>
          <a:xfrm>
            <a:off x="3698239" y="3248607"/>
            <a:ext cx="5245357" cy="369332"/>
            <a:chOff x="3698239" y="3497534"/>
            <a:chExt cx="5245357" cy="369332"/>
          </a:xfrm>
        </p:grpSpPr>
        <p:sp>
          <p:nvSpPr>
            <p:cNvPr id="47" name="Rectangle: Rounded Corners 46">
              <a:extLst>
                <a:ext uri="{FF2B5EF4-FFF2-40B4-BE49-F238E27FC236}">
                  <a16:creationId xmlns:a16="http://schemas.microsoft.com/office/drawing/2014/main" id="{6AD7FCA3-A03A-B63F-EBD3-10BA114423D1}"/>
                </a:ext>
              </a:extLst>
            </p:cNvPr>
            <p:cNvSpPr/>
            <p:nvPr/>
          </p:nvSpPr>
          <p:spPr>
            <a:xfrm>
              <a:off x="3698239" y="3497534"/>
              <a:ext cx="867665" cy="369332"/>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Hallucinations</a:t>
              </a:r>
            </a:p>
          </p:txBody>
        </p:sp>
        <p:sp>
          <p:nvSpPr>
            <p:cNvPr id="37" name="TextBox 36">
              <a:extLst>
                <a:ext uri="{FF2B5EF4-FFF2-40B4-BE49-F238E27FC236}">
                  <a16:creationId xmlns:a16="http://schemas.microsoft.com/office/drawing/2014/main" id="{C9F896AF-8B55-D4B7-DCD4-DAA82E8BC08E}"/>
                </a:ext>
              </a:extLst>
            </p:cNvPr>
            <p:cNvSpPr txBox="1"/>
            <p:nvPr/>
          </p:nvSpPr>
          <p:spPr>
            <a:xfrm>
              <a:off x="4716552" y="3497534"/>
              <a:ext cx="266471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Hallucination refers to outputs generated by AI systems that are entirely fabricated rather than grounded in reality</a:t>
              </a:r>
            </a:p>
          </p:txBody>
        </p:sp>
        <p:sp>
          <p:nvSpPr>
            <p:cNvPr id="64" name="TextBox 63">
              <a:extLst>
                <a:ext uri="{FF2B5EF4-FFF2-40B4-BE49-F238E27FC236}">
                  <a16:creationId xmlns:a16="http://schemas.microsoft.com/office/drawing/2014/main" id="{D53DFF70-A8D9-DB42-6DDB-419894A7E382}"/>
                </a:ext>
              </a:extLst>
            </p:cNvPr>
            <p:cNvSpPr txBox="1"/>
            <p:nvPr/>
          </p:nvSpPr>
          <p:spPr>
            <a:xfrm>
              <a:off x="7531918" y="3497534"/>
              <a:ext cx="1411678"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For instance, a text generator hallucinates fictional events as fact</a:t>
              </a:r>
            </a:p>
          </p:txBody>
        </p:sp>
      </p:grpSp>
      <p:grpSp>
        <p:nvGrpSpPr>
          <p:cNvPr id="31" name="Group 30">
            <a:extLst>
              <a:ext uri="{FF2B5EF4-FFF2-40B4-BE49-F238E27FC236}">
                <a16:creationId xmlns:a16="http://schemas.microsoft.com/office/drawing/2014/main" id="{F4707355-9903-C668-C8BE-ECAC2F8FE2D6}"/>
              </a:ext>
            </a:extLst>
          </p:cNvPr>
          <p:cNvGrpSpPr/>
          <p:nvPr/>
        </p:nvGrpSpPr>
        <p:grpSpPr>
          <a:xfrm>
            <a:off x="3698239" y="3724459"/>
            <a:ext cx="5245357" cy="246221"/>
            <a:chOff x="3698239" y="3973927"/>
            <a:chExt cx="5245357" cy="246221"/>
          </a:xfrm>
        </p:grpSpPr>
        <p:sp>
          <p:nvSpPr>
            <p:cNvPr id="48" name="Rectangle: Rounded Corners 47">
              <a:extLst>
                <a:ext uri="{FF2B5EF4-FFF2-40B4-BE49-F238E27FC236}">
                  <a16:creationId xmlns:a16="http://schemas.microsoft.com/office/drawing/2014/main" id="{C489C75D-729F-C82D-DEC0-AF9D917ADEB5}"/>
                </a:ext>
              </a:extLst>
            </p:cNvPr>
            <p:cNvSpPr/>
            <p:nvPr/>
          </p:nvSpPr>
          <p:spPr>
            <a:xfrm>
              <a:off x="3698239" y="3973927"/>
              <a:ext cx="867665" cy="246208"/>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Fine Tune</a:t>
              </a:r>
            </a:p>
          </p:txBody>
        </p:sp>
        <p:sp>
          <p:nvSpPr>
            <p:cNvPr id="38" name="TextBox 37">
              <a:extLst>
                <a:ext uri="{FF2B5EF4-FFF2-40B4-BE49-F238E27FC236}">
                  <a16:creationId xmlns:a16="http://schemas.microsoft.com/office/drawing/2014/main" id="{ADB759C4-8320-4D9B-FEA6-B1E82C4A21D0}"/>
                </a:ext>
              </a:extLst>
            </p:cNvPr>
            <p:cNvSpPr txBox="1"/>
            <p:nvPr/>
          </p:nvSpPr>
          <p:spPr>
            <a:xfrm>
              <a:off x="4716552" y="3973927"/>
              <a:ext cx="266471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Fine-tuning is a technique in which pre-trained models are customized to perform specific tasks or behaviors</a:t>
              </a:r>
            </a:p>
          </p:txBody>
        </p:sp>
        <p:sp>
          <p:nvSpPr>
            <p:cNvPr id="65" name="TextBox 64">
              <a:extLst>
                <a:ext uri="{FF2B5EF4-FFF2-40B4-BE49-F238E27FC236}">
                  <a16:creationId xmlns:a16="http://schemas.microsoft.com/office/drawing/2014/main" id="{50727B16-4628-360D-6448-1E99E57D504B}"/>
                </a:ext>
              </a:extLst>
            </p:cNvPr>
            <p:cNvSpPr txBox="1"/>
            <p:nvPr/>
          </p:nvSpPr>
          <p:spPr>
            <a:xfrm>
              <a:off x="7531918" y="3973927"/>
              <a:ext cx="1411678"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Few-Shot Learning Method</a:t>
              </a:r>
            </a:p>
          </p:txBody>
        </p:sp>
      </p:grpSp>
      <p:grpSp>
        <p:nvGrpSpPr>
          <p:cNvPr id="40" name="Group 39">
            <a:extLst>
              <a:ext uri="{FF2B5EF4-FFF2-40B4-BE49-F238E27FC236}">
                <a16:creationId xmlns:a16="http://schemas.microsoft.com/office/drawing/2014/main" id="{C05EA330-7FD5-E53E-D2BD-08785073DB64}"/>
              </a:ext>
            </a:extLst>
          </p:cNvPr>
          <p:cNvGrpSpPr/>
          <p:nvPr/>
        </p:nvGrpSpPr>
        <p:grpSpPr>
          <a:xfrm>
            <a:off x="3698239" y="4077200"/>
            <a:ext cx="5245357" cy="369332"/>
            <a:chOff x="3698239" y="4450318"/>
            <a:chExt cx="5245357" cy="369332"/>
          </a:xfrm>
        </p:grpSpPr>
        <p:sp>
          <p:nvSpPr>
            <p:cNvPr id="39" name="TextBox 38">
              <a:extLst>
                <a:ext uri="{FF2B5EF4-FFF2-40B4-BE49-F238E27FC236}">
                  <a16:creationId xmlns:a16="http://schemas.microsoft.com/office/drawing/2014/main" id="{40C62BBF-C458-DD53-8FE2-CDE49B283B63}"/>
                </a:ext>
              </a:extLst>
            </p:cNvPr>
            <p:cNvSpPr txBox="1"/>
            <p:nvPr/>
          </p:nvSpPr>
          <p:spPr>
            <a:xfrm>
              <a:off x="4716552" y="4450318"/>
              <a:ext cx="2664718"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Generative Pre-trained Transformer, GPT is an open source large language model used by a number of different AI product companies</a:t>
              </a:r>
            </a:p>
          </p:txBody>
        </p:sp>
        <p:sp>
          <p:nvSpPr>
            <p:cNvPr id="49" name="Rectangle: Rounded Corners 48">
              <a:extLst>
                <a:ext uri="{FF2B5EF4-FFF2-40B4-BE49-F238E27FC236}">
                  <a16:creationId xmlns:a16="http://schemas.microsoft.com/office/drawing/2014/main" id="{B4D5A4D1-B958-DF5A-4B68-001BE8A1DA3C}"/>
                </a:ext>
              </a:extLst>
            </p:cNvPr>
            <p:cNvSpPr/>
            <p:nvPr/>
          </p:nvSpPr>
          <p:spPr>
            <a:xfrm>
              <a:off x="3698239" y="4450318"/>
              <a:ext cx="867665" cy="369332"/>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GPT</a:t>
              </a:r>
            </a:p>
          </p:txBody>
        </p:sp>
        <p:sp>
          <p:nvSpPr>
            <p:cNvPr id="66" name="TextBox 65">
              <a:extLst>
                <a:ext uri="{FF2B5EF4-FFF2-40B4-BE49-F238E27FC236}">
                  <a16:creationId xmlns:a16="http://schemas.microsoft.com/office/drawing/2014/main" id="{FA63AF9A-7973-D884-1125-40D594F22383}"/>
                </a:ext>
              </a:extLst>
            </p:cNvPr>
            <p:cNvSpPr txBox="1"/>
            <p:nvPr/>
          </p:nvSpPr>
          <p:spPr>
            <a:xfrm>
              <a:off x="7531918" y="4450318"/>
              <a:ext cx="14116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Google Bard, Google’s AI chatbot, powered by </a:t>
              </a:r>
              <a:r>
                <a:rPr kumimoji="0" lang="en-US" sz="800" b="0" i="0" u="none" strike="noStrike" kern="1200" cap="none" spc="0" normalizeH="0" baseline="0" noProof="0" err="1">
                  <a:ln>
                    <a:noFill/>
                  </a:ln>
                  <a:solidFill>
                    <a:srgbClr val="000000"/>
                  </a:solidFill>
                  <a:effectLst/>
                  <a:uLnTx/>
                  <a:uFillTx/>
                  <a:latin typeface="Calibri"/>
                  <a:ea typeface="+mn-ea"/>
                  <a:cs typeface="+mn-cs"/>
                </a:rPr>
                <a:t>LaMDA</a:t>
              </a:r>
              <a:r>
                <a:rPr kumimoji="0" lang="en-US" sz="800" b="0" i="0" u="none" strike="noStrike" kern="1200" cap="none" spc="0" normalizeH="0" baseline="0" noProof="0">
                  <a:ln>
                    <a:noFill/>
                  </a:ln>
                  <a:solidFill>
                    <a:srgbClr val="000000"/>
                  </a:solidFill>
                  <a:effectLst/>
                  <a:uLnTx/>
                  <a:uFillTx/>
                  <a:latin typeface="Calibri"/>
                  <a:ea typeface="+mn-ea"/>
                  <a:cs typeface="+mn-cs"/>
                </a:rPr>
                <a:t>, Chinchilla AI</a:t>
              </a:r>
            </a:p>
          </p:txBody>
        </p:sp>
      </p:grpSp>
      <p:grpSp>
        <p:nvGrpSpPr>
          <p:cNvPr id="29" name="Group 28">
            <a:extLst>
              <a:ext uri="{FF2B5EF4-FFF2-40B4-BE49-F238E27FC236}">
                <a16:creationId xmlns:a16="http://schemas.microsoft.com/office/drawing/2014/main" id="{DB5FB5A4-04F5-300D-4637-092AE6B96CB2}"/>
              </a:ext>
            </a:extLst>
          </p:cNvPr>
          <p:cNvGrpSpPr/>
          <p:nvPr/>
        </p:nvGrpSpPr>
        <p:grpSpPr>
          <a:xfrm>
            <a:off x="3698239" y="2772755"/>
            <a:ext cx="5245357" cy="369332"/>
            <a:chOff x="3698239" y="3021141"/>
            <a:chExt cx="5245357" cy="369332"/>
          </a:xfrm>
        </p:grpSpPr>
        <p:sp>
          <p:nvSpPr>
            <p:cNvPr id="36" name="TextBox 35">
              <a:extLst>
                <a:ext uri="{FF2B5EF4-FFF2-40B4-BE49-F238E27FC236}">
                  <a16:creationId xmlns:a16="http://schemas.microsoft.com/office/drawing/2014/main" id="{9C76C7BD-3662-4B05-C0C9-876F96291151}"/>
                </a:ext>
              </a:extLst>
            </p:cNvPr>
            <p:cNvSpPr txBox="1"/>
            <p:nvPr/>
          </p:nvSpPr>
          <p:spPr>
            <a:xfrm>
              <a:off x="4716552" y="3021141"/>
              <a:ext cx="2664718"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Refers to the input or instruction given to the model to generate a specific response. A prompt may be a text description, an image, or even samples of desired audio or video</a:t>
              </a:r>
            </a:p>
          </p:txBody>
        </p:sp>
        <p:sp>
          <p:nvSpPr>
            <p:cNvPr id="63" name="TextBox 62">
              <a:extLst>
                <a:ext uri="{FF2B5EF4-FFF2-40B4-BE49-F238E27FC236}">
                  <a16:creationId xmlns:a16="http://schemas.microsoft.com/office/drawing/2014/main" id="{1DB9DA4F-2CE5-0BCE-710E-3792A0AABB7A}"/>
                </a:ext>
              </a:extLst>
            </p:cNvPr>
            <p:cNvSpPr txBox="1"/>
            <p:nvPr/>
          </p:nvSpPr>
          <p:spPr>
            <a:xfrm>
              <a:off x="7531918" y="3021141"/>
              <a:ext cx="1411678"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E.g.,: Prompt: "Write a java program to determine a string is palindrome?”</a:t>
              </a:r>
            </a:p>
          </p:txBody>
        </p:sp>
        <p:sp>
          <p:nvSpPr>
            <p:cNvPr id="80" name="Rectangle: Rounded Corners 79">
              <a:extLst>
                <a:ext uri="{FF2B5EF4-FFF2-40B4-BE49-F238E27FC236}">
                  <a16:creationId xmlns:a16="http://schemas.microsoft.com/office/drawing/2014/main" id="{313137E4-AA99-7AEE-B76A-D1BAC5AE3FAA}"/>
                </a:ext>
              </a:extLst>
            </p:cNvPr>
            <p:cNvSpPr/>
            <p:nvPr/>
          </p:nvSpPr>
          <p:spPr>
            <a:xfrm>
              <a:off x="3698239" y="3021141"/>
              <a:ext cx="867665" cy="369332"/>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Prompt</a:t>
              </a:r>
            </a:p>
          </p:txBody>
        </p:sp>
      </p:grpSp>
      <p:grpSp>
        <p:nvGrpSpPr>
          <p:cNvPr id="41" name="Group 40">
            <a:extLst>
              <a:ext uri="{FF2B5EF4-FFF2-40B4-BE49-F238E27FC236}">
                <a16:creationId xmlns:a16="http://schemas.microsoft.com/office/drawing/2014/main" id="{40E2CB9B-90E5-E616-B3BD-8354B0951543}"/>
              </a:ext>
            </a:extLst>
          </p:cNvPr>
          <p:cNvGrpSpPr/>
          <p:nvPr/>
        </p:nvGrpSpPr>
        <p:grpSpPr>
          <a:xfrm>
            <a:off x="3698239" y="4553052"/>
            <a:ext cx="5245357" cy="246221"/>
            <a:chOff x="3698239" y="4874108"/>
            <a:chExt cx="5245357" cy="246221"/>
          </a:xfrm>
        </p:grpSpPr>
        <p:sp>
          <p:nvSpPr>
            <p:cNvPr id="21" name="TextBox 20">
              <a:extLst>
                <a:ext uri="{FF2B5EF4-FFF2-40B4-BE49-F238E27FC236}">
                  <a16:creationId xmlns:a16="http://schemas.microsoft.com/office/drawing/2014/main" id="{886E5295-9028-F454-27BC-B9725C578484}"/>
                </a:ext>
              </a:extLst>
            </p:cNvPr>
            <p:cNvSpPr txBox="1"/>
            <p:nvPr/>
          </p:nvSpPr>
          <p:spPr>
            <a:xfrm>
              <a:off x="4716552" y="4874108"/>
              <a:ext cx="266471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Retrieval Augmented Generation and Feedback Loop Around GPT</a:t>
              </a:r>
            </a:p>
          </p:txBody>
        </p:sp>
        <p:sp>
          <p:nvSpPr>
            <p:cNvPr id="22" name="Rectangle: Rounded Corners 21">
              <a:extLst>
                <a:ext uri="{FF2B5EF4-FFF2-40B4-BE49-F238E27FC236}">
                  <a16:creationId xmlns:a16="http://schemas.microsoft.com/office/drawing/2014/main" id="{BB8A8598-C9F8-39C8-781D-CBF1AD97E6F9}"/>
                </a:ext>
              </a:extLst>
            </p:cNvPr>
            <p:cNvSpPr/>
            <p:nvPr/>
          </p:nvSpPr>
          <p:spPr>
            <a:xfrm>
              <a:off x="3698239" y="4874108"/>
              <a:ext cx="867665" cy="246217"/>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RAG and FLAG</a:t>
              </a:r>
            </a:p>
          </p:txBody>
        </p:sp>
        <p:sp>
          <p:nvSpPr>
            <p:cNvPr id="23" name="TextBox 22">
              <a:extLst>
                <a:ext uri="{FF2B5EF4-FFF2-40B4-BE49-F238E27FC236}">
                  <a16:creationId xmlns:a16="http://schemas.microsoft.com/office/drawing/2014/main" id="{02374EEB-3392-61A5-4336-3708ECD96403}"/>
                </a:ext>
              </a:extLst>
            </p:cNvPr>
            <p:cNvSpPr txBox="1"/>
            <p:nvPr/>
          </p:nvSpPr>
          <p:spPr>
            <a:xfrm>
              <a:off x="7531918" y="4874108"/>
              <a:ext cx="1411678"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mn-cs"/>
                </a:rPr>
                <a:t>NA</a:t>
              </a:r>
            </a:p>
          </p:txBody>
        </p:sp>
      </p:grpSp>
      <p:grpSp>
        <p:nvGrpSpPr>
          <p:cNvPr id="42" name="Group 41">
            <a:extLst>
              <a:ext uri="{FF2B5EF4-FFF2-40B4-BE49-F238E27FC236}">
                <a16:creationId xmlns:a16="http://schemas.microsoft.com/office/drawing/2014/main" id="{8D706202-FD37-0922-1DA4-0C07FFAAB67B}"/>
              </a:ext>
            </a:extLst>
          </p:cNvPr>
          <p:cNvGrpSpPr/>
          <p:nvPr/>
        </p:nvGrpSpPr>
        <p:grpSpPr>
          <a:xfrm>
            <a:off x="3698239" y="1415050"/>
            <a:ext cx="5247324" cy="3084742"/>
            <a:chOff x="3698239" y="1415050"/>
            <a:chExt cx="5247324" cy="3084742"/>
          </a:xfrm>
        </p:grpSpPr>
        <p:cxnSp>
          <p:nvCxnSpPr>
            <p:cNvPr id="90" name="Straight Connector 89">
              <a:extLst>
                <a:ext uri="{FF2B5EF4-FFF2-40B4-BE49-F238E27FC236}">
                  <a16:creationId xmlns:a16="http://schemas.microsoft.com/office/drawing/2014/main" id="{04472171-0127-9439-AF1B-815E37577E26}"/>
                </a:ext>
              </a:extLst>
            </p:cNvPr>
            <p:cNvCxnSpPr/>
            <p:nvPr/>
          </p:nvCxnSpPr>
          <p:spPr>
            <a:xfrm>
              <a:off x="3698239" y="1415050"/>
              <a:ext cx="524732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5AAE19B-A014-1675-CB4F-028C4D974BC0}"/>
                </a:ext>
              </a:extLst>
            </p:cNvPr>
            <p:cNvCxnSpPr/>
            <p:nvPr/>
          </p:nvCxnSpPr>
          <p:spPr>
            <a:xfrm>
              <a:off x="3698239" y="1767791"/>
              <a:ext cx="524732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3FBBB6B-142D-E9A3-AB01-6D3270C4AF5D}"/>
                </a:ext>
              </a:extLst>
            </p:cNvPr>
            <p:cNvCxnSpPr/>
            <p:nvPr/>
          </p:nvCxnSpPr>
          <p:spPr>
            <a:xfrm>
              <a:off x="3698239" y="2243643"/>
              <a:ext cx="524732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953B699-F165-B3A1-E8E5-D4183A4968C5}"/>
                </a:ext>
              </a:extLst>
            </p:cNvPr>
            <p:cNvCxnSpPr/>
            <p:nvPr/>
          </p:nvCxnSpPr>
          <p:spPr>
            <a:xfrm>
              <a:off x="3698239" y="2719495"/>
              <a:ext cx="524732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F2A89CB-33E2-2476-FAAE-F019F2BFC9AD}"/>
                </a:ext>
              </a:extLst>
            </p:cNvPr>
            <p:cNvCxnSpPr/>
            <p:nvPr/>
          </p:nvCxnSpPr>
          <p:spPr>
            <a:xfrm>
              <a:off x="3698239" y="3195347"/>
              <a:ext cx="524732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3D21FA0-B502-2ECC-48EA-D792242DCEB4}"/>
                </a:ext>
              </a:extLst>
            </p:cNvPr>
            <p:cNvCxnSpPr/>
            <p:nvPr/>
          </p:nvCxnSpPr>
          <p:spPr>
            <a:xfrm>
              <a:off x="3698239" y="3671199"/>
              <a:ext cx="524732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E967DE4-C2FD-4D18-F87B-B9C20DBD8FDA}"/>
                </a:ext>
              </a:extLst>
            </p:cNvPr>
            <p:cNvCxnSpPr/>
            <p:nvPr/>
          </p:nvCxnSpPr>
          <p:spPr>
            <a:xfrm>
              <a:off x="3698239" y="4023940"/>
              <a:ext cx="524732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97BFE-DA49-DD67-1D6A-D6301B648470}"/>
                </a:ext>
              </a:extLst>
            </p:cNvPr>
            <p:cNvCxnSpPr/>
            <p:nvPr/>
          </p:nvCxnSpPr>
          <p:spPr>
            <a:xfrm>
              <a:off x="3698239" y="4499792"/>
              <a:ext cx="524732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4" descr="File:Revature-768x768.webp">
            <a:extLst>
              <a:ext uri="{FF2B5EF4-FFF2-40B4-BE49-F238E27FC236}">
                <a16:creationId xmlns:a16="http://schemas.microsoft.com/office/drawing/2014/main" id="{4334686B-6C49-7E52-76E7-6DBBDF8AE6EA}"/>
              </a:ext>
            </a:extLst>
          </p:cNvPr>
          <p:cNvPicPr>
            <a:picLocks noChangeAspect="1" noChangeArrowheads="1"/>
          </p:cNvPicPr>
          <p:nvPr/>
        </p:nvPicPr>
        <p:blipFill>
          <a:blip r:embed="rId5">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80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anim calcmode="lin" valueType="num">
                                      <p:cBhvr>
                                        <p:cTn id="12" dur="500" fill="hold"/>
                                        <p:tgtEl>
                                          <p:spTgt spid="25"/>
                                        </p:tgtEl>
                                        <p:attrNameLst>
                                          <p:attrName>ppt_x</p:attrName>
                                        </p:attrNameLst>
                                      </p:cBhvr>
                                      <p:tavLst>
                                        <p:tav tm="0">
                                          <p:val>
                                            <p:strVal val="#ppt_x"/>
                                          </p:val>
                                        </p:tav>
                                        <p:tav tm="100000">
                                          <p:val>
                                            <p:strVal val="#ppt_x"/>
                                          </p:val>
                                        </p:tav>
                                      </p:tavLst>
                                    </p:anim>
                                    <p:anim calcmode="lin" valueType="num">
                                      <p:cBhvr>
                                        <p:cTn id="13" dur="500" fill="hold"/>
                                        <p:tgtEl>
                                          <p:spTgt spid="25"/>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25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anim calcmode="lin" valueType="num">
                                      <p:cBhvr>
                                        <p:cTn id="17" dur="500" fill="hold"/>
                                        <p:tgtEl>
                                          <p:spTgt spid="26"/>
                                        </p:tgtEl>
                                        <p:attrNameLst>
                                          <p:attrName>ppt_x</p:attrName>
                                        </p:attrNameLst>
                                      </p:cBhvr>
                                      <p:tavLst>
                                        <p:tav tm="0">
                                          <p:val>
                                            <p:strVal val="#ppt_x"/>
                                          </p:val>
                                        </p:tav>
                                        <p:tav tm="100000">
                                          <p:val>
                                            <p:strVal val="#ppt_x"/>
                                          </p:val>
                                        </p:tav>
                                      </p:tavLst>
                                    </p:anim>
                                    <p:anim calcmode="lin" valueType="num">
                                      <p:cBhvr>
                                        <p:cTn id="18" dur="500" fill="hold"/>
                                        <p:tgtEl>
                                          <p:spTgt spid="26"/>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5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strVal val="#ppt_x"/>
                                          </p:val>
                                        </p:tav>
                                        <p:tav tm="100000">
                                          <p:val>
                                            <p:strVal val="#ppt_x"/>
                                          </p:val>
                                        </p:tav>
                                      </p:tavLst>
                                    </p:anim>
                                    <p:anim calcmode="lin" valueType="num">
                                      <p:cBhvr>
                                        <p:cTn id="23" dur="500" fill="hold"/>
                                        <p:tgtEl>
                                          <p:spTgt spid="27"/>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75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anim calcmode="lin" valueType="num">
                                      <p:cBhvr>
                                        <p:cTn id="27" dur="500" fill="hold"/>
                                        <p:tgtEl>
                                          <p:spTgt spid="28"/>
                                        </p:tgtEl>
                                        <p:attrNameLst>
                                          <p:attrName>ppt_x</p:attrName>
                                        </p:attrNameLst>
                                      </p:cBhvr>
                                      <p:tavLst>
                                        <p:tav tm="0">
                                          <p:val>
                                            <p:strVal val="#ppt_x"/>
                                          </p:val>
                                        </p:tav>
                                        <p:tav tm="100000">
                                          <p:val>
                                            <p:strVal val="#ppt_x"/>
                                          </p:val>
                                        </p:tav>
                                      </p:tavLst>
                                    </p:anim>
                                    <p:anim calcmode="lin" valueType="num">
                                      <p:cBhvr>
                                        <p:cTn id="28" dur="500" fill="hold"/>
                                        <p:tgtEl>
                                          <p:spTgt spid="28"/>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10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anim calcmode="lin" valueType="num">
                                      <p:cBhvr>
                                        <p:cTn id="32" dur="500" fill="hold"/>
                                        <p:tgtEl>
                                          <p:spTgt spid="29"/>
                                        </p:tgtEl>
                                        <p:attrNameLst>
                                          <p:attrName>ppt_x</p:attrName>
                                        </p:attrNameLst>
                                      </p:cBhvr>
                                      <p:tavLst>
                                        <p:tav tm="0">
                                          <p:val>
                                            <p:strVal val="#ppt_x"/>
                                          </p:val>
                                        </p:tav>
                                        <p:tav tm="100000">
                                          <p:val>
                                            <p:strVal val="#ppt_x"/>
                                          </p:val>
                                        </p:tav>
                                      </p:tavLst>
                                    </p:anim>
                                    <p:anim calcmode="lin" valueType="num">
                                      <p:cBhvr>
                                        <p:cTn id="33" dur="500" fill="hold"/>
                                        <p:tgtEl>
                                          <p:spTgt spid="2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125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anim calcmode="lin" valueType="num">
                                      <p:cBhvr>
                                        <p:cTn id="37" dur="500" fill="hold"/>
                                        <p:tgtEl>
                                          <p:spTgt spid="30"/>
                                        </p:tgtEl>
                                        <p:attrNameLst>
                                          <p:attrName>ppt_x</p:attrName>
                                        </p:attrNameLst>
                                      </p:cBhvr>
                                      <p:tavLst>
                                        <p:tav tm="0">
                                          <p:val>
                                            <p:strVal val="#ppt_x"/>
                                          </p:val>
                                        </p:tav>
                                        <p:tav tm="100000">
                                          <p:val>
                                            <p:strVal val="#ppt_x"/>
                                          </p:val>
                                        </p:tav>
                                      </p:tavLst>
                                    </p:anim>
                                    <p:anim calcmode="lin" valueType="num">
                                      <p:cBhvr>
                                        <p:cTn id="38" dur="500" fill="hold"/>
                                        <p:tgtEl>
                                          <p:spTgt spid="30"/>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150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anim calcmode="lin" valueType="num">
                                      <p:cBhvr>
                                        <p:cTn id="42" dur="500" fill="hold"/>
                                        <p:tgtEl>
                                          <p:spTgt spid="31"/>
                                        </p:tgtEl>
                                        <p:attrNameLst>
                                          <p:attrName>ppt_x</p:attrName>
                                        </p:attrNameLst>
                                      </p:cBhvr>
                                      <p:tavLst>
                                        <p:tav tm="0">
                                          <p:val>
                                            <p:strVal val="#ppt_x"/>
                                          </p:val>
                                        </p:tav>
                                        <p:tav tm="100000">
                                          <p:val>
                                            <p:strVal val="#ppt_x"/>
                                          </p:val>
                                        </p:tav>
                                      </p:tavLst>
                                    </p:anim>
                                    <p:anim calcmode="lin" valueType="num">
                                      <p:cBhvr>
                                        <p:cTn id="43" dur="5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17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anim calcmode="lin" valueType="num">
                                      <p:cBhvr>
                                        <p:cTn id="47" dur="500" fill="hold"/>
                                        <p:tgtEl>
                                          <p:spTgt spid="40"/>
                                        </p:tgtEl>
                                        <p:attrNameLst>
                                          <p:attrName>ppt_x</p:attrName>
                                        </p:attrNameLst>
                                      </p:cBhvr>
                                      <p:tavLst>
                                        <p:tav tm="0">
                                          <p:val>
                                            <p:strVal val="#ppt_x"/>
                                          </p:val>
                                        </p:tav>
                                        <p:tav tm="100000">
                                          <p:val>
                                            <p:strVal val="#ppt_x"/>
                                          </p:val>
                                        </p:tav>
                                      </p:tavLst>
                                    </p:anim>
                                    <p:anim calcmode="lin" valueType="num">
                                      <p:cBhvr>
                                        <p:cTn id="48" dur="500" fill="hold"/>
                                        <p:tgtEl>
                                          <p:spTgt spid="40"/>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200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anim calcmode="lin" valueType="num">
                                      <p:cBhvr>
                                        <p:cTn id="52" dur="500" fill="hold"/>
                                        <p:tgtEl>
                                          <p:spTgt spid="41"/>
                                        </p:tgtEl>
                                        <p:attrNameLst>
                                          <p:attrName>ppt_x</p:attrName>
                                        </p:attrNameLst>
                                      </p:cBhvr>
                                      <p:tavLst>
                                        <p:tav tm="0">
                                          <p:val>
                                            <p:strVal val="#ppt_x"/>
                                          </p:val>
                                        </p:tav>
                                        <p:tav tm="100000">
                                          <p:val>
                                            <p:strVal val="#ppt_x"/>
                                          </p:val>
                                        </p:tav>
                                      </p:tavLst>
                                    </p:anim>
                                    <p:anim calcmode="lin" valueType="num">
                                      <p:cBhvr>
                                        <p:cTn id="53" dur="500" fill="hold"/>
                                        <p:tgtEl>
                                          <p:spTgt spid="41"/>
                                        </p:tgtEl>
                                        <p:attrNameLst>
                                          <p:attrName>ppt_y</p:attrName>
                                        </p:attrNameLst>
                                      </p:cBhvr>
                                      <p:tavLst>
                                        <p:tav tm="0">
                                          <p:val>
                                            <p:strVal val="#ppt_y-.1"/>
                                          </p:val>
                                        </p:tav>
                                        <p:tav tm="100000">
                                          <p:val>
                                            <p:strVal val="#ppt_y"/>
                                          </p:val>
                                        </p:tav>
                                      </p:tavLst>
                                    </p:anim>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C92AC-5A92-AD8E-C10F-C3D3DD3687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BC55328-FD0D-F747-283D-C96649559C79}"/>
              </a:ext>
            </a:extLst>
          </p:cNvPr>
          <p:cNvSpPr>
            <a:spLocks noGrp="1"/>
          </p:cNvSpPr>
          <p:nvPr>
            <p:ph type="title"/>
          </p:nvPr>
        </p:nvSpPr>
        <p:spPr>
          <a:xfrm>
            <a:off x="2897113" y="211723"/>
            <a:ext cx="6062493" cy="384721"/>
          </a:xfrm>
        </p:spPr>
        <p:txBody>
          <a:bodyPr/>
          <a:lstStyle/>
          <a:p>
            <a:r>
              <a:rPr lang="en-US"/>
              <a:t>Intro and Market Overview</a:t>
            </a:r>
          </a:p>
        </p:txBody>
      </p:sp>
      <p:sp>
        <p:nvSpPr>
          <p:cNvPr id="77" name="Rectangle 76">
            <a:extLst>
              <a:ext uri="{FF2B5EF4-FFF2-40B4-BE49-F238E27FC236}">
                <a16:creationId xmlns:a16="http://schemas.microsoft.com/office/drawing/2014/main" id="{3C87024B-0966-A083-8E29-1D84EE4B27FF}"/>
              </a:ext>
            </a:extLst>
          </p:cNvPr>
          <p:cNvSpPr/>
          <p:nvPr/>
        </p:nvSpPr>
        <p:spPr>
          <a:xfrm>
            <a:off x="0" y="0"/>
            <a:ext cx="2712720" cy="51435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503CA612-8D52-BF7B-EC8F-A697559A25DB}"/>
              </a:ext>
            </a:extLst>
          </p:cNvPr>
          <p:cNvGrpSpPr/>
          <p:nvPr/>
        </p:nvGrpSpPr>
        <p:grpSpPr>
          <a:xfrm>
            <a:off x="2897112" y="3746719"/>
            <a:ext cx="6062494" cy="923330"/>
            <a:chOff x="2897112" y="3746719"/>
            <a:chExt cx="6062494" cy="923330"/>
          </a:xfrm>
        </p:grpSpPr>
        <p:sp>
          <p:nvSpPr>
            <p:cNvPr id="109" name="TextBox 108">
              <a:extLst>
                <a:ext uri="{FF2B5EF4-FFF2-40B4-BE49-F238E27FC236}">
                  <a16:creationId xmlns:a16="http://schemas.microsoft.com/office/drawing/2014/main" id="{2CD063D5-95C8-DF37-309F-8D4871229E38}"/>
                </a:ext>
              </a:extLst>
            </p:cNvPr>
            <p:cNvSpPr txBox="1"/>
            <p:nvPr/>
          </p:nvSpPr>
          <p:spPr>
            <a:xfrm>
              <a:off x="2897112" y="3746719"/>
              <a:ext cx="1552965"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75%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of value that Gen AI Use cases falls across four areas</a:t>
              </a:r>
            </a:p>
          </p:txBody>
        </p:sp>
        <p:grpSp>
          <p:nvGrpSpPr>
            <p:cNvPr id="45" name="Group 44">
              <a:extLst>
                <a:ext uri="{FF2B5EF4-FFF2-40B4-BE49-F238E27FC236}">
                  <a16:creationId xmlns:a16="http://schemas.microsoft.com/office/drawing/2014/main" id="{D8E5FA8C-211B-A2B7-8E9D-8A30E95B4E9F}"/>
                </a:ext>
              </a:extLst>
            </p:cNvPr>
            <p:cNvGrpSpPr/>
            <p:nvPr/>
          </p:nvGrpSpPr>
          <p:grpSpPr>
            <a:xfrm>
              <a:off x="5746889" y="3746719"/>
              <a:ext cx="957952" cy="923330"/>
              <a:chOff x="5803397" y="3746719"/>
              <a:chExt cx="957952" cy="923330"/>
            </a:xfrm>
          </p:grpSpPr>
          <p:sp>
            <p:nvSpPr>
              <p:cNvPr id="134" name="Freeform: Shape 133">
                <a:extLst>
                  <a:ext uri="{FF2B5EF4-FFF2-40B4-BE49-F238E27FC236}">
                    <a16:creationId xmlns:a16="http://schemas.microsoft.com/office/drawing/2014/main" id="{D7B3C1D3-C192-65EA-88E9-33579110CE77}"/>
                  </a:ext>
                </a:extLst>
              </p:cNvPr>
              <p:cNvSpPr/>
              <p:nvPr/>
            </p:nvSpPr>
            <p:spPr>
              <a:xfrm>
                <a:off x="6042102" y="3746719"/>
                <a:ext cx="480543" cy="496911"/>
              </a:xfrm>
              <a:custGeom>
                <a:avLst/>
                <a:gdLst>
                  <a:gd name="connsiteX0" fmla="*/ 150900 w 233974"/>
                  <a:gd name="connsiteY0" fmla="*/ -197 h 241943"/>
                  <a:gd name="connsiteX1" fmla="*/ 119086 w 233974"/>
                  <a:gd name="connsiteY1" fmla="*/ 6233 h 241943"/>
                  <a:gd name="connsiteX2" fmla="*/ 93111 w 233974"/>
                  <a:gd name="connsiteY2" fmla="*/ 23740 h 241943"/>
                  <a:gd name="connsiteX3" fmla="*/ 75605 w 233974"/>
                  <a:gd name="connsiteY3" fmla="*/ 49714 h 241943"/>
                  <a:gd name="connsiteX4" fmla="*/ 69185 w 233974"/>
                  <a:gd name="connsiteY4" fmla="*/ 81528 h 241943"/>
                  <a:gd name="connsiteX5" fmla="*/ 75509 w 233974"/>
                  <a:gd name="connsiteY5" fmla="*/ 113113 h 241943"/>
                  <a:gd name="connsiteX6" fmla="*/ 71442 w 233974"/>
                  <a:gd name="connsiteY6" fmla="*/ 111560 h 241943"/>
                  <a:gd name="connsiteX7" fmla="*/ 70442 w 233974"/>
                  <a:gd name="connsiteY7" fmla="*/ 111379 h 241943"/>
                  <a:gd name="connsiteX8" fmla="*/ 69623 w 233974"/>
                  <a:gd name="connsiteY8" fmla="*/ 116332 h 241943"/>
                  <a:gd name="connsiteX9" fmla="*/ 78995 w 233974"/>
                  <a:gd name="connsiteY9" fmla="*/ 119904 h 241943"/>
                  <a:gd name="connsiteX10" fmla="*/ 82091 w 233974"/>
                  <a:gd name="connsiteY10" fmla="*/ 119647 h 241943"/>
                  <a:gd name="connsiteX11" fmla="*/ 82882 w 233974"/>
                  <a:gd name="connsiteY11" fmla="*/ 118323 h 241943"/>
                  <a:gd name="connsiteX12" fmla="*/ 86549 w 233974"/>
                  <a:gd name="connsiteY12" fmla="*/ 109007 h 241943"/>
                  <a:gd name="connsiteX13" fmla="*/ 84072 w 233974"/>
                  <a:gd name="connsiteY13" fmla="*/ 105493 h 241943"/>
                  <a:gd name="connsiteX14" fmla="*/ 81796 w 233974"/>
                  <a:gd name="connsiteY14" fmla="*/ 107140 h 241943"/>
                  <a:gd name="connsiteX15" fmla="*/ 80215 w 233974"/>
                  <a:gd name="connsiteY15" fmla="*/ 111151 h 241943"/>
                  <a:gd name="connsiteX16" fmla="*/ 74281 w 233974"/>
                  <a:gd name="connsiteY16" fmla="*/ 81547 h 241943"/>
                  <a:gd name="connsiteX17" fmla="*/ 80300 w 233974"/>
                  <a:gd name="connsiteY17" fmla="*/ 51724 h 241943"/>
                  <a:gd name="connsiteX18" fmla="*/ 96721 w 233974"/>
                  <a:gd name="connsiteY18" fmla="*/ 27369 h 241943"/>
                  <a:gd name="connsiteX19" fmla="*/ 121077 w 233974"/>
                  <a:gd name="connsiteY19" fmla="*/ 10957 h 241943"/>
                  <a:gd name="connsiteX20" fmla="*/ 150890 w 233974"/>
                  <a:gd name="connsiteY20" fmla="*/ 4937 h 241943"/>
                  <a:gd name="connsiteX21" fmla="*/ 180713 w 233974"/>
                  <a:gd name="connsiteY21" fmla="*/ 10957 h 241943"/>
                  <a:gd name="connsiteX22" fmla="*/ 205068 w 233974"/>
                  <a:gd name="connsiteY22" fmla="*/ 27369 h 241943"/>
                  <a:gd name="connsiteX23" fmla="*/ 208678 w 233974"/>
                  <a:gd name="connsiteY23" fmla="*/ 23759 h 241943"/>
                  <a:gd name="connsiteX24" fmla="*/ 182704 w 233974"/>
                  <a:gd name="connsiteY24" fmla="*/ 6252 h 241943"/>
                  <a:gd name="connsiteX25" fmla="*/ 150890 w 233974"/>
                  <a:gd name="connsiteY25" fmla="*/ -178 h 241943"/>
                  <a:gd name="connsiteX26" fmla="*/ 150900 w 233974"/>
                  <a:gd name="connsiteY26" fmla="*/ 22787 h 241943"/>
                  <a:gd name="connsiteX27" fmla="*/ 92168 w 233974"/>
                  <a:gd name="connsiteY27" fmla="*/ 81528 h 241943"/>
                  <a:gd name="connsiteX28" fmla="*/ 110037 w 233974"/>
                  <a:gd name="connsiteY28" fmla="*/ 123733 h 241943"/>
                  <a:gd name="connsiteX29" fmla="*/ 110037 w 233974"/>
                  <a:gd name="connsiteY29" fmla="*/ 101273 h 241943"/>
                  <a:gd name="connsiteX30" fmla="*/ 123068 w 233974"/>
                  <a:gd name="connsiteY30" fmla="*/ 88243 h 241943"/>
                  <a:gd name="connsiteX31" fmla="*/ 140736 w 233974"/>
                  <a:gd name="connsiteY31" fmla="*/ 88243 h 241943"/>
                  <a:gd name="connsiteX32" fmla="*/ 143280 w 233974"/>
                  <a:gd name="connsiteY32" fmla="*/ 90567 h 241943"/>
                  <a:gd name="connsiteX33" fmla="*/ 150900 w 233974"/>
                  <a:gd name="connsiteY33" fmla="*/ 97511 h 241943"/>
                  <a:gd name="connsiteX34" fmla="*/ 158529 w 233974"/>
                  <a:gd name="connsiteY34" fmla="*/ 90567 h 241943"/>
                  <a:gd name="connsiteX35" fmla="*/ 161063 w 233974"/>
                  <a:gd name="connsiteY35" fmla="*/ 88243 h 241943"/>
                  <a:gd name="connsiteX36" fmla="*/ 178732 w 233974"/>
                  <a:gd name="connsiteY36" fmla="*/ 88243 h 241943"/>
                  <a:gd name="connsiteX37" fmla="*/ 191752 w 233974"/>
                  <a:gd name="connsiteY37" fmla="*/ 101273 h 241943"/>
                  <a:gd name="connsiteX38" fmla="*/ 186647 w 233974"/>
                  <a:gd name="connsiteY38" fmla="*/ 101273 h 241943"/>
                  <a:gd name="connsiteX39" fmla="*/ 178732 w 233974"/>
                  <a:gd name="connsiteY39" fmla="*/ 93358 h 241943"/>
                  <a:gd name="connsiteX40" fmla="*/ 163168 w 233974"/>
                  <a:gd name="connsiteY40" fmla="*/ 93358 h 241943"/>
                  <a:gd name="connsiteX41" fmla="*/ 153452 w 233974"/>
                  <a:gd name="connsiteY41" fmla="*/ 102350 h 241943"/>
                  <a:gd name="connsiteX42" fmla="*/ 153452 w 233974"/>
                  <a:gd name="connsiteY42" fmla="*/ 140202 h 241943"/>
                  <a:gd name="connsiteX43" fmla="*/ 153462 w 233974"/>
                  <a:gd name="connsiteY43" fmla="*/ 140202 h 241943"/>
                  <a:gd name="connsiteX44" fmla="*/ 154519 w 233974"/>
                  <a:gd name="connsiteY44" fmla="*/ 140154 h 241943"/>
                  <a:gd name="connsiteX45" fmla="*/ 154529 w 233974"/>
                  <a:gd name="connsiteY45" fmla="*/ 140154 h 241943"/>
                  <a:gd name="connsiteX46" fmla="*/ 186647 w 233974"/>
                  <a:gd name="connsiteY46" fmla="*/ 128067 h 241943"/>
                  <a:gd name="connsiteX47" fmla="*/ 186647 w 233974"/>
                  <a:gd name="connsiteY47" fmla="*/ 122342 h 241943"/>
                  <a:gd name="connsiteX48" fmla="*/ 186647 w 233974"/>
                  <a:gd name="connsiteY48" fmla="*/ 116675 h 241943"/>
                  <a:gd name="connsiteX49" fmla="*/ 191752 w 233974"/>
                  <a:gd name="connsiteY49" fmla="*/ 116675 h 241943"/>
                  <a:gd name="connsiteX50" fmla="*/ 191752 w 233974"/>
                  <a:gd name="connsiteY50" fmla="*/ 122342 h 241943"/>
                  <a:gd name="connsiteX51" fmla="*/ 191752 w 233974"/>
                  <a:gd name="connsiteY51" fmla="*/ 123743 h 241943"/>
                  <a:gd name="connsiteX52" fmla="*/ 209631 w 233974"/>
                  <a:gd name="connsiteY52" fmla="*/ 81537 h 241943"/>
                  <a:gd name="connsiteX53" fmla="*/ 150900 w 233974"/>
                  <a:gd name="connsiteY53" fmla="*/ 22797 h 241943"/>
                  <a:gd name="connsiteX54" fmla="*/ 150900 w 233974"/>
                  <a:gd name="connsiteY54" fmla="*/ 34703 h 241943"/>
                  <a:gd name="connsiteX55" fmla="*/ 150900 w 233974"/>
                  <a:gd name="connsiteY55" fmla="*/ 34703 h 241943"/>
                  <a:gd name="connsiteX56" fmla="*/ 150900 w 233974"/>
                  <a:gd name="connsiteY56" fmla="*/ 34703 h 241943"/>
                  <a:gd name="connsiteX57" fmla="*/ 153509 w 233974"/>
                  <a:gd name="connsiteY57" fmla="*/ 34836 h 241943"/>
                  <a:gd name="connsiteX58" fmla="*/ 154071 w 233974"/>
                  <a:gd name="connsiteY58" fmla="*/ 34884 h 241943"/>
                  <a:gd name="connsiteX59" fmla="*/ 166168 w 233974"/>
                  <a:gd name="connsiteY59" fmla="*/ 39770 h 241943"/>
                  <a:gd name="connsiteX60" fmla="*/ 167130 w 233974"/>
                  <a:gd name="connsiteY60" fmla="*/ 40523 h 241943"/>
                  <a:gd name="connsiteX61" fmla="*/ 167597 w 233974"/>
                  <a:gd name="connsiteY61" fmla="*/ 40923 h 241943"/>
                  <a:gd name="connsiteX62" fmla="*/ 168054 w 233974"/>
                  <a:gd name="connsiteY62" fmla="*/ 41323 h 241943"/>
                  <a:gd name="connsiteX63" fmla="*/ 176436 w 233974"/>
                  <a:gd name="connsiteY63" fmla="*/ 60211 h 241943"/>
                  <a:gd name="connsiteX64" fmla="*/ 176436 w 233974"/>
                  <a:gd name="connsiteY64" fmla="*/ 60249 h 241943"/>
                  <a:gd name="connsiteX65" fmla="*/ 176436 w 233974"/>
                  <a:gd name="connsiteY65" fmla="*/ 60268 h 241943"/>
                  <a:gd name="connsiteX66" fmla="*/ 150900 w 233974"/>
                  <a:gd name="connsiteY66" fmla="*/ 85747 h 241943"/>
                  <a:gd name="connsiteX67" fmla="*/ 125363 w 233974"/>
                  <a:gd name="connsiteY67" fmla="*/ 60211 h 241943"/>
                  <a:gd name="connsiteX68" fmla="*/ 149585 w 233974"/>
                  <a:gd name="connsiteY68" fmla="*/ 34712 h 241943"/>
                  <a:gd name="connsiteX69" fmla="*/ 150509 w 233974"/>
                  <a:gd name="connsiteY69" fmla="*/ 34684 h 241943"/>
                  <a:gd name="connsiteX70" fmla="*/ 150900 w 233974"/>
                  <a:gd name="connsiteY70" fmla="*/ 34674 h 241943"/>
                  <a:gd name="connsiteX71" fmla="*/ 150900 w 233974"/>
                  <a:gd name="connsiteY71" fmla="*/ 39808 h 241943"/>
                  <a:gd name="connsiteX72" fmla="*/ 150385 w 233974"/>
                  <a:gd name="connsiteY72" fmla="*/ 39818 h 241943"/>
                  <a:gd name="connsiteX73" fmla="*/ 150214 w 233974"/>
                  <a:gd name="connsiteY73" fmla="*/ 39827 h 241943"/>
                  <a:gd name="connsiteX74" fmla="*/ 150080 w 233974"/>
                  <a:gd name="connsiteY74" fmla="*/ 39827 h 241943"/>
                  <a:gd name="connsiteX75" fmla="*/ 149909 w 233974"/>
                  <a:gd name="connsiteY75" fmla="*/ 39837 h 241943"/>
                  <a:gd name="connsiteX76" fmla="*/ 149642 w 233974"/>
                  <a:gd name="connsiteY76" fmla="*/ 39856 h 241943"/>
                  <a:gd name="connsiteX77" fmla="*/ 149423 w 233974"/>
                  <a:gd name="connsiteY77" fmla="*/ 39865 h 241943"/>
                  <a:gd name="connsiteX78" fmla="*/ 149071 w 233974"/>
                  <a:gd name="connsiteY78" fmla="*/ 39894 h 241943"/>
                  <a:gd name="connsiteX79" fmla="*/ 148937 w 233974"/>
                  <a:gd name="connsiteY79" fmla="*/ 39904 h 241943"/>
                  <a:gd name="connsiteX80" fmla="*/ 148537 w 233974"/>
                  <a:gd name="connsiteY80" fmla="*/ 39942 h 241943"/>
                  <a:gd name="connsiteX81" fmla="*/ 148452 w 233974"/>
                  <a:gd name="connsiteY81" fmla="*/ 39951 h 241943"/>
                  <a:gd name="connsiteX82" fmla="*/ 148014 w 233974"/>
                  <a:gd name="connsiteY82" fmla="*/ 39999 h 241943"/>
                  <a:gd name="connsiteX83" fmla="*/ 147975 w 233974"/>
                  <a:gd name="connsiteY83" fmla="*/ 40008 h 241943"/>
                  <a:gd name="connsiteX84" fmla="*/ 130697 w 233974"/>
                  <a:gd name="connsiteY84" fmla="*/ 58077 h 241943"/>
                  <a:gd name="connsiteX85" fmla="*/ 136355 w 233974"/>
                  <a:gd name="connsiteY85" fmla="*/ 58687 h 241943"/>
                  <a:gd name="connsiteX86" fmla="*/ 157977 w 233974"/>
                  <a:gd name="connsiteY86" fmla="*/ 49371 h 241943"/>
                  <a:gd name="connsiteX87" fmla="*/ 161882 w 233974"/>
                  <a:gd name="connsiteY87" fmla="*/ 49591 h 241943"/>
                  <a:gd name="connsiteX88" fmla="*/ 171083 w 233974"/>
                  <a:gd name="connsiteY88" fmla="*/ 57744 h 241943"/>
                  <a:gd name="connsiteX89" fmla="*/ 153814 w 233974"/>
                  <a:gd name="connsiteY89" fmla="*/ 39980 h 241943"/>
                  <a:gd name="connsiteX90" fmla="*/ 153729 w 233974"/>
                  <a:gd name="connsiteY90" fmla="*/ 39970 h 241943"/>
                  <a:gd name="connsiteX91" fmla="*/ 153338 w 233974"/>
                  <a:gd name="connsiteY91" fmla="*/ 39923 h 241943"/>
                  <a:gd name="connsiteX92" fmla="*/ 153205 w 233974"/>
                  <a:gd name="connsiteY92" fmla="*/ 39904 h 241943"/>
                  <a:gd name="connsiteX93" fmla="*/ 152890 w 233974"/>
                  <a:gd name="connsiteY93" fmla="*/ 39865 h 241943"/>
                  <a:gd name="connsiteX94" fmla="*/ 152852 w 233974"/>
                  <a:gd name="connsiteY94" fmla="*/ 39865 h 241943"/>
                  <a:gd name="connsiteX95" fmla="*/ 152681 w 233974"/>
                  <a:gd name="connsiteY95" fmla="*/ 39846 h 241943"/>
                  <a:gd name="connsiteX96" fmla="*/ 152414 w 233974"/>
                  <a:gd name="connsiteY96" fmla="*/ 39827 h 241943"/>
                  <a:gd name="connsiteX97" fmla="*/ 152195 w 233974"/>
                  <a:gd name="connsiteY97" fmla="*/ 39818 h 241943"/>
                  <a:gd name="connsiteX98" fmla="*/ 151881 w 233974"/>
                  <a:gd name="connsiteY98" fmla="*/ 39799 h 241943"/>
                  <a:gd name="connsiteX99" fmla="*/ 151709 w 233974"/>
                  <a:gd name="connsiteY99" fmla="*/ 39789 h 241943"/>
                  <a:gd name="connsiteX100" fmla="*/ 151528 w 233974"/>
                  <a:gd name="connsiteY100" fmla="*/ 39789 h 241943"/>
                  <a:gd name="connsiteX101" fmla="*/ 151357 w 233974"/>
                  <a:gd name="connsiteY101" fmla="*/ 39780 h 241943"/>
                  <a:gd name="connsiteX102" fmla="*/ 151090 w 233974"/>
                  <a:gd name="connsiteY102" fmla="*/ 39780 h 241943"/>
                  <a:gd name="connsiteX103" fmla="*/ 150871 w 233974"/>
                  <a:gd name="connsiteY103" fmla="*/ 39770 h 241943"/>
                  <a:gd name="connsiteX104" fmla="*/ 150861 w 233974"/>
                  <a:gd name="connsiteY104" fmla="*/ 39770 h 241943"/>
                  <a:gd name="connsiteX105" fmla="*/ 221899 w 233974"/>
                  <a:gd name="connsiteY105" fmla="*/ 43285 h 241943"/>
                  <a:gd name="connsiteX106" fmla="*/ 220918 w 233974"/>
                  <a:gd name="connsiteY106" fmla="*/ 43456 h 241943"/>
                  <a:gd name="connsiteX107" fmla="*/ 219365 w 233974"/>
                  <a:gd name="connsiteY107" fmla="*/ 45190 h 241943"/>
                  <a:gd name="connsiteX108" fmla="*/ 215298 w 233974"/>
                  <a:gd name="connsiteY108" fmla="*/ 54267 h 241943"/>
                  <a:gd name="connsiteX109" fmla="*/ 219956 w 233974"/>
                  <a:gd name="connsiteY109" fmla="*/ 56353 h 241943"/>
                  <a:gd name="connsiteX110" fmla="*/ 221756 w 233974"/>
                  <a:gd name="connsiteY110" fmla="*/ 52343 h 241943"/>
                  <a:gd name="connsiteX111" fmla="*/ 227509 w 233974"/>
                  <a:gd name="connsiteY111" fmla="*/ 81509 h 241943"/>
                  <a:gd name="connsiteX112" fmla="*/ 221489 w 233974"/>
                  <a:gd name="connsiteY112" fmla="*/ 111332 h 241943"/>
                  <a:gd name="connsiteX113" fmla="*/ 205068 w 233974"/>
                  <a:gd name="connsiteY113" fmla="*/ 135687 h 241943"/>
                  <a:gd name="connsiteX114" fmla="*/ 180713 w 233974"/>
                  <a:gd name="connsiteY114" fmla="*/ 152099 h 241943"/>
                  <a:gd name="connsiteX115" fmla="*/ 150900 w 233974"/>
                  <a:gd name="connsiteY115" fmla="*/ 158118 h 241943"/>
                  <a:gd name="connsiteX116" fmla="*/ 121077 w 233974"/>
                  <a:gd name="connsiteY116" fmla="*/ 152099 h 241943"/>
                  <a:gd name="connsiteX117" fmla="*/ 96721 w 233974"/>
                  <a:gd name="connsiteY117" fmla="*/ 135687 h 241943"/>
                  <a:gd name="connsiteX118" fmla="*/ 93111 w 233974"/>
                  <a:gd name="connsiteY118" fmla="*/ 139297 h 241943"/>
                  <a:gd name="connsiteX119" fmla="*/ 119086 w 233974"/>
                  <a:gd name="connsiteY119" fmla="*/ 156813 h 241943"/>
                  <a:gd name="connsiteX120" fmla="*/ 150900 w 233974"/>
                  <a:gd name="connsiteY120" fmla="*/ 163233 h 241943"/>
                  <a:gd name="connsiteX121" fmla="*/ 182704 w 233974"/>
                  <a:gd name="connsiteY121" fmla="*/ 156813 h 241943"/>
                  <a:gd name="connsiteX122" fmla="*/ 208678 w 233974"/>
                  <a:gd name="connsiteY122" fmla="*/ 139297 h 241943"/>
                  <a:gd name="connsiteX123" fmla="*/ 226185 w 233974"/>
                  <a:gd name="connsiteY123" fmla="*/ 113322 h 241943"/>
                  <a:gd name="connsiteX124" fmla="*/ 232615 w 233974"/>
                  <a:gd name="connsiteY124" fmla="*/ 81518 h 241943"/>
                  <a:gd name="connsiteX125" fmla="*/ 226604 w 233974"/>
                  <a:gd name="connsiteY125" fmla="*/ 50714 h 241943"/>
                  <a:gd name="connsiteX126" fmla="*/ 230510 w 233974"/>
                  <a:gd name="connsiteY126" fmla="*/ 52419 h 241943"/>
                  <a:gd name="connsiteX127" fmla="*/ 232548 w 233974"/>
                  <a:gd name="connsiteY127" fmla="*/ 47733 h 241943"/>
                  <a:gd name="connsiteX128" fmla="*/ 223261 w 233974"/>
                  <a:gd name="connsiteY128" fmla="*/ 43685 h 241943"/>
                  <a:gd name="connsiteX129" fmla="*/ 221889 w 233974"/>
                  <a:gd name="connsiteY129" fmla="*/ 43285 h 241943"/>
                  <a:gd name="connsiteX130" fmla="*/ 159539 w 233974"/>
                  <a:gd name="connsiteY130" fmla="*/ 54734 h 241943"/>
                  <a:gd name="connsiteX131" fmla="*/ 136345 w 233974"/>
                  <a:gd name="connsiteY131" fmla="*/ 63811 h 241943"/>
                  <a:gd name="connsiteX132" fmla="*/ 136336 w 233974"/>
                  <a:gd name="connsiteY132" fmla="*/ 63811 h 241943"/>
                  <a:gd name="connsiteX133" fmla="*/ 130697 w 233974"/>
                  <a:gd name="connsiteY133" fmla="*/ 63345 h 241943"/>
                  <a:gd name="connsiteX134" fmla="*/ 150900 w 233974"/>
                  <a:gd name="connsiteY134" fmla="*/ 80671 h 241943"/>
                  <a:gd name="connsiteX135" fmla="*/ 151424 w 233974"/>
                  <a:gd name="connsiteY135" fmla="*/ 80661 h 241943"/>
                  <a:gd name="connsiteX136" fmla="*/ 162330 w 233974"/>
                  <a:gd name="connsiteY136" fmla="*/ 77184 h 241943"/>
                  <a:gd name="connsiteX137" fmla="*/ 162730 w 233974"/>
                  <a:gd name="connsiteY137" fmla="*/ 76918 h 241943"/>
                  <a:gd name="connsiteX138" fmla="*/ 163130 w 233974"/>
                  <a:gd name="connsiteY138" fmla="*/ 76613 h 241943"/>
                  <a:gd name="connsiteX139" fmla="*/ 163901 w 233974"/>
                  <a:gd name="connsiteY139" fmla="*/ 76013 h 241943"/>
                  <a:gd name="connsiteX140" fmla="*/ 170254 w 233974"/>
                  <a:gd name="connsiteY140" fmla="*/ 66802 h 241943"/>
                  <a:gd name="connsiteX141" fmla="*/ 170388 w 233974"/>
                  <a:gd name="connsiteY141" fmla="*/ 66326 h 241943"/>
                  <a:gd name="connsiteX142" fmla="*/ 171045 w 233974"/>
                  <a:gd name="connsiteY142" fmla="*/ 63516 h 241943"/>
                  <a:gd name="connsiteX143" fmla="*/ 159520 w 233974"/>
                  <a:gd name="connsiteY143" fmla="*/ 54734 h 241943"/>
                  <a:gd name="connsiteX144" fmla="*/ 123068 w 233974"/>
                  <a:gd name="connsiteY144" fmla="*/ 93358 h 241943"/>
                  <a:gd name="connsiteX145" fmla="*/ 115152 w 233974"/>
                  <a:gd name="connsiteY145" fmla="*/ 101273 h 241943"/>
                  <a:gd name="connsiteX146" fmla="*/ 115152 w 233974"/>
                  <a:gd name="connsiteY146" fmla="*/ 128010 h 241943"/>
                  <a:gd name="connsiteX147" fmla="*/ 148347 w 233974"/>
                  <a:gd name="connsiteY147" fmla="*/ 140192 h 241943"/>
                  <a:gd name="connsiteX148" fmla="*/ 148347 w 233974"/>
                  <a:gd name="connsiteY148" fmla="*/ 102350 h 241943"/>
                  <a:gd name="connsiteX149" fmla="*/ 138641 w 233974"/>
                  <a:gd name="connsiteY149" fmla="*/ 93358 h 241943"/>
                  <a:gd name="connsiteX150" fmla="*/ 189219 w 233974"/>
                  <a:gd name="connsiteY150" fmla="*/ 106445 h 241943"/>
                  <a:gd name="connsiteX151" fmla="*/ 189219 w 233974"/>
                  <a:gd name="connsiteY151" fmla="*/ 111551 h 241943"/>
                  <a:gd name="connsiteX152" fmla="*/ 189219 w 233974"/>
                  <a:gd name="connsiteY152" fmla="*/ 106445 h 241943"/>
                  <a:gd name="connsiteX153" fmla="*/ 65175 w 233974"/>
                  <a:gd name="connsiteY153" fmla="*/ 156080 h 241943"/>
                  <a:gd name="connsiteX154" fmla="*/ 36542 w 233974"/>
                  <a:gd name="connsiteY154" fmla="*/ 172644 h 241943"/>
                  <a:gd name="connsiteX155" fmla="*/ 60984 w 233974"/>
                  <a:gd name="connsiteY155" fmla="*/ 215068 h 241943"/>
                  <a:gd name="connsiteX156" fmla="*/ 70366 w 233974"/>
                  <a:gd name="connsiteY156" fmla="*/ 209630 h 241943"/>
                  <a:gd name="connsiteX157" fmla="*/ 70404 w 233974"/>
                  <a:gd name="connsiteY157" fmla="*/ 209611 h 241943"/>
                  <a:gd name="connsiteX158" fmla="*/ 70413 w 233974"/>
                  <a:gd name="connsiteY158" fmla="*/ 209611 h 241943"/>
                  <a:gd name="connsiteX159" fmla="*/ 71804 w 233974"/>
                  <a:gd name="connsiteY159" fmla="*/ 209258 h 241943"/>
                  <a:gd name="connsiteX160" fmla="*/ 72699 w 233974"/>
                  <a:gd name="connsiteY160" fmla="*/ 209439 h 241943"/>
                  <a:gd name="connsiteX161" fmla="*/ 147433 w 233974"/>
                  <a:gd name="connsiteY161" fmla="*/ 229508 h 241943"/>
                  <a:gd name="connsiteX162" fmla="*/ 150071 w 233974"/>
                  <a:gd name="connsiteY162" fmla="*/ 230194 h 241943"/>
                  <a:gd name="connsiteX163" fmla="*/ 159367 w 233974"/>
                  <a:gd name="connsiteY163" fmla="*/ 229346 h 241943"/>
                  <a:gd name="connsiteX164" fmla="*/ 225538 w 233974"/>
                  <a:gd name="connsiteY164" fmla="*/ 191056 h 241943"/>
                  <a:gd name="connsiteX165" fmla="*/ 229595 w 233974"/>
                  <a:gd name="connsiteY165" fmla="*/ 175863 h 241943"/>
                  <a:gd name="connsiteX166" fmla="*/ 222871 w 233974"/>
                  <a:gd name="connsiteY166" fmla="*/ 170663 h 241943"/>
                  <a:gd name="connsiteX167" fmla="*/ 216174 w 233974"/>
                  <a:gd name="connsiteY167" fmla="*/ 170977 h 241943"/>
                  <a:gd name="connsiteX168" fmla="*/ 216165 w 233974"/>
                  <a:gd name="connsiteY168" fmla="*/ 170977 h 241943"/>
                  <a:gd name="connsiteX169" fmla="*/ 215765 w 233974"/>
                  <a:gd name="connsiteY169" fmla="*/ 171158 h 241943"/>
                  <a:gd name="connsiteX170" fmla="*/ 215717 w 233974"/>
                  <a:gd name="connsiteY170" fmla="*/ 171177 h 241943"/>
                  <a:gd name="connsiteX171" fmla="*/ 215365 w 233974"/>
                  <a:gd name="connsiteY171" fmla="*/ 171348 h 241943"/>
                  <a:gd name="connsiteX172" fmla="*/ 215193 w 233974"/>
                  <a:gd name="connsiteY172" fmla="*/ 171434 h 241943"/>
                  <a:gd name="connsiteX173" fmla="*/ 214927 w 233974"/>
                  <a:gd name="connsiteY173" fmla="*/ 171568 h 241943"/>
                  <a:gd name="connsiteX174" fmla="*/ 214479 w 233974"/>
                  <a:gd name="connsiteY174" fmla="*/ 171834 h 241943"/>
                  <a:gd name="connsiteX175" fmla="*/ 153205 w 233974"/>
                  <a:gd name="connsiteY175" fmla="*/ 207286 h 241943"/>
                  <a:gd name="connsiteX176" fmla="*/ 151271 w 233974"/>
                  <a:gd name="connsiteY176" fmla="*/ 207553 h 241943"/>
                  <a:gd name="connsiteX177" fmla="*/ 136022 w 233974"/>
                  <a:gd name="connsiteY177" fmla="*/ 203457 h 241943"/>
                  <a:gd name="connsiteX178" fmla="*/ 136022 w 233974"/>
                  <a:gd name="connsiteY178" fmla="*/ 203457 h 241943"/>
                  <a:gd name="connsiteX179" fmla="*/ 130392 w 233974"/>
                  <a:gd name="connsiteY179" fmla="*/ 201952 h 241943"/>
                  <a:gd name="connsiteX180" fmla="*/ 120362 w 233974"/>
                  <a:gd name="connsiteY180" fmla="*/ 199257 h 241943"/>
                  <a:gd name="connsiteX181" fmla="*/ 92321 w 233974"/>
                  <a:gd name="connsiteY181" fmla="*/ 191723 h 241943"/>
                  <a:gd name="connsiteX182" fmla="*/ 93654 w 233974"/>
                  <a:gd name="connsiteY182" fmla="*/ 186789 h 241943"/>
                  <a:gd name="connsiteX183" fmla="*/ 114371 w 233974"/>
                  <a:gd name="connsiteY183" fmla="*/ 192361 h 241943"/>
                  <a:gd name="connsiteX184" fmla="*/ 131745 w 233974"/>
                  <a:gd name="connsiteY184" fmla="*/ 197018 h 241943"/>
                  <a:gd name="connsiteX185" fmla="*/ 145299 w 233974"/>
                  <a:gd name="connsiteY185" fmla="*/ 189151 h 241943"/>
                  <a:gd name="connsiteX186" fmla="*/ 137450 w 233974"/>
                  <a:gd name="connsiteY186" fmla="*/ 175530 h 241943"/>
                  <a:gd name="connsiteX187" fmla="*/ 204744 w 233974"/>
                  <a:gd name="connsiteY187" fmla="*/ 166195 h 241943"/>
                  <a:gd name="connsiteX188" fmla="*/ 199220 w 233974"/>
                  <a:gd name="connsiteY188" fmla="*/ 167700 h 241943"/>
                  <a:gd name="connsiteX189" fmla="*/ 143261 w 233974"/>
                  <a:gd name="connsiteY189" fmla="*/ 200086 h 241943"/>
                  <a:gd name="connsiteX190" fmla="*/ 151547 w 233974"/>
                  <a:gd name="connsiteY190" fmla="*/ 202305 h 241943"/>
                  <a:gd name="connsiteX191" fmla="*/ 210802 w 233974"/>
                  <a:gd name="connsiteY191" fmla="*/ 168015 h 241943"/>
                  <a:gd name="connsiteX192" fmla="*/ 207631 w 233974"/>
                  <a:gd name="connsiteY192" fmla="*/ 166577 h 241943"/>
                  <a:gd name="connsiteX193" fmla="*/ 205535 w 233974"/>
                  <a:gd name="connsiteY193" fmla="*/ 166224 h 241943"/>
                  <a:gd name="connsiteX194" fmla="*/ 204744 w 233974"/>
                  <a:gd name="connsiteY194" fmla="*/ 166195 h 241943"/>
                  <a:gd name="connsiteX195" fmla="*/ 24055 w 233974"/>
                  <a:gd name="connsiteY195" fmla="*/ 167672 h 241943"/>
                  <a:gd name="connsiteX196" fmla="*/ 23617 w 233974"/>
                  <a:gd name="connsiteY196" fmla="*/ 167700 h 241943"/>
                  <a:gd name="connsiteX197" fmla="*/ 21407 w 233974"/>
                  <a:gd name="connsiteY197" fmla="*/ 168415 h 241943"/>
                  <a:gd name="connsiteX198" fmla="*/ 14321 w 233974"/>
                  <a:gd name="connsiteY198" fmla="*/ 172511 h 241943"/>
                  <a:gd name="connsiteX199" fmla="*/ 28427 w 233974"/>
                  <a:gd name="connsiteY199" fmla="*/ 196999 h 241943"/>
                  <a:gd name="connsiteX200" fmla="*/ 23998 w 233974"/>
                  <a:gd name="connsiteY200" fmla="*/ 199552 h 241943"/>
                  <a:gd name="connsiteX201" fmla="*/ 9901 w 233974"/>
                  <a:gd name="connsiteY201" fmla="*/ 175073 h 241943"/>
                  <a:gd name="connsiteX202" fmla="*/ 2948 w 233974"/>
                  <a:gd name="connsiteY202" fmla="*/ 179102 h 241943"/>
                  <a:gd name="connsiteX203" fmla="*/ 1119 w 233974"/>
                  <a:gd name="connsiteY203" fmla="*/ 187741 h 241943"/>
                  <a:gd name="connsiteX204" fmla="*/ 30227 w 233974"/>
                  <a:gd name="connsiteY204" fmla="*/ 238281 h 241943"/>
                  <a:gd name="connsiteX205" fmla="*/ 38590 w 233974"/>
                  <a:gd name="connsiteY205" fmla="*/ 241005 h 241943"/>
                  <a:gd name="connsiteX206" fmla="*/ 57059 w 233974"/>
                  <a:gd name="connsiteY206" fmla="*/ 230318 h 241943"/>
                  <a:gd name="connsiteX207" fmla="*/ 58888 w 233974"/>
                  <a:gd name="connsiteY207" fmla="*/ 221679 h 241943"/>
                  <a:gd name="connsiteX208" fmla="*/ 31104 w 233974"/>
                  <a:gd name="connsiteY208" fmla="*/ 173444 h 241943"/>
                  <a:gd name="connsiteX209" fmla="*/ 30580 w 233974"/>
                  <a:gd name="connsiteY209" fmla="*/ 172539 h 241943"/>
                  <a:gd name="connsiteX210" fmla="*/ 29770 w 233974"/>
                  <a:gd name="connsiteY210" fmla="*/ 171139 h 241943"/>
                  <a:gd name="connsiteX211" fmla="*/ 24055 w 233974"/>
                  <a:gd name="connsiteY211" fmla="*/ 167681 h 241943"/>
                  <a:gd name="connsiteX212" fmla="*/ 30227 w 233974"/>
                  <a:gd name="connsiteY212" fmla="*/ 202886 h 241943"/>
                  <a:gd name="connsiteX213" fmla="*/ 30227 w 233974"/>
                  <a:gd name="connsiteY213" fmla="*/ 208001 h 241943"/>
                  <a:gd name="connsiteX214" fmla="*/ 30227 w 233974"/>
                  <a:gd name="connsiteY214" fmla="*/ 202886 h 24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33974" h="241943">
                    <a:moveTo>
                      <a:pt x="150900" y="-197"/>
                    </a:moveTo>
                    <a:cubicBezTo>
                      <a:pt x="139622" y="-197"/>
                      <a:pt x="128868" y="2099"/>
                      <a:pt x="119086" y="6233"/>
                    </a:cubicBezTo>
                    <a:cubicBezTo>
                      <a:pt x="109313" y="10366"/>
                      <a:pt x="100512" y="16348"/>
                      <a:pt x="93111" y="23740"/>
                    </a:cubicBezTo>
                    <a:cubicBezTo>
                      <a:pt x="85720" y="31131"/>
                      <a:pt x="79738" y="39932"/>
                      <a:pt x="75605" y="49714"/>
                    </a:cubicBezTo>
                    <a:cubicBezTo>
                      <a:pt x="71471" y="59496"/>
                      <a:pt x="69185" y="70250"/>
                      <a:pt x="69185" y="81528"/>
                    </a:cubicBezTo>
                    <a:cubicBezTo>
                      <a:pt x="69185" y="92710"/>
                      <a:pt x="71433" y="103388"/>
                      <a:pt x="75509" y="113113"/>
                    </a:cubicBezTo>
                    <a:lnTo>
                      <a:pt x="71442" y="111560"/>
                    </a:lnTo>
                    <a:cubicBezTo>
                      <a:pt x="71118" y="111436"/>
                      <a:pt x="70785" y="111370"/>
                      <a:pt x="70442" y="111379"/>
                    </a:cubicBezTo>
                    <a:cubicBezTo>
                      <a:pt x="67623" y="111436"/>
                      <a:pt x="66965" y="115361"/>
                      <a:pt x="69623" y="116332"/>
                    </a:cubicBezTo>
                    <a:lnTo>
                      <a:pt x="78995" y="119904"/>
                    </a:lnTo>
                    <a:cubicBezTo>
                      <a:pt x="79967" y="120533"/>
                      <a:pt x="81234" y="120428"/>
                      <a:pt x="82091" y="119647"/>
                    </a:cubicBezTo>
                    <a:cubicBezTo>
                      <a:pt x="82482" y="119294"/>
                      <a:pt x="82767" y="118837"/>
                      <a:pt x="82882" y="118323"/>
                    </a:cubicBezTo>
                    <a:lnTo>
                      <a:pt x="86549" y="109007"/>
                    </a:lnTo>
                    <a:cubicBezTo>
                      <a:pt x="87254" y="107283"/>
                      <a:pt x="85939" y="105407"/>
                      <a:pt x="84072" y="105493"/>
                    </a:cubicBezTo>
                    <a:cubicBezTo>
                      <a:pt x="83053" y="105531"/>
                      <a:pt x="82148" y="106178"/>
                      <a:pt x="81796" y="107140"/>
                    </a:cubicBezTo>
                    <a:lnTo>
                      <a:pt x="80215" y="111151"/>
                    </a:lnTo>
                    <a:cubicBezTo>
                      <a:pt x="76395" y="102045"/>
                      <a:pt x="74281" y="92053"/>
                      <a:pt x="74281" y="81547"/>
                    </a:cubicBezTo>
                    <a:cubicBezTo>
                      <a:pt x="74281" y="70955"/>
                      <a:pt x="76424" y="60887"/>
                      <a:pt x="80300" y="51724"/>
                    </a:cubicBezTo>
                    <a:cubicBezTo>
                      <a:pt x="84177" y="42561"/>
                      <a:pt x="89787" y="34303"/>
                      <a:pt x="96721" y="27369"/>
                    </a:cubicBezTo>
                    <a:cubicBezTo>
                      <a:pt x="103656" y="20444"/>
                      <a:pt x="111914" y="14834"/>
                      <a:pt x="121077" y="10957"/>
                    </a:cubicBezTo>
                    <a:cubicBezTo>
                      <a:pt x="130240" y="7080"/>
                      <a:pt x="140308" y="4937"/>
                      <a:pt x="150890" y="4937"/>
                    </a:cubicBezTo>
                    <a:cubicBezTo>
                      <a:pt x="161482" y="4937"/>
                      <a:pt x="171550" y="7080"/>
                      <a:pt x="180713" y="10957"/>
                    </a:cubicBezTo>
                    <a:cubicBezTo>
                      <a:pt x="189876" y="14834"/>
                      <a:pt x="198134" y="20444"/>
                      <a:pt x="205068" y="27369"/>
                    </a:cubicBezTo>
                    <a:cubicBezTo>
                      <a:pt x="207469" y="29836"/>
                      <a:pt x="211136" y="26169"/>
                      <a:pt x="208678" y="23759"/>
                    </a:cubicBezTo>
                    <a:cubicBezTo>
                      <a:pt x="201287" y="16367"/>
                      <a:pt x="192486" y="10386"/>
                      <a:pt x="182704" y="6252"/>
                    </a:cubicBezTo>
                    <a:cubicBezTo>
                      <a:pt x="172921" y="2108"/>
                      <a:pt x="162168" y="-178"/>
                      <a:pt x="150890" y="-178"/>
                    </a:cubicBezTo>
                    <a:close/>
                    <a:moveTo>
                      <a:pt x="150900" y="22787"/>
                    </a:moveTo>
                    <a:cubicBezTo>
                      <a:pt x="118429" y="22787"/>
                      <a:pt x="92168" y="49057"/>
                      <a:pt x="92168" y="81528"/>
                    </a:cubicBezTo>
                    <a:cubicBezTo>
                      <a:pt x="92168" y="98101"/>
                      <a:pt x="99017" y="113056"/>
                      <a:pt x="110037" y="123733"/>
                    </a:cubicBezTo>
                    <a:lnTo>
                      <a:pt x="110037" y="101273"/>
                    </a:lnTo>
                    <a:cubicBezTo>
                      <a:pt x="110037" y="94101"/>
                      <a:pt x="115895" y="88243"/>
                      <a:pt x="123068" y="88243"/>
                    </a:cubicBezTo>
                    <a:lnTo>
                      <a:pt x="140736" y="88243"/>
                    </a:lnTo>
                    <a:cubicBezTo>
                      <a:pt x="142051" y="88243"/>
                      <a:pt x="143156" y="89253"/>
                      <a:pt x="143280" y="90567"/>
                    </a:cubicBezTo>
                    <a:cubicBezTo>
                      <a:pt x="143632" y="94520"/>
                      <a:pt x="146928" y="97501"/>
                      <a:pt x="150900" y="97511"/>
                    </a:cubicBezTo>
                    <a:cubicBezTo>
                      <a:pt x="154872" y="97501"/>
                      <a:pt x="158158" y="94520"/>
                      <a:pt x="158529" y="90567"/>
                    </a:cubicBezTo>
                    <a:cubicBezTo>
                      <a:pt x="158643" y="89253"/>
                      <a:pt x="159748" y="88252"/>
                      <a:pt x="161063" y="88243"/>
                    </a:cubicBezTo>
                    <a:lnTo>
                      <a:pt x="178732" y="88243"/>
                    </a:lnTo>
                    <a:cubicBezTo>
                      <a:pt x="185904" y="88243"/>
                      <a:pt x="191752" y="94101"/>
                      <a:pt x="191752" y="101273"/>
                    </a:cubicBezTo>
                    <a:cubicBezTo>
                      <a:pt x="191752" y="104683"/>
                      <a:pt x="186647" y="104683"/>
                      <a:pt x="186647" y="101273"/>
                    </a:cubicBezTo>
                    <a:cubicBezTo>
                      <a:pt x="186647" y="96844"/>
                      <a:pt x="183161" y="93358"/>
                      <a:pt x="178732" y="93358"/>
                    </a:cubicBezTo>
                    <a:lnTo>
                      <a:pt x="163168" y="93358"/>
                    </a:lnTo>
                    <a:cubicBezTo>
                      <a:pt x="161853" y="97911"/>
                      <a:pt x="158081" y="101397"/>
                      <a:pt x="153452" y="102350"/>
                    </a:cubicBezTo>
                    <a:lnTo>
                      <a:pt x="153452" y="140202"/>
                    </a:lnTo>
                    <a:lnTo>
                      <a:pt x="153462" y="140202"/>
                    </a:lnTo>
                    <a:cubicBezTo>
                      <a:pt x="153814" y="140183"/>
                      <a:pt x="154167" y="140164"/>
                      <a:pt x="154519" y="140154"/>
                    </a:cubicBezTo>
                    <a:cubicBezTo>
                      <a:pt x="154529" y="140154"/>
                      <a:pt x="154529" y="140154"/>
                      <a:pt x="154529" y="140154"/>
                    </a:cubicBezTo>
                    <a:cubicBezTo>
                      <a:pt x="166178" y="139421"/>
                      <a:pt x="177360" y="135211"/>
                      <a:pt x="186647" y="128067"/>
                    </a:cubicBezTo>
                    <a:lnTo>
                      <a:pt x="186647" y="122342"/>
                    </a:lnTo>
                    <a:lnTo>
                      <a:pt x="186647" y="116675"/>
                    </a:lnTo>
                    <a:cubicBezTo>
                      <a:pt x="186676" y="113294"/>
                      <a:pt x="191724" y="113294"/>
                      <a:pt x="191752" y="116675"/>
                    </a:cubicBezTo>
                    <a:lnTo>
                      <a:pt x="191752" y="122342"/>
                    </a:lnTo>
                    <a:lnTo>
                      <a:pt x="191752" y="123743"/>
                    </a:lnTo>
                    <a:cubicBezTo>
                      <a:pt x="202782" y="113065"/>
                      <a:pt x="209631" y="98111"/>
                      <a:pt x="209631" y="81537"/>
                    </a:cubicBezTo>
                    <a:cubicBezTo>
                      <a:pt x="209631" y="49067"/>
                      <a:pt x="183361" y="22797"/>
                      <a:pt x="150900" y="22797"/>
                    </a:cubicBezTo>
                    <a:close/>
                    <a:moveTo>
                      <a:pt x="150900" y="34703"/>
                    </a:moveTo>
                    <a:lnTo>
                      <a:pt x="150900" y="34703"/>
                    </a:lnTo>
                    <a:lnTo>
                      <a:pt x="150900" y="34703"/>
                    </a:lnTo>
                    <a:cubicBezTo>
                      <a:pt x="151776" y="34703"/>
                      <a:pt x="152643" y="34751"/>
                      <a:pt x="153509" y="34836"/>
                    </a:cubicBezTo>
                    <a:cubicBezTo>
                      <a:pt x="153681" y="34855"/>
                      <a:pt x="153900" y="34874"/>
                      <a:pt x="154071" y="34884"/>
                    </a:cubicBezTo>
                    <a:cubicBezTo>
                      <a:pt x="158567" y="35446"/>
                      <a:pt x="162701" y="37179"/>
                      <a:pt x="166168" y="39770"/>
                    </a:cubicBezTo>
                    <a:cubicBezTo>
                      <a:pt x="166473" y="40037"/>
                      <a:pt x="166816" y="40266"/>
                      <a:pt x="167130" y="40523"/>
                    </a:cubicBezTo>
                    <a:cubicBezTo>
                      <a:pt x="167311" y="40656"/>
                      <a:pt x="167445" y="40789"/>
                      <a:pt x="167597" y="40923"/>
                    </a:cubicBezTo>
                    <a:cubicBezTo>
                      <a:pt x="167778" y="41056"/>
                      <a:pt x="167911" y="41189"/>
                      <a:pt x="168054" y="41323"/>
                    </a:cubicBezTo>
                    <a:cubicBezTo>
                      <a:pt x="173198" y="46000"/>
                      <a:pt x="176436" y="52734"/>
                      <a:pt x="176436" y="60211"/>
                    </a:cubicBezTo>
                    <a:cubicBezTo>
                      <a:pt x="176436" y="60220"/>
                      <a:pt x="176436" y="60239"/>
                      <a:pt x="176436" y="60249"/>
                    </a:cubicBezTo>
                    <a:cubicBezTo>
                      <a:pt x="176436" y="60258"/>
                      <a:pt x="176436" y="60268"/>
                      <a:pt x="176436" y="60268"/>
                    </a:cubicBezTo>
                    <a:cubicBezTo>
                      <a:pt x="176408" y="74317"/>
                      <a:pt x="164959" y="85747"/>
                      <a:pt x="150900" y="85747"/>
                    </a:cubicBezTo>
                    <a:cubicBezTo>
                      <a:pt x="136831" y="85747"/>
                      <a:pt x="125363" y="74289"/>
                      <a:pt x="125363" y="60211"/>
                    </a:cubicBezTo>
                    <a:cubicBezTo>
                      <a:pt x="125363" y="46581"/>
                      <a:pt x="136126" y="35398"/>
                      <a:pt x="149585" y="34712"/>
                    </a:cubicBezTo>
                    <a:cubicBezTo>
                      <a:pt x="149899" y="34693"/>
                      <a:pt x="150195" y="34693"/>
                      <a:pt x="150509" y="34684"/>
                    </a:cubicBezTo>
                    <a:cubicBezTo>
                      <a:pt x="150642" y="34684"/>
                      <a:pt x="150776" y="34674"/>
                      <a:pt x="150900" y="34674"/>
                    </a:cubicBezTo>
                    <a:close/>
                    <a:moveTo>
                      <a:pt x="150900" y="39808"/>
                    </a:moveTo>
                    <a:cubicBezTo>
                      <a:pt x="150719" y="39808"/>
                      <a:pt x="150547" y="39808"/>
                      <a:pt x="150385" y="39818"/>
                    </a:cubicBezTo>
                    <a:cubicBezTo>
                      <a:pt x="150338" y="39818"/>
                      <a:pt x="150261" y="39818"/>
                      <a:pt x="150214" y="39827"/>
                    </a:cubicBezTo>
                    <a:cubicBezTo>
                      <a:pt x="150166" y="39827"/>
                      <a:pt x="150128" y="39827"/>
                      <a:pt x="150080" y="39827"/>
                    </a:cubicBezTo>
                    <a:cubicBezTo>
                      <a:pt x="150033" y="39837"/>
                      <a:pt x="149947" y="39837"/>
                      <a:pt x="149909" y="39837"/>
                    </a:cubicBezTo>
                    <a:cubicBezTo>
                      <a:pt x="149823" y="39837"/>
                      <a:pt x="149728" y="39846"/>
                      <a:pt x="149642" y="39856"/>
                    </a:cubicBezTo>
                    <a:cubicBezTo>
                      <a:pt x="149557" y="39856"/>
                      <a:pt x="149509" y="39865"/>
                      <a:pt x="149423" y="39865"/>
                    </a:cubicBezTo>
                    <a:cubicBezTo>
                      <a:pt x="149290" y="39875"/>
                      <a:pt x="149195" y="39885"/>
                      <a:pt x="149071" y="39894"/>
                    </a:cubicBezTo>
                    <a:cubicBezTo>
                      <a:pt x="149023" y="39894"/>
                      <a:pt x="148985" y="39904"/>
                      <a:pt x="148937" y="39904"/>
                    </a:cubicBezTo>
                    <a:cubicBezTo>
                      <a:pt x="148804" y="39913"/>
                      <a:pt x="148671" y="39932"/>
                      <a:pt x="148537" y="39942"/>
                    </a:cubicBezTo>
                    <a:cubicBezTo>
                      <a:pt x="148509" y="39942"/>
                      <a:pt x="148490" y="39951"/>
                      <a:pt x="148452" y="39951"/>
                    </a:cubicBezTo>
                    <a:cubicBezTo>
                      <a:pt x="148318" y="39970"/>
                      <a:pt x="148185" y="39989"/>
                      <a:pt x="148014" y="39999"/>
                    </a:cubicBezTo>
                    <a:cubicBezTo>
                      <a:pt x="148004" y="39999"/>
                      <a:pt x="147985" y="39999"/>
                      <a:pt x="147975" y="40008"/>
                    </a:cubicBezTo>
                    <a:cubicBezTo>
                      <a:pt x="138784" y="41323"/>
                      <a:pt x="131669" y="48762"/>
                      <a:pt x="130697" y="58077"/>
                    </a:cubicBezTo>
                    <a:cubicBezTo>
                      <a:pt x="132554" y="58430"/>
                      <a:pt x="134450" y="58687"/>
                      <a:pt x="136355" y="58687"/>
                    </a:cubicBezTo>
                    <a:cubicBezTo>
                      <a:pt x="144537" y="58668"/>
                      <a:pt x="152347" y="55305"/>
                      <a:pt x="157977" y="49371"/>
                    </a:cubicBezTo>
                    <a:cubicBezTo>
                      <a:pt x="159063" y="48209"/>
                      <a:pt x="160929" y="48314"/>
                      <a:pt x="161882" y="49591"/>
                    </a:cubicBezTo>
                    <a:cubicBezTo>
                      <a:pt x="164358" y="52934"/>
                      <a:pt x="167492" y="55706"/>
                      <a:pt x="171083" y="57744"/>
                    </a:cubicBezTo>
                    <a:cubicBezTo>
                      <a:pt x="169978" y="48571"/>
                      <a:pt x="162911" y="41285"/>
                      <a:pt x="153814" y="39980"/>
                    </a:cubicBezTo>
                    <a:cubicBezTo>
                      <a:pt x="153795" y="39980"/>
                      <a:pt x="153767" y="39980"/>
                      <a:pt x="153729" y="39970"/>
                    </a:cubicBezTo>
                    <a:cubicBezTo>
                      <a:pt x="153595" y="39951"/>
                      <a:pt x="153462" y="39932"/>
                      <a:pt x="153338" y="39923"/>
                    </a:cubicBezTo>
                    <a:cubicBezTo>
                      <a:pt x="153290" y="39923"/>
                      <a:pt x="153252" y="39913"/>
                      <a:pt x="153205" y="39904"/>
                    </a:cubicBezTo>
                    <a:cubicBezTo>
                      <a:pt x="153119" y="39894"/>
                      <a:pt x="152976" y="39885"/>
                      <a:pt x="152890" y="39865"/>
                    </a:cubicBezTo>
                    <a:cubicBezTo>
                      <a:pt x="152881" y="39865"/>
                      <a:pt x="152862" y="39865"/>
                      <a:pt x="152852" y="39865"/>
                    </a:cubicBezTo>
                    <a:cubicBezTo>
                      <a:pt x="152805" y="39856"/>
                      <a:pt x="152719" y="39856"/>
                      <a:pt x="152681" y="39846"/>
                    </a:cubicBezTo>
                    <a:cubicBezTo>
                      <a:pt x="152595" y="39837"/>
                      <a:pt x="152500" y="39827"/>
                      <a:pt x="152414" y="39827"/>
                    </a:cubicBezTo>
                    <a:cubicBezTo>
                      <a:pt x="152328" y="39827"/>
                      <a:pt x="152281" y="39818"/>
                      <a:pt x="152195" y="39818"/>
                    </a:cubicBezTo>
                    <a:cubicBezTo>
                      <a:pt x="152109" y="39808"/>
                      <a:pt x="152014" y="39808"/>
                      <a:pt x="151881" y="39799"/>
                    </a:cubicBezTo>
                    <a:cubicBezTo>
                      <a:pt x="151833" y="39799"/>
                      <a:pt x="151795" y="39799"/>
                      <a:pt x="151709" y="39789"/>
                    </a:cubicBezTo>
                    <a:cubicBezTo>
                      <a:pt x="151662" y="39789"/>
                      <a:pt x="151623" y="39789"/>
                      <a:pt x="151528" y="39789"/>
                    </a:cubicBezTo>
                    <a:cubicBezTo>
                      <a:pt x="151481" y="39780"/>
                      <a:pt x="151443" y="39780"/>
                      <a:pt x="151357" y="39780"/>
                    </a:cubicBezTo>
                    <a:cubicBezTo>
                      <a:pt x="151271" y="39780"/>
                      <a:pt x="151176" y="39780"/>
                      <a:pt x="151090" y="39780"/>
                    </a:cubicBezTo>
                    <a:cubicBezTo>
                      <a:pt x="151004" y="39780"/>
                      <a:pt x="150957" y="39770"/>
                      <a:pt x="150871" y="39770"/>
                    </a:cubicBezTo>
                    <a:lnTo>
                      <a:pt x="150861" y="39770"/>
                    </a:lnTo>
                    <a:close/>
                    <a:moveTo>
                      <a:pt x="221899" y="43285"/>
                    </a:moveTo>
                    <a:cubicBezTo>
                      <a:pt x="221566" y="43275"/>
                      <a:pt x="221232" y="43342"/>
                      <a:pt x="220918" y="43456"/>
                    </a:cubicBezTo>
                    <a:cubicBezTo>
                      <a:pt x="220156" y="43752"/>
                      <a:pt x="219575" y="44399"/>
                      <a:pt x="219365" y="45190"/>
                    </a:cubicBezTo>
                    <a:lnTo>
                      <a:pt x="215298" y="54267"/>
                    </a:lnTo>
                    <a:cubicBezTo>
                      <a:pt x="213841" y="57401"/>
                      <a:pt x="218584" y="59525"/>
                      <a:pt x="219956" y="56353"/>
                    </a:cubicBezTo>
                    <a:lnTo>
                      <a:pt x="221756" y="52343"/>
                    </a:lnTo>
                    <a:cubicBezTo>
                      <a:pt x="225461" y="61335"/>
                      <a:pt x="227509" y="71174"/>
                      <a:pt x="227509" y="81509"/>
                    </a:cubicBezTo>
                    <a:cubicBezTo>
                      <a:pt x="227509" y="92101"/>
                      <a:pt x="225366" y="102168"/>
                      <a:pt x="221489" y="111332"/>
                    </a:cubicBezTo>
                    <a:cubicBezTo>
                      <a:pt x="217613" y="120495"/>
                      <a:pt x="212003" y="128753"/>
                      <a:pt x="205068" y="135687"/>
                    </a:cubicBezTo>
                    <a:cubicBezTo>
                      <a:pt x="198134" y="142621"/>
                      <a:pt x="189876" y="148231"/>
                      <a:pt x="180713" y="152099"/>
                    </a:cubicBezTo>
                    <a:cubicBezTo>
                      <a:pt x="171550" y="155975"/>
                      <a:pt x="161482" y="158118"/>
                      <a:pt x="150900" y="158118"/>
                    </a:cubicBezTo>
                    <a:cubicBezTo>
                      <a:pt x="140308" y="158118"/>
                      <a:pt x="130240" y="155975"/>
                      <a:pt x="121077" y="152099"/>
                    </a:cubicBezTo>
                    <a:cubicBezTo>
                      <a:pt x="111914" y="148222"/>
                      <a:pt x="103656" y="142621"/>
                      <a:pt x="96721" y="135687"/>
                    </a:cubicBezTo>
                    <a:cubicBezTo>
                      <a:pt x="94321" y="133248"/>
                      <a:pt x="90673" y="136887"/>
                      <a:pt x="93111" y="139297"/>
                    </a:cubicBezTo>
                    <a:cubicBezTo>
                      <a:pt x="100503" y="146688"/>
                      <a:pt x="109304" y="152670"/>
                      <a:pt x="119086" y="156813"/>
                    </a:cubicBezTo>
                    <a:cubicBezTo>
                      <a:pt x="128868" y="160947"/>
                      <a:pt x="139622" y="163233"/>
                      <a:pt x="150900" y="163233"/>
                    </a:cubicBezTo>
                    <a:cubicBezTo>
                      <a:pt x="162168" y="163233"/>
                      <a:pt x="172921" y="160947"/>
                      <a:pt x="182704" y="156813"/>
                    </a:cubicBezTo>
                    <a:cubicBezTo>
                      <a:pt x="192486" y="152670"/>
                      <a:pt x="201287" y="146688"/>
                      <a:pt x="208678" y="139297"/>
                    </a:cubicBezTo>
                    <a:cubicBezTo>
                      <a:pt x="216070" y="131906"/>
                      <a:pt x="222051" y="123104"/>
                      <a:pt x="226185" y="113322"/>
                    </a:cubicBezTo>
                    <a:cubicBezTo>
                      <a:pt x="230329" y="103540"/>
                      <a:pt x="232615" y="92786"/>
                      <a:pt x="232615" y="81518"/>
                    </a:cubicBezTo>
                    <a:cubicBezTo>
                      <a:pt x="232615" y="70622"/>
                      <a:pt x="230481" y="60220"/>
                      <a:pt x="226604" y="50714"/>
                    </a:cubicBezTo>
                    <a:lnTo>
                      <a:pt x="230510" y="52419"/>
                    </a:lnTo>
                    <a:cubicBezTo>
                      <a:pt x="233634" y="53782"/>
                      <a:pt x="235672" y="49095"/>
                      <a:pt x="232548" y="47733"/>
                    </a:cubicBezTo>
                    <a:lnTo>
                      <a:pt x="223261" y="43685"/>
                    </a:lnTo>
                    <a:cubicBezTo>
                      <a:pt x="222851" y="43418"/>
                      <a:pt x="222375" y="43285"/>
                      <a:pt x="221889" y="43285"/>
                    </a:cubicBezTo>
                    <a:close/>
                    <a:moveTo>
                      <a:pt x="159539" y="54734"/>
                    </a:moveTo>
                    <a:cubicBezTo>
                      <a:pt x="153167" y="60458"/>
                      <a:pt x="144975" y="63802"/>
                      <a:pt x="136345" y="63811"/>
                    </a:cubicBezTo>
                    <a:cubicBezTo>
                      <a:pt x="136345" y="63811"/>
                      <a:pt x="136336" y="63811"/>
                      <a:pt x="136336" y="63811"/>
                    </a:cubicBezTo>
                    <a:cubicBezTo>
                      <a:pt x="134450" y="63811"/>
                      <a:pt x="132564" y="63640"/>
                      <a:pt x="130697" y="63345"/>
                    </a:cubicBezTo>
                    <a:cubicBezTo>
                      <a:pt x="132192" y="73174"/>
                      <a:pt x="140641" y="80671"/>
                      <a:pt x="150900" y="80671"/>
                    </a:cubicBezTo>
                    <a:cubicBezTo>
                      <a:pt x="151071" y="80671"/>
                      <a:pt x="151252" y="80661"/>
                      <a:pt x="151424" y="80661"/>
                    </a:cubicBezTo>
                    <a:cubicBezTo>
                      <a:pt x="155462" y="80575"/>
                      <a:pt x="159205" y="79289"/>
                      <a:pt x="162330" y="77184"/>
                    </a:cubicBezTo>
                    <a:cubicBezTo>
                      <a:pt x="162463" y="77099"/>
                      <a:pt x="162596" y="77013"/>
                      <a:pt x="162730" y="76918"/>
                    </a:cubicBezTo>
                    <a:cubicBezTo>
                      <a:pt x="162863" y="76832"/>
                      <a:pt x="162996" y="76746"/>
                      <a:pt x="163130" y="76613"/>
                    </a:cubicBezTo>
                    <a:cubicBezTo>
                      <a:pt x="163396" y="76432"/>
                      <a:pt x="163644" y="76213"/>
                      <a:pt x="163901" y="76013"/>
                    </a:cubicBezTo>
                    <a:cubicBezTo>
                      <a:pt x="166797" y="73622"/>
                      <a:pt x="169026" y="70441"/>
                      <a:pt x="170254" y="66802"/>
                    </a:cubicBezTo>
                    <a:cubicBezTo>
                      <a:pt x="170302" y="66621"/>
                      <a:pt x="170340" y="66488"/>
                      <a:pt x="170388" y="66326"/>
                    </a:cubicBezTo>
                    <a:cubicBezTo>
                      <a:pt x="170645" y="65411"/>
                      <a:pt x="170883" y="64478"/>
                      <a:pt x="171045" y="63516"/>
                    </a:cubicBezTo>
                    <a:cubicBezTo>
                      <a:pt x="166625" y="61440"/>
                      <a:pt x="162720" y="58420"/>
                      <a:pt x="159520" y="54734"/>
                    </a:cubicBezTo>
                    <a:close/>
                    <a:moveTo>
                      <a:pt x="123068" y="93358"/>
                    </a:moveTo>
                    <a:cubicBezTo>
                      <a:pt x="118638" y="93358"/>
                      <a:pt x="115152" y="96844"/>
                      <a:pt x="115152" y="101273"/>
                    </a:cubicBezTo>
                    <a:lnTo>
                      <a:pt x="115152" y="128010"/>
                    </a:lnTo>
                    <a:cubicBezTo>
                      <a:pt x="124715" y="135382"/>
                      <a:pt x="136298" y="139649"/>
                      <a:pt x="148347" y="140192"/>
                    </a:cubicBezTo>
                    <a:lnTo>
                      <a:pt x="148347" y="102350"/>
                    </a:lnTo>
                    <a:cubicBezTo>
                      <a:pt x="143718" y="101397"/>
                      <a:pt x="139946" y="97911"/>
                      <a:pt x="138641" y="93358"/>
                    </a:cubicBezTo>
                    <a:close/>
                    <a:moveTo>
                      <a:pt x="189219" y="106445"/>
                    </a:moveTo>
                    <a:cubicBezTo>
                      <a:pt x="192657" y="106417"/>
                      <a:pt x="192657" y="111579"/>
                      <a:pt x="189219" y="111551"/>
                    </a:cubicBezTo>
                    <a:cubicBezTo>
                      <a:pt x="185780" y="111579"/>
                      <a:pt x="185780" y="106407"/>
                      <a:pt x="189219" y="106445"/>
                    </a:cubicBezTo>
                    <a:close/>
                    <a:moveTo>
                      <a:pt x="65175" y="156080"/>
                    </a:moveTo>
                    <a:lnTo>
                      <a:pt x="36542" y="172644"/>
                    </a:lnTo>
                    <a:lnTo>
                      <a:pt x="60984" y="215068"/>
                    </a:lnTo>
                    <a:lnTo>
                      <a:pt x="70366" y="209630"/>
                    </a:lnTo>
                    <a:cubicBezTo>
                      <a:pt x="70375" y="209630"/>
                      <a:pt x="70394" y="209620"/>
                      <a:pt x="70404" y="209611"/>
                    </a:cubicBezTo>
                    <a:lnTo>
                      <a:pt x="70413" y="209611"/>
                    </a:lnTo>
                    <a:cubicBezTo>
                      <a:pt x="70832" y="209363"/>
                      <a:pt x="71318" y="209239"/>
                      <a:pt x="71804" y="209258"/>
                    </a:cubicBezTo>
                    <a:cubicBezTo>
                      <a:pt x="72109" y="209258"/>
                      <a:pt x="72414" y="209325"/>
                      <a:pt x="72699" y="209439"/>
                    </a:cubicBezTo>
                    <a:lnTo>
                      <a:pt x="147433" y="229508"/>
                    </a:lnTo>
                    <a:cubicBezTo>
                      <a:pt x="147433" y="229508"/>
                      <a:pt x="147642" y="229546"/>
                      <a:pt x="150071" y="230194"/>
                    </a:cubicBezTo>
                    <a:cubicBezTo>
                      <a:pt x="153033" y="231261"/>
                      <a:pt x="156396" y="231070"/>
                      <a:pt x="159367" y="229346"/>
                    </a:cubicBezTo>
                    <a:lnTo>
                      <a:pt x="225538" y="191056"/>
                    </a:lnTo>
                    <a:cubicBezTo>
                      <a:pt x="230900" y="187960"/>
                      <a:pt x="232691" y="181236"/>
                      <a:pt x="229595" y="175863"/>
                    </a:cubicBezTo>
                    <a:cubicBezTo>
                      <a:pt x="228052" y="173177"/>
                      <a:pt x="225604" y="171406"/>
                      <a:pt x="222871" y="170663"/>
                    </a:cubicBezTo>
                    <a:cubicBezTo>
                      <a:pt x="220699" y="170082"/>
                      <a:pt x="218375" y="170158"/>
                      <a:pt x="216174" y="170977"/>
                    </a:cubicBezTo>
                    <a:cubicBezTo>
                      <a:pt x="216174" y="170977"/>
                      <a:pt x="216165" y="170977"/>
                      <a:pt x="216165" y="170977"/>
                    </a:cubicBezTo>
                    <a:cubicBezTo>
                      <a:pt x="216032" y="171025"/>
                      <a:pt x="215898" y="171063"/>
                      <a:pt x="215765" y="171158"/>
                    </a:cubicBezTo>
                    <a:cubicBezTo>
                      <a:pt x="215746" y="171158"/>
                      <a:pt x="215736" y="171168"/>
                      <a:pt x="215717" y="171177"/>
                    </a:cubicBezTo>
                    <a:cubicBezTo>
                      <a:pt x="215584" y="171225"/>
                      <a:pt x="215498" y="171263"/>
                      <a:pt x="215365" y="171348"/>
                    </a:cubicBezTo>
                    <a:cubicBezTo>
                      <a:pt x="215317" y="171377"/>
                      <a:pt x="215231" y="171396"/>
                      <a:pt x="215193" y="171434"/>
                    </a:cubicBezTo>
                    <a:cubicBezTo>
                      <a:pt x="215108" y="171472"/>
                      <a:pt x="215012" y="171520"/>
                      <a:pt x="214927" y="171568"/>
                    </a:cubicBezTo>
                    <a:cubicBezTo>
                      <a:pt x="214793" y="171653"/>
                      <a:pt x="214612" y="171749"/>
                      <a:pt x="214479" y="171834"/>
                    </a:cubicBezTo>
                    <a:lnTo>
                      <a:pt x="153205" y="207286"/>
                    </a:lnTo>
                    <a:cubicBezTo>
                      <a:pt x="152624" y="207629"/>
                      <a:pt x="151919" y="207724"/>
                      <a:pt x="151271" y="207553"/>
                    </a:cubicBezTo>
                    <a:lnTo>
                      <a:pt x="136022" y="203457"/>
                    </a:lnTo>
                    <a:lnTo>
                      <a:pt x="136022" y="203457"/>
                    </a:lnTo>
                    <a:lnTo>
                      <a:pt x="130392" y="201952"/>
                    </a:lnTo>
                    <a:lnTo>
                      <a:pt x="120362" y="199257"/>
                    </a:lnTo>
                    <a:lnTo>
                      <a:pt x="92321" y="191723"/>
                    </a:lnTo>
                    <a:cubicBezTo>
                      <a:pt x="89016" y="190846"/>
                      <a:pt x="90349" y="185893"/>
                      <a:pt x="93654" y="186789"/>
                    </a:cubicBezTo>
                    <a:lnTo>
                      <a:pt x="114371" y="192361"/>
                    </a:lnTo>
                    <a:lnTo>
                      <a:pt x="131745" y="197018"/>
                    </a:lnTo>
                    <a:cubicBezTo>
                      <a:pt x="137707" y="198609"/>
                      <a:pt x="143699" y="195142"/>
                      <a:pt x="145299" y="189151"/>
                    </a:cubicBezTo>
                    <a:cubicBezTo>
                      <a:pt x="146909" y="183150"/>
                      <a:pt x="143432" y="177130"/>
                      <a:pt x="137450" y="175530"/>
                    </a:cubicBezTo>
                    <a:close/>
                    <a:moveTo>
                      <a:pt x="204744" y="166195"/>
                    </a:moveTo>
                    <a:cubicBezTo>
                      <a:pt x="202868" y="166195"/>
                      <a:pt x="200982" y="166681"/>
                      <a:pt x="199220" y="167700"/>
                    </a:cubicBezTo>
                    <a:lnTo>
                      <a:pt x="143261" y="200086"/>
                    </a:lnTo>
                    <a:lnTo>
                      <a:pt x="151547" y="202305"/>
                    </a:lnTo>
                    <a:lnTo>
                      <a:pt x="210802" y="168015"/>
                    </a:lnTo>
                    <a:cubicBezTo>
                      <a:pt x="209821" y="167377"/>
                      <a:pt x="208754" y="166881"/>
                      <a:pt x="207631" y="166577"/>
                    </a:cubicBezTo>
                    <a:cubicBezTo>
                      <a:pt x="206954" y="166405"/>
                      <a:pt x="206249" y="166272"/>
                      <a:pt x="205535" y="166224"/>
                    </a:cubicBezTo>
                    <a:cubicBezTo>
                      <a:pt x="205278" y="166205"/>
                      <a:pt x="205002" y="166195"/>
                      <a:pt x="204744" y="166195"/>
                    </a:cubicBezTo>
                    <a:close/>
                    <a:moveTo>
                      <a:pt x="24055" y="167672"/>
                    </a:moveTo>
                    <a:cubicBezTo>
                      <a:pt x="23931" y="167672"/>
                      <a:pt x="23750" y="167681"/>
                      <a:pt x="23617" y="167700"/>
                    </a:cubicBezTo>
                    <a:cubicBezTo>
                      <a:pt x="22855" y="167786"/>
                      <a:pt x="22103" y="168005"/>
                      <a:pt x="21407" y="168415"/>
                    </a:cubicBezTo>
                    <a:lnTo>
                      <a:pt x="14321" y="172511"/>
                    </a:lnTo>
                    <a:cubicBezTo>
                      <a:pt x="19016" y="180674"/>
                      <a:pt x="23722" y="188836"/>
                      <a:pt x="28427" y="196999"/>
                    </a:cubicBezTo>
                    <a:cubicBezTo>
                      <a:pt x="30189" y="199971"/>
                      <a:pt x="25684" y="202571"/>
                      <a:pt x="23998" y="199552"/>
                    </a:cubicBezTo>
                    <a:cubicBezTo>
                      <a:pt x="19302" y="191389"/>
                      <a:pt x="14597" y="183236"/>
                      <a:pt x="9901" y="175073"/>
                    </a:cubicBezTo>
                    <a:lnTo>
                      <a:pt x="2948" y="179102"/>
                    </a:lnTo>
                    <a:cubicBezTo>
                      <a:pt x="176" y="180702"/>
                      <a:pt x="-776" y="184464"/>
                      <a:pt x="1119" y="187741"/>
                    </a:cubicBezTo>
                    <a:lnTo>
                      <a:pt x="30227" y="238281"/>
                    </a:lnTo>
                    <a:cubicBezTo>
                      <a:pt x="32113" y="241557"/>
                      <a:pt x="35819" y="242615"/>
                      <a:pt x="38590" y="241005"/>
                    </a:cubicBezTo>
                    <a:lnTo>
                      <a:pt x="57059" y="230318"/>
                    </a:lnTo>
                    <a:cubicBezTo>
                      <a:pt x="59831" y="228718"/>
                      <a:pt x="60774" y="224955"/>
                      <a:pt x="58888" y="221679"/>
                    </a:cubicBezTo>
                    <a:lnTo>
                      <a:pt x="31104" y="173444"/>
                    </a:lnTo>
                    <a:cubicBezTo>
                      <a:pt x="30866" y="173187"/>
                      <a:pt x="30685" y="172873"/>
                      <a:pt x="30580" y="172539"/>
                    </a:cubicBezTo>
                    <a:lnTo>
                      <a:pt x="29770" y="171139"/>
                    </a:lnTo>
                    <a:cubicBezTo>
                      <a:pt x="28446" y="168843"/>
                      <a:pt x="26217" y="167634"/>
                      <a:pt x="24055" y="167681"/>
                    </a:cubicBezTo>
                    <a:close/>
                    <a:moveTo>
                      <a:pt x="30227" y="202886"/>
                    </a:moveTo>
                    <a:cubicBezTo>
                      <a:pt x="33656" y="202857"/>
                      <a:pt x="33656" y="208029"/>
                      <a:pt x="30227" y="208001"/>
                    </a:cubicBezTo>
                    <a:cubicBezTo>
                      <a:pt x="26789" y="208029"/>
                      <a:pt x="26789" y="202857"/>
                      <a:pt x="30227" y="202886"/>
                    </a:cubicBezTo>
                    <a:close/>
                  </a:path>
                </a:pathLst>
              </a:custGeom>
              <a:solidFill>
                <a:schemeClr val="tx1"/>
              </a:solidFill>
              <a:ln w="5107" cap="rnd">
                <a:noFill/>
                <a:prstDash val="solid"/>
                <a:rou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2" name="TextBox 111">
                <a:extLst>
                  <a:ext uri="{FF2B5EF4-FFF2-40B4-BE49-F238E27FC236}">
                    <a16:creationId xmlns:a16="http://schemas.microsoft.com/office/drawing/2014/main" id="{5C759EED-4509-6E72-EAFA-B40AAC08EBC0}"/>
                  </a:ext>
                </a:extLst>
              </p:cNvPr>
              <p:cNvSpPr txBox="1"/>
              <p:nvPr/>
            </p:nvSpPr>
            <p:spPr>
              <a:xfrm>
                <a:off x="5803397" y="4300717"/>
                <a:ext cx="95795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panose="020F0502020204030204" pitchFamily="34" charset="0"/>
                  </a:rPr>
                  <a:t>Marketing &amp; Sales</a:t>
                </a:r>
              </a:p>
            </p:txBody>
          </p:sp>
        </p:grpSp>
        <p:grpSp>
          <p:nvGrpSpPr>
            <p:cNvPr id="46" name="Group 45">
              <a:extLst>
                <a:ext uri="{FF2B5EF4-FFF2-40B4-BE49-F238E27FC236}">
                  <a16:creationId xmlns:a16="http://schemas.microsoft.com/office/drawing/2014/main" id="{ED26ACA8-CD02-C32E-418B-84C84F5456DA}"/>
                </a:ext>
              </a:extLst>
            </p:cNvPr>
            <p:cNvGrpSpPr/>
            <p:nvPr/>
          </p:nvGrpSpPr>
          <p:grpSpPr>
            <a:xfrm>
              <a:off x="6874271" y="3746719"/>
              <a:ext cx="957952" cy="923330"/>
              <a:chOff x="6923034" y="3746719"/>
              <a:chExt cx="957952" cy="923330"/>
            </a:xfrm>
          </p:grpSpPr>
          <p:grpSp>
            <p:nvGrpSpPr>
              <p:cNvPr id="160" name="Group 159">
                <a:extLst>
                  <a:ext uri="{FF2B5EF4-FFF2-40B4-BE49-F238E27FC236}">
                    <a16:creationId xmlns:a16="http://schemas.microsoft.com/office/drawing/2014/main" id="{6DE5D530-F5B1-B5B4-4CEE-C97B6C37D916}"/>
                  </a:ext>
                </a:extLst>
              </p:cNvPr>
              <p:cNvGrpSpPr/>
              <p:nvPr/>
            </p:nvGrpSpPr>
            <p:grpSpPr>
              <a:xfrm>
                <a:off x="7153555" y="3746719"/>
                <a:ext cx="496911" cy="496911"/>
                <a:chOff x="9486307" y="2366229"/>
                <a:chExt cx="1219200" cy="1219199"/>
              </a:xfrm>
              <a:solidFill>
                <a:schemeClr val="tx1"/>
              </a:solidFill>
            </p:grpSpPr>
            <p:sp>
              <p:nvSpPr>
                <p:cNvPr id="140" name="Freeform: Shape 139">
                  <a:extLst>
                    <a:ext uri="{FF2B5EF4-FFF2-40B4-BE49-F238E27FC236}">
                      <a16:creationId xmlns:a16="http://schemas.microsoft.com/office/drawing/2014/main" id="{19C0AF4B-C961-D695-E8AC-D0DABB532854}"/>
                    </a:ext>
                  </a:extLst>
                </p:cNvPr>
                <p:cNvSpPr/>
                <p:nvPr/>
              </p:nvSpPr>
              <p:spPr>
                <a:xfrm>
                  <a:off x="9933982" y="2823042"/>
                  <a:ext cx="323914" cy="514736"/>
                </a:xfrm>
                <a:custGeom>
                  <a:avLst/>
                  <a:gdLst>
                    <a:gd name="connsiteX0" fmla="*/ 96645 w 323914"/>
                    <a:gd name="connsiteY0" fmla="*/ 514488 h 514736"/>
                    <a:gd name="connsiteX1" fmla="*/ 99706 w 323914"/>
                    <a:gd name="connsiteY1" fmla="*/ 514736 h 514736"/>
                    <a:gd name="connsiteX2" fmla="*/ 224144 w 323914"/>
                    <a:gd name="connsiteY2" fmla="*/ 514736 h 514736"/>
                    <a:gd name="connsiteX3" fmla="*/ 227205 w 323914"/>
                    <a:gd name="connsiteY3" fmla="*/ 514488 h 514736"/>
                    <a:gd name="connsiteX4" fmla="*/ 257175 w 323914"/>
                    <a:gd name="connsiteY4" fmla="*/ 476943 h 514736"/>
                    <a:gd name="connsiteX5" fmla="*/ 257175 w 323914"/>
                    <a:gd name="connsiteY5" fmla="*/ 304312 h 514736"/>
                    <a:gd name="connsiteX6" fmla="*/ 272905 w 323914"/>
                    <a:gd name="connsiteY6" fmla="*/ 304312 h 514736"/>
                    <a:gd name="connsiteX7" fmla="*/ 323850 w 323914"/>
                    <a:gd name="connsiteY7" fmla="*/ 255199 h 514736"/>
                    <a:gd name="connsiteX8" fmla="*/ 323850 w 323914"/>
                    <a:gd name="connsiteY8" fmla="*/ 106436 h 514736"/>
                    <a:gd name="connsiteX9" fmla="*/ 224713 w 323914"/>
                    <a:gd name="connsiteY9" fmla="*/ 64 h 514736"/>
                    <a:gd name="connsiteX10" fmla="*/ 220080 w 323914"/>
                    <a:gd name="connsiteY10" fmla="*/ 5 h 514736"/>
                    <a:gd name="connsiteX11" fmla="*/ 101919 w 323914"/>
                    <a:gd name="connsiteY11" fmla="*/ 5 h 514736"/>
                    <a:gd name="connsiteX12" fmla="*/ 0 w 323914"/>
                    <a:gd name="connsiteY12" fmla="*/ 106436 h 514736"/>
                    <a:gd name="connsiteX13" fmla="*/ 0 w 323914"/>
                    <a:gd name="connsiteY13" fmla="*/ 255199 h 514736"/>
                    <a:gd name="connsiteX14" fmla="*/ 50945 w 323914"/>
                    <a:gd name="connsiteY14" fmla="*/ 304312 h 514736"/>
                    <a:gd name="connsiteX15" fmla="*/ 66675 w 323914"/>
                    <a:gd name="connsiteY15" fmla="*/ 304312 h 514736"/>
                    <a:gd name="connsiteX16" fmla="*/ 66675 w 323914"/>
                    <a:gd name="connsiteY16" fmla="*/ 476943 h 514736"/>
                    <a:gd name="connsiteX17" fmla="*/ 96645 w 323914"/>
                    <a:gd name="connsiteY17" fmla="*/ 514488 h 514736"/>
                    <a:gd name="connsiteX18" fmla="*/ 50945 w 323914"/>
                    <a:gd name="connsiteY18" fmla="*/ 266212 h 514736"/>
                    <a:gd name="connsiteX19" fmla="*/ 38100 w 323914"/>
                    <a:gd name="connsiteY19" fmla="*/ 255199 h 514736"/>
                    <a:gd name="connsiteX20" fmla="*/ 38100 w 323914"/>
                    <a:gd name="connsiteY20" fmla="*/ 106436 h 514736"/>
                    <a:gd name="connsiteX21" fmla="*/ 101919 w 323914"/>
                    <a:gd name="connsiteY21" fmla="*/ 38105 h 514736"/>
                    <a:gd name="connsiteX22" fmla="*/ 220080 w 323914"/>
                    <a:gd name="connsiteY22" fmla="*/ 38105 h 514736"/>
                    <a:gd name="connsiteX23" fmla="*/ 285838 w 323914"/>
                    <a:gd name="connsiteY23" fmla="*/ 102006 h 514736"/>
                    <a:gd name="connsiteX24" fmla="*/ 285750 w 323914"/>
                    <a:gd name="connsiteY24" fmla="*/ 106436 h 514736"/>
                    <a:gd name="connsiteX25" fmla="*/ 285750 w 323914"/>
                    <a:gd name="connsiteY25" fmla="*/ 255199 h 514736"/>
                    <a:gd name="connsiteX26" fmla="*/ 272905 w 323914"/>
                    <a:gd name="connsiteY26" fmla="*/ 266212 h 514736"/>
                    <a:gd name="connsiteX27" fmla="*/ 257175 w 323914"/>
                    <a:gd name="connsiteY27" fmla="*/ 266212 h 514736"/>
                    <a:gd name="connsiteX28" fmla="*/ 257175 w 323914"/>
                    <a:gd name="connsiteY28" fmla="*/ 114128 h 514736"/>
                    <a:gd name="connsiteX29" fmla="*/ 238125 w 323914"/>
                    <a:gd name="connsiteY29" fmla="*/ 95078 h 514736"/>
                    <a:gd name="connsiteX30" fmla="*/ 219075 w 323914"/>
                    <a:gd name="connsiteY30" fmla="*/ 114128 h 514736"/>
                    <a:gd name="connsiteX31" fmla="*/ 219075 w 323914"/>
                    <a:gd name="connsiteY31" fmla="*/ 476636 h 514736"/>
                    <a:gd name="connsiteX32" fmla="*/ 180212 w 323914"/>
                    <a:gd name="connsiteY32" fmla="*/ 476636 h 514736"/>
                    <a:gd name="connsiteX33" fmla="*/ 180212 w 323914"/>
                    <a:gd name="connsiteY33" fmla="*/ 296750 h 514736"/>
                    <a:gd name="connsiteX34" fmla="*/ 161162 w 323914"/>
                    <a:gd name="connsiteY34" fmla="*/ 277700 h 514736"/>
                    <a:gd name="connsiteX35" fmla="*/ 142112 w 323914"/>
                    <a:gd name="connsiteY35" fmla="*/ 296750 h 514736"/>
                    <a:gd name="connsiteX36" fmla="*/ 142112 w 323914"/>
                    <a:gd name="connsiteY36" fmla="*/ 476636 h 514736"/>
                    <a:gd name="connsiteX37" fmla="*/ 104775 w 323914"/>
                    <a:gd name="connsiteY37" fmla="*/ 476636 h 514736"/>
                    <a:gd name="connsiteX38" fmla="*/ 104775 w 323914"/>
                    <a:gd name="connsiteY38" fmla="*/ 114128 h 514736"/>
                    <a:gd name="connsiteX39" fmla="*/ 85725 w 323914"/>
                    <a:gd name="connsiteY39" fmla="*/ 95078 h 514736"/>
                    <a:gd name="connsiteX40" fmla="*/ 66675 w 323914"/>
                    <a:gd name="connsiteY40" fmla="*/ 114128 h 514736"/>
                    <a:gd name="connsiteX41" fmla="*/ 66675 w 323914"/>
                    <a:gd name="connsiteY41" fmla="*/ 266212 h 5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3914" h="514736">
                      <a:moveTo>
                        <a:pt x="96645" y="514488"/>
                      </a:moveTo>
                      <a:cubicBezTo>
                        <a:pt x="97657" y="514650"/>
                        <a:pt x="98680" y="514736"/>
                        <a:pt x="99706" y="514736"/>
                      </a:cubicBezTo>
                      <a:lnTo>
                        <a:pt x="224144" y="514736"/>
                      </a:lnTo>
                      <a:cubicBezTo>
                        <a:pt x="225170" y="514736"/>
                        <a:pt x="226193" y="514650"/>
                        <a:pt x="227205" y="514488"/>
                      </a:cubicBezTo>
                      <a:cubicBezTo>
                        <a:pt x="244966" y="510878"/>
                        <a:pt x="257590" y="495062"/>
                        <a:pt x="257175" y="476943"/>
                      </a:cubicBezTo>
                      <a:lnTo>
                        <a:pt x="257175" y="304312"/>
                      </a:lnTo>
                      <a:lnTo>
                        <a:pt x="272905" y="304312"/>
                      </a:lnTo>
                      <a:cubicBezTo>
                        <a:pt x="300518" y="304776"/>
                        <a:pt x="323302" y="282811"/>
                        <a:pt x="323850" y="255199"/>
                      </a:cubicBezTo>
                      <a:lnTo>
                        <a:pt x="323850" y="106436"/>
                      </a:lnTo>
                      <a:cubicBezTo>
                        <a:pt x="325847" y="49686"/>
                        <a:pt x="281462" y="2062"/>
                        <a:pt x="224713" y="64"/>
                      </a:cubicBezTo>
                      <a:cubicBezTo>
                        <a:pt x="223169" y="9"/>
                        <a:pt x="221624" y="-10"/>
                        <a:pt x="220080" y="5"/>
                      </a:cubicBezTo>
                      <a:lnTo>
                        <a:pt x="101919" y="5"/>
                      </a:lnTo>
                      <a:cubicBezTo>
                        <a:pt x="42863" y="5"/>
                        <a:pt x="0" y="44765"/>
                        <a:pt x="0" y="106436"/>
                      </a:cubicBezTo>
                      <a:lnTo>
                        <a:pt x="0" y="255199"/>
                      </a:lnTo>
                      <a:cubicBezTo>
                        <a:pt x="548" y="282811"/>
                        <a:pt x="23331" y="304776"/>
                        <a:pt x="50945" y="304312"/>
                      </a:cubicBezTo>
                      <a:lnTo>
                        <a:pt x="66675" y="304312"/>
                      </a:lnTo>
                      <a:lnTo>
                        <a:pt x="66675" y="476943"/>
                      </a:lnTo>
                      <a:cubicBezTo>
                        <a:pt x="66260" y="495062"/>
                        <a:pt x="78884" y="510878"/>
                        <a:pt x="96645" y="514488"/>
                      </a:cubicBezTo>
                      <a:close/>
                      <a:moveTo>
                        <a:pt x="50945" y="266212"/>
                      </a:moveTo>
                      <a:cubicBezTo>
                        <a:pt x="44373" y="266669"/>
                        <a:pt x="38651" y="261764"/>
                        <a:pt x="38100" y="255199"/>
                      </a:cubicBezTo>
                      <a:lnTo>
                        <a:pt x="38100" y="106436"/>
                      </a:lnTo>
                      <a:cubicBezTo>
                        <a:pt x="38100" y="73526"/>
                        <a:pt x="58071" y="38105"/>
                        <a:pt x="101919" y="38105"/>
                      </a:cubicBezTo>
                      <a:lnTo>
                        <a:pt x="220080" y="38105"/>
                      </a:lnTo>
                      <a:cubicBezTo>
                        <a:pt x="255884" y="37593"/>
                        <a:pt x="285325" y="66202"/>
                        <a:pt x="285838" y="102006"/>
                      </a:cubicBezTo>
                      <a:cubicBezTo>
                        <a:pt x="285860" y="103484"/>
                        <a:pt x="285830" y="104961"/>
                        <a:pt x="285750" y="106436"/>
                      </a:cubicBezTo>
                      <a:lnTo>
                        <a:pt x="285750" y="255199"/>
                      </a:lnTo>
                      <a:cubicBezTo>
                        <a:pt x="285199" y="261764"/>
                        <a:pt x="279477" y="266670"/>
                        <a:pt x="272905" y="266212"/>
                      </a:cubicBezTo>
                      <a:lnTo>
                        <a:pt x="257175" y="266212"/>
                      </a:lnTo>
                      <a:lnTo>
                        <a:pt x="257175" y="114128"/>
                      </a:lnTo>
                      <a:cubicBezTo>
                        <a:pt x="257175" y="103607"/>
                        <a:pt x="248646" y="95078"/>
                        <a:pt x="238125" y="95078"/>
                      </a:cubicBezTo>
                      <a:cubicBezTo>
                        <a:pt x="227604" y="95078"/>
                        <a:pt x="219075" y="103607"/>
                        <a:pt x="219075" y="114128"/>
                      </a:cubicBezTo>
                      <a:lnTo>
                        <a:pt x="219075" y="476636"/>
                      </a:lnTo>
                      <a:lnTo>
                        <a:pt x="180212" y="476636"/>
                      </a:lnTo>
                      <a:lnTo>
                        <a:pt x="180212" y="296750"/>
                      </a:lnTo>
                      <a:cubicBezTo>
                        <a:pt x="180212" y="286228"/>
                        <a:pt x="171683" y="277700"/>
                        <a:pt x="161162" y="277700"/>
                      </a:cubicBezTo>
                      <a:cubicBezTo>
                        <a:pt x="150642" y="277700"/>
                        <a:pt x="142112" y="286228"/>
                        <a:pt x="142112" y="296750"/>
                      </a:cubicBezTo>
                      <a:lnTo>
                        <a:pt x="142112" y="476636"/>
                      </a:lnTo>
                      <a:lnTo>
                        <a:pt x="104775" y="476636"/>
                      </a:lnTo>
                      <a:lnTo>
                        <a:pt x="104775" y="114128"/>
                      </a:lnTo>
                      <a:cubicBezTo>
                        <a:pt x="104775" y="103607"/>
                        <a:pt x="96246" y="95078"/>
                        <a:pt x="85725" y="95078"/>
                      </a:cubicBezTo>
                      <a:cubicBezTo>
                        <a:pt x="75204" y="95078"/>
                        <a:pt x="66675" y="103607"/>
                        <a:pt x="66675" y="114128"/>
                      </a:cubicBezTo>
                      <a:lnTo>
                        <a:pt x="66675" y="266212"/>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1" name="Freeform: Shape 140">
                  <a:extLst>
                    <a:ext uri="{FF2B5EF4-FFF2-40B4-BE49-F238E27FC236}">
                      <a16:creationId xmlns:a16="http://schemas.microsoft.com/office/drawing/2014/main" id="{5D513495-973F-2DC8-4EFC-E16B1B7D3F5B}"/>
                    </a:ext>
                  </a:extLst>
                </p:cNvPr>
                <p:cNvSpPr/>
                <p:nvPr/>
              </p:nvSpPr>
              <p:spPr>
                <a:xfrm>
                  <a:off x="10000656" y="2613879"/>
                  <a:ext cx="190500" cy="190500"/>
                </a:xfrm>
                <a:custGeom>
                  <a:avLst/>
                  <a:gdLst>
                    <a:gd name="connsiteX0" fmla="*/ 0 w 190500"/>
                    <a:gd name="connsiteY0" fmla="*/ 95111 h 190500"/>
                    <a:gd name="connsiteX1" fmla="*/ 95110 w 190500"/>
                    <a:gd name="connsiteY1" fmla="*/ 190500 h 190500"/>
                    <a:gd name="connsiteX2" fmla="*/ 190500 w 190500"/>
                    <a:gd name="connsiteY2" fmla="*/ 95390 h 190500"/>
                    <a:gd name="connsiteX3" fmla="*/ 95389 w 190500"/>
                    <a:gd name="connsiteY3" fmla="*/ 0 h 190500"/>
                    <a:gd name="connsiteX4" fmla="*/ 95250 w 190500"/>
                    <a:gd name="connsiteY4" fmla="*/ 0 h 190500"/>
                    <a:gd name="connsiteX5" fmla="*/ 0 w 190500"/>
                    <a:gd name="connsiteY5" fmla="*/ 95111 h 190500"/>
                    <a:gd name="connsiteX6" fmla="*/ 95250 w 190500"/>
                    <a:gd name="connsiteY6" fmla="*/ 38100 h 190500"/>
                    <a:gd name="connsiteX7" fmla="*/ 152121 w 190500"/>
                    <a:gd name="connsiteY7" fmla="*/ 95250 h 190500"/>
                    <a:gd name="connsiteX8" fmla="*/ 94971 w 190500"/>
                    <a:gd name="connsiteY8" fmla="*/ 152121 h 190500"/>
                    <a:gd name="connsiteX9" fmla="*/ 38100 w 190500"/>
                    <a:gd name="connsiteY9" fmla="*/ 95110 h 190500"/>
                    <a:gd name="connsiteX10" fmla="*/ 95250 w 190500"/>
                    <a:gd name="connsiteY10" fmla="*/ 381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190500">
                      <a:moveTo>
                        <a:pt x="0" y="95111"/>
                      </a:moveTo>
                      <a:cubicBezTo>
                        <a:pt x="-77" y="147716"/>
                        <a:pt x="42505" y="190423"/>
                        <a:pt x="95110" y="190500"/>
                      </a:cubicBezTo>
                      <a:cubicBezTo>
                        <a:pt x="147716" y="190577"/>
                        <a:pt x="190423" y="147995"/>
                        <a:pt x="190500" y="95390"/>
                      </a:cubicBezTo>
                      <a:cubicBezTo>
                        <a:pt x="190577" y="42784"/>
                        <a:pt x="147995" y="77"/>
                        <a:pt x="95389" y="0"/>
                      </a:cubicBezTo>
                      <a:cubicBezTo>
                        <a:pt x="95343" y="0"/>
                        <a:pt x="95297" y="0"/>
                        <a:pt x="95250" y="0"/>
                      </a:cubicBezTo>
                      <a:cubicBezTo>
                        <a:pt x="42708" y="23"/>
                        <a:pt x="99" y="42569"/>
                        <a:pt x="0" y="95111"/>
                      </a:cubicBezTo>
                      <a:close/>
                      <a:moveTo>
                        <a:pt x="95250" y="38100"/>
                      </a:moveTo>
                      <a:cubicBezTo>
                        <a:pt x="126736" y="38177"/>
                        <a:pt x="152198" y="63764"/>
                        <a:pt x="152121" y="95250"/>
                      </a:cubicBezTo>
                      <a:cubicBezTo>
                        <a:pt x="152044" y="126736"/>
                        <a:pt x="126458" y="152198"/>
                        <a:pt x="94971" y="152121"/>
                      </a:cubicBezTo>
                      <a:cubicBezTo>
                        <a:pt x="63539" y="152044"/>
                        <a:pt x="38100" y="126542"/>
                        <a:pt x="38100" y="95110"/>
                      </a:cubicBezTo>
                      <a:cubicBezTo>
                        <a:pt x="38172" y="63600"/>
                        <a:pt x="63739" y="38095"/>
                        <a:pt x="95250" y="38100"/>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2" name="Freeform: Shape 141">
                  <a:extLst>
                    <a:ext uri="{FF2B5EF4-FFF2-40B4-BE49-F238E27FC236}">
                      <a16:creationId xmlns:a16="http://schemas.microsoft.com/office/drawing/2014/main" id="{DBE9B95B-2144-B9FC-D2DD-8C8395017EFD}"/>
                    </a:ext>
                  </a:extLst>
                </p:cNvPr>
                <p:cNvSpPr/>
                <p:nvPr/>
              </p:nvSpPr>
              <p:spPr>
                <a:xfrm>
                  <a:off x="9739173" y="3213991"/>
                  <a:ext cx="185245" cy="185244"/>
                </a:xfrm>
                <a:custGeom>
                  <a:avLst/>
                  <a:gdLst>
                    <a:gd name="connsiteX0" fmla="*/ 152764 w 185245"/>
                    <a:gd name="connsiteY0" fmla="*/ 5543 h 185244"/>
                    <a:gd name="connsiteX1" fmla="*/ 5583 w 185245"/>
                    <a:gd name="connsiteY1" fmla="*/ 152724 h 185244"/>
                    <a:gd name="connsiteX2" fmla="*/ 5575 w 185245"/>
                    <a:gd name="connsiteY2" fmla="*/ 179661 h 185244"/>
                    <a:gd name="connsiteX3" fmla="*/ 32512 w 185245"/>
                    <a:gd name="connsiteY3" fmla="*/ 179670 h 185244"/>
                    <a:gd name="connsiteX4" fmla="*/ 32521 w 185245"/>
                    <a:gd name="connsiteY4" fmla="*/ 179661 h 185244"/>
                    <a:gd name="connsiteX5" fmla="*/ 179703 w 185245"/>
                    <a:gd name="connsiteY5" fmla="*/ 32481 h 185244"/>
                    <a:gd name="connsiteX6" fmla="*/ 179631 w 185245"/>
                    <a:gd name="connsiteY6" fmla="*/ 5543 h 185244"/>
                    <a:gd name="connsiteX7" fmla="*/ 152764 w 185245"/>
                    <a:gd name="connsiteY7" fmla="*/ 5543 h 18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245" h="185244">
                      <a:moveTo>
                        <a:pt x="152764" y="5543"/>
                      </a:moveTo>
                      <a:lnTo>
                        <a:pt x="5583" y="152724"/>
                      </a:lnTo>
                      <a:cubicBezTo>
                        <a:pt x="-1858" y="160163"/>
                        <a:pt x="-1862" y="172222"/>
                        <a:pt x="5575" y="179661"/>
                      </a:cubicBezTo>
                      <a:cubicBezTo>
                        <a:pt x="13011" y="187100"/>
                        <a:pt x="25071" y="187109"/>
                        <a:pt x="32512" y="179670"/>
                      </a:cubicBezTo>
                      <a:cubicBezTo>
                        <a:pt x="32515" y="179670"/>
                        <a:pt x="32518" y="179670"/>
                        <a:pt x="32521" y="179661"/>
                      </a:cubicBezTo>
                      <a:lnTo>
                        <a:pt x="179703" y="32481"/>
                      </a:lnTo>
                      <a:cubicBezTo>
                        <a:pt x="187121" y="25022"/>
                        <a:pt x="187089" y="12962"/>
                        <a:pt x="179631" y="5543"/>
                      </a:cubicBezTo>
                      <a:cubicBezTo>
                        <a:pt x="172200" y="-1848"/>
                        <a:pt x="160195" y="-1848"/>
                        <a:pt x="152764" y="5543"/>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3" name="Freeform: Shape 142">
                  <a:extLst>
                    <a:ext uri="{FF2B5EF4-FFF2-40B4-BE49-F238E27FC236}">
                      <a16:creationId xmlns:a16="http://schemas.microsoft.com/office/drawing/2014/main" id="{D78E4DC3-9696-ABE0-EBB4-9425DCBB76A7}"/>
                    </a:ext>
                  </a:extLst>
                </p:cNvPr>
                <p:cNvSpPr/>
                <p:nvPr/>
              </p:nvSpPr>
              <p:spPr>
                <a:xfrm>
                  <a:off x="10263077" y="3213981"/>
                  <a:ext cx="185254" cy="185252"/>
                </a:xfrm>
                <a:custGeom>
                  <a:avLst/>
                  <a:gdLst>
                    <a:gd name="connsiteX0" fmla="*/ 166204 w 185254"/>
                    <a:gd name="connsiteY0" fmla="*/ 185253 h 185252"/>
                    <a:gd name="connsiteX1" fmla="*/ 185254 w 185254"/>
                    <a:gd name="connsiteY1" fmla="*/ 166203 h 185252"/>
                    <a:gd name="connsiteX2" fmla="*/ 179672 w 185254"/>
                    <a:gd name="connsiteY2" fmla="*/ 152734 h 185252"/>
                    <a:gd name="connsiteX3" fmla="*/ 32491 w 185254"/>
                    <a:gd name="connsiteY3" fmla="*/ 5553 h 185252"/>
                    <a:gd name="connsiteX4" fmla="*/ 5554 w 185254"/>
                    <a:gd name="connsiteY4" fmla="*/ 5604 h 185252"/>
                    <a:gd name="connsiteX5" fmla="*/ 5554 w 185254"/>
                    <a:gd name="connsiteY5" fmla="*/ 32491 h 185252"/>
                    <a:gd name="connsiteX6" fmla="*/ 152735 w 185254"/>
                    <a:gd name="connsiteY6" fmla="*/ 179671 h 185252"/>
                    <a:gd name="connsiteX7" fmla="*/ 166204 w 185254"/>
                    <a:gd name="connsiteY7" fmla="*/ 185253 h 18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254" h="185252">
                      <a:moveTo>
                        <a:pt x="166204" y="185253"/>
                      </a:moveTo>
                      <a:cubicBezTo>
                        <a:pt x="176729" y="185253"/>
                        <a:pt x="185254" y="176718"/>
                        <a:pt x="185254" y="166203"/>
                      </a:cubicBezTo>
                      <a:cubicBezTo>
                        <a:pt x="185254" y="161154"/>
                        <a:pt x="183244" y="156306"/>
                        <a:pt x="179672" y="152734"/>
                      </a:cubicBezTo>
                      <a:lnTo>
                        <a:pt x="32491" y="5553"/>
                      </a:lnTo>
                      <a:cubicBezTo>
                        <a:pt x="25039" y="-1871"/>
                        <a:pt x="12978" y="-1848"/>
                        <a:pt x="5554" y="5604"/>
                      </a:cubicBezTo>
                      <a:cubicBezTo>
                        <a:pt x="-1851" y="13038"/>
                        <a:pt x="-1851" y="25058"/>
                        <a:pt x="5554" y="32491"/>
                      </a:cubicBezTo>
                      <a:lnTo>
                        <a:pt x="152735" y="179671"/>
                      </a:lnTo>
                      <a:cubicBezTo>
                        <a:pt x="156303" y="183252"/>
                        <a:pt x="161151" y="185262"/>
                        <a:pt x="166204" y="185253"/>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4" name="Freeform: Shape 143">
                  <a:extLst>
                    <a:ext uri="{FF2B5EF4-FFF2-40B4-BE49-F238E27FC236}">
                      <a16:creationId xmlns:a16="http://schemas.microsoft.com/office/drawing/2014/main" id="{723666AC-19C3-EFA1-045E-FB406B61C4C1}"/>
                    </a:ext>
                  </a:extLst>
                </p:cNvPr>
                <p:cNvSpPr/>
                <p:nvPr/>
              </p:nvSpPr>
              <p:spPr>
                <a:xfrm>
                  <a:off x="10486432" y="2737984"/>
                  <a:ext cx="190500" cy="85444"/>
                </a:xfrm>
                <a:custGeom>
                  <a:avLst/>
                  <a:gdLst>
                    <a:gd name="connsiteX0" fmla="*/ 47701 w 190500"/>
                    <a:gd name="connsiteY0" fmla="*/ 21894 h 85444"/>
                    <a:gd name="connsiteX1" fmla="*/ 33652 w 190500"/>
                    <a:gd name="connsiteY1" fmla="*/ 180 h 85444"/>
                    <a:gd name="connsiteX2" fmla="*/ 0 w 190500"/>
                    <a:gd name="connsiteY2" fmla="*/ 37819 h 85444"/>
                    <a:gd name="connsiteX3" fmla="*/ 95250 w 190500"/>
                    <a:gd name="connsiteY3" fmla="*/ 85444 h 85444"/>
                    <a:gd name="connsiteX4" fmla="*/ 190500 w 190500"/>
                    <a:gd name="connsiteY4" fmla="*/ 37819 h 85444"/>
                    <a:gd name="connsiteX5" fmla="*/ 156391 w 190500"/>
                    <a:gd name="connsiteY5" fmla="*/ 0 h 85444"/>
                    <a:gd name="connsiteX6" fmla="*/ 143551 w 190500"/>
                    <a:gd name="connsiteY6" fmla="*/ 20732 h 85444"/>
                    <a:gd name="connsiteX7" fmla="*/ 133379 w 190500"/>
                    <a:gd name="connsiteY7" fmla="*/ 32670 h 85444"/>
                    <a:gd name="connsiteX8" fmla="*/ 148076 w 190500"/>
                    <a:gd name="connsiteY8" fmla="*/ 37819 h 85444"/>
                    <a:gd name="connsiteX9" fmla="*/ 96288 w 190500"/>
                    <a:gd name="connsiteY9" fmla="*/ 47318 h 85444"/>
                    <a:gd name="connsiteX10" fmla="*/ 95945 w 190500"/>
                    <a:gd name="connsiteY10" fmla="*/ 47344 h 85444"/>
                    <a:gd name="connsiteX11" fmla="*/ 95250 w 190500"/>
                    <a:gd name="connsiteY11" fmla="*/ 47344 h 85444"/>
                    <a:gd name="connsiteX12" fmla="*/ 42424 w 190500"/>
                    <a:gd name="connsiteY12" fmla="*/ 37819 h 85444"/>
                    <a:gd name="connsiteX13" fmla="*/ 57045 w 190500"/>
                    <a:gd name="connsiteY13" fmla="*/ 32687 h 85444"/>
                    <a:gd name="connsiteX14" fmla="*/ 47701 w 190500"/>
                    <a:gd name="connsiteY14" fmla="*/ 21894 h 8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85444">
                      <a:moveTo>
                        <a:pt x="47701" y="21894"/>
                      </a:moveTo>
                      <a:cubicBezTo>
                        <a:pt x="44691" y="17376"/>
                        <a:pt x="39776" y="9896"/>
                        <a:pt x="33652" y="180"/>
                      </a:cubicBezTo>
                      <a:cubicBezTo>
                        <a:pt x="13707" y="7909"/>
                        <a:pt x="0" y="20248"/>
                        <a:pt x="0" y="37819"/>
                      </a:cubicBezTo>
                      <a:cubicBezTo>
                        <a:pt x="0" y="70719"/>
                        <a:pt x="47835" y="85444"/>
                        <a:pt x="95250" y="85444"/>
                      </a:cubicBezTo>
                      <a:cubicBezTo>
                        <a:pt x="142665" y="85444"/>
                        <a:pt x="190500" y="70719"/>
                        <a:pt x="190500" y="37819"/>
                      </a:cubicBezTo>
                      <a:cubicBezTo>
                        <a:pt x="190500" y="20112"/>
                        <a:pt x="176584" y="7715"/>
                        <a:pt x="156391" y="0"/>
                      </a:cubicBezTo>
                      <a:cubicBezTo>
                        <a:pt x="151343" y="8318"/>
                        <a:pt x="146952" y="15356"/>
                        <a:pt x="143551" y="20732"/>
                      </a:cubicBezTo>
                      <a:cubicBezTo>
                        <a:pt x="140732" y="25161"/>
                        <a:pt x="137303" y="29179"/>
                        <a:pt x="133379" y="32670"/>
                      </a:cubicBezTo>
                      <a:cubicBezTo>
                        <a:pt x="138446" y="33876"/>
                        <a:pt x="143370" y="35602"/>
                        <a:pt x="148076" y="37819"/>
                      </a:cubicBezTo>
                      <a:cubicBezTo>
                        <a:pt x="131674" y="44606"/>
                        <a:pt x="114024" y="47843"/>
                        <a:pt x="96288" y="47318"/>
                      </a:cubicBezTo>
                      <a:cubicBezTo>
                        <a:pt x="96174" y="47321"/>
                        <a:pt x="96060" y="47343"/>
                        <a:pt x="95945" y="47344"/>
                      </a:cubicBezTo>
                      <a:lnTo>
                        <a:pt x="95250" y="47344"/>
                      </a:lnTo>
                      <a:cubicBezTo>
                        <a:pt x="77162" y="47984"/>
                        <a:pt x="59150" y="44736"/>
                        <a:pt x="42424" y="37819"/>
                      </a:cubicBezTo>
                      <a:cubicBezTo>
                        <a:pt x="47111" y="35611"/>
                        <a:pt x="52006" y="33892"/>
                        <a:pt x="57045" y="32687"/>
                      </a:cubicBezTo>
                      <a:cubicBezTo>
                        <a:pt x="53492" y="29495"/>
                        <a:pt x="50349" y="25869"/>
                        <a:pt x="47701" y="21894"/>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5" name="Freeform: Shape 144">
                  <a:extLst>
                    <a:ext uri="{FF2B5EF4-FFF2-40B4-BE49-F238E27FC236}">
                      <a16:creationId xmlns:a16="http://schemas.microsoft.com/office/drawing/2014/main" id="{45BDE3C9-1946-6882-08C4-A117ADA3D58B}"/>
                    </a:ext>
                  </a:extLst>
                </p:cNvPr>
                <p:cNvSpPr/>
                <p:nvPr/>
              </p:nvSpPr>
              <p:spPr>
                <a:xfrm>
                  <a:off x="10457857" y="2366229"/>
                  <a:ext cx="247650" cy="381000"/>
                </a:xfrm>
                <a:custGeom>
                  <a:avLst/>
                  <a:gdLst>
                    <a:gd name="connsiteX0" fmla="*/ 123825 w 247650"/>
                    <a:gd name="connsiteY0" fmla="*/ 0 h 381000"/>
                    <a:gd name="connsiteX1" fmla="*/ 0 w 247650"/>
                    <a:gd name="connsiteY1" fmla="*/ 130978 h 381000"/>
                    <a:gd name="connsiteX2" fmla="*/ 107975 w 247650"/>
                    <a:gd name="connsiteY2" fmla="*/ 372517 h 381000"/>
                    <a:gd name="connsiteX3" fmla="*/ 123825 w 247650"/>
                    <a:gd name="connsiteY3" fmla="*/ 381000 h 381000"/>
                    <a:gd name="connsiteX4" fmla="*/ 124054 w 247650"/>
                    <a:gd name="connsiteY4" fmla="*/ 381000 h 381000"/>
                    <a:gd name="connsiteX5" fmla="*/ 139922 w 247650"/>
                    <a:gd name="connsiteY5" fmla="*/ 372127 h 381000"/>
                    <a:gd name="connsiteX6" fmla="*/ 247650 w 247650"/>
                    <a:gd name="connsiteY6" fmla="*/ 130978 h 381000"/>
                    <a:gd name="connsiteX7" fmla="*/ 123825 w 247650"/>
                    <a:gd name="connsiteY7" fmla="*/ 0 h 381000"/>
                    <a:gd name="connsiteX8" fmla="*/ 123454 w 247650"/>
                    <a:gd name="connsiteY8" fmla="*/ 326026 h 381000"/>
                    <a:gd name="connsiteX9" fmla="*/ 38100 w 247650"/>
                    <a:gd name="connsiteY9" fmla="*/ 130978 h 381000"/>
                    <a:gd name="connsiteX10" fmla="*/ 123825 w 247650"/>
                    <a:gd name="connsiteY10" fmla="*/ 38100 h 381000"/>
                    <a:gd name="connsiteX11" fmla="*/ 209550 w 247650"/>
                    <a:gd name="connsiteY11" fmla="*/ 130978 h 381000"/>
                    <a:gd name="connsiteX12" fmla="*/ 123454 w 247650"/>
                    <a:gd name="connsiteY12" fmla="*/ 3260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650" h="381000">
                      <a:moveTo>
                        <a:pt x="123825" y="0"/>
                      </a:moveTo>
                      <a:cubicBezTo>
                        <a:pt x="57864" y="0"/>
                        <a:pt x="0" y="61206"/>
                        <a:pt x="0" y="130978"/>
                      </a:cubicBezTo>
                      <a:cubicBezTo>
                        <a:pt x="0" y="208322"/>
                        <a:pt x="96926" y="355942"/>
                        <a:pt x="107975" y="372517"/>
                      </a:cubicBezTo>
                      <a:cubicBezTo>
                        <a:pt x="111509" y="377816"/>
                        <a:pt x="117453" y="380999"/>
                        <a:pt x="123825" y="381000"/>
                      </a:cubicBezTo>
                      <a:lnTo>
                        <a:pt x="124054" y="381000"/>
                      </a:lnTo>
                      <a:cubicBezTo>
                        <a:pt x="130512" y="380918"/>
                        <a:pt x="136484" y="377580"/>
                        <a:pt x="139922" y="372127"/>
                      </a:cubicBezTo>
                      <a:cubicBezTo>
                        <a:pt x="150952" y="354685"/>
                        <a:pt x="247650" y="199746"/>
                        <a:pt x="247650" y="130978"/>
                      </a:cubicBezTo>
                      <a:cubicBezTo>
                        <a:pt x="247650" y="61206"/>
                        <a:pt x="189786" y="0"/>
                        <a:pt x="123825" y="0"/>
                      </a:cubicBezTo>
                      <a:close/>
                      <a:moveTo>
                        <a:pt x="123454" y="326026"/>
                      </a:moveTo>
                      <a:cubicBezTo>
                        <a:pt x="90173" y="272198"/>
                        <a:pt x="38100" y="178017"/>
                        <a:pt x="38100" y="130978"/>
                      </a:cubicBezTo>
                      <a:cubicBezTo>
                        <a:pt x="38100" y="81502"/>
                        <a:pt x="78162" y="38100"/>
                        <a:pt x="123825" y="38100"/>
                      </a:cubicBezTo>
                      <a:cubicBezTo>
                        <a:pt x="169488" y="38100"/>
                        <a:pt x="209550" y="81502"/>
                        <a:pt x="209550" y="130978"/>
                      </a:cubicBezTo>
                      <a:cubicBezTo>
                        <a:pt x="209550" y="172445"/>
                        <a:pt x="156801" y="269937"/>
                        <a:pt x="123454" y="326026"/>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6" name="Freeform: Shape 145">
                  <a:extLst>
                    <a:ext uri="{FF2B5EF4-FFF2-40B4-BE49-F238E27FC236}">
                      <a16:creationId xmlns:a16="http://schemas.microsoft.com/office/drawing/2014/main" id="{B6EDD7CC-55F3-0B5B-1BC0-4491DF222AFD}"/>
                    </a:ext>
                  </a:extLst>
                </p:cNvPr>
                <p:cNvSpPr/>
                <p:nvPr/>
              </p:nvSpPr>
              <p:spPr>
                <a:xfrm>
                  <a:off x="10515007" y="2425760"/>
                  <a:ext cx="133350" cy="133350"/>
                </a:xfrm>
                <a:custGeom>
                  <a:avLst/>
                  <a:gdLst>
                    <a:gd name="connsiteX0" fmla="*/ 66675 w 133350"/>
                    <a:gd name="connsiteY0" fmla="*/ 0 h 133350"/>
                    <a:gd name="connsiteX1" fmla="*/ 0 w 133350"/>
                    <a:gd name="connsiteY1" fmla="*/ 66675 h 133350"/>
                    <a:gd name="connsiteX2" fmla="*/ 66675 w 133350"/>
                    <a:gd name="connsiteY2" fmla="*/ 133350 h 133350"/>
                    <a:gd name="connsiteX3" fmla="*/ 133350 w 133350"/>
                    <a:gd name="connsiteY3" fmla="*/ 66675 h 133350"/>
                    <a:gd name="connsiteX4" fmla="*/ 66675 w 133350"/>
                    <a:gd name="connsiteY4" fmla="*/ 0 h 133350"/>
                    <a:gd name="connsiteX5" fmla="*/ 66675 w 133350"/>
                    <a:gd name="connsiteY5" fmla="*/ 95250 h 133350"/>
                    <a:gd name="connsiteX6" fmla="*/ 38100 w 133350"/>
                    <a:gd name="connsiteY6" fmla="*/ 66675 h 133350"/>
                    <a:gd name="connsiteX7" fmla="*/ 66675 w 133350"/>
                    <a:gd name="connsiteY7" fmla="*/ 38100 h 133350"/>
                    <a:gd name="connsiteX8" fmla="*/ 95250 w 133350"/>
                    <a:gd name="connsiteY8" fmla="*/ 66675 h 133350"/>
                    <a:gd name="connsiteX9" fmla="*/ 66675 w 133350"/>
                    <a:gd name="connsiteY9" fmla="*/ 952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33350">
                      <a:moveTo>
                        <a:pt x="66675" y="0"/>
                      </a:moveTo>
                      <a:cubicBezTo>
                        <a:pt x="29851" y="0"/>
                        <a:pt x="0" y="29851"/>
                        <a:pt x="0" y="66675"/>
                      </a:cubicBezTo>
                      <a:cubicBezTo>
                        <a:pt x="0" y="103499"/>
                        <a:pt x="29851" y="133350"/>
                        <a:pt x="66675" y="133350"/>
                      </a:cubicBezTo>
                      <a:cubicBezTo>
                        <a:pt x="103499" y="133350"/>
                        <a:pt x="133350" y="103499"/>
                        <a:pt x="133350" y="66675"/>
                      </a:cubicBezTo>
                      <a:cubicBezTo>
                        <a:pt x="133302" y="29870"/>
                        <a:pt x="103480" y="45"/>
                        <a:pt x="66675" y="0"/>
                      </a:cubicBezTo>
                      <a:close/>
                      <a:moveTo>
                        <a:pt x="66675" y="95250"/>
                      </a:moveTo>
                      <a:cubicBezTo>
                        <a:pt x="50892" y="95250"/>
                        <a:pt x="38100" y="82457"/>
                        <a:pt x="38100" y="66675"/>
                      </a:cubicBezTo>
                      <a:cubicBezTo>
                        <a:pt x="38100" y="50893"/>
                        <a:pt x="50892" y="38100"/>
                        <a:pt x="66675" y="38100"/>
                      </a:cubicBezTo>
                      <a:cubicBezTo>
                        <a:pt x="82458" y="38100"/>
                        <a:pt x="95250" y="50893"/>
                        <a:pt x="95250" y="66675"/>
                      </a:cubicBezTo>
                      <a:cubicBezTo>
                        <a:pt x="95231" y="82449"/>
                        <a:pt x="82448" y="95233"/>
                        <a:pt x="66675" y="95250"/>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7" name="Freeform: Shape 146">
                  <a:extLst>
                    <a:ext uri="{FF2B5EF4-FFF2-40B4-BE49-F238E27FC236}">
                      <a16:creationId xmlns:a16="http://schemas.microsoft.com/office/drawing/2014/main" id="{6E8AD1BC-1E60-380D-D279-83749A34C8E9}"/>
                    </a:ext>
                  </a:extLst>
                </p:cNvPr>
                <p:cNvSpPr/>
                <p:nvPr/>
              </p:nvSpPr>
              <p:spPr>
                <a:xfrm>
                  <a:off x="10486432" y="3499989"/>
                  <a:ext cx="190500" cy="85439"/>
                </a:xfrm>
                <a:custGeom>
                  <a:avLst/>
                  <a:gdLst>
                    <a:gd name="connsiteX0" fmla="*/ 156391 w 190500"/>
                    <a:gd name="connsiteY0" fmla="*/ 0 h 85439"/>
                    <a:gd name="connsiteX1" fmla="*/ 143551 w 190500"/>
                    <a:gd name="connsiteY1" fmla="*/ 20726 h 85439"/>
                    <a:gd name="connsiteX2" fmla="*/ 133379 w 190500"/>
                    <a:gd name="connsiteY2" fmla="*/ 32661 h 85439"/>
                    <a:gd name="connsiteX3" fmla="*/ 148076 w 190500"/>
                    <a:gd name="connsiteY3" fmla="*/ 37814 h 85439"/>
                    <a:gd name="connsiteX4" fmla="*/ 96288 w 190500"/>
                    <a:gd name="connsiteY4" fmla="*/ 47311 h 85439"/>
                    <a:gd name="connsiteX5" fmla="*/ 95945 w 190500"/>
                    <a:gd name="connsiteY5" fmla="*/ 47339 h 85439"/>
                    <a:gd name="connsiteX6" fmla="*/ 95250 w 190500"/>
                    <a:gd name="connsiteY6" fmla="*/ 47339 h 85439"/>
                    <a:gd name="connsiteX7" fmla="*/ 42424 w 190500"/>
                    <a:gd name="connsiteY7" fmla="*/ 37814 h 85439"/>
                    <a:gd name="connsiteX8" fmla="*/ 57045 w 190500"/>
                    <a:gd name="connsiteY8" fmla="*/ 32680 h 85439"/>
                    <a:gd name="connsiteX9" fmla="*/ 47701 w 190500"/>
                    <a:gd name="connsiteY9" fmla="*/ 21888 h 85439"/>
                    <a:gd name="connsiteX10" fmla="*/ 33652 w 190500"/>
                    <a:gd name="connsiteY10" fmla="*/ 171 h 85439"/>
                    <a:gd name="connsiteX11" fmla="*/ 0 w 190500"/>
                    <a:gd name="connsiteY11" fmla="*/ 37814 h 85439"/>
                    <a:gd name="connsiteX12" fmla="*/ 95250 w 190500"/>
                    <a:gd name="connsiteY12" fmla="*/ 85439 h 85439"/>
                    <a:gd name="connsiteX13" fmla="*/ 190500 w 190500"/>
                    <a:gd name="connsiteY13" fmla="*/ 37814 h 85439"/>
                    <a:gd name="connsiteX14" fmla="*/ 156391 w 190500"/>
                    <a:gd name="connsiteY14"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85439">
                      <a:moveTo>
                        <a:pt x="156391" y="0"/>
                      </a:moveTo>
                      <a:cubicBezTo>
                        <a:pt x="151343" y="8315"/>
                        <a:pt x="146952" y="15354"/>
                        <a:pt x="143551" y="20726"/>
                      </a:cubicBezTo>
                      <a:cubicBezTo>
                        <a:pt x="140732" y="25156"/>
                        <a:pt x="137303" y="29175"/>
                        <a:pt x="133379" y="32661"/>
                      </a:cubicBezTo>
                      <a:cubicBezTo>
                        <a:pt x="138446" y="33871"/>
                        <a:pt x="143370" y="35595"/>
                        <a:pt x="148076" y="37814"/>
                      </a:cubicBezTo>
                      <a:cubicBezTo>
                        <a:pt x="131674" y="44596"/>
                        <a:pt x="114024" y="47835"/>
                        <a:pt x="96288" y="47311"/>
                      </a:cubicBezTo>
                      <a:cubicBezTo>
                        <a:pt x="96174" y="47320"/>
                        <a:pt x="96060" y="47339"/>
                        <a:pt x="95945" y="47339"/>
                      </a:cubicBezTo>
                      <a:lnTo>
                        <a:pt x="95250" y="47339"/>
                      </a:lnTo>
                      <a:cubicBezTo>
                        <a:pt x="77162" y="47977"/>
                        <a:pt x="59150" y="44729"/>
                        <a:pt x="42424" y="37814"/>
                      </a:cubicBezTo>
                      <a:cubicBezTo>
                        <a:pt x="47111" y="35604"/>
                        <a:pt x="52006" y="33890"/>
                        <a:pt x="57045" y="32680"/>
                      </a:cubicBezTo>
                      <a:cubicBezTo>
                        <a:pt x="53492" y="29489"/>
                        <a:pt x="50349" y="25860"/>
                        <a:pt x="47701" y="21888"/>
                      </a:cubicBezTo>
                      <a:cubicBezTo>
                        <a:pt x="44691" y="17374"/>
                        <a:pt x="39776" y="9887"/>
                        <a:pt x="33652" y="171"/>
                      </a:cubicBezTo>
                      <a:cubicBezTo>
                        <a:pt x="13707" y="7906"/>
                        <a:pt x="0" y="20241"/>
                        <a:pt x="0" y="37814"/>
                      </a:cubicBezTo>
                      <a:cubicBezTo>
                        <a:pt x="0" y="70714"/>
                        <a:pt x="47835" y="85439"/>
                        <a:pt x="95250" y="85439"/>
                      </a:cubicBezTo>
                      <a:cubicBezTo>
                        <a:pt x="142665" y="85439"/>
                        <a:pt x="190500" y="70714"/>
                        <a:pt x="190500" y="37814"/>
                      </a:cubicBezTo>
                      <a:cubicBezTo>
                        <a:pt x="190500" y="20107"/>
                        <a:pt x="176584" y="7715"/>
                        <a:pt x="156391" y="0"/>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8" name="Freeform: Shape 147">
                  <a:extLst>
                    <a:ext uri="{FF2B5EF4-FFF2-40B4-BE49-F238E27FC236}">
                      <a16:creationId xmlns:a16="http://schemas.microsoft.com/office/drawing/2014/main" id="{1E1E4552-6D96-F535-D186-518E78483151}"/>
                    </a:ext>
                  </a:extLst>
                </p:cNvPr>
                <p:cNvSpPr/>
                <p:nvPr/>
              </p:nvSpPr>
              <p:spPr>
                <a:xfrm>
                  <a:off x="10457857" y="3128229"/>
                  <a:ext cx="247650" cy="381000"/>
                </a:xfrm>
                <a:custGeom>
                  <a:avLst/>
                  <a:gdLst>
                    <a:gd name="connsiteX0" fmla="*/ 123825 w 247650"/>
                    <a:gd name="connsiteY0" fmla="*/ 0 h 381000"/>
                    <a:gd name="connsiteX1" fmla="*/ 0 w 247650"/>
                    <a:gd name="connsiteY1" fmla="*/ 130978 h 381000"/>
                    <a:gd name="connsiteX2" fmla="*/ 107975 w 247650"/>
                    <a:gd name="connsiteY2" fmla="*/ 372513 h 381000"/>
                    <a:gd name="connsiteX3" fmla="*/ 123825 w 247650"/>
                    <a:gd name="connsiteY3" fmla="*/ 381000 h 381000"/>
                    <a:gd name="connsiteX4" fmla="*/ 124054 w 247650"/>
                    <a:gd name="connsiteY4" fmla="*/ 381000 h 381000"/>
                    <a:gd name="connsiteX5" fmla="*/ 139922 w 247650"/>
                    <a:gd name="connsiteY5" fmla="*/ 372123 h 381000"/>
                    <a:gd name="connsiteX6" fmla="*/ 247650 w 247650"/>
                    <a:gd name="connsiteY6" fmla="*/ 130978 h 381000"/>
                    <a:gd name="connsiteX7" fmla="*/ 123825 w 247650"/>
                    <a:gd name="connsiteY7" fmla="*/ 0 h 381000"/>
                    <a:gd name="connsiteX8" fmla="*/ 123454 w 247650"/>
                    <a:gd name="connsiteY8" fmla="*/ 326031 h 381000"/>
                    <a:gd name="connsiteX9" fmla="*/ 38100 w 247650"/>
                    <a:gd name="connsiteY9" fmla="*/ 130978 h 381000"/>
                    <a:gd name="connsiteX10" fmla="*/ 123825 w 247650"/>
                    <a:gd name="connsiteY10" fmla="*/ 38100 h 381000"/>
                    <a:gd name="connsiteX11" fmla="*/ 209550 w 247650"/>
                    <a:gd name="connsiteY11" fmla="*/ 130978 h 381000"/>
                    <a:gd name="connsiteX12" fmla="*/ 123454 w 247650"/>
                    <a:gd name="connsiteY12" fmla="*/ 32603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650" h="381000">
                      <a:moveTo>
                        <a:pt x="123825" y="0"/>
                      </a:moveTo>
                      <a:cubicBezTo>
                        <a:pt x="57864" y="0"/>
                        <a:pt x="0" y="61206"/>
                        <a:pt x="0" y="130978"/>
                      </a:cubicBezTo>
                      <a:cubicBezTo>
                        <a:pt x="0" y="208321"/>
                        <a:pt x="96926" y="355940"/>
                        <a:pt x="107975" y="372513"/>
                      </a:cubicBezTo>
                      <a:cubicBezTo>
                        <a:pt x="111509" y="377819"/>
                        <a:pt x="117453" y="381000"/>
                        <a:pt x="123825" y="381000"/>
                      </a:cubicBezTo>
                      <a:lnTo>
                        <a:pt x="124054" y="381000"/>
                      </a:lnTo>
                      <a:cubicBezTo>
                        <a:pt x="130512" y="380914"/>
                        <a:pt x="136484" y="377581"/>
                        <a:pt x="139922" y="372123"/>
                      </a:cubicBezTo>
                      <a:cubicBezTo>
                        <a:pt x="150952" y="354682"/>
                        <a:pt x="247650" y="199749"/>
                        <a:pt x="247650" y="130978"/>
                      </a:cubicBezTo>
                      <a:cubicBezTo>
                        <a:pt x="247650" y="61206"/>
                        <a:pt x="189786" y="0"/>
                        <a:pt x="123825" y="0"/>
                      </a:cubicBezTo>
                      <a:close/>
                      <a:moveTo>
                        <a:pt x="123454" y="326031"/>
                      </a:moveTo>
                      <a:cubicBezTo>
                        <a:pt x="90173" y="272196"/>
                        <a:pt x="38100" y="178017"/>
                        <a:pt x="38100" y="130978"/>
                      </a:cubicBezTo>
                      <a:cubicBezTo>
                        <a:pt x="38100" y="81503"/>
                        <a:pt x="78162" y="38100"/>
                        <a:pt x="123825" y="38100"/>
                      </a:cubicBezTo>
                      <a:cubicBezTo>
                        <a:pt x="169488" y="38100"/>
                        <a:pt x="209550" y="81502"/>
                        <a:pt x="209550" y="130978"/>
                      </a:cubicBezTo>
                      <a:cubicBezTo>
                        <a:pt x="209550" y="172445"/>
                        <a:pt x="156801" y="269938"/>
                        <a:pt x="123454" y="326031"/>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9" name="Freeform: Shape 148">
                  <a:extLst>
                    <a:ext uri="{FF2B5EF4-FFF2-40B4-BE49-F238E27FC236}">
                      <a16:creationId xmlns:a16="http://schemas.microsoft.com/office/drawing/2014/main" id="{C1A4FAAD-25FD-AC0E-9A91-B6D154676D57}"/>
                    </a:ext>
                  </a:extLst>
                </p:cNvPr>
                <p:cNvSpPr/>
                <p:nvPr/>
              </p:nvSpPr>
              <p:spPr>
                <a:xfrm>
                  <a:off x="10515007" y="3187760"/>
                  <a:ext cx="133350" cy="133350"/>
                </a:xfrm>
                <a:custGeom>
                  <a:avLst/>
                  <a:gdLst>
                    <a:gd name="connsiteX0" fmla="*/ 66675 w 133350"/>
                    <a:gd name="connsiteY0" fmla="*/ 0 h 133350"/>
                    <a:gd name="connsiteX1" fmla="*/ 0 w 133350"/>
                    <a:gd name="connsiteY1" fmla="*/ 66675 h 133350"/>
                    <a:gd name="connsiteX2" fmla="*/ 66675 w 133350"/>
                    <a:gd name="connsiteY2" fmla="*/ 133350 h 133350"/>
                    <a:gd name="connsiteX3" fmla="*/ 133350 w 133350"/>
                    <a:gd name="connsiteY3" fmla="*/ 66675 h 133350"/>
                    <a:gd name="connsiteX4" fmla="*/ 66675 w 133350"/>
                    <a:gd name="connsiteY4" fmla="*/ 0 h 133350"/>
                    <a:gd name="connsiteX5" fmla="*/ 66675 w 133350"/>
                    <a:gd name="connsiteY5" fmla="*/ 95250 h 133350"/>
                    <a:gd name="connsiteX6" fmla="*/ 38100 w 133350"/>
                    <a:gd name="connsiteY6" fmla="*/ 66675 h 133350"/>
                    <a:gd name="connsiteX7" fmla="*/ 66675 w 133350"/>
                    <a:gd name="connsiteY7" fmla="*/ 38100 h 133350"/>
                    <a:gd name="connsiteX8" fmla="*/ 95250 w 133350"/>
                    <a:gd name="connsiteY8" fmla="*/ 66675 h 133350"/>
                    <a:gd name="connsiteX9" fmla="*/ 66675 w 133350"/>
                    <a:gd name="connsiteY9" fmla="*/ 952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33350">
                      <a:moveTo>
                        <a:pt x="66675" y="0"/>
                      </a:moveTo>
                      <a:cubicBezTo>
                        <a:pt x="29851" y="0"/>
                        <a:pt x="0" y="29851"/>
                        <a:pt x="0" y="66675"/>
                      </a:cubicBezTo>
                      <a:cubicBezTo>
                        <a:pt x="0" y="103499"/>
                        <a:pt x="29851" y="133350"/>
                        <a:pt x="66675" y="133350"/>
                      </a:cubicBezTo>
                      <a:cubicBezTo>
                        <a:pt x="103499" y="133350"/>
                        <a:pt x="133350" y="103499"/>
                        <a:pt x="133350" y="66675"/>
                      </a:cubicBezTo>
                      <a:cubicBezTo>
                        <a:pt x="133302" y="29869"/>
                        <a:pt x="103480" y="45"/>
                        <a:pt x="66675" y="0"/>
                      </a:cubicBezTo>
                      <a:close/>
                      <a:moveTo>
                        <a:pt x="66675" y="95250"/>
                      </a:moveTo>
                      <a:cubicBezTo>
                        <a:pt x="50892" y="95250"/>
                        <a:pt x="38100" y="82457"/>
                        <a:pt x="38100" y="66675"/>
                      </a:cubicBezTo>
                      <a:cubicBezTo>
                        <a:pt x="38100" y="50893"/>
                        <a:pt x="50892" y="38100"/>
                        <a:pt x="66675" y="38100"/>
                      </a:cubicBezTo>
                      <a:cubicBezTo>
                        <a:pt x="82458" y="38100"/>
                        <a:pt x="95250" y="50893"/>
                        <a:pt x="95250" y="66675"/>
                      </a:cubicBezTo>
                      <a:cubicBezTo>
                        <a:pt x="95231" y="82449"/>
                        <a:pt x="82448" y="95233"/>
                        <a:pt x="66675" y="95250"/>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0" name="Freeform: Shape 149">
                  <a:extLst>
                    <a:ext uri="{FF2B5EF4-FFF2-40B4-BE49-F238E27FC236}">
                      <a16:creationId xmlns:a16="http://schemas.microsoft.com/office/drawing/2014/main" id="{DAFE3F25-C1E4-B4AC-C016-64288FBF5207}"/>
                    </a:ext>
                  </a:extLst>
                </p:cNvPr>
                <p:cNvSpPr/>
                <p:nvPr/>
              </p:nvSpPr>
              <p:spPr>
                <a:xfrm>
                  <a:off x="9514882" y="3499989"/>
                  <a:ext cx="190500" cy="85439"/>
                </a:xfrm>
                <a:custGeom>
                  <a:avLst/>
                  <a:gdLst>
                    <a:gd name="connsiteX0" fmla="*/ 190500 w 190500"/>
                    <a:gd name="connsiteY0" fmla="*/ 37814 h 85439"/>
                    <a:gd name="connsiteX1" fmla="*/ 156394 w 190500"/>
                    <a:gd name="connsiteY1" fmla="*/ 0 h 85439"/>
                    <a:gd name="connsiteX2" fmla="*/ 143554 w 190500"/>
                    <a:gd name="connsiteY2" fmla="*/ 20726 h 85439"/>
                    <a:gd name="connsiteX3" fmla="*/ 133379 w 190500"/>
                    <a:gd name="connsiteY3" fmla="*/ 32661 h 85439"/>
                    <a:gd name="connsiteX4" fmla="*/ 148075 w 190500"/>
                    <a:gd name="connsiteY4" fmla="*/ 37814 h 85439"/>
                    <a:gd name="connsiteX5" fmla="*/ 96287 w 190500"/>
                    <a:gd name="connsiteY5" fmla="*/ 47311 h 85439"/>
                    <a:gd name="connsiteX6" fmla="*/ 95947 w 190500"/>
                    <a:gd name="connsiteY6" fmla="*/ 47339 h 85439"/>
                    <a:gd name="connsiteX7" fmla="*/ 95250 w 190500"/>
                    <a:gd name="connsiteY7" fmla="*/ 47339 h 85439"/>
                    <a:gd name="connsiteX8" fmla="*/ 42425 w 190500"/>
                    <a:gd name="connsiteY8" fmla="*/ 37814 h 85439"/>
                    <a:gd name="connsiteX9" fmla="*/ 57045 w 190500"/>
                    <a:gd name="connsiteY9" fmla="*/ 32680 h 85439"/>
                    <a:gd name="connsiteX10" fmla="*/ 47699 w 190500"/>
                    <a:gd name="connsiteY10" fmla="*/ 21888 h 85439"/>
                    <a:gd name="connsiteX11" fmla="*/ 33648 w 190500"/>
                    <a:gd name="connsiteY11" fmla="*/ 171 h 85439"/>
                    <a:gd name="connsiteX12" fmla="*/ 0 w 190500"/>
                    <a:gd name="connsiteY12" fmla="*/ 37814 h 85439"/>
                    <a:gd name="connsiteX13" fmla="*/ 95250 w 190500"/>
                    <a:gd name="connsiteY13" fmla="*/ 85439 h 85439"/>
                    <a:gd name="connsiteX14" fmla="*/ 190500 w 190500"/>
                    <a:gd name="connsiteY14" fmla="*/ 37814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85439">
                      <a:moveTo>
                        <a:pt x="190500" y="37814"/>
                      </a:moveTo>
                      <a:cubicBezTo>
                        <a:pt x="190500" y="20107"/>
                        <a:pt x="176582" y="7715"/>
                        <a:pt x="156394" y="0"/>
                      </a:cubicBezTo>
                      <a:cubicBezTo>
                        <a:pt x="151340" y="8315"/>
                        <a:pt x="146953" y="15354"/>
                        <a:pt x="143554" y="20726"/>
                      </a:cubicBezTo>
                      <a:cubicBezTo>
                        <a:pt x="140728" y="25156"/>
                        <a:pt x="137304" y="29175"/>
                        <a:pt x="133379" y="32661"/>
                      </a:cubicBezTo>
                      <a:cubicBezTo>
                        <a:pt x="138441" y="33871"/>
                        <a:pt x="143366" y="35595"/>
                        <a:pt x="148075" y="37814"/>
                      </a:cubicBezTo>
                      <a:cubicBezTo>
                        <a:pt x="131676" y="44596"/>
                        <a:pt x="114027" y="47835"/>
                        <a:pt x="96287" y="47311"/>
                      </a:cubicBezTo>
                      <a:cubicBezTo>
                        <a:pt x="96173" y="47320"/>
                        <a:pt x="96062" y="47339"/>
                        <a:pt x="95947" y="47339"/>
                      </a:cubicBezTo>
                      <a:lnTo>
                        <a:pt x="95250" y="47339"/>
                      </a:lnTo>
                      <a:cubicBezTo>
                        <a:pt x="77163" y="47977"/>
                        <a:pt x="59149" y="44729"/>
                        <a:pt x="42425" y="37814"/>
                      </a:cubicBezTo>
                      <a:cubicBezTo>
                        <a:pt x="47110" y="35604"/>
                        <a:pt x="52009" y="33890"/>
                        <a:pt x="57045" y="32680"/>
                      </a:cubicBezTo>
                      <a:cubicBezTo>
                        <a:pt x="53491" y="29489"/>
                        <a:pt x="50351" y="25860"/>
                        <a:pt x="47699" y="21888"/>
                      </a:cubicBezTo>
                      <a:cubicBezTo>
                        <a:pt x="44688" y="17374"/>
                        <a:pt x="39776" y="9887"/>
                        <a:pt x="33648" y="171"/>
                      </a:cubicBezTo>
                      <a:cubicBezTo>
                        <a:pt x="13710" y="7906"/>
                        <a:pt x="0" y="20241"/>
                        <a:pt x="0" y="37814"/>
                      </a:cubicBezTo>
                      <a:cubicBezTo>
                        <a:pt x="0" y="70714"/>
                        <a:pt x="47839" y="85439"/>
                        <a:pt x="95250" y="85439"/>
                      </a:cubicBezTo>
                      <a:cubicBezTo>
                        <a:pt x="142661" y="85439"/>
                        <a:pt x="190500" y="70714"/>
                        <a:pt x="190500" y="37814"/>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1" name="Freeform: Shape 150">
                  <a:extLst>
                    <a:ext uri="{FF2B5EF4-FFF2-40B4-BE49-F238E27FC236}">
                      <a16:creationId xmlns:a16="http://schemas.microsoft.com/office/drawing/2014/main" id="{88300487-F890-ADE1-EB69-41B332ED748F}"/>
                    </a:ext>
                  </a:extLst>
                </p:cNvPr>
                <p:cNvSpPr/>
                <p:nvPr/>
              </p:nvSpPr>
              <p:spPr>
                <a:xfrm>
                  <a:off x="9486307" y="3128229"/>
                  <a:ext cx="247650" cy="381000"/>
                </a:xfrm>
                <a:custGeom>
                  <a:avLst/>
                  <a:gdLst>
                    <a:gd name="connsiteX0" fmla="*/ 123825 w 247650"/>
                    <a:gd name="connsiteY0" fmla="*/ 381000 h 381000"/>
                    <a:gd name="connsiteX1" fmla="*/ 124057 w 247650"/>
                    <a:gd name="connsiteY1" fmla="*/ 381000 h 381000"/>
                    <a:gd name="connsiteX2" fmla="*/ 139926 w 247650"/>
                    <a:gd name="connsiteY2" fmla="*/ 372123 h 381000"/>
                    <a:gd name="connsiteX3" fmla="*/ 247650 w 247650"/>
                    <a:gd name="connsiteY3" fmla="*/ 130978 h 381000"/>
                    <a:gd name="connsiteX4" fmla="*/ 123825 w 247650"/>
                    <a:gd name="connsiteY4" fmla="*/ 0 h 381000"/>
                    <a:gd name="connsiteX5" fmla="*/ 0 w 247650"/>
                    <a:gd name="connsiteY5" fmla="*/ 130978 h 381000"/>
                    <a:gd name="connsiteX6" fmla="*/ 107974 w 247650"/>
                    <a:gd name="connsiteY6" fmla="*/ 372513 h 381000"/>
                    <a:gd name="connsiteX7" fmla="*/ 123825 w 247650"/>
                    <a:gd name="connsiteY7" fmla="*/ 381000 h 381000"/>
                    <a:gd name="connsiteX8" fmla="*/ 123825 w 247650"/>
                    <a:gd name="connsiteY8" fmla="*/ 38100 h 381000"/>
                    <a:gd name="connsiteX9" fmla="*/ 209550 w 247650"/>
                    <a:gd name="connsiteY9" fmla="*/ 130978 h 381000"/>
                    <a:gd name="connsiteX10" fmla="*/ 123453 w 247650"/>
                    <a:gd name="connsiteY10" fmla="*/ 326031 h 381000"/>
                    <a:gd name="connsiteX11" fmla="*/ 38100 w 247650"/>
                    <a:gd name="connsiteY11" fmla="*/ 130978 h 381000"/>
                    <a:gd name="connsiteX12" fmla="*/ 123825 w 247650"/>
                    <a:gd name="connsiteY12"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650" h="381000">
                      <a:moveTo>
                        <a:pt x="123825" y="381000"/>
                      </a:moveTo>
                      <a:lnTo>
                        <a:pt x="124057" y="381000"/>
                      </a:lnTo>
                      <a:cubicBezTo>
                        <a:pt x="130508" y="380914"/>
                        <a:pt x="136479" y="377581"/>
                        <a:pt x="139926" y="372123"/>
                      </a:cubicBezTo>
                      <a:cubicBezTo>
                        <a:pt x="150949" y="354682"/>
                        <a:pt x="247650" y="199749"/>
                        <a:pt x="247650" y="130978"/>
                      </a:cubicBezTo>
                      <a:cubicBezTo>
                        <a:pt x="247650" y="61206"/>
                        <a:pt x="189784" y="0"/>
                        <a:pt x="123825" y="0"/>
                      </a:cubicBezTo>
                      <a:cubicBezTo>
                        <a:pt x="57866" y="0"/>
                        <a:pt x="0" y="61206"/>
                        <a:pt x="0" y="130978"/>
                      </a:cubicBezTo>
                      <a:cubicBezTo>
                        <a:pt x="0" y="208321"/>
                        <a:pt x="96925" y="355940"/>
                        <a:pt x="107974" y="372513"/>
                      </a:cubicBezTo>
                      <a:cubicBezTo>
                        <a:pt x="111508" y="377819"/>
                        <a:pt x="117456" y="381000"/>
                        <a:pt x="123825" y="381000"/>
                      </a:cubicBezTo>
                      <a:close/>
                      <a:moveTo>
                        <a:pt x="123825" y="38100"/>
                      </a:moveTo>
                      <a:cubicBezTo>
                        <a:pt x="169487" y="38100"/>
                        <a:pt x="209550" y="81502"/>
                        <a:pt x="209550" y="130978"/>
                      </a:cubicBezTo>
                      <a:cubicBezTo>
                        <a:pt x="209550" y="172445"/>
                        <a:pt x="156800" y="269938"/>
                        <a:pt x="123453" y="326031"/>
                      </a:cubicBezTo>
                      <a:cubicBezTo>
                        <a:pt x="90171" y="272196"/>
                        <a:pt x="38100" y="178017"/>
                        <a:pt x="38100" y="130978"/>
                      </a:cubicBezTo>
                      <a:cubicBezTo>
                        <a:pt x="38100" y="81502"/>
                        <a:pt x="78163" y="38100"/>
                        <a:pt x="123825" y="38100"/>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2" name="Freeform: Shape 151">
                  <a:extLst>
                    <a:ext uri="{FF2B5EF4-FFF2-40B4-BE49-F238E27FC236}">
                      <a16:creationId xmlns:a16="http://schemas.microsoft.com/office/drawing/2014/main" id="{D53D7493-317F-1B21-1922-AB99E525B07A}"/>
                    </a:ext>
                  </a:extLst>
                </p:cNvPr>
                <p:cNvSpPr/>
                <p:nvPr/>
              </p:nvSpPr>
              <p:spPr>
                <a:xfrm>
                  <a:off x="9543457" y="3187760"/>
                  <a:ext cx="133350" cy="133350"/>
                </a:xfrm>
                <a:custGeom>
                  <a:avLst/>
                  <a:gdLst>
                    <a:gd name="connsiteX0" fmla="*/ 133350 w 133350"/>
                    <a:gd name="connsiteY0" fmla="*/ 66675 h 133350"/>
                    <a:gd name="connsiteX1" fmla="*/ 66675 w 133350"/>
                    <a:gd name="connsiteY1" fmla="*/ 0 h 133350"/>
                    <a:gd name="connsiteX2" fmla="*/ 0 w 133350"/>
                    <a:gd name="connsiteY2" fmla="*/ 66675 h 133350"/>
                    <a:gd name="connsiteX3" fmla="*/ 66675 w 133350"/>
                    <a:gd name="connsiteY3" fmla="*/ 133350 h 133350"/>
                    <a:gd name="connsiteX4" fmla="*/ 133350 w 133350"/>
                    <a:gd name="connsiteY4" fmla="*/ 66675 h 133350"/>
                    <a:gd name="connsiteX5" fmla="*/ 38100 w 133350"/>
                    <a:gd name="connsiteY5" fmla="*/ 66675 h 133350"/>
                    <a:gd name="connsiteX6" fmla="*/ 66675 w 133350"/>
                    <a:gd name="connsiteY6" fmla="*/ 38100 h 133350"/>
                    <a:gd name="connsiteX7" fmla="*/ 95250 w 133350"/>
                    <a:gd name="connsiteY7" fmla="*/ 66675 h 133350"/>
                    <a:gd name="connsiteX8" fmla="*/ 66675 w 133350"/>
                    <a:gd name="connsiteY8" fmla="*/ 95250 h 133350"/>
                    <a:gd name="connsiteX9" fmla="*/ 38100 w 133350"/>
                    <a:gd name="connsiteY9" fmla="*/ 6667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33350">
                      <a:moveTo>
                        <a:pt x="133350" y="66675"/>
                      </a:moveTo>
                      <a:cubicBezTo>
                        <a:pt x="133350" y="29851"/>
                        <a:pt x="103499" y="0"/>
                        <a:pt x="66675" y="0"/>
                      </a:cubicBezTo>
                      <a:cubicBezTo>
                        <a:pt x="29851" y="0"/>
                        <a:pt x="0" y="29851"/>
                        <a:pt x="0" y="66675"/>
                      </a:cubicBezTo>
                      <a:cubicBezTo>
                        <a:pt x="0" y="103499"/>
                        <a:pt x="29851" y="133350"/>
                        <a:pt x="66675" y="133350"/>
                      </a:cubicBezTo>
                      <a:cubicBezTo>
                        <a:pt x="103481" y="133302"/>
                        <a:pt x="133305" y="103481"/>
                        <a:pt x="133350" y="66675"/>
                      </a:cubicBezTo>
                      <a:close/>
                      <a:moveTo>
                        <a:pt x="38100" y="66675"/>
                      </a:moveTo>
                      <a:cubicBezTo>
                        <a:pt x="38100" y="50893"/>
                        <a:pt x="50893" y="38100"/>
                        <a:pt x="66675" y="38100"/>
                      </a:cubicBezTo>
                      <a:cubicBezTo>
                        <a:pt x="82457" y="38100"/>
                        <a:pt x="95250" y="50893"/>
                        <a:pt x="95250" y="66675"/>
                      </a:cubicBezTo>
                      <a:cubicBezTo>
                        <a:pt x="95250" y="82457"/>
                        <a:pt x="82457" y="95250"/>
                        <a:pt x="66675" y="95250"/>
                      </a:cubicBezTo>
                      <a:cubicBezTo>
                        <a:pt x="50901" y="95233"/>
                        <a:pt x="38117" y="82449"/>
                        <a:pt x="38100" y="66675"/>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3" name="Freeform: Shape 152">
                  <a:extLst>
                    <a:ext uri="{FF2B5EF4-FFF2-40B4-BE49-F238E27FC236}">
                      <a16:creationId xmlns:a16="http://schemas.microsoft.com/office/drawing/2014/main" id="{619DFD6F-F0D4-A92A-7EE7-99745DB8B8FA}"/>
                    </a:ext>
                  </a:extLst>
                </p:cNvPr>
                <p:cNvSpPr/>
                <p:nvPr/>
              </p:nvSpPr>
              <p:spPr>
                <a:xfrm>
                  <a:off x="9747456" y="2556942"/>
                  <a:ext cx="176972" cy="185040"/>
                </a:xfrm>
                <a:custGeom>
                  <a:avLst/>
                  <a:gdLst>
                    <a:gd name="connsiteX0" fmla="*/ 171420 w 176972"/>
                    <a:gd name="connsiteY0" fmla="*/ 152550 h 185040"/>
                    <a:gd name="connsiteX1" fmla="*/ 24237 w 176972"/>
                    <a:gd name="connsiteY1" fmla="*/ 5367 h 185040"/>
                    <a:gd name="connsiteX2" fmla="*/ 12992 w 176972"/>
                    <a:gd name="connsiteY2" fmla="*/ 0 h 185040"/>
                    <a:gd name="connsiteX3" fmla="*/ 0 w 176972"/>
                    <a:gd name="connsiteY3" fmla="*/ 35006 h 185040"/>
                    <a:gd name="connsiteX4" fmla="*/ 144481 w 176972"/>
                    <a:gd name="connsiteY4" fmla="*/ 179487 h 185040"/>
                    <a:gd name="connsiteX5" fmla="*/ 171420 w 176972"/>
                    <a:gd name="connsiteY5" fmla="*/ 179436 h 185040"/>
                    <a:gd name="connsiteX6" fmla="*/ 171420 w 176972"/>
                    <a:gd name="connsiteY6" fmla="*/ 152550 h 18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972" h="185040">
                      <a:moveTo>
                        <a:pt x="171420" y="152550"/>
                      </a:moveTo>
                      <a:lnTo>
                        <a:pt x="24237" y="5367"/>
                      </a:lnTo>
                      <a:cubicBezTo>
                        <a:pt x="21205" y="2356"/>
                        <a:pt x="17240" y="465"/>
                        <a:pt x="12992" y="0"/>
                      </a:cubicBezTo>
                      <a:cubicBezTo>
                        <a:pt x="9304" y="11362"/>
                        <a:pt x="4909" y="23112"/>
                        <a:pt x="0" y="35006"/>
                      </a:cubicBezTo>
                      <a:lnTo>
                        <a:pt x="144481" y="179487"/>
                      </a:lnTo>
                      <a:cubicBezTo>
                        <a:pt x="151934" y="186912"/>
                        <a:pt x="163995" y="186889"/>
                        <a:pt x="171420" y="179436"/>
                      </a:cubicBezTo>
                      <a:cubicBezTo>
                        <a:pt x="178823" y="172003"/>
                        <a:pt x="178823" y="159982"/>
                        <a:pt x="171420" y="152550"/>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4" name="Freeform: Shape 153">
                  <a:extLst>
                    <a:ext uri="{FF2B5EF4-FFF2-40B4-BE49-F238E27FC236}">
                      <a16:creationId xmlns:a16="http://schemas.microsoft.com/office/drawing/2014/main" id="{14815347-3FC2-4D72-3C7E-154D3A528ADB}"/>
                    </a:ext>
                  </a:extLst>
                </p:cNvPr>
                <p:cNvSpPr/>
                <p:nvPr/>
              </p:nvSpPr>
              <p:spPr>
                <a:xfrm>
                  <a:off x="9514882" y="2737984"/>
                  <a:ext cx="190500" cy="85444"/>
                </a:xfrm>
                <a:custGeom>
                  <a:avLst/>
                  <a:gdLst>
                    <a:gd name="connsiteX0" fmla="*/ 47699 w 190500"/>
                    <a:gd name="connsiteY0" fmla="*/ 21894 h 85444"/>
                    <a:gd name="connsiteX1" fmla="*/ 33648 w 190500"/>
                    <a:gd name="connsiteY1" fmla="*/ 180 h 85444"/>
                    <a:gd name="connsiteX2" fmla="*/ 0 w 190500"/>
                    <a:gd name="connsiteY2" fmla="*/ 37819 h 85444"/>
                    <a:gd name="connsiteX3" fmla="*/ 95250 w 190500"/>
                    <a:gd name="connsiteY3" fmla="*/ 85444 h 85444"/>
                    <a:gd name="connsiteX4" fmla="*/ 190500 w 190500"/>
                    <a:gd name="connsiteY4" fmla="*/ 37819 h 85444"/>
                    <a:gd name="connsiteX5" fmla="*/ 156394 w 190500"/>
                    <a:gd name="connsiteY5" fmla="*/ 0 h 85444"/>
                    <a:gd name="connsiteX6" fmla="*/ 143554 w 190500"/>
                    <a:gd name="connsiteY6" fmla="*/ 20732 h 85444"/>
                    <a:gd name="connsiteX7" fmla="*/ 133379 w 190500"/>
                    <a:gd name="connsiteY7" fmla="*/ 32670 h 85444"/>
                    <a:gd name="connsiteX8" fmla="*/ 148075 w 190500"/>
                    <a:gd name="connsiteY8" fmla="*/ 37819 h 85444"/>
                    <a:gd name="connsiteX9" fmla="*/ 96287 w 190500"/>
                    <a:gd name="connsiteY9" fmla="*/ 47318 h 85444"/>
                    <a:gd name="connsiteX10" fmla="*/ 95947 w 190500"/>
                    <a:gd name="connsiteY10" fmla="*/ 47344 h 85444"/>
                    <a:gd name="connsiteX11" fmla="*/ 95250 w 190500"/>
                    <a:gd name="connsiteY11" fmla="*/ 47344 h 85444"/>
                    <a:gd name="connsiteX12" fmla="*/ 42425 w 190500"/>
                    <a:gd name="connsiteY12" fmla="*/ 37819 h 85444"/>
                    <a:gd name="connsiteX13" fmla="*/ 57045 w 190500"/>
                    <a:gd name="connsiteY13" fmla="*/ 32687 h 85444"/>
                    <a:gd name="connsiteX14" fmla="*/ 47699 w 190500"/>
                    <a:gd name="connsiteY14" fmla="*/ 21894 h 8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85444">
                      <a:moveTo>
                        <a:pt x="47699" y="21894"/>
                      </a:moveTo>
                      <a:cubicBezTo>
                        <a:pt x="44688" y="17376"/>
                        <a:pt x="39776" y="9896"/>
                        <a:pt x="33648" y="180"/>
                      </a:cubicBezTo>
                      <a:cubicBezTo>
                        <a:pt x="13710" y="7909"/>
                        <a:pt x="0" y="20248"/>
                        <a:pt x="0" y="37819"/>
                      </a:cubicBezTo>
                      <a:cubicBezTo>
                        <a:pt x="0" y="70719"/>
                        <a:pt x="47839" y="85444"/>
                        <a:pt x="95250" y="85444"/>
                      </a:cubicBezTo>
                      <a:cubicBezTo>
                        <a:pt x="142661" y="85444"/>
                        <a:pt x="190500" y="70719"/>
                        <a:pt x="190500" y="37819"/>
                      </a:cubicBezTo>
                      <a:cubicBezTo>
                        <a:pt x="190500" y="20112"/>
                        <a:pt x="176582" y="7715"/>
                        <a:pt x="156394" y="0"/>
                      </a:cubicBezTo>
                      <a:cubicBezTo>
                        <a:pt x="151340" y="8318"/>
                        <a:pt x="146953" y="15356"/>
                        <a:pt x="143554" y="20732"/>
                      </a:cubicBezTo>
                      <a:cubicBezTo>
                        <a:pt x="140728" y="25161"/>
                        <a:pt x="137304" y="29179"/>
                        <a:pt x="133379" y="32670"/>
                      </a:cubicBezTo>
                      <a:cubicBezTo>
                        <a:pt x="138441" y="33876"/>
                        <a:pt x="143366" y="35602"/>
                        <a:pt x="148075" y="37819"/>
                      </a:cubicBezTo>
                      <a:cubicBezTo>
                        <a:pt x="131676" y="44606"/>
                        <a:pt x="114027" y="47843"/>
                        <a:pt x="96287" y="47318"/>
                      </a:cubicBezTo>
                      <a:cubicBezTo>
                        <a:pt x="96173" y="47321"/>
                        <a:pt x="96062" y="47343"/>
                        <a:pt x="95947" y="47344"/>
                      </a:cubicBezTo>
                      <a:lnTo>
                        <a:pt x="95250" y="47344"/>
                      </a:lnTo>
                      <a:cubicBezTo>
                        <a:pt x="77163" y="47984"/>
                        <a:pt x="59149" y="44736"/>
                        <a:pt x="42425" y="37819"/>
                      </a:cubicBezTo>
                      <a:cubicBezTo>
                        <a:pt x="47110" y="35611"/>
                        <a:pt x="52009" y="33892"/>
                        <a:pt x="57045" y="32687"/>
                      </a:cubicBezTo>
                      <a:cubicBezTo>
                        <a:pt x="53491" y="29495"/>
                        <a:pt x="50351" y="25869"/>
                        <a:pt x="47699" y="21894"/>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5" name="Freeform: Shape 154">
                  <a:extLst>
                    <a:ext uri="{FF2B5EF4-FFF2-40B4-BE49-F238E27FC236}">
                      <a16:creationId xmlns:a16="http://schemas.microsoft.com/office/drawing/2014/main" id="{EDCC751E-DAA9-7BD4-F9F0-104DBA63EDF5}"/>
                    </a:ext>
                  </a:extLst>
                </p:cNvPr>
                <p:cNvSpPr/>
                <p:nvPr/>
              </p:nvSpPr>
              <p:spPr>
                <a:xfrm>
                  <a:off x="9486307" y="2366229"/>
                  <a:ext cx="247650" cy="381000"/>
                </a:xfrm>
                <a:custGeom>
                  <a:avLst/>
                  <a:gdLst>
                    <a:gd name="connsiteX0" fmla="*/ 123825 w 247650"/>
                    <a:gd name="connsiteY0" fmla="*/ 381000 h 381000"/>
                    <a:gd name="connsiteX1" fmla="*/ 124057 w 247650"/>
                    <a:gd name="connsiteY1" fmla="*/ 381000 h 381000"/>
                    <a:gd name="connsiteX2" fmla="*/ 139926 w 247650"/>
                    <a:gd name="connsiteY2" fmla="*/ 372127 h 381000"/>
                    <a:gd name="connsiteX3" fmla="*/ 247650 w 247650"/>
                    <a:gd name="connsiteY3" fmla="*/ 130978 h 381000"/>
                    <a:gd name="connsiteX4" fmla="*/ 123825 w 247650"/>
                    <a:gd name="connsiteY4" fmla="*/ 0 h 381000"/>
                    <a:gd name="connsiteX5" fmla="*/ 0 w 247650"/>
                    <a:gd name="connsiteY5" fmla="*/ 130978 h 381000"/>
                    <a:gd name="connsiteX6" fmla="*/ 107974 w 247650"/>
                    <a:gd name="connsiteY6" fmla="*/ 372517 h 381000"/>
                    <a:gd name="connsiteX7" fmla="*/ 123825 w 247650"/>
                    <a:gd name="connsiteY7" fmla="*/ 381000 h 381000"/>
                    <a:gd name="connsiteX8" fmla="*/ 123825 w 247650"/>
                    <a:gd name="connsiteY8" fmla="*/ 38100 h 381000"/>
                    <a:gd name="connsiteX9" fmla="*/ 209550 w 247650"/>
                    <a:gd name="connsiteY9" fmla="*/ 130978 h 381000"/>
                    <a:gd name="connsiteX10" fmla="*/ 123453 w 247650"/>
                    <a:gd name="connsiteY10" fmla="*/ 326026 h 381000"/>
                    <a:gd name="connsiteX11" fmla="*/ 38100 w 247650"/>
                    <a:gd name="connsiteY11" fmla="*/ 130978 h 381000"/>
                    <a:gd name="connsiteX12" fmla="*/ 123825 w 247650"/>
                    <a:gd name="connsiteY12"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650" h="381000">
                      <a:moveTo>
                        <a:pt x="123825" y="381000"/>
                      </a:moveTo>
                      <a:lnTo>
                        <a:pt x="124057" y="381000"/>
                      </a:lnTo>
                      <a:cubicBezTo>
                        <a:pt x="130508" y="380918"/>
                        <a:pt x="136479" y="377580"/>
                        <a:pt x="139926" y="372127"/>
                      </a:cubicBezTo>
                      <a:cubicBezTo>
                        <a:pt x="150949" y="354685"/>
                        <a:pt x="247650" y="199746"/>
                        <a:pt x="247650" y="130978"/>
                      </a:cubicBezTo>
                      <a:cubicBezTo>
                        <a:pt x="247650" y="61206"/>
                        <a:pt x="189784" y="0"/>
                        <a:pt x="123825" y="0"/>
                      </a:cubicBezTo>
                      <a:cubicBezTo>
                        <a:pt x="57866" y="0"/>
                        <a:pt x="0" y="61206"/>
                        <a:pt x="0" y="130978"/>
                      </a:cubicBezTo>
                      <a:cubicBezTo>
                        <a:pt x="0" y="208322"/>
                        <a:pt x="96925" y="355942"/>
                        <a:pt x="107974" y="372517"/>
                      </a:cubicBezTo>
                      <a:cubicBezTo>
                        <a:pt x="111508" y="377816"/>
                        <a:pt x="117456" y="380999"/>
                        <a:pt x="123825" y="381000"/>
                      </a:cubicBezTo>
                      <a:close/>
                      <a:moveTo>
                        <a:pt x="123825" y="38100"/>
                      </a:moveTo>
                      <a:cubicBezTo>
                        <a:pt x="169487" y="38100"/>
                        <a:pt x="209550" y="81502"/>
                        <a:pt x="209550" y="130978"/>
                      </a:cubicBezTo>
                      <a:cubicBezTo>
                        <a:pt x="209550" y="172445"/>
                        <a:pt x="156800" y="269938"/>
                        <a:pt x="123453" y="326026"/>
                      </a:cubicBezTo>
                      <a:cubicBezTo>
                        <a:pt x="90171" y="272198"/>
                        <a:pt x="38100" y="178017"/>
                        <a:pt x="38100" y="130978"/>
                      </a:cubicBezTo>
                      <a:cubicBezTo>
                        <a:pt x="38100" y="81502"/>
                        <a:pt x="78163" y="38100"/>
                        <a:pt x="123825" y="38100"/>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6" name="Freeform: Shape 155">
                  <a:extLst>
                    <a:ext uri="{FF2B5EF4-FFF2-40B4-BE49-F238E27FC236}">
                      <a16:creationId xmlns:a16="http://schemas.microsoft.com/office/drawing/2014/main" id="{84935344-89A3-AE00-723D-5993750926EB}"/>
                    </a:ext>
                  </a:extLst>
                </p:cNvPr>
                <p:cNvSpPr/>
                <p:nvPr/>
              </p:nvSpPr>
              <p:spPr>
                <a:xfrm>
                  <a:off x="9543457" y="2425760"/>
                  <a:ext cx="133350" cy="133350"/>
                </a:xfrm>
                <a:custGeom>
                  <a:avLst/>
                  <a:gdLst>
                    <a:gd name="connsiteX0" fmla="*/ 133350 w 133350"/>
                    <a:gd name="connsiteY0" fmla="*/ 66675 h 133350"/>
                    <a:gd name="connsiteX1" fmla="*/ 66675 w 133350"/>
                    <a:gd name="connsiteY1" fmla="*/ 0 h 133350"/>
                    <a:gd name="connsiteX2" fmla="*/ 0 w 133350"/>
                    <a:gd name="connsiteY2" fmla="*/ 66675 h 133350"/>
                    <a:gd name="connsiteX3" fmla="*/ 66675 w 133350"/>
                    <a:gd name="connsiteY3" fmla="*/ 133350 h 133350"/>
                    <a:gd name="connsiteX4" fmla="*/ 133350 w 133350"/>
                    <a:gd name="connsiteY4" fmla="*/ 66675 h 133350"/>
                    <a:gd name="connsiteX5" fmla="*/ 38100 w 133350"/>
                    <a:gd name="connsiteY5" fmla="*/ 66675 h 133350"/>
                    <a:gd name="connsiteX6" fmla="*/ 66675 w 133350"/>
                    <a:gd name="connsiteY6" fmla="*/ 38100 h 133350"/>
                    <a:gd name="connsiteX7" fmla="*/ 95250 w 133350"/>
                    <a:gd name="connsiteY7" fmla="*/ 66675 h 133350"/>
                    <a:gd name="connsiteX8" fmla="*/ 66675 w 133350"/>
                    <a:gd name="connsiteY8" fmla="*/ 95250 h 133350"/>
                    <a:gd name="connsiteX9" fmla="*/ 38100 w 133350"/>
                    <a:gd name="connsiteY9" fmla="*/ 6667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33350">
                      <a:moveTo>
                        <a:pt x="133350" y="66675"/>
                      </a:moveTo>
                      <a:cubicBezTo>
                        <a:pt x="133350" y="29851"/>
                        <a:pt x="103499" y="0"/>
                        <a:pt x="66675" y="0"/>
                      </a:cubicBezTo>
                      <a:cubicBezTo>
                        <a:pt x="29851" y="0"/>
                        <a:pt x="0" y="29851"/>
                        <a:pt x="0" y="66675"/>
                      </a:cubicBezTo>
                      <a:cubicBezTo>
                        <a:pt x="0" y="103499"/>
                        <a:pt x="29851" y="133350"/>
                        <a:pt x="66675" y="133350"/>
                      </a:cubicBezTo>
                      <a:cubicBezTo>
                        <a:pt x="103481" y="133305"/>
                        <a:pt x="133305" y="103481"/>
                        <a:pt x="133350" y="66675"/>
                      </a:cubicBezTo>
                      <a:close/>
                      <a:moveTo>
                        <a:pt x="38100" y="66675"/>
                      </a:moveTo>
                      <a:cubicBezTo>
                        <a:pt x="38100" y="50893"/>
                        <a:pt x="50893" y="38100"/>
                        <a:pt x="66675" y="38100"/>
                      </a:cubicBezTo>
                      <a:cubicBezTo>
                        <a:pt x="82457" y="38100"/>
                        <a:pt x="95250" y="50893"/>
                        <a:pt x="95250" y="66675"/>
                      </a:cubicBezTo>
                      <a:cubicBezTo>
                        <a:pt x="95250" y="82457"/>
                        <a:pt x="82457" y="95250"/>
                        <a:pt x="66675" y="95250"/>
                      </a:cubicBezTo>
                      <a:cubicBezTo>
                        <a:pt x="50901" y="95233"/>
                        <a:pt x="38117" y="82449"/>
                        <a:pt x="38100" y="66675"/>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7" name="Freeform: Shape 156">
                  <a:extLst>
                    <a:ext uri="{FF2B5EF4-FFF2-40B4-BE49-F238E27FC236}">
                      <a16:creationId xmlns:a16="http://schemas.microsoft.com/office/drawing/2014/main" id="{F08DC3D0-949D-5BF5-9FA2-1553B4EA5CAA}"/>
                    </a:ext>
                  </a:extLst>
                </p:cNvPr>
                <p:cNvSpPr/>
                <p:nvPr/>
              </p:nvSpPr>
              <p:spPr>
                <a:xfrm>
                  <a:off x="10263048" y="2556795"/>
                  <a:ext cx="179044" cy="185216"/>
                </a:xfrm>
                <a:custGeom>
                  <a:avLst/>
                  <a:gdLst>
                    <a:gd name="connsiteX0" fmla="*/ 5583 w 179044"/>
                    <a:gd name="connsiteY0" fmla="*/ 152696 h 185216"/>
                    <a:gd name="connsiteX1" fmla="*/ 5575 w 179044"/>
                    <a:gd name="connsiteY1" fmla="*/ 179634 h 185216"/>
                    <a:gd name="connsiteX2" fmla="*/ 32512 w 179044"/>
                    <a:gd name="connsiteY2" fmla="*/ 179642 h 185216"/>
                    <a:gd name="connsiteX3" fmla="*/ 32521 w 179044"/>
                    <a:gd name="connsiteY3" fmla="*/ 179634 h 185216"/>
                    <a:gd name="connsiteX4" fmla="*/ 179045 w 179044"/>
                    <a:gd name="connsiteY4" fmla="*/ 33108 h 185216"/>
                    <a:gd name="connsiteX5" fmla="*/ 167343 w 179044"/>
                    <a:gd name="connsiteY5" fmla="*/ 40 h 185216"/>
                    <a:gd name="connsiteX6" fmla="*/ 152764 w 179044"/>
                    <a:gd name="connsiteY6" fmla="*/ 5515 h 18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44" h="185216">
                      <a:moveTo>
                        <a:pt x="5583" y="152696"/>
                      </a:moveTo>
                      <a:cubicBezTo>
                        <a:pt x="-1858" y="160132"/>
                        <a:pt x="-1862" y="172193"/>
                        <a:pt x="5575" y="179634"/>
                      </a:cubicBezTo>
                      <a:cubicBezTo>
                        <a:pt x="13011" y="187075"/>
                        <a:pt x="25071" y="187079"/>
                        <a:pt x="32512" y="179642"/>
                      </a:cubicBezTo>
                      <a:cubicBezTo>
                        <a:pt x="32515" y="179639"/>
                        <a:pt x="32518" y="179637"/>
                        <a:pt x="32521" y="179634"/>
                      </a:cubicBezTo>
                      <a:lnTo>
                        <a:pt x="179045" y="33108"/>
                      </a:lnTo>
                      <a:cubicBezTo>
                        <a:pt x="174614" y="21958"/>
                        <a:pt x="170670" y="10877"/>
                        <a:pt x="167343" y="40"/>
                      </a:cubicBezTo>
                      <a:cubicBezTo>
                        <a:pt x="161924" y="-313"/>
                        <a:pt x="156613" y="1682"/>
                        <a:pt x="152764" y="5515"/>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13" name="TextBox 112">
                <a:extLst>
                  <a:ext uri="{FF2B5EF4-FFF2-40B4-BE49-F238E27FC236}">
                    <a16:creationId xmlns:a16="http://schemas.microsoft.com/office/drawing/2014/main" id="{E18CB71D-E461-57BD-EDF5-CC11C80E036B}"/>
                  </a:ext>
                </a:extLst>
              </p:cNvPr>
              <p:cNvSpPr txBox="1"/>
              <p:nvPr/>
            </p:nvSpPr>
            <p:spPr>
              <a:xfrm>
                <a:off x="6923034" y="4300717"/>
                <a:ext cx="95795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panose="020F0502020204030204" pitchFamily="34" charset="0"/>
                  </a:rPr>
                  <a:t>Software Engineering</a:t>
                </a:r>
              </a:p>
            </p:txBody>
          </p:sp>
        </p:grpSp>
        <p:grpSp>
          <p:nvGrpSpPr>
            <p:cNvPr id="44" name="Group 43">
              <a:extLst>
                <a:ext uri="{FF2B5EF4-FFF2-40B4-BE49-F238E27FC236}">
                  <a16:creationId xmlns:a16="http://schemas.microsoft.com/office/drawing/2014/main" id="{986A5D42-7D4D-8FD3-9EEC-72EAB666FFFA}"/>
                </a:ext>
              </a:extLst>
            </p:cNvPr>
            <p:cNvGrpSpPr/>
            <p:nvPr/>
          </p:nvGrpSpPr>
          <p:grpSpPr>
            <a:xfrm>
              <a:off x="4619507" y="3746719"/>
              <a:ext cx="957952" cy="923330"/>
              <a:chOff x="4683760" y="3746719"/>
              <a:chExt cx="957952" cy="923330"/>
            </a:xfrm>
          </p:grpSpPr>
          <p:sp>
            <p:nvSpPr>
              <p:cNvPr id="188" name="Freeform: Shape 187">
                <a:extLst>
                  <a:ext uri="{FF2B5EF4-FFF2-40B4-BE49-F238E27FC236}">
                    <a16:creationId xmlns:a16="http://schemas.microsoft.com/office/drawing/2014/main" id="{CBB95653-FAD4-2D59-F3B3-308DE13854B1}"/>
                  </a:ext>
                </a:extLst>
              </p:cNvPr>
              <p:cNvSpPr/>
              <p:nvPr/>
            </p:nvSpPr>
            <p:spPr>
              <a:xfrm>
                <a:off x="4914280" y="3746719"/>
                <a:ext cx="496912" cy="496912"/>
              </a:xfrm>
              <a:custGeom>
                <a:avLst/>
                <a:gdLst>
                  <a:gd name="connsiteX0" fmla="*/ 704879 w 862993"/>
                  <a:gd name="connsiteY0" fmla="*/ 94640 h 862993"/>
                  <a:gd name="connsiteX1" fmla="*/ 768363 w 862993"/>
                  <a:gd name="connsiteY1" fmla="*/ 158125 h 862993"/>
                  <a:gd name="connsiteX2" fmla="*/ 771173 w 862993"/>
                  <a:gd name="connsiteY2" fmla="*/ 189290 h 862993"/>
                  <a:gd name="connsiteX3" fmla="*/ 741436 w 862993"/>
                  <a:gd name="connsiteY3" fmla="*/ 232210 h 862993"/>
                  <a:gd name="connsiteX4" fmla="*/ 740226 w 862993"/>
                  <a:gd name="connsiteY4" fmla="*/ 258089 h 862993"/>
                  <a:gd name="connsiteX5" fmla="*/ 772468 w 862993"/>
                  <a:gd name="connsiteY5" fmla="*/ 335832 h 862993"/>
                  <a:gd name="connsiteX6" fmla="*/ 791613 w 862993"/>
                  <a:gd name="connsiteY6" fmla="*/ 353273 h 862993"/>
                  <a:gd name="connsiteX7" fmla="*/ 842943 w 862993"/>
                  <a:gd name="connsiteY7" fmla="*/ 362588 h 862993"/>
                  <a:gd name="connsiteX8" fmla="*/ 862994 w 862993"/>
                  <a:gd name="connsiteY8" fmla="*/ 386610 h 862993"/>
                  <a:gd name="connsiteX9" fmla="*/ 862994 w 862993"/>
                  <a:gd name="connsiteY9" fmla="*/ 476383 h 862993"/>
                  <a:gd name="connsiteX10" fmla="*/ 842943 w 862993"/>
                  <a:gd name="connsiteY10" fmla="*/ 500405 h 862993"/>
                  <a:gd name="connsiteX11" fmla="*/ 791632 w 862993"/>
                  <a:gd name="connsiteY11" fmla="*/ 509721 h 862993"/>
                  <a:gd name="connsiteX12" fmla="*/ 772477 w 862993"/>
                  <a:gd name="connsiteY12" fmla="*/ 527161 h 862993"/>
                  <a:gd name="connsiteX13" fmla="*/ 740235 w 862993"/>
                  <a:gd name="connsiteY13" fmla="*/ 604923 h 862993"/>
                  <a:gd name="connsiteX14" fmla="*/ 741436 w 862993"/>
                  <a:gd name="connsiteY14" fmla="*/ 630803 h 862993"/>
                  <a:gd name="connsiteX15" fmla="*/ 771154 w 862993"/>
                  <a:gd name="connsiteY15" fmla="*/ 673703 h 862993"/>
                  <a:gd name="connsiteX16" fmla="*/ 768344 w 862993"/>
                  <a:gd name="connsiteY16" fmla="*/ 704869 h 862993"/>
                  <a:gd name="connsiteX17" fmla="*/ 704860 w 862993"/>
                  <a:gd name="connsiteY17" fmla="*/ 768353 h 862993"/>
                  <a:gd name="connsiteX18" fmla="*/ 673694 w 862993"/>
                  <a:gd name="connsiteY18" fmla="*/ 771163 h 862993"/>
                  <a:gd name="connsiteX19" fmla="*/ 630774 w 862993"/>
                  <a:gd name="connsiteY19" fmla="*/ 741436 h 862993"/>
                  <a:gd name="connsiteX20" fmla="*/ 604895 w 862993"/>
                  <a:gd name="connsiteY20" fmla="*/ 740226 h 862993"/>
                  <a:gd name="connsiteX21" fmla="*/ 527152 w 862993"/>
                  <a:gd name="connsiteY21" fmla="*/ 772468 h 862993"/>
                  <a:gd name="connsiteX22" fmla="*/ 509711 w 862993"/>
                  <a:gd name="connsiteY22" fmla="*/ 791623 h 862993"/>
                  <a:gd name="connsiteX23" fmla="*/ 500396 w 862993"/>
                  <a:gd name="connsiteY23" fmla="*/ 842943 h 862993"/>
                  <a:gd name="connsiteX24" fmla="*/ 476374 w 862993"/>
                  <a:gd name="connsiteY24" fmla="*/ 862994 h 862993"/>
                  <a:gd name="connsiteX25" fmla="*/ 386601 w 862993"/>
                  <a:gd name="connsiteY25" fmla="*/ 862994 h 862993"/>
                  <a:gd name="connsiteX26" fmla="*/ 362579 w 862993"/>
                  <a:gd name="connsiteY26" fmla="*/ 842943 h 862993"/>
                  <a:gd name="connsiteX27" fmla="*/ 353263 w 862993"/>
                  <a:gd name="connsiteY27" fmla="*/ 791632 h 862993"/>
                  <a:gd name="connsiteX28" fmla="*/ 335823 w 862993"/>
                  <a:gd name="connsiteY28" fmla="*/ 772487 h 862993"/>
                  <a:gd name="connsiteX29" fmla="*/ 258061 w 862993"/>
                  <a:gd name="connsiteY29" fmla="*/ 740245 h 862993"/>
                  <a:gd name="connsiteX30" fmla="*/ 232181 w 862993"/>
                  <a:gd name="connsiteY30" fmla="*/ 741445 h 862993"/>
                  <a:gd name="connsiteX31" fmla="*/ 189281 w 862993"/>
                  <a:gd name="connsiteY31" fmla="*/ 771163 h 862993"/>
                  <a:gd name="connsiteX32" fmla="*/ 158115 w 862993"/>
                  <a:gd name="connsiteY32" fmla="*/ 768353 h 862993"/>
                  <a:gd name="connsiteX33" fmla="*/ 94631 w 862993"/>
                  <a:gd name="connsiteY33" fmla="*/ 704869 h 862993"/>
                  <a:gd name="connsiteX34" fmla="*/ 91821 w 862993"/>
                  <a:gd name="connsiteY34" fmla="*/ 673703 h 862993"/>
                  <a:gd name="connsiteX35" fmla="*/ 121549 w 862993"/>
                  <a:gd name="connsiteY35" fmla="*/ 630784 h 862993"/>
                  <a:gd name="connsiteX36" fmla="*/ 122758 w 862993"/>
                  <a:gd name="connsiteY36" fmla="*/ 604904 h 862993"/>
                  <a:gd name="connsiteX37" fmla="*/ 90516 w 862993"/>
                  <a:gd name="connsiteY37" fmla="*/ 527161 h 862993"/>
                  <a:gd name="connsiteX38" fmla="*/ 71371 w 862993"/>
                  <a:gd name="connsiteY38" fmla="*/ 509721 h 862993"/>
                  <a:gd name="connsiteX39" fmla="*/ 20050 w 862993"/>
                  <a:gd name="connsiteY39" fmla="*/ 500405 h 862993"/>
                  <a:gd name="connsiteX40" fmla="*/ 0 w 862993"/>
                  <a:gd name="connsiteY40" fmla="*/ 476383 h 862993"/>
                  <a:gd name="connsiteX41" fmla="*/ 0 w 862993"/>
                  <a:gd name="connsiteY41" fmla="*/ 386610 h 862993"/>
                  <a:gd name="connsiteX42" fmla="*/ 20050 w 862993"/>
                  <a:gd name="connsiteY42" fmla="*/ 362588 h 862993"/>
                  <a:gd name="connsiteX43" fmla="*/ 71361 w 862993"/>
                  <a:gd name="connsiteY43" fmla="*/ 353273 h 862993"/>
                  <a:gd name="connsiteX44" fmla="*/ 90507 w 862993"/>
                  <a:gd name="connsiteY44" fmla="*/ 335832 h 862993"/>
                  <a:gd name="connsiteX45" fmla="*/ 122749 w 862993"/>
                  <a:gd name="connsiteY45" fmla="*/ 258070 h 862993"/>
                  <a:gd name="connsiteX46" fmla="*/ 121549 w 862993"/>
                  <a:gd name="connsiteY46" fmla="*/ 232191 h 862993"/>
                  <a:gd name="connsiteX47" fmla="*/ 91831 w 862993"/>
                  <a:gd name="connsiteY47" fmla="*/ 189290 h 862993"/>
                  <a:gd name="connsiteX48" fmla="*/ 94640 w 862993"/>
                  <a:gd name="connsiteY48" fmla="*/ 158125 h 862993"/>
                  <a:gd name="connsiteX49" fmla="*/ 158125 w 862993"/>
                  <a:gd name="connsiteY49" fmla="*/ 94640 h 862993"/>
                  <a:gd name="connsiteX50" fmla="*/ 189290 w 862993"/>
                  <a:gd name="connsiteY50" fmla="*/ 91831 h 862993"/>
                  <a:gd name="connsiteX51" fmla="*/ 232210 w 862993"/>
                  <a:gd name="connsiteY51" fmla="*/ 121558 h 862993"/>
                  <a:gd name="connsiteX52" fmla="*/ 258089 w 862993"/>
                  <a:gd name="connsiteY52" fmla="*/ 122768 h 862993"/>
                  <a:gd name="connsiteX53" fmla="*/ 335832 w 862993"/>
                  <a:gd name="connsiteY53" fmla="*/ 90526 h 862993"/>
                  <a:gd name="connsiteX54" fmla="*/ 353273 w 862993"/>
                  <a:gd name="connsiteY54" fmla="*/ 71371 h 862993"/>
                  <a:gd name="connsiteX55" fmla="*/ 362588 w 862993"/>
                  <a:gd name="connsiteY55" fmla="*/ 20050 h 862993"/>
                  <a:gd name="connsiteX56" fmla="*/ 386610 w 862993"/>
                  <a:gd name="connsiteY56" fmla="*/ 0 h 862993"/>
                  <a:gd name="connsiteX57" fmla="*/ 476383 w 862993"/>
                  <a:gd name="connsiteY57" fmla="*/ 0 h 862993"/>
                  <a:gd name="connsiteX58" fmla="*/ 500405 w 862993"/>
                  <a:gd name="connsiteY58" fmla="*/ 20050 h 862993"/>
                  <a:gd name="connsiteX59" fmla="*/ 506787 w 862993"/>
                  <a:gd name="connsiteY59" fmla="*/ 55216 h 862993"/>
                  <a:gd name="connsiteX60" fmla="*/ 458048 w 862993"/>
                  <a:gd name="connsiteY60" fmla="*/ 106089 h 862993"/>
                  <a:gd name="connsiteX61" fmla="*/ 478822 w 862993"/>
                  <a:gd name="connsiteY61" fmla="*/ 154753 h 862993"/>
                  <a:gd name="connsiteX62" fmla="*/ 494052 w 862993"/>
                  <a:gd name="connsiteY62" fmla="*/ 154753 h 862993"/>
                  <a:gd name="connsiteX63" fmla="*/ 494052 w 862993"/>
                  <a:gd name="connsiteY63" fmla="*/ 219170 h 862993"/>
                  <a:gd name="connsiteX64" fmla="*/ 431492 w 862993"/>
                  <a:gd name="connsiteY64" fmla="*/ 210188 h 862993"/>
                  <a:gd name="connsiteX65" fmla="*/ 210198 w 862993"/>
                  <a:gd name="connsiteY65" fmla="*/ 431483 h 862993"/>
                  <a:gd name="connsiteX66" fmla="*/ 431492 w 862993"/>
                  <a:gd name="connsiteY66" fmla="*/ 652777 h 862993"/>
                  <a:gd name="connsiteX67" fmla="*/ 652786 w 862993"/>
                  <a:gd name="connsiteY67" fmla="*/ 431483 h 862993"/>
                  <a:gd name="connsiteX68" fmla="*/ 628231 w 862993"/>
                  <a:gd name="connsiteY68" fmla="*/ 330079 h 862993"/>
                  <a:gd name="connsiteX69" fmla="*/ 628231 w 862993"/>
                  <a:gd name="connsiteY69" fmla="*/ 154762 h 862993"/>
                  <a:gd name="connsiteX70" fmla="*/ 645443 w 862993"/>
                  <a:gd name="connsiteY70" fmla="*/ 154762 h 862993"/>
                  <a:gd name="connsiteX71" fmla="*/ 666217 w 862993"/>
                  <a:gd name="connsiteY71" fmla="*/ 106099 h 862993"/>
                  <a:gd name="connsiteX72" fmla="*/ 660987 w 862993"/>
                  <a:gd name="connsiteY72" fmla="*/ 100641 h 862993"/>
                  <a:gd name="connsiteX73" fmla="*/ 673694 w 862993"/>
                  <a:gd name="connsiteY73" fmla="*/ 91840 h 862993"/>
                  <a:gd name="connsiteX74" fmla="*/ 704860 w 862993"/>
                  <a:gd name="connsiteY74" fmla="*/ 94650 h 862993"/>
                  <a:gd name="connsiteX75" fmla="*/ 704860 w 862993"/>
                  <a:gd name="connsiteY75" fmla="*/ 94650 h 862993"/>
                  <a:gd name="connsiteX76" fmla="*/ 263528 w 862993"/>
                  <a:gd name="connsiteY76" fmla="*/ 434940 h 862993"/>
                  <a:gd name="connsiteX77" fmla="*/ 259937 w 862993"/>
                  <a:gd name="connsiteY77" fmla="*/ 438531 h 862993"/>
                  <a:gd name="connsiteX78" fmla="*/ 259937 w 862993"/>
                  <a:gd name="connsiteY78" fmla="*/ 526552 h 862993"/>
                  <a:gd name="connsiteX79" fmla="*/ 343776 w 862993"/>
                  <a:gd name="connsiteY79" fmla="*/ 606924 h 862993"/>
                  <a:gd name="connsiteX80" fmla="*/ 343776 w 862993"/>
                  <a:gd name="connsiteY80" fmla="*/ 438521 h 862993"/>
                  <a:gd name="connsiteX81" fmla="*/ 340185 w 862993"/>
                  <a:gd name="connsiteY81" fmla="*/ 434931 h 862993"/>
                  <a:gd name="connsiteX82" fmla="*/ 263528 w 862993"/>
                  <a:gd name="connsiteY82" fmla="*/ 434931 h 862993"/>
                  <a:gd name="connsiteX83" fmla="*/ 559546 w 862993"/>
                  <a:gd name="connsiteY83" fmla="*/ 36538 h 862993"/>
                  <a:gd name="connsiteX84" fmla="*/ 476231 w 862993"/>
                  <a:gd name="connsiteY84" fmla="*/ 123501 h 862993"/>
                  <a:gd name="connsiteX85" fmla="*/ 478831 w 862993"/>
                  <a:gd name="connsiteY85" fmla="*/ 129588 h 862993"/>
                  <a:gd name="connsiteX86" fmla="*/ 515645 w 862993"/>
                  <a:gd name="connsiteY86" fmla="*/ 129588 h 862993"/>
                  <a:gd name="connsiteX87" fmla="*/ 519236 w 862993"/>
                  <a:gd name="connsiteY87" fmla="*/ 133179 h 862993"/>
                  <a:gd name="connsiteX88" fmla="*/ 519236 w 862993"/>
                  <a:gd name="connsiteY88" fmla="*/ 606933 h 862993"/>
                  <a:gd name="connsiteX89" fmla="*/ 603075 w 862993"/>
                  <a:gd name="connsiteY89" fmla="*/ 526561 h 862993"/>
                  <a:gd name="connsiteX90" fmla="*/ 603075 w 862993"/>
                  <a:gd name="connsiteY90" fmla="*/ 133188 h 862993"/>
                  <a:gd name="connsiteX91" fmla="*/ 606666 w 862993"/>
                  <a:gd name="connsiteY91" fmla="*/ 129597 h 862993"/>
                  <a:gd name="connsiteX92" fmla="*/ 645452 w 862993"/>
                  <a:gd name="connsiteY92" fmla="*/ 129597 h 862993"/>
                  <a:gd name="connsiteX93" fmla="*/ 648052 w 862993"/>
                  <a:gd name="connsiteY93" fmla="*/ 123511 h 862993"/>
                  <a:gd name="connsiteX94" fmla="*/ 564737 w 862993"/>
                  <a:gd name="connsiteY94" fmla="*/ 36547 h 862993"/>
                  <a:gd name="connsiteX95" fmla="*/ 559546 w 862993"/>
                  <a:gd name="connsiteY95" fmla="*/ 36547 h 862993"/>
                  <a:gd name="connsiteX96" fmla="*/ 559546 w 862993"/>
                  <a:gd name="connsiteY96" fmla="*/ 36547 h 862993"/>
                  <a:gd name="connsiteX97" fmla="*/ 393173 w 862993"/>
                  <a:gd name="connsiteY97" fmla="*/ 325403 h 862993"/>
                  <a:gd name="connsiteX98" fmla="*/ 389582 w 862993"/>
                  <a:gd name="connsiteY98" fmla="*/ 328994 h 862993"/>
                  <a:gd name="connsiteX99" fmla="*/ 389582 w 862993"/>
                  <a:gd name="connsiteY99" fmla="*/ 623106 h 862993"/>
                  <a:gd name="connsiteX100" fmla="*/ 473421 w 862993"/>
                  <a:gd name="connsiteY100" fmla="*/ 623106 h 862993"/>
                  <a:gd name="connsiteX101" fmla="*/ 473421 w 862993"/>
                  <a:gd name="connsiteY101" fmla="*/ 328994 h 862993"/>
                  <a:gd name="connsiteX102" fmla="*/ 469830 w 862993"/>
                  <a:gd name="connsiteY102" fmla="*/ 325403 h 862993"/>
                  <a:gd name="connsiteX103" fmla="*/ 393173 w 862993"/>
                  <a:gd name="connsiteY103" fmla="*/ 325403 h 86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62993" h="862993">
                    <a:moveTo>
                      <a:pt x="704879" y="94640"/>
                    </a:moveTo>
                    <a:lnTo>
                      <a:pt x="768363" y="158125"/>
                    </a:lnTo>
                    <a:cubicBezTo>
                      <a:pt x="776783" y="166545"/>
                      <a:pt x="777954" y="179499"/>
                      <a:pt x="771173" y="189290"/>
                    </a:cubicBezTo>
                    <a:lnTo>
                      <a:pt x="741436" y="232210"/>
                    </a:lnTo>
                    <a:cubicBezTo>
                      <a:pt x="735987" y="240078"/>
                      <a:pt x="735530" y="249746"/>
                      <a:pt x="740226" y="258089"/>
                    </a:cubicBezTo>
                    <a:cubicBezTo>
                      <a:pt x="753894" y="282369"/>
                      <a:pt x="764791" y="308429"/>
                      <a:pt x="772468" y="335832"/>
                    </a:cubicBezTo>
                    <a:cubicBezTo>
                      <a:pt x="775049" y="345053"/>
                      <a:pt x="782203" y="351558"/>
                      <a:pt x="791613" y="353273"/>
                    </a:cubicBezTo>
                    <a:lnTo>
                      <a:pt x="842943" y="362588"/>
                    </a:lnTo>
                    <a:cubicBezTo>
                      <a:pt x="854659" y="364712"/>
                      <a:pt x="862994" y="374704"/>
                      <a:pt x="862994" y="386610"/>
                    </a:cubicBezTo>
                    <a:lnTo>
                      <a:pt x="862994" y="476383"/>
                    </a:lnTo>
                    <a:cubicBezTo>
                      <a:pt x="862994" y="488290"/>
                      <a:pt x="854659" y="498281"/>
                      <a:pt x="842943" y="500405"/>
                    </a:cubicBezTo>
                    <a:lnTo>
                      <a:pt x="791632" y="509721"/>
                    </a:lnTo>
                    <a:cubicBezTo>
                      <a:pt x="782212" y="511435"/>
                      <a:pt x="775068" y="517941"/>
                      <a:pt x="772477" y="527161"/>
                    </a:cubicBezTo>
                    <a:cubicBezTo>
                      <a:pt x="764800" y="554574"/>
                      <a:pt x="753913" y="580634"/>
                      <a:pt x="740235" y="604923"/>
                    </a:cubicBezTo>
                    <a:cubicBezTo>
                      <a:pt x="735540" y="613267"/>
                      <a:pt x="735987" y="622935"/>
                      <a:pt x="741436" y="630803"/>
                    </a:cubicBezTo>
                    <a:lnTo>
                      <a:pt x="771154" y="673703"/>
                    </a:lnTo>
                    <a:cubicBezTo>
                      <a:pt x="777935" y="683495"/>
                      <a:pt x="776773" y="696449"/>
                      <a:pt x="768344" y="704869"/>
                    </a:cubicBezTo>
                    <a:lnTo>
                      <a:pt x="704860" y="768353"/>
                    </a:lnTo>
                    <a:cubicBezTo>
                      <a:pt x="696439" y="776773"/>
                      <a:pt x="683485" y="777945"/>
                      <a:pt x="673694" y="771163"/>
                    </a:cubicBezTo>
                    <a:lnTo>
                      <a:pt x="630774" y="741436"/>
                    </a:lnTo>
                    <a:cubicBezTo>
                      <a:pt x="622906" y="735978"/>
                      <a:pt x="613239" y="735530"/>
                      <a:pt x="604895" y="740226"/>
                    </a:cubicBezTo>
                    <a:cubicBezTo>
                      <a:pt x="580606" y="753894"/>
                      <a:pt x="554555" y="764791"/>
                      <a:pt x="527152" y="772468"/>
                    </a:cubicBezTo>
                    <a:cubicBezTo>
                      <a:pt x="517931" y="775049"/>
                      <a:pt x="511426" y="782203"/>
                      <a:pt x="509711" y="791623"/>
                    </a:cubicBezTo>
                    <a:lnTo>
                      <a:pt x="500396" y="842943"/>
                    </a:lnTo>
                    <a:cubicBezTo>
                      <a:pt x="498272" y="854659"/>
                      <a:pt x="488280" y="862994"/>
                      <a:pt x="476374" y="862994"/>
                    </a:cubicBezTo>
                    <a:lnTo>
                      <a:pt x="386601" y="862994"/>
                    </a:lnTo>
                    <a:cubicBezTo>
                      <a:pt x="374694" y="862994"/>
                      <a:pt x="364703" y="854659"/>
                      <a:pt x="362579" y="842943"/>
                    </a:cubicBezTo>
                    <a:lnTo>
                      <a:pt x="353263" y="791632"/>
                    </a:lnTo>
                    <a:cubicBezTo>
                      <a:pt x="351558" y="782212"/>
                      <a:pt x="345043" y="775068"/>
                      <a:pt x="335823" y="772487"/>
                    </a:cubicBezTo>
                    <a:cubicBezTo>
                      <a:pt x="308420" y="764810"/>
                      <a:pt x="282350" y="753923"/>
                      <a:pt x="258061" y="740245"/>
                    </a:cubicBezTo>
                    <a:cubicBezTo>
                      <a:pt x="249717" y="735549"/>
                      <a:pt x="240049" y="735997"/>
                      <a:pt x="232181" y="741445"/>
                    </a:cubicBezTo>
                    <a:lnTo>
                      <a:pt x="189281" y="771163"/>
                    </a:lnTo>
                    <a:cubicBezTo>
                      <a:pt x="179489" y="777945"/>
                      <a:pt x="166535" y="776783"/>
                      <a:pt x="158115" y="768353"/>
                    </a:cubicBezTo>
                    <a:lnTo>
                      <a:pt x="94631" y="704869"/>
                    </a:lnTo>
                    <a:cubicBezTo>
                      <a:pt x="86211" y="696449"/>
                      <a:pt x="85039" y="683495"/>
                      <a:pt x="91821" y="673703"/>
                    </a:cubicBezTo>
                    <a:lnTo>
                      <a:pt x="121549" y="630784"/>
                    </a:lnTo>
                    <a:cubicBezTo>
                      <a:pt x="127006" y="622916"/>
                      <a:pt x="127454" y="613248"/>
                      <a:pt x="122758" y="604904"/>
                    </a:cubicBezTo>
                    <a:cubicBezTo>
                      <a:pt x="109090" y="580615"/>
                      <a:pt x="98193" y="554565"/>
                      <a:pt x="90516" y="527161"/>
                    </a:cubicBezTo>
                    <a:cubicBezTo>
                      <a:pt x="87935" y="517941"/>
                      <a:pt x="80782" y="511435"/>
                      <a:pt x="71371" y="509721"/>
                    </a:cubicBezTo>
                    <a:lnTo>
                      <a:pt x="20050" y="500405"/>
                    </a:lnTo>
                    <a:cubicBezTo>
                      <a:pt x="8334" y="498281"/>
                      <a:pt x="0" y="488290"/>
                      <a:pt x="0" y="476383"/>
                    </a:cubicBezTo>
                    <a:lnTo>
                      <a:pt x="0" y="386610"/>
                    </a:lnTo>
                    <a:cubicBezTo>
                      <a:pt x="0" y="374704"/>
                      <a:pt x="8334" y="364712"/>
                      <a:pt x="20050" y="362588"/>
                    </a:cubicBezTo>
                    <a:lnTo>
                      <a:pt x="71361" y="353273"/>
                    </a:lnTo>
                    <a:cubicBezTo>
                      <a:pt x="80782" y="351558"/>
                      <a:pt x="87925" y="345053"/>
                      <a:pt x="90507" y="335832"/>
                    </a:cubicBezTo>
                    <a:cubicBezTo>
                      <a:pt x="98184" y="308420"/>
                      <a:pt x="109071" y="282359"/>
                      <a:pt x="122749" y="258070"/>
                    </a:cubicBezTo>
                    <a:cubicBezTo>
                      <a:pt x="127444" y="249726"/>
                      <a:pt x="126997" y="240059"/>
                      <a:pt x="121549" y="232191"/>
                    </a:cubicBezTo>
                    <a:lnTo>
                      <a:pt x="91831" y="189290"/>
                    </a:lnTo>
                    <a:cubicBezTo>
                      <a:pt x="85049" y="179499"/>
                      <a:pt x="86211" y="166545"/>
                      <a:pt x="94640" y="158125"/>
                    </a:cubicBezTo>
                    <a:lnTo>
                      <a:pt x="158125" y="94640"/>
                    </a:lnTo>
                    <a:cubicBezTo>
                      <a:pt x="166545" y="86220"/>
                      <a:pt x="179499" y="85049"/>
                      <a:pt x="189290" y="91831"/>
                    </a:cubicBezTo>
                    <a:lnTo>
                      <a:pt x="232210" y="121558"/>
                    </a:lnTo>
                    <a:cubicBezTo>
                      <a:pt x="240078" y="127016"/>
                      <a:pt x="249746" y="127464"/>
                      <a:pt x="258089" y="122768"/>
                    </a:cubicBezTo>
                    <a:cubicBezTo>
                      <a:pt x="282378" y="109099"/>
                      <a:pt x="308429" y="98203"/>
                      <a:pt x="335832" y="90526"/>
                    </a:cubicBezTo>
                    <a:cubicBezTo>
                      <a:pt x="345053" y="87944"/>
                      <a:pt x="351558" y="80791"/>
                      <a:pt x="353273" y="71371"/>
                    </a:cubicBezTo>
                    <a:lnTo>
                      <a:pt x="362588" y="20050"/>
                    </a:lnTo>
                    <a:cubicBezTo>
                      <a:pt x="364712" y="8334"/>
                      <a:pt x="374704" y="0"/>
                      <a:pt x="386610" y="0"/>
                    </a:cubicBezTo>
                    <a:lnTo>
                      <a:pt x="476383" y="0"/>
                    </a:lnTo>
                    <a:cubicBezTo>
                      <a:pt x="488290" y="0"/>
                      <a:pt x="498281" y="8334"/>
                      <a:pt x="500405" y="20050"/>
                    </a:cubicBezTo>
                    <a:lnTo>
                      <a:pt x="506787" y="55216"/>
                    </a:lnTo>
                    <a:lnTo>
                      <a:pt x="458048" y="106089"/>
                    </a:lnTo>
                    <a:cubicBezTo>
                      <a:pt x="440646" y="124254"/>
                      <a:pt x="453457" y="154753"/>
                      <a:pt x="478822" y="154753"/>
                    </a:cubicBezTo>
                    <a:lnTo>
                      <a:pt x="494052" y="154753"/>
                    </a:lnTo>
                    <a:lnTo>
                      <a:pt x="494052" y="219170"/>
                    </a:lnTo>
                    <a:cubicBezTo>
                      <a:pt x="474212" y="213331"/>
                      <a:pt x="453219" y="210188"/>
                      <a:pt x="431492" y="210188"/>
                    </a:cubicBezTo>
                    <a:cubicBezTo>
                      <a:pt x="309277" y="210188"/>
                      <a:pt x="210198" y="309267"/>
                      <a:pt x="210198" y="431483"/>
                    </a:cubicBezTo>
                    <a:cubicBezTo>
                      <a:pt x="210198" y="553698"/>
                      <a:pt x="309277" y="652777"/>
                      <a:pt x="431492" y="652777"/>
                    </a:cubicBezTo>
                    <a:cubicBezTo>
                      <a:pt x="553707" y="652777"/>
                      <a:pt x="652786" y="553698"/>
                      <a:pt x="652786" y="431483"/>
                    </a:cubicBezTo>
                    <a:cubicBezTo>
                      <a:pt x="652786" y="394935"/>
                      <a:pt x="643919" y="360464"/>
                      <a:pt x="628231" y="330079"/>
                    </a:cubicBezTo>
                    <a:lnTo>
                      <a:pt x="628231" y="154762"/>
                    </a:lnTo>
                    <a:lnTo>
                      <a:pt x="645443" y="154762"/>
                    </a:lnTo>
                    <a:cubicBezTo>
                      <a:pt x="670808" y="154762"/>
                      <a:pt x="683609" y="124254"/>
                      <a:pt x="666217" y="106099"/>
                    </a:cubicBezTo>
                    <a:lnTo>
                      <a:pt x="660987" y="100641"/>
                    </a:lnTo>
                    <a:lnTo>
                      <a:pt x="673694" y="91840"/>
                    </a:lnTo>
                    <a:cubicBezTo>
                      <a:pt x="683485" y="85058"/>
                      <a:pt x="696439" y="86220"/>
                      <a:pt x="704860" y="94650"/>
                    </a:cubicBezTo>
                    <a:lnTo>
                      <a:pt x="704860" y="94650"/>
                    </a:lnTo>
                    <a:close/>
                    <a:moveTo>
                      <a:pt x="263528" y="434940"/>
                    </a:moveTo>
                    <a:cubicBezTo>
                      <a:pt x="261547" y="434940"/>
                      <a:pt x="259937" y="436559"/>
                      <a:pt x="259937" y="438531"/>
                    </a:cubicBezTo>
                    <a:lnTo>
                      <a:pt x="259937" y="526552"/>
                    </a:lnTo>
                    <a:cubicBezTo>
                      <a:pt x="279111" y="561070"/>
                      <a:pt x="308381" y="589197"/>
                      <a:pt x="343776" y="606924"/>
                    </a:cubicBezTo>
                    <a:lnTo>
                      <a:pt x="343776" y="438521"/>
                    </a:lnTo>
                    <a:cubicBezTo>
                      <a:pt x="343776" y="436540"/>
                      <a:pt x="342157" y="434931"/>
                      <a:pt x="340185" y="434931"/>
                    </a:cubicBezTo>
                    <a:lnTo>
                      <a:pt x="263528" y="434931"/>
                    </a:lnTo>
                    <a:close/>
                    <a:moveTo>
                      <a:pt x="559546" y="36538"/>
                    </a:moveTo>
                    <a:lnTo>
                      <a:pt x="476231" y="123501"/>
                    </a:lnTo>
                    <a:cubicBezTo>
                      <a:pt x="474040" y="125787"/>
                      <a:pt x="475659" y="129588"/>
                      <a:pt x="478831" y="129588"/>
                    </a:cubicBezTo>
                    <a:lnTo>
                      <a:pt x="515645" y="129588"/>
                    </a:lnTo>
                    <a:cubicBezTo>
                      <a:pt x="517627" y="129588"/>
                      <a:pt x="519236" y="131207"/>
                      <a:pt x="519236" y="133179"/>
                    </a:cubicBezTo>
                    <a:lnTo>
                      <a:pt x="519236" y="606933"/>
                    </a:lnTo>
                    <a:cubicBezTo>
                      <a:pt x="554631" y="589197"/>
                      <a:pt x="583911" y="561080"/>
                      <a:pt x="603075" y="526561"/>
                    </a:cubicBezTo>
                    <a:lnTo>
                      <a:pt x="603075" y="133188"/>
                    </a:lnTo>
                    <a:cubicBezTo>
                      <a:pt x="603075" y="131207"/>
                      <a:pt x="604695" y="129597"/>
                      <a:pt x="606666" y="129597"/>
                    </a:cubicBezTo>
                    <a:lnTo>
                      <a:pt x="645452" y="129597"/>
                    </a:lnTo>
                    <a:cubicBezTo>
                      <a:pt x="648624" y="129597"/>
                      <a:pt x="650243" y="125806"/>
                      <a:pt x="648052" y="123511"/>
                    </a:cubicBezTo>
                    <a:lnTo>
                      <a:pt x="564737" y="36547"/>
                    </a:lnTo>
                    <a:cubicBezTo>
                      <a:pt x="563309" y="35062"/>
                      <a:pt x="560965" y="35062"/>
                      <a:pt x="559546" y="36547"/>
                    </a:cubicBezTo>
                    <a:lnTo>
                      <a:pt x="559546" y="36547"/>
                    </a:lnTo>
                    <a:close/>
                    <a:moveTo>
                      <a:pt x="393173" y="325403"/>
                    </a:moveTo>
                    <a:cubicBezTo>
                      <a:pt x="391192" y="325403"/>
                      <a:pt x="389582" y="327022"/>
                      <a:pt x="389582" y="328994"/>
                    </a:cubicBezTo>
                    <a:lnTo>
                      <a:pt x="389582" y="623106"/>
                    </a:lnTo>
                    <a:cubicBezTo>
                      <a:pt x="417109" y="629107"/>
                      <a:pt x="445903" y="629107"/>
                      <a:pt x="473421" y="623106"/>
                    </a:cubicBezTo>
                    <a:lnTo>
                      <a:pt x="473421" y="328994"/>
                    </a:lnTo>
                    <a:cubicBezTo>
                      <a:pt x="473421" y="327012"/>
                      <a:pt x="471802" y="325403"/>
                      <a:pt x="469830" y="325403"/>
                    </a:cubicBezTo>
                    <a:lnTo>
                      <a:pt x="393173" y="325403"/>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000000"/>
                  </a:solidFill>
                  <a:effectLst>
                    <a:outerShdw blurRad="38100" dist="19050" dir="2700000" algn="tl" rotWithShape="0">
                      <a:srgbClr val="000000">
                        <a:alpha val="40000"/>
                      </a:srgbClr>
                    </a:outerShdw>
                  </a:effectLst>
                  <a:uLnTx/>
                  <a:uFillTx/>
                  <a:latin typeface="Calibri"/>
                  <a:ea typeface="+mn-ea"/>
                  <a:cs typeface="+mn-cs"/>
                </a:endParaRPr>
              </a:p>
            </p:txBody>
          </p:sp>
          <p:sp>
            <p:nvSpPr>
              <p:cNvPr id="111" name="TextBox 110">
                <a:extLst>
                  <a:ext uri="{FF2B5EF4-FFF2-40B4-BE49-F238E27FC236}">
                    <a16:creationId xmlns:a16="http://schemas.microsoft.com/office/drawing/2014/main" id="{AF4B6213-13A8-D772-8791-13F6480B4D1C}"/>
                  </a:ext>
                </a:extLst>
              </p:cNvPr>
              <p:cNvSpPr txBox="1"/>
              <p:nvPr/>
            </p:nvSpPr>
            <p:spPr>
              <a:xfrm>
                <a:off x="4683760" y="4300717"/>
                <a:ext cx="95795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panose="020F0502020204030204" pitchFamily="34" charset="0"/>
                  </a:rPr>
                  <a:t>Customer Operations</a:t>
                </a:r>
              </a:p>
            </p:txBody>
          </p:sp>
        </p:grpSp>
        <p:grpSp>
          <p:nvGrpSpPr>
            <p:cNvPr id="47" name="Group 46">
              <a:extLst>
                <a:ext uri="{FF2B5EF4-FFF2-40B4-BE49-F238E27FC236}">
                  <a16:creationId xmlns:a16="http://schemas.microsoft.com/office/drawing/2014/main" id="{180AAC4A-4E33-5299-C66D-1F43E1BF3C6D}"/>
                </a:ext>
              </a:extLst>
            </p:cNvPr>
            <p:cNvGrpSpPr/>
            <p:nvPr/>
          </p:nvGrpSpPr>
          <p:grpSpPr>
            <a:xfrm>
              <a:off x="8001654" y="3746719"/>
              <a:ext cx="957952" cy="738664"/>
              <a:chOff x="8042670" y="3746719"/>
              <a:chExt cx="957952" cy="738664"/>
            </a:xfrm>
          </p:grpSpPr>
          <p:sp>
            <p:nvSpPr>
              <p:cNvPr id="114" name="TextBox 113">
                <a:extLst>
                  <a:ext uri="{FF2B5EF4-FFF2-40B4-BE49-F238E27FC236}">
                    <a16:creationId xmlns:a16="http://schemas.microsoft.com/office/drawing/2014/main" id="{E9D5668D-C887-7AAF-EFD2-EAFC10871A06}"/>
                  </a:ext>
                </a:extLst>
              </p:cNvPr>
              <p:cNvSpPr txBox="1"/>
              <p:nvPr/>
            </p:nvSpPr>
            <p:spPr>
              <a:xfrm>
                <a:off x="8042670" y="4300717"/>
                <a:ext cx="95795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panose="020F0502020204030204" pitchFamily="34" charset="0"/>
                  </a:rPr>
                  <a:t>R&amp;D</a:t>
                </a:r>
              </a:p>
            </p:txBody>
          </p:sp>
          <p:grpSp>
            <p:nvGrpSpPr>
              <p:cNvPr id="215" name="Group 214">
                <a:extLst>
                  <a:ext uri="{FF2B5EF4-FFF2-40B4-BE49-F238E27FC236}">
                    <a16:creationId xmlns:a16="http://schemas.microsoft.com/office/drawing/2014/main" id="{6BC60151-4CFF-1F97-362D-5B6237B65EA4}"/>
                  </a:ext>
                </a:extLst>
              </p:cNvPr>
              <p:cNvGrpSpPr/>
              <p:nvPr/>
            </p:nvGrpSpPr>
            <p:grpSpPr>
              <a:xfrm>
                <a:off x="8272583" y="3746719"/>
                <a:ext cx="498126" cy="496917"/>
                <a:chOff x="10558915" y="126018"/>
                <a:chExt cx="3865482" cy="3856022"/>
              </a:xfrm>
              <a:solidFill>
                <a:schemeClr val="tx1"/>
              </a:solidFill>
            </p:grpSpPr>
            <p:sp>
              <p:nvSpPr>
                <p:cNvPr id="194" name="Freeform: Shape 193">
                  <a:extLst>
                    <a:ext uri="{FF2B5EF4-FFF2-40B4-BE49-F238E27FC236}">
                      <a16:creationId xmlns:a16="http://schemas.microsoft.com/office/drawing/2014/main" id="{DDB7025F-9A05-5F40-D3A7-C3CEC040C25A}"/>
                    </a:ext>
                  </a:extLst>
                </p:cNvPr>
                <p:cNvSpPr/>
                <p:nvPr/>
              </p:nvSpPr>
              <p:spPr>
                <a:xfrm>
                  <a:off x="13726186" y="2983875"/>
                  <a:ext cx="258782" cy="280481"/>
                </a:xfrm>
                <a:custGeom>
                  <a:avLst/>
                  <a:gdLst>
                    <a:gd name="connsiteX0" fmla="*/ 0 w 258782"/>
                    <a:gd name="connsiteY0" fmla="*/ 193685 h 280481"/>
                    <a:gd name="connsiteX1" fmla="*/ 94833 w 258782"/>
                    <a:gd name="connsiteY1" fmla="*/ 280481 h 280481"/>
                    <a:gd name="connsiteX2" fmla="*/ 258782 w 258782"/>
                    <a:gd name="connsiteY2" fmla="*/ 71527 h 280481"/>
                    <a:gd name="connsiteX3" fmla="*/ 151894 w 258782"/>
                    <a:gd name="connsiteY3" fmla="*/ 0 h 280481"/>
                    <a:gd name="connsiteX4" fmla="*/ 0 w 258782"/>
                    <a:gd name="connsiteY4" fmla="*/ 193685 h 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782" h="280481">
                      <a:moveTo>
                        <a:pt x="0" y="193685"/>
                      </a:moveTo>
                      <a:lnTo>
                        <a:pt x="94833" y="280481"/>
                      </a:lnTo>
                      <a:cubicBezTo>
                        <a:pt x="154305" y="214580"/>
                        <a:pt x="208955" y="144661"/>
                        <a:pt x="258782" y="71527"/>
                      </a:cubicBezTo>
                      <a:lnTo>
                        <a:pt x="151894" y="0"/>
                      </a:lnTo>
                      <a:cubicBezTo>
                        <a:pt x="106085" y="68312"/>
                        <a:pt x="55453" y="132606"/>
                        <a:pt x="0" y="193685"/>
                      </a:cubicBez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95" name="Freeform: Shape 194">
                  <a:extLst>
                    <a:ext uri="{FF2B5EF4-FFF2-40B4-BE49-F238E27FC236}">
                      <a16:creationId xmlns:a16="http://schemas.microsoft.com/office/drawing/2014/main" id="{7A8D40FA-37A7-BC61-897B-0596C245F377}"/>
                    </a:ext>
                  </a:extLst>
                </p:cNvPr>
                <p:cNvSpPr/>
                <p:nvPr/>
              </p:nvSpPr>
              <p:spPr>
                <a:xfrm>
                  <a:off x="11276060" y="1153531"/>
                  <a:ext cx="2423917" cy="2828509"/>
                </a:xfrm>
                <a:custGeom>
                  <a:avLst/>
                  <a:gdLst>
                    <a:gd name="connsiteX0" fmla="*/ 2331987 w 2423917"/>
                    <a:gd name="connsiteY0" fmla="*/ 1917140 h 2828509"/>
                    <a:gd name="connsiteX1" fmla="*/ 2147142 w 2423917"/>
                    <a:gd name="connsiteY1" fmla="*/ 1688094 h 2828509"/>
                    <a:gd name="connsiteX2" fmla="*/ 1468843 w 2423917"/>
                    <a:gd name="connsiteY2" fmla="*/ 1374662 h 2828509"/>
                    <a:gd name="connsiteX3" fmla="*/ 1468843 w 2423917"/>
                    <a:gd name="connsiteY3" fmla="*/ 1257326 h 2828509"/>
                    <a:gd name="connsiteX4" fmla="*/ 1518671 w 2423917"/>
                    <a:gd name="connsiteY4" fmla="*/ 1224375 h 2828509"/>
                    <a:gd name="connsiteX5" fmla="*/ 1661724 w 2423917"/>
                    <a:gd name="connsiteY5" fmla="*/ 956752 h 2828509"/>
                    <a:gd name="connsiteX6" fmla="*/ 1661724 w 2423917"/>
                    <a:gd name="connsiteY6" fmla="*/ 506696 h 2828509"/>
                    <a:gd name="connsiteX7" fmla="*/ 1780668 w 2423917"/>
                    <a:gd name="connsiteY7" fmla="*/ 436777 h 2828509"/>
                    <a:gd name="connsiteX8" fmla="*/ 1854606 w 2423917"/>
                    <a:gd name="connsiteY8" fmla="*/ 253540 h 2828509"/>
                    <a:gd name="connsiteX9" fmla="*/ 1597431 w 2423917"/>
                    <a:gd name="connsiteY9" fmla="*/ 1187 h 2828509"/>
                    <a:gd name="connsiteX10" fmla="*/ 1413390 w 2423917"/>
                    <a:gd name="connsiteY10" fmla="*/ 78339 h 2828509"/>
                    <a:gd name="connsiteX11" fmla="*/ 1189165 w 2423917"/>
                    <a:gd name="connsiteY11" fmla="*/ 149062 h 2828509"/>
                    <a:gd name="connsiteX12" fmla="*/ 1078258 w 2423917"/>
                    <a:gd name="connsiteY12" fmla="*/ 94413 h 2828509"/>
                    <a:gd name="connsiteX13" fmla="*/ 1078258 w 2423917"/>
                    <a:gd name="connsiteY13" fmla="*/ 94413 h 2828509"/>
                    <a:gd name="connsiteX14" fmla="*/ 534173 w 2423917"/>
                    <a:gd name="connsiteY14" fmla="*/ 132989 h 2828509"/>
                    <a:gd name="connsiteX15" fmla="*/ 572749 w 2423917"/>
                    <a:gd name="connsiteY15" fmla="*/ 677075 h 2828509"/>
                    <a:gd name="connsiteX16" fmla="*/ 761612 w 2423917"/>
                    <a:gd name="connsiteY16" fmla="*/ 766282 h 2828509"/>
                    <a:gd name="connsiteX17" fmla="*/ 761612 w 2423917"/>
                    <a:gd name="connsiteY17" fmla="*/ 955949 h 2828509"/>
                    <a:gd name="connsiteX18" fmla="*/ 904665 w 2423917"/>
                    <a:gd name="connsiteY18" fmla="*/ 1223572 h 2828509"/>
                    <a:gd name="connsiteX19" fmla="*/ 954493 w 2423917"/>
                    <a:gd name="connsiteY19" fmla="*/ 1256522 h 2828509"/>
                    <a:gd name="connsiteX20" fmla="*/ 954493 w 2423917"/>
                    <a:gd name="connsiteY20" fmla="*/ 1373858 h 2828509"/>
                    <a:gd name="connsiteX21" fmla="*/ 276194 w 2423917"/>
                    <a:gd name="connsiteY21" fmla="*/ 1686487 h 2828509"/>
                    <a:gd name="connsiteX22" fmla="*/ 91349 w 2423917"/>
                    <a:gd name="connsiteY22" fmla="*/ 1915533 h 2828509"/>
                    <a:gd name="connsiteX23" fmla="*/ 7767 w 2423917"/>
                    <a:gd name="connsiteY23" fmla="*/ 2292455 h 2828509"/>
                    <a:gd name="connsiteX24" fmla="*/ 16608 w 2423917"/>
                    <a:gd name="connsiteY24" fmla="*/ 2469263 h 2828509"/>
                    <a:gd name="connsiteX25" fmla="*/ 60810 w 2423917"/>
                    <a:gd name="connsiteY25" fmla="*/ 2601869 h 2828509"/>
                    <a:gd name="connsiteX26" fmla="*/ 375849 w 2423917"/>
                    <a:gd name="connsiteY26" fmla="*/ 2828504 h 2828509"/>
                    <a:gd name="connsiteX27" fmla="*/ 2047487 w 2423917"/>
                    <a:gd name="connsiteY27" fmla="*/ 2828504 h 2828509"/>
                    <a:gd name="connsiteX28" fmla="*/ 2362526 w 2423917"/>
                    <a:gd name="connsiteY28" fmla="*/ 2601869 h 2828509"/>
                    <a:gd name="connsiteX29" fmla="*/ 2406728 w 2423917"/>
                    <a:gd name="connsiteY29" fmla="*/ 2469263 h 2828509"/>
                    <a:gd name="connsiteX30" fmla="*/ 2415568 w 2423917"/>
                    <a:gd name="connsiteY30" fmla="*/ 2292455 h 2828509"/>
                    <a:gd name="connsiteX31" fmla="*/ 2331987 w 2423917"/>
                    <a:gd name="connsiteY31" fmla="*/ 1917140 h 2828509"/>
                    <a:gd name="connsiteX32" fmla="*/ 311555 w 2423917"/>
                    <a:gd name="connsiteY32" fmla="*/ 2691077 h 2828509"/>
                    <a:gd name="connsiteX33" fmla="*/ 182968 w 2423917"/>
                    <a:gd name="connsiteY33" fmla="*/ 2562489 h 2828509"/>
                    <a:gd name="connsiteX34" fmla="*/ 143588 w 2423917"/>
                    <a:gd name="connsiteY34" fmla="*/ 2444349 h 2828509"/>
                    <a:gd name="connsiteX35" fmla="*/ 311555 w 2423917"/>
                    <a:gd name="connsiteY35" fmla="*/ 2444349 h 2828509"/>
                    <a:gd name="connsiteX36" fmla="*/ 311555 w 2423917"/>
                    <a:gd name="connsiteY36" fmla="*/ 2691077 h 2828509"/>
                    <a:gd name="connsiteX37" fmla="*/ 311555 w 2423917"/>
                    <a:gd name="connsiteY37" fmla="*/ 1865705 h 2828509"/>
                    <a:gd name="connsiteX38" fmla="*/ 311555 w 2423917"/>
                    <a:gd name="connsiteY38" fmla="*/ 2315762 h 2828509"/>
                    <a:gd name="connsiteX39" fmla="*/ 134748 w 2423917"/>
                    <a:gd name="connsiteY39" fmla="*/ 2315762 h 2828509"/>
                    <a:gd name="connsiteX40" fmla="*/ 217526 w 2423917"/>
                    <a:gd name="connsiteY40" fmla="*/ 1944465 h 2828509"/>
                    <a:gd name="connsiteX41" fmla="*/ 320396 w 2423917"/>
                    <a:gd name="connsiteY41" fmla="*/ 1809448 h 2828509"/>
                    <a:gd name="connsiteX42" fmla="*/ 311555 w 2423917"/>
                    <a:gd name="connsiteY42" fmla="*/ 1865705 h 2828509"/>
                    <a:gd name="connsiteX43" fmla="*/ 890199 w 2423917"/>
                    <a:gd name="connsiteY43" fmla="*/ 956752 h 2828509"/>
                    <a:gd name="connsiteX44" fmla="*/ 890199 w 2423917"/>
                    <a:gd name="connsiteY44" fmla="*/ 724491 h 2828509"/>
                    <a:gd name="connsiteX45" fmla="*/ 1242207 w 2423917"/>
                    <a:gd name="connsiteY45" fmla="*/ 515537 h 2828509"/>
                    <a:gd name="connsiteX46" fmla="*/ 1533137 w 2423917"/>
                    <a:gd name="connsiteY46" fmla="*/ 515537 h 2828509"/>
                    <a:gd name="connsiteX47" fmla="*/ 1533137 w 2423917"/>
                    <a:gd name="connsiteY47" fmla="*/ 956752 h 2828509"/>
                    <a:gd name="connsiteX48" fmla="*/ 1447144 w 2423917"/>
                    <a:gd name="connsiteY48" fmla="*/ 1117487 h 2828509"/>
                    <a:gd name="connsiteX49" fmla="*/ 1368384 w 2423917"/>
                    <a:gd name="connsiteY49" fmla="*/ 1169726 h 2828509"/>
                    <a:gd name="connsiteX50" fmla="*/ 1339452 w 2423917"/>
                    <a:gd name="connsiteY50" fmla="*/ 1223572 h 2828509"/>
                    <a:gd name="connsiteX51" fmla="*/ 1339452 w 2423917"/>
                    <a:gd name="connsiteY51" fmla="*/ 1369840 h 2828509"/>
                    <a:gd name="connsiteX52" fmla="*/ 1210864 w 2423917"/>
                    <a:gd name="connsiteY52" fmla="*/ 1412435 h 2828509"/>
                    <a:gd name="connsiteX53" fmla="*/ 1082277 w 2423917"/>
                    <a:gd name="connsiteY53" fmla="*/ 1369840 h 2828509"/>
                    <a:gd name="connsiteX54" fmla="*/ 1082277 w 2423917"/>
                    <a:gd name="connsiteY54" fmla="*/ 1222768 h 2828509"/>
                    <a:gd name="connsiteX55" fmla="*/ 1053345 w 2423917"/>
                    <a:gd name="connsiteY55" fmla="*/ 1168922 h 2828509"/>
                    <a:gd name="connsiteX56" fmla="*/ 974585 w 2423917"/>
                    <a:gd name="connsiteY56" fmla="*/ 1116683 h 2828509"/>
                    <a:gd name="connsiteX57" fmla="*/ 890199 w 2423917"/>
                    <a:gd name="connsiteY57" fmla="*/ 956752 h 2828509"/>
                    <a:gd name="connsiteX58" fmla="*/ 1211668 w 2423917"/>
                    <a:gd name="connsiteY58" fmla="*/ 2315762 h 2828509"/>
                    <a:gd name="connsiteX59" fmla="*/ 1147374 w 2423917"/>
                    <a:gd name="connsiteY59" fmla="*/ 2251468 h 2828509"/>
                    <a:gd name="connsiteX60" fmla="*/ 1211668 w 2423917"/>
                    <a:gd name="connsiteY60" fmla="*/ 2187174 h 2828509"/>
                    <a:gd name="connsiteX61" fmla="*/ 1275962 w 2423917"/>
                    <a:gd name="connsiteY61" fmla="*/ 2251468 h 2828509"/>
                    <a:gd name="connsiteX62" fmla="*/ 1211668 w 2423917"/>
                    <a:gd name="connsiteY62" fmla="*/ 2315762 h 2828509"/>
                    <a:gd name="connsiteX63" fmla="*/ 615343 w 2423917"/>
                    <a:gd name="connsiteY63" fmla="*/ 1672824 h 2828509"/>
                    <a:gd name="connsiteX64" fmla="*/ 1022805 w 2423917"/>
                    <a:gd name="connsiteY64" fmla="*/ 1484765 h 2828509"/>
                    <a:gd name="connsiteX65" fmla="*/ 1191576 w 2423917"/>
                    <a:gd name="connsiteY65" fmla="*/ 1541022 h 2828509"/>
                    <a:gd name="connsiteX66" fmla="*/ 1232564 w 2423917"/>
                    <a:gd name="connsiteY66" fmla="*/ 1541022 h 2828509"/>
                    <a:gd name="connsiteX67" fmla="*/ 1401335 w 2423917"/>
                    <a:gd name="connsiteY67" fmla="*/ 1484765 h 2828509"/>
                    <a:gd name="connsiteX68" fmla="*/ 1808796 w 2423917"/>
                    <a:gd name="connsiteY68" fmla="*/ 1672824 h 2828509"/>
                    <a:gd name="connsiteX69" fmla="*/ 615343 w 2423917"/>
                    <a:gd name="connsiteY69" fmla="*/ 1672824 h 2828509"/>
                    <a:gd name="connsiteX70" fmla="*/ 2240368 w 2423917"/>
                    <a:gd name="connsiteY70" fmla="*/ 2562489 h 2828509"/>
                    <a:gd name="connsiteX71" fmla="*/ 2111781 w 2423917"/>
                    <a:gd name="connsiteY71" fmla="*/ 2691077 h 2828509"/>
                    <a:gd name="connsiteX72" fmla="*/ 2111781 w 2423917"/>
                    <a:gd name="connsiteY72" fmla="*/ 2444349 h 2828509"/>
                    <a:gd name="connsiteX73" fmla="*/ 2279748 w 2423917"/>
                    <a:gd name="connsiteY73" fmla="*/ 2444349 h 2828509"/>
                    <a:gd name="connsiteX74" fmla="*/ 2240368 w 2423917"/>
                    <a:gd name="connsiteY74" fmla="*/ 2562489 h 2828509"/>
                    <a:gd name="connsiteX75" fmla="*/ 2111781 w 2423917"/>
                    <a:gd name="connsiteY75" fmla="*/ 2315762 h 2828509"/>
                    <a:gd name="connsiteX76" fmla="*/ 2111781 w 2423917"/>
                    <a:gd name="connsiteY76" fmla="*/ 1865705 h 2828509"/>
                    <a:gd name="connsiteX77" fmla="*/ 2103744 w 2423917"/>
                    <a:gd name="connsiteY77" fmla="*/ 1809448 h 2828509"/>
                    <a:gd name="connsiteX78" fmla="*/ 2206614 w 2423917"/>
                    <a:gd name="connsiteY78" fmla="*/ 1944465 h 2828509"/>
                    <a:gd name="connsiteX79" fmla="*/ 2288588 w 2423917"/>
                    <a:gd name="connsiteY79" fmla="*/ 2315762 h 2828509"/>
                    <a:gd name="connsiteX80" fmla="*/ 2111781 w 2423917"/>
                    <a:gd name="connsiteY80" fmla="*/ 2315762 h 28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23917" h="2828509">
                      <a:moveTo>
                        <a:pt x="2331987" y="1917140"/>
                      </a:moveTo>
                      <a:cubicBezTo>
                        <a:pt x="2309484" y="1815878"/>
                        <a:pt x="2241172" y="1731492"/>
                        <a:pt x="2147142" y="1688094"/>
                      </a:cubicBezTo>
                      <a:lnTo>
                        <a:pt x="1468843" y="1374662"/>
                      </a:lnTo>
                      <a:lnTo>
                        <a:pt x="1468843" y="1257326"/>
                      </a:lnTo>
                      <a:lnTo>
                        <a:pt x="1518671" y="1224375"/>
                      </a:lnTo>
                      <a:cubicBezTo>
                        <a:pt x="1607878" y="1164903"/>
                        <a:pt x="1661724" y="1064444"/>
                        <a:pt x="1661724" y="956752"/>
                      </a:cubicBezTo>
                      <a:lnTo>
                        <a:pt x="1661724" y="506696"/>
                      </a:lnTo>
                      <a:cubicBezTo>
                        <a:pt x="1706730" y="494641"/>
                        <a:pt x="1747717" y="470531"/>
                        <a:pt x="1780668" y="436777"/>
                      </a:cubicBezTo>
                      <a:cubicBezTo>
                        <a:pt x="1828888" y="388556"/>
                        <a:pt x="1855409" y="321852"/>
                        <a:pt x="1854606" y="253540"/>
                      </a:cubicBezTo>
                      <a:cubicBezTo>
                        <a:pt x="1851391" y="113701"/>
                        <a:pt x="1737269" y="1990"/>
                        <a:pt x="1597431" y="1187"/>
                      </a:cubicBezTo>
                      <a:cubicBezTo>
                        <a:pt x="1528315" y="1187"/>
                        <a:pt x="1461610" y="29315"/>
                        <a:pt x="1413390" y="78339"/>
                      </a:cubicBezTo>
                      <a:cubicBezTo>
                        <a:pt x="1355525" y="138615"/>
                        <a:pt x="1271140" y="165136"/>
                        <a:pt x="1189165" y="149062"/>
                      </a:cubicBezTo>
                      <a:cubicBezTo>
                        <a:pt x="1148178" y="141025"/>
                        <a:pt x="1109602" y="121737"/>
                        <a:pt x="1078258" y="94413"/>
                      </a:cubicBezTo>
                      <a:lnTo>
                        <a:pt x="1078258" y="94413"/>
                      </a:lnTo>
                      <a:cubicBezTo>
                        <a:pt x="917524" y="-45426"/>
                        <a:pt x="674012" y="-27746"/>
                        <a:pt x="534173" y="132989"/>
                      </a:cubicBezTo>
                      <a:cubicBezTo>
                        <a:pt x="394334" y="293723"/>
                        <a:pt x="412014" y="537236"/>
                        <a:pt x="572749" y="677075"/>
                      </a:cubicBezTo>
                      <a:cubicBezTo>
                        <a:pt x="626595" y="723688"/>
                        <a:pt x="691692" y="754227"/>
                        <a:pt x="761612" y="766282"/>
                      </a:cubicBezTo>
                      <a:lnTo>
                        <a:pt x="761612" y="955949"/>
                      </a:lnTo>
                      <a:cubicBezTo>
                        <a:pt x="761612" y="1063641"/>
                        <a:pt x="815458" y="1164100"/>
                        <a:pt x="904665" y="1223572"/>
                      </a:cubicBezTo>
                      <a:lnTo>
                        <a:pt x="954493" y="1256522"/>
                      </a:lnTo>
                      <a:lnTo>
                        <a:pt x="954493" y="1373858"/>
                      </a:lnTo>
                      <a:lnTo>
                        <a:pt x="276194" y="1686487"/>
                      </a:lnTo>
                      <a:cubicBezTo>
                        <a:pt x="182164" y="1729885"/>
                        <a:pt x="113852" y="1815074"/>
                        <a:pt x="91349" y="1915533"/>
                      </a:cubicBezTo>
                      <a:lnTo>
                        <a:pt x="7767" y="2292455"/>
                      </a:lnTo>
                      <a:cubicBezTo>
                        <a:pt x="-5091" y="2351123"/>
                        <a:pt x="-1877" y="2412202"/>
                        <a:pt x="16608" y="2469263"/>
                      </a:cubicBezTo>
                      <a:lnTo>
                        <a:pt x="60810" y="2601869"/>
                      </a:lnTo>
                      <a:cubicBezTo>
                        <a:pt x="105815" y="2737689"/>
                        <a:pt x="232796" y="2829308"/>
                        <a:pt x="375849" y="2828504"/>
                      </a:cubicBezTo>
                      <a:lnTo>
                        <a:pt x="2047487" y="2828504"/>
                      </a:lnTo>
                      <a:cubicBezTo>
                        <a:pt x="2190540" y="2828504"/>
                        <a:pt x="2317521" y="2736886"/>
                        <a:pt x="2362526" y="2601869"/>
                      </a:cubicBezTo>
                      <a:lnTo>
                        <a:pt x="2406728" y="2469263"/>
                      </a:lnTo>
                      <a:cubicBezTo>
                        <a:pt x="2426016" y="2412202"/>
                        <a:pt x="2429231" y="2351123"/>
                        <a:pt x="2415568" y="2292455"/>
                      </a:cubicBezTo>
                      <a:lnTo>
                        <a:pt x="2331987" y="1917140"/>
                      </a:lnTo>
                      <a:close/>
                      <a:moveTo>
                        <a:pt x="311555" y="2691077"/>
                      </a:moveTo>
                      <a:cubicBezTo>
                        <a:pt x="250476" y="2670985"/>
                        <a:pt x="203060" y="2623568"/>
                        <a:pt x="182968" y="2562489"/>
                      </a:cubicBezTo>
                      <a:lnTo>
                        <a:pt x="143588" y="2444349"/>
                      </a:lnTo>
                      <a:lnTo>
                        <a:pt x="311555" y="2444349"/>
                      </a:lnTo>
                      <a:lnTo>
                        <a:pt x="311555" y="2691077"/>
                      </a:lnTo>
                      <a:close/>
                      <a:moveTo>
                        <a:pt x="311555" y="1865705"/>
                      </a:moveTo>
                      <a:lnTo>
                        <a:pt x="311555" y="2315762"/>
                      </a:lnTo>
                      <a:lnTo>
                        <a:pt x="134748" y="2315762"/>
                      </a:lnTo>
                      <a:lnTo>
                        <a:pt x="217526" y="1944465"/>
                      </a:lnTo>
                      <a:cubicBezTo>
                        <a:pt x="230385" y="1886601"/>
                        <a:pt x="268157" y="1836773"/>
                        <a:pt x="320396" y="1809448"/>
                      </a:cubicBezTo>
                      <a:cubicBezTo>
                        <a:pt x="314770" y="1827933"/>
                        <a:pt x="311555" y="1846417"/>
                        <a:pt x="311555" y="1865705"/>
                      </a:cubicBezTo>
                      <a:close/>
                      <a:moveTo>
                        <a:pt x="890199" y="956752"/>
                      </a:moveTo>
                      <a:lnTo>
                        <a:pt x="890199" y="724491"/>
                      </a:lnTo>
                      <a:cubicBezTo>
                        <a:pt x="960119" y="595100"/>
                        <a:pt x="1095136" y="515537"/>
                        <a:pt x="1242207" y="515537"/>
                      </a:cubicBezTo>
                      <a:lnTo>
                        <a:pt x="1533137" y="515537"/>
                      </a:lnTo>
                      <a:lnTo>
                        <a:pt x="1533137" y="956752"/>
                      </a:lnTo>
                      <a:cubicBezTo>
                        <a:pt x="1533137" y="1021046"/>
                        <a:pt x="1500990" y="1081322"/>
                        <a:pt x="1447144" y="1117487"/>
                      </a:cubicBezTo>
                      <a:lnTo>
                        <a:pt x="1368384" y="1169726"/>
                      </a:lnTo>
                      <a:cubicBezTo>
                        <a:pt x="1350703" y="1181781"/>
                        <a:pt x="1339452" y="1201872"/>
                        <a:pt x="1339452" y="1223572"/>
                      </a:cubicBezTo>
                      <a:lnTo>
                        <a:pt x="1339452" y="1369840"/>
                      </a:lnTo>
                      <a:lnTo>
                        <a:pt x="1210864" y="1412435"/>
                      </a:lnTo>
                      <a:lnTo>
                        <a:pt x="1082277" y="1369840"/>
                      </a:lnTo>
                      <a:lnTo>
                        <a:pt x="1082277" y="1222768"/>
                      </a:lnTo>
                      <a:cubicBezTo>
                        <a:pt x="1082277" y="1201069"/>
                        <a:pt x="1071829" y="1180977"/>
                        <a:pt x="1053345" y="1168922"/>
                      </a:cubicBezTo>
                      <a:lnTo>
                        <a:pt x="974585" y="1116683"/>
                      </a:lnTo>
                      <a:cubicBezTo>
                        <a:pt x="922346" y="1081322"/>
                        <a:pt x="890199" y="1021046"/>
                        <a:pt x="890199" y="956752"/>
                      </a:cubicBezTo>
                      <a:close/>
                      <a:moveTo>
                        <a:pt x="1211668" y="2315762"/>
                      </a:moveTo>
                      <a:cubicBezTo>
                        <a:pt x="1176306" y="2315762"/>
                        <a:pt x="1147374" y="2286829"/>
                        <a:pt x="1147374" y="2251468"/>
                      </a:cubicBezTo>
                      <a:cubicBezTo>
                        <a:pt x="1147374" y="2216106"/>
                        <a:pt x="1176306" y="2187174"/>
                        <a:pt x="1211668" y="2187174"/>
                      </a:cubicBezTo>
                      <a:cubicBezTo>
                        <a:pt x="1247030" y="2187174"/>
                        <a:pt x="1275962" y="2216106"/>
                        <a:pt x="1275962" y="2251468"/>
                      </a:cubicBezTo>
                      <a:cubicBezTo>
                        <a:pt x="1275962" y="2286829"/>
                        <a:pt x="1247030" y="2315762"/>
                        <a:pt x="1211668" y="2315762"/>
                      </a:cubicBezTo>
                      <a:close/>
                      <a:moveTo>
                        <a:pt x="615343" y="1672824"/>
                      </a:moveTo>
                      <a:lnTo>
                        <a:pt x="1022805" y="1484765"/>
                      </a:lnTo>
                      <a:lnTo>
                        <a:pt x="1191576" y="1541022"/>
                      </a:lnTo>
                      <a:cubicBezTo>
                        <a:pt x="1204435" y="1545040"/>
                        <a:pt x="1218901" y="1545040"/>
                        <a:pt x="1232564" y="1541022"/>
                      </a:cubicBezTo>
                      <a:lnTo>
                        <a:pt x="1401335" y="1484765"/>
                      </a:lnTo>
                      <a:lnTo>
                        <a:pt x="1808796" y="1672824"/>
                      </a:lnTo>
                      <a:lnTo>
                        <a:pt x="615343" y="1672824"/>
                      </a:lnTo>
                      <a:close/>
                      <a:moveTo>
                        <a:pt x="2240368" y="2562489"/>
                      </a:moveTo>
                      <a:cubicBezTo>
                        <a:pt x="2220276" y="2623568"/>
                        <a:pt x="2172860" y="2670985"/>
                        <a:pt x="2111781" y="2691077"/>
                      </a:cubicBezTo>
                      <a:lnTo>
                        <a:pt x="2111781" y="2444349"/>
                      </a:lnTo>
                      <a:lnTo>
                        <a:pt x="2279748" y="2444349"/>
                      </a:lnTo>
                      <a:lnTo>
                        <a:pt x="2240368" y="2562489"/>
                      </a:lnTo>
                      <a:close/>
                      <a:moveTo>
                        <a:pt x="2111781" y="2315762"/>
                      </a:moveTo>
                      <a:lnTo>
                        <a:pt x="2111781" y="1865705"/>
                      </a:lnTo>
                      <a:cubicBezTo>
                        <a:pt x="2111781" y="1846417"/>
                        <a:pt x="2108566" y="1827933"/>
                        <a:pt x="2103744" y="1809448"/>
                      </a:cubicBezTo>
                      <a:cubicBezTo>
                        <a:pt x="2155983" y="1837577"/>
                        <a:pt x="2193755" y="1886601"/>
                        <a:pt x="2206614" y="1944465"/>
                      </a:cubicBezTo>
                      <a:lnTo>
                        <a:pt x="2288588" y="2315762"/>
                      </a:lnTo>
                      <a:lnTo>
                        <a:pt x="2111781" y="2315762"/>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96" name="Freeform: Shape 195">
                  <a:extLst>
                    <a:ext uri="{FF2B5EF4-FFF2-40B4-BE49-F238E27FC236}">
                      <a16:creationId xmlns:a16="http://schemas.microsoft.com/office/drawing/2014/main" id="{EB4C2470-4197-2DF1-3692-452FA094BC89}"/>
                    </a:ext>
                  </a:extLst>
                </p:cNvPr>
                <p:cNvSpPr/>
                <p:nvPr/>
              </p:nvSpPr>
              <p:spPr>
                <a:xfrm>
                  <a:off x="10558915" y="1797656"/>
                  <a:ext cx="1157287" cy="900112"/>
                </a:xfrm>
                <a:custGeom>
                  <a:avLst/>
                  <a:gdLst>
                    <a:gd name="connsiteX0" fmla="*/ 1157288 w 1157287"/>
                    <a:gd name="connsiteY0" fmla="*/ 707231 h 900112"/>
                    <a:gd name="connsiteX1" fmla="*/ 1157288 w 1157287"/>
                    <a:gd name="connsiteY1" fmla="*/ 192881 h 900112"/>
                    <a:gd name="connsiteX2" fmla="*/ 964406 w 1157287"/>
                    <a:gd name="connsiteY2" fmla="*/ 0 h 900112"/>
                    <a:gd name="connsiteX3" fmla="*/ 192881 w 1157287"/>
                    <a:gd name="connsiteY3" fmla="*/ 0 h 900112"/>
                    <a:gd name="connsiteX4" fmla="*/ 0 w 1157287"/>
                    <a:gd name="connsiteY4" fmla="*/ 192881 h 900112"/>
                    <a:gd name="connsiteX5" fmla="*/ 0 w 1157287"/>
                    <a:gd name="connsiteY5" fmla="*/ 707231 h 900112"/>
                    <a:gd name="connsiteX6" fmla="*/ 192881 w 1157287"/>
                    <a:gd name="connsiteY6" fmla="*/ 900113 h 900112"/>
                    <a:gd name="connsiteX7" fmla="*/ 964406 w 1157287"/>
                    <a:gd name="connsiteY7" fmla="*/ 900113 h 900112"/>
                    <a:gd name="connsiteX8" fmla="*/ 1157288 w 1157287"/>
                    <a:gd name="connsiteY8" fmla="*/ 707231 h 900112"/>
                    <a:gd name="connsiteX9" fmla="*/ 128588 w 1157287"/>
                    <a:gd name="connsiteY9" fmla="*/ 707231 h 900112"/>
                    <a:gd name="connsiteX10" fmla="*/ 128588 w 1157287"/>
                    <a:gd name="connsiteY10" fmla="*/ 244316 h 900112"/>
                    <a:gd name="connsiteX11" fmla="*/ 544890 w 1157287"/>
                    <a:gd name="connsiteY11" fmla="*/ 503902 h 900112"/>
                    <a:gd name="connsiteX12" fmla="*/ 613202 w 1157287"/>
                    <a:gd name="connsiteY12" fmla="*/ 503902 h 900112"/>
                    <a:gd name="connsiteX13" fmla="*/ 1029504 w 1157287"/>
                    <a:gd name="connsiteY13" fmla="*/ 244316 h 900112"/>
                    <a:gd name="connsiteX14" fmla="*/ 1029504 w 1157287"/>
                    <a:gd name="connsiteY14" fmla="*/ 707231 h 900112"/>
                    <a:gd name="connsiteX15" fmla="*/ 965210 w 1157287"/>
                    <a:gd name="connsiteY15" fmla="*/ 771525 h 900112"/>
                    <a:gd name="connsiteX16" fmla="*/ 192881 w 1157287"/>
                    <a:gd name="connsiteY16" fmla="*/ 771525 h 900112"/>
                    <a:gd name="connsiteX17" fmla="*/ 128588 w 1157287"/>
                    <a:gd name="connsiteY17" fmla="*/ 707231 h 90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7287" h="900112">
                      <a:moveTo>
                        <a:pt x="1157288" y="707231"/>
                      </a:moveTo>
                      <a:lnTo>
                        <a:pt x="1157288" y="192881"/>
                      </a:lnTo>
                      <a:cubicBezTo>
                        <a:pt x="1157288" y="86797"/>
                        <a:pt x="1070491" y="0"/>
                        <a:pt x="964406" y="0"/>
                      </a:cubicBezTo>
                      <a:lnTo>
                        <a:pt x="192881" y="0"/>
                      </a:lnTo>
                      <a:cubicBezTo>
                        <a:pt x="86797" y="0"/>
                        <a:pt x="0" y="86797"/>
                        <a:pt x="0" y="192881"/>
                      </a:cubicBezTo>
                      <a:lnTo>
                        <a:pt x="0" y="707231"/>
                      </a:lnTo>
                      <a:cubicBezTo>
                        <a:pt x="0" y="813316"/>
                        <a:pt x="86797" y="900113"/>
                        <a:pt x="192881" y="900113"/>
                      </a:cubicBezTo>
                      <a:lnTo>
                        <a:pt x="964406" y="900113"/>
                      </a:lnTo>
                      <a:cubicBezTo>
                        <a:pt x="1070491" y="900113"/>
                        <a:pt x="1157288" y="813316"/>
                        <a:pt x="1157288" y="707231"/>
                      </a:cubicBezTo>
                      <a:close/>
                      <a:moveTo>
                        <a:pt x="128588" y="707231"/>
                      </a:moveTo>
                      <a:lnTo>
                        <a:pt x="128588" y="244316"/>
                      </a:lnTo>
                      <a:lnTo>
                        <a:pt x="544890" y="503902"/>
                      </a:lnTo>
                      <a:cubicBezTo>
                        <a:pt x="565785" y="516761"/>
                        <a:pt x="592306" y="516761"/>
                        <a:pt x="613202" y="503902"/>
                      </a:cubicBezTo>
                      <a:lnTo>
                        <a:pt x="1029504" y="244316"/>
                      </a:lnTo>
                      <a:lnTo>
                        <a:pt x="1029504" y="707231"/>
                      </a:lnTo>
                      <a:cubicBezTo>
                        <a:pt x="1029504" y="742593"/>
                        <a:pt x="1000572" y="771525"/>
                        <a:pt x="965210" y="771525"/>
                      </a:cubicBezTo>
                      <a:lnTo>
                        <a:pt x="192881" y="771525"/>
                      </a:lnTo>
                      <a:cubicBezTo>
                        <a:pt x="157520" y="771525"/>
                        <a:pt x="128588" y="742593"/>
                        <a:pt x="128588" y="707231"/>
                      </a:cubicBez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97" name="Freeform: Shape 196">
                  <a:extLst>
                    <a:ext uri="{FF2B5EF4-FFF2-40B4-BE49-F238E27FC236}">
                      <a16:creationId xmlns:a16="http://schemas.microsoft.com/office/drawing/2014/main" id="{8C5CB3AE-48C5-BADE-51C4-A9848682ACF1}"/>
                    </a:ext>
                  </a:extLst>
                </p:cNvPr>
                <p:cNvSpPr/>
                <p:nvPr/>
              </p:nvSpPr>
              <p:spPr>
                <a:xfrm>
                  <a:off x="11330440" y="126018"/>
                  <a:ext cx="900112" cy="1414462"/>
                </a:xfrm>
                <a:custGeom>
                  <a:avLst/>
                  <a:gdLst>
                    <a:gd name="connsiteX0" fmla="*/ 192881 w 900112"/>
                    <a:gd name="connsiteY0" fmla="*/ 1414463 h 1414462"/>
                    <a:gd name="connsiteX1" fmla="*/ 257175 w 900112"/>
                    <a:gd name="connsiteY1" fmla="*/ 1414463 h 1414462"/>
                    <a:gd name="connsiteX2" fmla="*/ 257175 w 900112"/>
                    <a:gd name="connsiteY2" fmla="*/ 1285875 h 1414462"/>
                    <a:gd name="connsiteX3" fmla="*/ 192881 w 900112"/>
                    <a:gd name="connsiteY3" fmla="*/ 1285875 h 1414462"/>
                    <a:gd name="connsiteX4" fmla="*/ 128588 w 900112"/>
                    <a:gd name="connsiteY4" fmla="*/ 1221581 h 1414462"/>
                    <a:gd name="connsiteX5" fmla="*/ 128588 w 900112"/>
                    <a:gd name="connsiteY5" fmla="*/ 192881 h 1414462"/>
                    <a:gd name="connsiteX6" fmla="*/ 192881 w 900112"/>
                    <a:gd name="connsiteY6" fmla="*/ 128588 h 1414462"/>
                    <a:gd name="connsiteX7" fmla="*/ 707231 w 900112"/>
                    <a:gd name="connsiteY7" fmla="*/ 128588 h 1414462"/>
                    <a:gd name="connsiteX8" fmla="*/ 771525 w 900112"/>
                    <a:gd name="connsiteY8" fmla="*/ 192881 h 1414462"/>
                    <a:gd name="connsiteX9" fmla="*/ 771525 w 900112"/>
                    <a:gd name="connsiteY9" fmla="*/ 900113 h 1414462"/>
                    <a:gd name="connsiteX10" fmla="*/ 900113 w 900112"/>
                    <a:gd name="connsiteY10" fmla="*/ 900113 h 1414462"/>
                    <a:gd name="connsiteX11" fmla="*/ 900113 w 900112"/>
                    <a:gd name="connsiteY11" fmla="*/ 192881 h 1414462"/>
                    <a:gd name="connsiteX12" fmla="*/ 707231 w 900112"/>
                    <a:gd name="connsiteY12" fmla="*/ 0 h 1414462"/>
                    <a:gd name="connsiteX13" fmla="*/ 192881 w 900112"/>
                    <a:gd name="connsiteY13" fmla="*/ 0 h 1414462"/>
                    <a:gd name="connsiteX14" fmla="*/ 0 w 900112"/>
                    <a:gd name="connsiteY14" fmla="*/ 192881 h 1414462"/>
                    <a:gd name="connsiteX15" fmla="*/ 0 w 900112"/>
                    <a:gd name="connsiteY15" fmla="*/ 1221581 h 1414462"/>
                    <a:gd name="connsiteX16" fmla="*/ 192881 w 900112"/>
                    <a:gd name="connsiteY16" fmla="*/ 1414463 h 141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0112" h="1414462">
                      <a:moveTo>
                        <a:pt x="192881" y="1414463"/>
                      </a:moveTo>
                      <a:lnTo>
                        <a:pt x="257175" y="1414463"/>
                      </a:lnTo>
                      <a:lnTo>
                        <a:pt x="257175" y="1285875"/>
                      </a:lnTo>
                      <a:lnTo>
                        <a:pt x="192881" y="1285875"/>
                      </a:lnTo>
                      <a:cubicBezTo>
                        <a:pt x="157520" y="1285875"/>
                        <a:pt x="128588" y="1256943"/>
                        <a:pt x="128588" y="1221581"/>
                      </a:cubicBezTo>
                      <a:lnTo>
                        <a:pt x="128588" y="192881"/>
                      </a:lnTo>
                      <a:cubicBezTo>
                        <a:pt x="128588" y="157520"/>
                        <a:pt x="157520" y="128588"/>
                        <a:pt x="192881" y="128588"/>
                      </a:cubicBezTo>
                      <a:lnTo>
                        <a:pt x="707231" y="128588"/>
                      </a:lnTo>
                      <a:cubicBezTo>
                        <a:pt x="742593" y="128588"/>
                        <a:pt x="771525" y="157520"/>
                        <a:pt x="771525" y="192881"/>
                      </a:cubicBezTo>
                      <a:lnTo>
                        <a:pt x="771525" y="900113"/>
                      </a:lnTo>
                      <a:lnTo>
                        <a:pt x="900113" y="900113"/>
                      </a:lnTo>
                      <a:lnTo>
                        <a:pt x="900113" y="192881"/>
                      </a:lnTo>
                      <a:cubicBezTo>
                        <a:pt x="900113" y="86797"/>
                        <a:pt x="813316" y="0"/>
                        <a:pt x="707231" y="0"/>
                      </a:cubicBezTo>
                      <a:lnTo>
                        <a:pt x="192881" y="0"/>
                      </a:lnTo>
                      <a:cubicBezTo>
                        <a:pt x="86797" y="0"/>
                        <a:pt x="0" y="86797"/>
                        <a:pt x="0" y="192881"/>
                      </a:cubicBezTo>
                      <a:lnTo>
                        <a:pt x="0" y="1221581"/>
                      </a:lnTo>
                      <a:cubicBezTo>
                        <a:pt x="0" y="1327666"/>
                        <a:pt x="86797" y="1414463"/>
                        <a:pt x="192881" y="1414463"/>
                      </a:cubicBez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98" name="Freeform: Shape 197">
                  <a:extLst>
                    <a:ext uri="{FF2B5EF4-FFF2-40B4-BE49-F238E27FC236}">
                      <a16:creationId xmlns:a16="http://schemas.microsoft.com/office/drawing/2014/main" id="{CEB4A04C-67B1-448B-3D86-D492CEC69F19}"/>
                    </a:ext>
                  </a:extLst>
                </p:cNvPr>
                <p:cNvSpPr/>
                <p:nvPr/>
              </p:nvSpPr>
              <p:spPr>
                <a:xfrm>
                  <a:off x="11587615" y="383193"/>
                  <a:ext cx="385762" cy="128587"/>
                </a:xfrm>
                <a:custGeom>
                  <a:avLst/>
                  <a:gdLst>
                    <a:gd name="connsiteX0" fmla="*/ 0 w 385762"/>
                    <a:gd name="connsiteY0" fmla="*/ 0 h 128587"/>
                    <a:gd name="connsiteX1" fmla="*/ 385763 w 385762"/>
                    <a:gd name="connsiteY1" fmla="*/ 0 h 128587"/>
                    <a:gd name="connsiteX2" fmla="*/ 385763 w 385762"/>
                    <a:gd name="connsiteY2" fmla="*/ 128588 h 128587"/>
                    <a:gd name="connsiteX3" fmla="*/ 0 w 385762"/>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385762" h="128587">
                      <a:moveTo>
                        <a:pt x="0" y="0"/>
                      </a:moveTo>
                      <a:lnTo>
                        <a:pt x="385763" y="0"/>
                      </a:lnTo>
                      <a:lnTo>
                        <a:pt x="385763" y="128588"/>
                      </a:lnTo>
                      <a:lnTo>
                        <a:pt x="0" y="128588"/>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99" name="Freeform: Shape 198">
                  <a:extLst>
                    <a:ext uri="{FF2B5EF4-FFF2-40B4-BE49-F238E27FC236}">
                      <a16:creationId xmlns:a16="http://schemas.microsoft.com/office/drawing/2014/main" id="{73FA055A-8B93-6F81-18B5-99D784820918}"/>
                    </a:ext>
                  </a:extLst>
                </p:cNvPr>
                <p:cNvSpPr/>
                <p:nvPr/>
              </p:nvSpPr>
              <p:spPr>
                <a:xfrm>
                  <a:off x="12744903" y="126018"/>
                  <a:ext cx="1157287" cy="1414462"/>
                </a:xfrm>
                <a:custGeom>
                  <a:avLst/>
                  <a:gdLst>
                    <a:gd name="connsiteX0" fmla="*/ 128588 w 1157287"/>
                    <a:gd name="connsiteY0" fmla="*/ 128588 h 1414462"/>
                    <a:gd name="connsiteX1" fmla="*/ 257175 w 1157287"/>
                    <a:gd name="connsiteY1" fmla="*/ 128588 h 1414462"/>
                    <a:gd name="connsiteX2" fmla="*/ 257175 w 1157287"/>
                    <a:gd name="connsiteY2" fmla="*/ 321469 h 1414462"/>
                    <a:gd name="connsiteX3" fmla="*/ 321469 w 1157287"/>
                    <a:gd name="connsiteY3" fmla="*/ 385763 h 1414462"/>
                    <a:gd name="connsiteX4" fmla="*/ 835819 w 1157287"/>
                    <a:gd name="connsiteY4" fmla="*/ 385763 h 1414462"/>
                    <a:gd name="connsiteX5" fmla="*/ 900113 w 1157287"/>
                    <a:gd name="connsiteY5" fmla="*/ 321469 h 1414462"/>
                    <a:gd name="connsiteX6" fmla="*/ 900113 w 1157287"/>
                    <a:gd name="connsiteY6" fmla="*/ 128588 h 1414462"/>
                    <a:gd name="connsiteX7" fmla="*/ 1028700 w 1157287"/>
                    <a:gd name="connsiteY7" fmla="*/ 128588 h 1414462"/>
                    <a:gd name="connsiteX8" fmla="*/ 1028700 w 1157287"/>
                    <a:gd name="connsiteY8" fmla="*/ 1285875 h 1414462"/>
                    <a:gd name="connsiteX9" fmla="*/ 514350 w 1157287"/>
                    <a:gd name="connsiteY9" fmla="*/ 1285875 h 1414462"/>
                    <a:gd name="connsiteX10" fmla="*/ 514350 w 1157287"/>
                    <a:gd name="connsiteY10" fmla="*/ 1414463 h 1414462"/>
                    <a:gd name="connsiteX11" fmla="*/ 1092994 w 1157287"/>
                    <a:gd name="connsiteY11" fmla="*/ 1414463 h 1414462"/>
                    <a:gd name="connsiteX12" fmla="*/ 1157288 w 1157287"/>
                    <a:gd name="connsiteY12" fmla="*/ 1350169 h 1414462"/>
                    <a:gd name="connsiteX13" fmla="*/ 1157288 w 1157287"/>
                    <a:gd name="connsiteY13" fmla="*/ 64294 h 1414462"/>
                    <a:gd name="connsiteX14" fmla="*/ 1092994 w 1157287"/>
                    <a:gd name="connsiteY14" fmla="*/ 0 h 1414462"/>
                    <a:gd name="connsiteX15" fmla="*/ 64294 w 1157287"/>
                    <a:gd name="connsiteY15" fmla="*/ 0 h 1414462"/>
                    <a:gd name="connsiteX16" fmla="*/ 0 w 1157287"/>
                    <a:gd name="connsiteY16" fmla="*/ 64294 h 1414462"/>
                    <a:gd name="connsiteX17" fmla="*/ 0 w 1157287"/>
                    <a:gd name="connsiteY17" fmla="*/ 900113 h 1414462"/>
                    <a:gd name="connsiteX18" fmla="*/ 128588 w 1157287"/>
                    <a:gd name="connsiteY18" fmla="*/ 900113 h 1414462"/>
                    <a:gd name="connsiteX19" fmla="*/ 128588 w 1157287"/>
                    <a:gd name="connsiteY19" fmla="*/ 128588 h 1414462"/>
                    <a:gd name="connsiteX20" fmla="*/ 385763 w 1157287"/>
                    <a:gd name="connsiteY20" fmla="*/ 128588 h 1414462"/>
                    <a:gd name="connsiteX21" fmla="*/ 771525 w 1157287"/>
                    <a:gd name="connsiteY21" fmla="*/ 128588 h 1414462"/>
                    <a:gd name="connsiteX22" fmla="*/ 771525 w 1157287"/>
                    <a:gd name="connsiteY22" fmla="*/ 257175 h 1414462"/>
                    <a:gd name="connsiteX23" fmla="*/ 385763 w 1157287"/>
                    <a:gd name="connsiteY23" fmla="*/ 257175 h 1414462"/>
                    <a:gd name="connsiteX24" fmla="*/ 385763 w 1157287"/>
                    <a:gd name="connsiteY24" fmla="*/ 128588 h 141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287" h="1414462">
                      <a:moveTo>
                        <a:pt x="128588" y="128588"/>
                      </a:moveTo>
                      <a:lnTo>
                        <a:pt x="257175" y="128588"/>
                      </a:lnTo>
                      <a:lnTo>
                        <a:pt x="257175" y="321469"/>
                      </a:lnTo>
                      <a:cubicBezTo>
                        <a:pt x="257175" y="356830"/>
                        <a:pt x="286107" y="385763"/>
                        <a:pt x="321469" y="385763"/>
                      </a:cubicBezTo>
                      <a:lnTo>
                        <a:pt x="835819" y="385763"/>
                      </a:lnTo>
                      <a:cubicBezTo>
                        <a:pt x="871180" y="385763"/>
                        <a:pt x="900113" y="356830"/>
                        <a:pt x="900113" y="321469"/>
                      </a:cubicBezTo>
                      <a:lnTo>
                        <a:pt x="900113" y="128588"/>
                      </a:lnTo>
                      <a:lnTo>
                        <a:pt x="1028700" y="128588"/>
                      </a:lnTo>
                      <a:lnTo>
                        <a:pt x="1028700" y="1285875"/>
                      </a:lnTo>
                      <a:lnTo>
                        <a:pt x="514350" y="1285875"/>
                      </a:lnTo>
                      <a:lnTo>
                        <a:pt x="514350" y="1414463"/>
                      </a:lnTo>
                      <a:lnTo>
                        <a:pt x="1092994" y="1414463"/>
                      </a:lnTo>
                      <a:cubicBezTo>
                        <a:pt x="1128355" y="1414463"/>
                        <a:pt x="1157288" y="1385530"/>
                        <a:pt x="1157288" y="1350169"/>
                      </a:cubicBezTo>
                      <a:lnTo>
                        <a:pt x="1157288" y="64294"/>
                      </a:lnTo>
                      <a:cubicBezTo>
                        <a:pt x="1157288" y="28932"/>
                        <a:pt x="1128355" y="0"/>
                        <a:pt x="1092994" y="0"/>
                      </a:cubicBezTo>
                      <a:lnTo>
                        <a:pt x="64294" y="0"/>
                      </a:lnTo>
                      <a:cubicBezTo>
                        <a:pt x="28932" y="0"/>
                        <a:pt x="0" y="28932"/>
                        <a:pt x="0" y="64294"/>
                      </a:cubicBezTo>
                      <a:lnTo>
                        <a:pt x="0" y="900113"/>
                      </a:lnTo>
                      <a:lnTo>
                        <a:pt x="128588" y="900113"/>
                      </a:lnTo>
                      <a:lnTo>
                        <a:pt x="128588" y="128588"/>
                      </a:lnTo>
                      <a:close/>
                      <a:moveTo>
                        <a:pt x="385763" y="128588"/>
                      </a:moveTo>
                      <a:lnTo>
                        <a:pt x="771525" y="128588"/>
                      </a:lnTo>
                      <a:lnTo>
                        <a:pt x="771525" y="257175"/>
                      </a:lnTo>
                      <a:lnTo>
                        <a:pt x="385763" y="257175"/>
                      </a:lnTo>
                      <a:lnTo>
                        <a:pt x="385763" y="128588"/>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00" name="Freeform: Shape 199">
                  <a:extLst>
                    <a:ext uri="{FF2B5EF4-FFF2-40B4-BE49-F238E27FC236}">
                      <a16:creationId xmlns:a16="http://schemas.microsoft.com/office/drawing/2014/main" id="{B03DC062-CC1D-0957-697C-81221244DA28}"/>
                    </a:ext>
                  </a:extLst>
                </p:cNvPr>
                <p:cNvSpPr/>
                <p:nvPr/>
              </p:nvSpPr>
              <p:spPr>
                <a:xfrm>
                  <a:off x="13002078" y="640368"/>
                  <a:ext cx="642937" cy="128587"/>
                </a:xfrm>
                <a:custGeom>
                  <a:avLst/>
                  <a:gdLst>
                    <a:gd name="connsiteX0" fmla="*/ 0 w 642937"/>
                    <a:gd name="connsiteY0" fmla="*/ 0 h 128587"/>
                    <a:gd name="connsiteX1" fmla="*/ 642938 w 642937"/>
                    <a:gd name="connsiteY1" fmla="*/ 0 h 128587"/>
                    <a:gd name="connsiteX2" fmla="*/ 642938 w 642937"/>
                    <a:gd name="connsiteY2" fmla="*/ 128588 h 128587"/>
                    <a:gd name="connsiteX3" fmla="*/ 0 w 642937"/>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642937" h="128587">
                      <a:moveTo>
                        <a:pt x="0" y="0"/>
                      </a:moveTo>
                      <a:lnTo>
                        <a:pt x="642938" y="0"/>
                      </a:lnTo>
                      <a:lnTo>
                        <a:pt x="642938" y="128588"/>
                      </a:lnTo>
                      <a:lnTo>
                        <a:pt x="0" y="128588"/>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01" name="Freeform: Shape 200">
                  <a:extLst>
                    <a:ext uri="{FF2B5EF4-FFF2-40B4-BE49-F238E27FC236}">
                      <a16:creationId xmlns:a16="http://schemas.microsoft.com/office/drawing/2014/main" id="{30F26993-B8CD-2876-23B1-57D147540160}"/>
                    </a:ext>
                  </a:extLst>
                </p:cNvPr>
                <p:cNvSpPr/>
                <p:nvPr/>
              </p:nvSpPr>
              <p:spPr>
                <a:xfrm>
                  <a:off x="13002078" y="897543"/>
                  <a:ext cx="642937" cy="128587"/>
                </a:xfrm>
                <a:custGeom>
                  <a:avLst/>
                  <a:gdLst>
                    <a:gd name="connsiteX0" fmla="*/ 0 w 642937"/>
                    <a:gd name="connsiteY0" fmla="*/ 0 h 128587"/>
                    <a:gd name="connsiteX1" fmla="*/ 642938 w 642937"/>
                    <a:gd name="connsiteY1" fmla="*/ 0 h 128587"/>
                    <a:gd name="connsiteX2" fmla="*/ 642938 w 642937"/>
                    <a:gd name="connsiteY2" fmla="*/ 128588 h 128587"/>
                    <a:gd name="connsiteX3" fmla="*/ 0 w 642937"/>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642937" h="128587">
                      <a:moveTo>
                        <a:pt x="0" y="0"/>
                      </a:moveTo>
                      <a:lnTo>
                        <a:pt x="642938" y="0"/>
                      </a:lnTo>
                      <a:lnTo>
                        <a:pt x="642938" y="128588"/>
                      </a:lnTo>
                      <a:lnTo>
                        <a:pt x="0" y="128588"/>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02" name="Freeform: Shape 201">
                  <a:extLst>
                    <a:ext uri="{FF2B5EF4-FFF2-40B4-BE49-F238E27FC236}">
                      <a16:creationId xmlns:a16="http://schemas.microsoft.com/office/drawing/2014/main" id="{990A41EA-49C1-B5C5-E9A2-86242F9AE860}"/>
                    </a:ext>
                  </a:extLst>
                </p:cNvPr>
                <p:cNvSpPr/>
                <p:nvPr/>
              </p:nvSpPr>
              <p:spPr>
                <a:xfrm>
                  <a:off x="13194959" y="1154718"/>
                  <a:ext cx="450056" cy="128587"/>
                </a:xfrm>
                <a:custGeom>
                  <a:avLst/>
                  <a:gdLst>
                    <a:gd name="connsiteX0" fmla="*/ 0 w 450056"/>
                    <a:gd name="connsiteY0" fmla="*/ 0 h 128587"/>
                    <a:gd name="connsiteX1" fmla="*/ 450056 w 450056"/>
                    <a:gd name="connsiteY1" fmla="*/ 0 h 128587"/>
                    <a:gd name="connsiteX2" fmla="*/ 450056 w 450056"/>
                    <a:gd name="connsiteY2" fmla="*/ 128588 h 128587"/>
                    <a:gd name="connsiteX3" fmla="*/ 0 w 450056"/>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450056" h="128587">
                      <a:moveTo>
                        <a:pt x="0" y="0"/>
                      </a:moveTo>
                      <a:lnTo>
                        <a:pt x="450056" y="0"/>
                      </a:lnTo>
                      <a:lnTo>
                        <a:pt x="450056" y="128588"/>
                      </a:lnTo>
                      <a:lnTo>
                        <a:pt x="0" y="128588"/>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03" name="Freeform: Shape 202">
                  <a:extLst>
                    <a:ext uri="{FF2B5EF4-FFF2-40B4-BE49-F238E27FC236}">
                      <a16:creationId xmlns:a16="http://schemas.microsoft.com/office/drawing/2014/main" id="{8566AFA4-FD8F-94A9-C149-0AFACD4B5D5B}"/>
                    </a:ext>
                  </a:extLst>
                </p:cNvPr>
                <p:cNvSpPr/>
                <p:nvPr/>
              </p:nvSpPr>
              <p:spPr>
                <a:xfrm>
                  <a:off x="14030778" y="383193"/>
                  <a:ext cx="128587" cy="1157287"/>
                </a:xfrm>
                <a:custGeom>
                  <a:avLst/>
                  <a:gdLst>
                    <a:gd name="connsiteX0" fmla="*/ 0 w 128587"/>
                    <a:gd name="connsiteY0" fmla="*/ 0 h 1157287"/>
                    <a:gd name="connsiteX1" fmla="*/ 128588 w 128587"/>
                    <a:gd name="connsiteY1" fmla="*/ 0 h 1157287"/>
                    <a:gd name="connsiteX2" fmla="*/ 128588 w 128587"/>
                    <a:gd name="connsiteY2" fmla="*/ 1157288 h 1157287"/>
                    <a:gd name="connsiteX3" fmla="*/ 0 w 128587"/>
                    <a:gd name="connsiteY3" fmla="*/ 1157288 h 1157287"/>
                  </a:gdLst>
                  <a:ahLst/>
                  <a:cxnLst>
                    <a:cxn ang="0">
                      <a:pos x="connsiteX0" y="connsiteY0"/>
                    </a:cxn>
                    <a:cxn ang="0">
                      <a:pos x="connsiteX1" y="connsiteY1"/>
                    </a:cxn>
                    <a:cxn ang="0">
                      <a:pos x="connsiteX2" y="connsiteY2"/>
                    </a:cxn>
                    <a:cxn ang="0">
                      <a:pos x="connsiteX3" y="connsiteY3"/>
                    </a:cxn>
                  </a:cxnLst>
                  <a:rect l="l" t="t" r="r" b="b"/>
                  <a:pathLst>
                    <a:path w="128587" h="1157287">
                      <a:moveTo>
                        <a:pt x="0" y="0"/>
                      </a:moveTo>
                      <a:lnTo>
                        <a:pt x="128588" y="0"/>
                      </a:lnTo>
                      <a:lnTo>
                        <a:pt x="128588" y="1157288"/>
                      </a:lnTo>
                      <a:lnTo>
                        <a:pt x="0" y="1157288"/>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04" name="Freeform: Shape 203">
                  <a:extLst>
                    <a:ext uri="{FF2B5EF4-FFF2-40B4-BE49-F238E27FC236}">
                      <a16:creationId xmlns:a16="http://schemas.microsoft.com/office/drawing/2014/main" id="{AEABAC85-A889-C113-C9E3-44FB6D36C572}"/>
                    </a:ext>
                  </a:extLst>
                </p:cNvPr>
                <p:cNvSpPr/>
                <p:nvPr/>
              </p:nvSpPr>
              <p:spPr>
                <a:xfrm>
                  <a:off x="13452134" y="1926243"/>
                  <a:ext cx="771593" cy="964406"/>
                </a:xfrm>
                <a:custGeom>
                  <a:avLst/>
                  <a:gdLst>
                    <a:gd name="connsiteX0" fmla="*/ 413891 w 771593"/>
                    <a:gd name="connsiteY0" fmla="*/ 0 h 964406"/>
                    <a:gd name="connsiteX1" fmla="*/ 357634 w 771593"/>
                    <a:gd name="connsiteY1" fmla="*/ 0 h 964406"/>
                    <a:gd name="connsiteX2" fmla="*/ 0 w 771593"/>
                    <a:gd name="connsiteY2" fmla="*/ 357634 h 964406"/>
                    <a:gd name="connsiteX3" fmla="*/ 159127 w 771593"/>
                    <a:gd name="connsiteY3" fmla="*/ 654993 h 964406"/>
                    <a:gd name="connsiteX4" fmla="*/ 192881 w 771593"/>
                    <a:gd name="connsiteY4" fmla="*/ 677495 h 964406"/>
                    <a:gd name="connsiteX5" fmla="*/ 192881 w 771593"/>
                    <a:gd name="connsiteY5" fmla="*/ 900113 h 964406"/>
                    <a:gd name="connsiteX6" fmla="*/ 257175 w 771593"/>
                    <a:gd name="connsiteY6" fmla="*/ 964406 h 964406"/>
                    <a:gd name="connsiteX7" fmla="*/ 514350 w 771593"/>
                    <a:gd name="connsiteY7" fmla="*/ 964406 h 964406"/>
                    <a:gd name="connsiteX8" fmla="*/ 578644 w 771593"/>
                    <a:gd name="connsiteY8" fmla="*/ 900113 h 964406"/>
                    <a:gd name="connsiteX9" fmla="*/ 578644 w 771593"/>
                    <a:gd name="connsiteY9" fmla="*/ 677495 h 964406"/>
                    <a:gd name="connsiteX10" fmla="*/ 612398 w 771593"/>
                    <a:gd name="connsiteY10" fmla="*/ 654993 h 964406"/>
                    <a:gd name="connsiteX11" fmla="*/ 711250 w 771593"/>
                    <a:gd name="connsiteY11" fmla="*/ 159127 h 964406"/>
                    <a:gd name="connsiteX12" fmla="*/ 413891 w 771593"/>
                    <a:gd name="connsiteY12" fmla="*/ 0 h 964406"/>
                    <a:gd name="connsiteX13" fmla="*/ 540871 w 771593"/>
                    <a:gd name="connsiteY13" fmla="*/ 548104 h 964406"/>
                    <a:gd name="connsiteX14" fmla="*/ 495062 w 771593"/>
                    <a:gd name="connsiteY14" fmla="*/ 578644 h 964406"/>
                    <a:gd name="connsiteX15" fmla="*/ 450056 w 771593"/>
                    <a:gd name="connsiteY15" fmla="*/ 578644 h 964406"/>
                    <a:gd name="connsiteX16" fmla="*/ 450056 w 771593"/>
                    <a:gd name="connsiteY16" fmla="*/ 450056 h 964406"/>
                    <a:gd name="connsiteX17" fmla="*/ 514350 w 771593"/>
                    <a:gd name="connsiteY17" fmla="*/ 450056 h 964406"/>
                    <a:gd name="connsiteX18" fmla="*/ 514350 w 771593"/>
                    <a:gd name="connsiteY18" fmla="*/ 321469 h 964406"/>
                    <a:gd name="connsiteX19" fmla="*/ 257175 w 771593"/>
                    <a:gd name="connsiteY19" fmla="*/ 321469 h 964406"/>
                    <a:gd name="connsiteX20" fmla="*/ 257175 w 771593"/>
                    <a:gd name="connsiteY20" fmla="*/ 450056 h 964406"/>
                    <a:gd name="connsiteX21" fmla="*/ 321469 w 771593"/>
                    <a:gd name="connsiteY21" fmla="*/ 450056 h 964406"/>
                    <a:gd name="connsiteX22" fmla="*/ 321469 w 771593"/>
                    <a:gd name="connsiteY22" fmla="*/ 578644 h 964406"/>
                    <a:gd name="connsiteX23" fmla="*/ 276463 w 771593"/>
                    <a:gd name="connsiteY23" fmla="*/ 578644 h 964406"/>
                    <a:gd name="connsiteX24" fmla="*/ 230654 w 771593"/>
                    <a:gd name="connsiteY24" fmla="*/ 548104 h 964406"/>
                    <a:gd name="connsiteX25" fmla="*/ 167164 w 771593"/>
                    <a:gd name="connsiteY25" fmla="*/ 230654 h 964406"/>
                    <a:gd name="connsiteX26" fmla="*/ 357634 w 771593"/>
                    <a:gd name="connsiteY26" fmla="*/ 128588 h 964406"/>
                    <a:gd name="connsiteX27" fmla="*/ 413891 w 771593"/>
                    <a:gd name="connsiteY27" fmla="*/ 128588 h 964406"/>
                    <a:gd name="connsiteX28" fmla="*/ 642938 w 771593"/>
                    <a:gd name="connsiteY28" fmla="*/ 357634 h 964406"/>
                    <a:gd name="connsiteX29" fmla="*/ 540871 w 771593"/>
                    <a:gd name="connsiteY29" fmla="*/ 548104 h 96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593" h="964406">
                      <a:moveTo>
                        <a:pt x="413891" y="0"/>
                      </a:moveTo>
                      <a:lnTo>
                        <a:pt x="357634" y="0"/>
                      </a:lnTo>
                      <a:cubicBezTo>
                        <a:pt x="159931" y="0"/>
                        <a:pt x="0" y="159931"/>
                        <a:pt x="0" y="357634"/>
                      </a:cubicBezTo>
                      <a:cubicBezTo>
                        <a:pt x="0" y="477381"/>
                        <a:pt x="59472" y="589091"/>
                        <a:pt x="159127" y="654993"/>
                      </a:cubicBezTo>
                      <a:lnTo>
                        <a:pt x="192881" y="677495"/>
                      </a:lnTo>
                      <a:lnTo>
                        <a:pt x="192881" y="900113"/>
                      </a:lnTo>
                      <a:cubicBezTo>
                        <a:pt x="192881" y="935474"/>
                        <a:pt x="221813" y="964406"/>
                        <a:pt x="257175" y="964406"/>
                      </a:cubicBezTo>
                      <a:lnTo>
                        <a:pt x="514350" y="964406"/>
                      </a:lnTo>
                      <a:cubicBezTo>
                        <a:pt x="549712" y="964406"/>
                        <a:pt x="578644" y="935474"/>
                        <a:pt x="578644" y="900113"/>
                      </a:cubicBezTo>
                      <a:lnTo>
                        <a:pt x="578644" y="677495"/>
                      </a:lnTo>
                      <a:lnTo>
                        <a:pt x="612398" y="654993"/>
                      </a:lnTo>
                      <a:cubicBezTo>
                        <a:pt x="776347" y="545693"/>
                        <a:pt x="821353" y="323880"/>
                        <a:pt x="711250" y="159127"/>
                      </a:cubicBezTo>
                      <a:cubicBezTo>
                        <a:pt x="645348" y="59472"/>
                        <a:pt x="533638" y="0"/>
                        <a:pt x="413891" y="0"/>
                      </a:cubicBezTo>
                      <a:close/>
                      <a:moveTo>
                        <a:pt x="540871" y="548104"/>
                      </a:moveTo>
                      <a:lnTo>
                        <a:pt x="495062" y="578644"/>
                      </a:lnTo>
                      <a:lnTo>
                        <a:pt x="450056" y="578644"/>
                      </a:lnTo>
                      <a:lnTo>
                        <a:pt x="450056" y="450056"/>
                      </a:lnTo>
                      <a:lnTo>
                        <a:pt x="514350" y="450056"/>
                      </a:lnTo>
                      <a:lnTo>
                        <a:pt x="514350" y="321469"/>
                      </a:lnTo>
                      <a:lnTo>
                        <a:pt x="257175" y="321469"/>
                      </a:lnTo>
                      <a:lnTo>
                        <a:pt x="257175" y="450056"/>
                      </a:lnTo>
                      <a:lnTo>
                        <a:pt x="321469" y="450056"/>
                      </a:lnTo>
                      <a:lnTo>
                        <a:pt x="321469" y="578644"/>
                      </a:lnTo>
                      <a:lnTo>
                        <a:pt x="276463" y="578644"/>
                      </a:lnTo>
                      <a:lnTo>
                        <a:pt x="230654" y="548104"/>
                      </a:lnTo>
                      <a:cubicBezTo>
                        <a:pt x="125373" y="478185"/>
                        <a:pt x="97244" y="335935"/>
                        <a:pt x="167164" y="230654"/>
                      </a:cubicBezTo>
                      <a:cubicBezTo>
                        <a:pt x="209758" y="167164"/>
                        <a:pt x="281285" y="128588"/>
                        <a:pt x="357634" y="128588"/>
                      </a:cubicBezTo>
                      <a:lnTo>
                        <a:pt x="413891" y="128588"/>
                      </a:lnTo>
                      <a:cubicBezTo>
                        <a:pt x="540068" y="128588"/>
                        <a:pt x="642938" y="231457"/>
                        <a:pt x="642938" y="357634"/>
                      </a:cubicBezTo>
                      <a:cubicBezTo>
                        <a:pt x="642938" y="433983"/>
                        <a:pt x="604361" y="505510"/>
                        <a:pt x="540871" y="548104"/>
                      </a:cubicBez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05" name="Freeform: Shape 204">
                  <a:extLst>
                    <a:ext uri="{FF2B5EF4-FFF2-40B4-BE49-F238E27FC236}">
                      <a16:creationId xmlns:a16="http://schemas.microsoft.com/office/drawing/2014/main" id="{3C429E0F-ABE5-7CB6-0462-CC736AF17FF4}"/>
                    </a:ext>
                  </a:extLst>
                </p:cNvPr>
                <p:cNvSpPr/>
                <p:nvPr/>
              </p:nvSpPr>
              <p:spPr>
                <a:xfrm>
                  <a:off x="10731704" y="854948"/>
                  <a:ext cx="510331" cy="828585"/>
                </a:xfrm>
                <a:custGeom>
                  <a:avLst/>
                  <a:gdLst>
                    <a:gd name="connsiteX0" fmla="*/ 510332 w 510331"/>
                    <a:gd name="connsiteY0" fmla="*/ 85189 h 828585"/>
                    <a:gd name="connsiteX1" fmla="*/ 413891 w 510331"/>
                    <a:gd name="connsiteY1" fmla="*/ 0 h 828585"/>
                    <a:gd name="connsiteX2" fmla="*/ 0 w 510331"/>
                    <a:gd name="connsiteY2" fmla="*/ 800457 h 828585"/>
                    <a:gd name="connsiteX3" fmla="*/ 125373 w 510331"/>
                    <a:gd name="connsiteY3" fmla="*/ 828586 h 828585"/>
                    <a:gd name="connsiteX4" fmla="*/ 510332 w 510331"/>
                    <a:gd name="connsiteY4" fmla="*/ 85189 h 82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331" h="828585">
                      <a:moveTo>
                        <a:pt x="510332" y="85189"/>
                      </a:moveTo>
                      <a:lnTo>
                        <a:pt x="413891" y="0"/>
                      </a:lnTo>
                      <a:cubicBezTo>
                        <a:pt x="210562" y="227439"/>
                        <a:pt x="68312" y="502295"/>
                        <a:pt x="0" y="800457"/>
                      </a:cubicBezTo>
                      <a:lnTo>
                        <a:pt x="125373" y="828586"/>
                      </a:lnTo>
                      <a:cubicBezTo>
                        <a:pt x="188863" y="552123"/>
                        <a:pt x="321469" y="296555"/>
                        <a:pt x="510332" y="85189"/>
                      </a:cubicBez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06" name="Freeform: Shape 205">
                  <a:extLst>
                    <a:ext uri="{FF2B5EF4-FFF2-40B4-BE49-F238E27FC236}">
                      <a16:creationId xmlns:a16="http://schemas.microsoft.com/office/drawing/2014/main" id="{17A2A873-CC41-B5FD-4179-5B6D80EB8DE4}"/>
                    </a:ext>
                  </a:extLst>
                </p:cNvPr>
                <p:cNvSpPr/>
                <p:nvPr/>
              </p:nvSpPr>
              <p:spPr>
                <a:xfrm>
                  <a:off x="10874758" y="2797423"/>
                  <a:ext cx="374511" cy="466933"/>
                </a:xfrm>
                <a:custGeom>
                  <a:avLst/>
                  <a:gdLst>
                    <a:gd name="connsiteX0" fmla="*/ 0 w 374511"/>
                    <a:gd name="connsiteY0" fmla="*/ 57864 h 466933"/>
                    <a:gd name="connsiteX1" fmla="*/ 279678 w 374511"/>
                    <a:gd name="connsiteY1" fmla="*/ 466933 h 466933"/>
                    <a:gd name="connsiteX2" fmla="*/ 374511 w 374511"/>
                    <a:gd name="connsiteY2" fmla="*/ 380137 h 466933"/>
                    <a:gd name="connsiteX3" fmla="*/ 114925 w 374511"/>
                    <a:gd name="connsiteY3" fmla="*/ 0 h 466933"/>
                    <a:gd name="connsiteX4" fmla="*/ 0 w 374511"/>
                    <a:gd name="connsiteY4" fmla="*/ 57864 h 46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511" h="466933">
                      <a:moveTo>
                        <a:pt x="0" y="57864"/>
                      </a:moveTo>
                      <a:cubicBezTo>
                        <a:pt x="73938" y="206544"/>
                        <a:pt x="167967" y="343972"/>
                        <a:pt x="279678" y="466933"/>
                      </a:cubicBezTo>
                      <a:lnTo>
                        <a:pt x="374511" y="380137"/>
                      </a:lnTo>
                      <a:cubicBezTo>
                        <a:pt x="270837" y="266015"/>
                        <a:pt x="183237" y="138232"/>
                        <a:pt x="114925" y="0"/>
                      </a:cubicBezTo>
                      <a:lnTo>
                        <a:pt x="0" y="57864"/>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07" name="Freeform: Shape 206">
                  <a:extLst>
                    <a:ext uri="{FF2B5EF4-FFF2-40B4-BE49-F238E27FC236}">
                      <a16:creationId xmlns:a16="http://schemas.microsoft.com/office/drawing/2014/main" id="{80B0EC24-5FB3-93CB-2729-4028BC9C1D73}"/>
                    </a:ext>
                  </a:extLst>
                </p:cNvPr>
                <p:cNvSpPr/>
                <p:nvPr/>
              </p:nvSpPr>
              <p:spPr>
                <a:xfrm>
                  <a:off x="12354318" y="254605"/>
                  <a:ext cx="266819" cy="133409"/>
                </a:xfrm>
                <a:custGeom>
                  <a:avLst/>
                  <a:gdLst>
                    <a:gd name="connsiteX0" fmla="*/ 257175 w 266819"/>
                    <a:gd name="connsiteY0" fmla="*/ 133410 h 133409"/>
                    <a:gd name="connsiteX1" fmla="*/ 266819 w 266819"/>
                    <a:gd name="connsiteY1" fmla="*/ 4822 h 133409"/>
                    <a:gd name="connsiteX2" fmla="*/ 0 w 266819"/>
                    <a:gd name="connsiteY2" fmla="*/ 4822 h 133409"/>
                    <a:gd name="connsiteX3" fmla="*/ 9644 w 266819"/>
                    <a:gd name="connsiteY3" fmla="*/ 133410 h 133409"/>
                    <a:gd name="connsiteX4" fmla="*/ 257175 w 266819"/>
                    <a:gd name="connsiteY4" fmla="*/ 133410 h 133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19" h="133409">
                      <a:moveTo>
                        <a:pt x="257175" y="133410"/>
                      </a:moveTo>
                      <a:lnTo>
                        <a:pt x="266819" y="4822"/>
                      </a:lnTo>
                      <a:cubicBezTo>
                        <a:pt x="178415" y="-1607"/>
                        <a:pt x="89208" y="-1607"/>
                        <a:pt x="0" y="4822"/>
                      </a:cubicBezTo>
                      <a:lnTo>
                        <a:pt x="9644" y="133410"/>
                      </a:lnTo>
                      <a:cubicBezTo>
                        <a:pt x="91619" y="126980"/>
                        <a:pt x="175201" y="126980"/>
                        <a:pt x="257175" y="133410"/>
                      </a:cubicBez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08" name="Freeform: Shape 207">
                  <a:extLst>
                    <a:ext uri="{FF2B5EF4-FFF2-40B4-BE49-F238E27FC236}">
                      <a16:creationId xmlns:a16="http://schemas.microsoft.com/office/drawing/2014/main" id="{94CA4DFC-F7C8-910E-B2CC-4B6510B6E4A4}"/>
                    </a:ext>
                  </a:extLst>
                </p:cNvPr>
                <p:cNvSpPr/>
                <p:nvPr/>
              </p:nvSpPr>
              <p:spPr>
                <a:xfrm>
                  <a:off x="13773603" y="1669068"/>
                  <a:ext cx="128587" cy="128587"/>
                </a:xfrm>
                <a:custGeom>
                  <a:avLst/>
                  <a:gdLst>
                    <a:gd name="connsiteX0" fmla="*/ 0 w 128587"/>
                    <a:gd name="connsiteY0" fmla="*/ 0 h 128587"/>
                    <a:gd name="connsiteX1" fmla="*/ 128588 w 128587"/>
                    <a:gd name="connsiteY1" fmla="*/ 0 h 128587"/>
                    <a:gd name="connsiteX2" fmla="*/ 128588 w 128587"/>
                    <a:gd name="connsiteY2" fmla="*/ 128588 h 128587"/>
                    <a:gd name="connsiteX3" fmla="*/ 0 w 128587"/>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128587" h="128587">
                      <a:moveTo>
                        <a:pt x="0" y="0"/>
                      </a:moveTo>
                      <a:lnTo>
                        <a:pt x="128588" y="0"/>
                      </a:lnTo>
                      <a:lnTo>
                        <a:pt x="128588" y="128588"/>
                      </a:lnTo>
                      <a:lnTo>
                        <a:pt x="0" y="128588"/>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09" name="Freeform: Shape 208">
                  <a:extLst>
                    <a:ext uri="{FF2B5EF4-FFF2-40B4-BE49-F238E27FC236}">
                      <a16:creationId xmlns:a16="http://schemas.microsoft.com/office/drawing/2014/main" id="{FD505A25-B413-1D46-80A8-988B7E0E8563}"/>
                    </a:ext>
                  </a:extLst>
                </p:cNvPr>
                <p:cNvSpPr/>
                <p:nvPr/>
              </p:nvSpPr>
              <p:spPr>
                <a:xfrm rot="20006097">
                  <a:off x="14280545" y="1958214"/>
                  <a:ext cx="143852" cy="128583"/>
                </a:xfrm>
                <a:custGeom>
                  <a:avLst/>
                  <a:gdLst>
                    <a:gd name="connsiteX0" fmla="*/ 0 w 143852"/>
                    <a:gd name="connsiteY0" fmla="*/ 0 h 128583"/>
                    <a:gd name="connsiteX1" fmla="*/ 143853 w 143852"/>
                    <a:gd name="connsiteY1" fmla="*/ 0 h 128583"/>
                    <a:gd name="connsiteX2" fmla="*/ 143853 w 143852"/>
                    <a:gd name="connsiteY2" fmla="*/ 128584 h 128583"/>
                    <a:gd name="connsiteX3" fmla="*/ 0 w 143852"/>
                    <a:gd name="connsiteY3" fmla="*/ 128584 h 128583"/>
                  </a:gdLst>
                  <a:ahLst/>
                  <a:cxnLst>
                    <a:cxn ang="0">
                      <a:pos x="connsiteX0" y="connsiteY0"/>
                    </a:cxn>
                    <a:cxn ang="0">
                      <a:pos x="connsiteX1" y="connsiteY1"/>
                    </a:cxn>
                    <a:cxn ang="0">
                      <a:pos x="connsiteX2" y="connsiteY2"/>
                    </a:cxn>
                    <a:cxn ang="0">
                      <a:pos x="connsiteX3" y="connsiteY3"/>
                    </a:cxn>
                  </a:cxnLst>
                  <a:rect l="l" t="t" r="r" b="b"/>
                  <a:pathLst>
                    <a:path w="143852" h="128583">
                      <a:moveTo>
                        <a:pt x="0" y="0"/>
                      </a:moveTo>
                      <a:lnTo>
                        <a:pt x="143853" y="0"/>
                      </a:lnTo>
                      <a:lnTo>
                        <a:pt x="143853" y="128584"/>
                      </a:lnTo>
                      <a:lnTo>
                        <a:pt x="0" y="128584"/>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0" name="Freeform: Shape 209">
                  <a:extLst>
                    <a:ext uri="{FF2B5EF4-FFF2-40B4-BE49-F238E27FC236}">
                      <a16:creationId xmlns:a16="http://schemas.microsoft.com/office/drawing/2014/main" id="{8DE9F418-AC3E-A604-408D-BFD7355E0140}"/>
                    </a:ext>
                  </a:extLst>
                </p:cNvPr>
                <p:cNvSpPr/>
                <p:nvPr/>
              </p:nvSpPr>
              <p:spPr>
                <a:xfrm rot="18900000">
                  <a:off x="14068513" y="1733378"/>
                  <a:ext cx="181628" cy="128586"/>
                </a:xfrm>
                <a:custGeom>
                  <a:avLst/>
                  <a:gdLst>
                    <a:gd name="connsiteX0" fmla="*/ 0 w 181628"/>
                    <a:gd name="connsiteY0" fmla="*/ 0 h 128586"/>
                    <a:gd name="connsiteX1" fmla="*/ 181628 w 181628"/>
                    <a:gd name="connsiteY1" fmla="*/ 0 h 128586"/>
                    <a:gd name="connsiteX2" fmla="*/ 181628 w 181628"/>
                    <a:gd name="connsiteY2" fmla="*/ 128586 h 128586"/>
                    <a:gd name="connsiteX3" fmla="*/ 0 w 181628"/>
                    <a:gd name="connsiteY3" fmla="*/ 128586 h 128586"/>
                  </a:gdLst>
                  <a:ahLst/>
                  <a:cxnLst>
                    <a:cxn ang="0">
                      <a:pos x="connsiteX0" y="connsiteY0"/>
                    </a:cxn>
                    <a:cxn ang="0">
                      <a:pos x="connsiteX1" y="connsiteY1"/>
                    </a:cxn>
                    <a:cxn ang="0">
                      <a:pos x="connsiteX2" y="connsiteY2"/>
                    </a:cxn>
                    <a:cxn ang="0">
                      <a:pos x="connsiteX3" y="connsiteY3"/>
                    </a:cxn>
                  </a:cxnLst>
                  <a:rect l="l" t="t" r="r" b="b"/>
                  <a:pathLst>
                    <a:path w="181628" h="128586">
                      <a:moveTo>
                        <a:pt x="0" y="0"/>
                      </a:moveTo>
                      <a:lnTo>
                        <a:pt x="181628" y="0"/>
                      </a:lnTo>
                      <a:lnTo>
                        <a:pt x="181628" y="128586"/>
                      </a:lnTo>
                      <a:lnTo>
                        <a:pt x="0" y="128586"/>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1" name="Freeform: Shape 210">
                  <a:extLst>
                    <a:ext uri="{FF2B5EF4-FFF2-40B4-BE49-F238E27FC236}">
                      <a16:creationId xmlns:a16="http://schemas.microsoft.com/office/drawing/2014/main" id="{27546C48-7DC0-4EEF-3163-6B0C2167D971}"/>
                    </a:ext>
                  </a:extLst>
                </p:cNvPr>
                <p:cNvSpPr/>
                <p:nvPr/>
              </p:nvSpPr>
              <p:spPr>
                <a:xfrm rot="17793903">
                  <a:off x="13259520" y="1950988"/>
                  <a:ext cx="128583" cy="143852"/>
                </a:xfrm>
                <a:custGeom>
                  <a:avLst/>
                  <a:gdLst>
                    <a:gd name="connsiteX0" fmla="*/ 0 w 128583"/>
                    <a:gd name="connsiteY0" fmla="*/ 0 h 143852"/>
                    <a:gd name="connsiteX1" fmla="*/ 128584 w 128583"/>
                    <a:gd name="connsiteY1" fmla="*/ 0 h 143852"/>
                    <a:gd name="connsiteX2" fmla="*/ 128584 w 128583"/>
                    <a:gd name="connsiteY2" fmla="*/ 143853 h 143852"/>
                    <a:gd name="connsiteX3" fmla="*/ 0 w 128583"/>
                    <a:gd name="connsiteY3" fmla="*/ 143853 h 143852"/>
                  </a:gdLst>
                  <a:ahLst/>
                  <a:cxnLst>
                    <a:cxn ang="0">
                      <a:pos x="connsiteX0" y="connsiteY0"/>
                    </a:cxn>
                    <a:cxn ang="0">
                      <a:pos x="connsiteX1" y="connsiteY1"/>
                    </a:cxn>
                    <a:cxn ang="0">
                      <a:pos x="connsiteX2" y="connsiteY2"/>
                    </a:cxn>
                    <a:cxn ang="0">
                      <a:pos x="connsiteX3" y="connsiteY3"/>
                    </a:cxn>
                  </a:cxnLst>
                  <a:rect l="l" t="t" r="r" b="b"/>
                  <a:pathLst>
                    <a:path w="128583" h="143852">
                      <a:moveTo>
                        <a:pt x="0" y="0"/>
                      </a:moveTo>
                      <a:lnTo>
                        <a:pt x="128584" y="0"/>
                      </a:lnTo>
                      <a:lnTo>
                        <a:pt x="128584" y="143853"/>
                      </a:lnTo>
                      <a:lnTo>
                        <a:pt x="0" y="143853"/>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12" name="Freeform: Shape 211">
                  <a:extLst>
                    <a:ext uri="{FF2B5EF4-FFF2-40B4-BE49-F238E27FC236}">
                      <a16:creationId xmlns:a16="http://schemas.microsoft.com/office/drawing/2014/main" id="{D064EBEC-C93B-1CA0-8B0C-40704BF77AD2}"/>
                    </a:ext>
                  </a:extLst>
                </p:cNvPr>
                <p:cNvSpPr/>
                <p:nvPr/>
              </p:nvSpPr>
              <p:spPr>
                <a:xfrm rot="18900000">
                  <a:off x="13452101" y="1706849"/>
                  <a:ext cx="128586" cy="181628"/>
                </a:xfrm>
                <a:custGeom>
                  <a:avLst/>
                  <a:gdLst>
                    <a:gd name="connsiteX0" fmla="*/ 0 w 128586"/>
                    <a:gd name="connsiteY0" fmla="*/ 0 h 181628"/>
                    <a:gd name="connsiteX1" fmla="*/ 128586 w 128586"/>
                    <a:gd name="connsiteY1" fmla="*/ 0 h 181628"/>
                    <a:gd name="connsiteX2" fmla="*/ 128586 w 128586"/>
                    <a:gd name="connsiteY2" fmla="*/ 181628 h 181628"/>
                    <a:gd name="connsiteX3" fmla="*/ 0 w 128586"/>
                    <a:gd name="connsiteY3" fmla="*/ 181628 h 181628"/>
                  </a:gdLst>
                  <a:ahLst/>
                  <a:cxnLst>
                    <a:cxn ang="0">
                      <a:pos x="connsiteX0" y="connsiteY0"/>
                    </a:cxn>
                    <a:cxn ang="0">
                      <a:pos x="connsiteX1" y="connsiteY1"/>
                    </a:cxn>
                    <a:cxn ang="0">
                      <a:pos x="connsiteX2" y="connsiteY2"/>
                    </a:cxn>
                    <a:cxn ang="0">
                      <a:pos x="connsiteX3" y="connsiteY3"/>
                    </a:cxn>
                  </a:cxnLst>
                  <a:rect l="l" t="t" r="r" b="b"/>
                  <a:pathLst>
                    <a:path w="128586" h="181628">
                      <a:moveTo>
                        <a:pt x="0" y="0"/>
                      </a:moveTo>
                      <a:lnTo>
                        <a:pt x="128586" y="0"/>
                      </a:lnTo>
                      <a:lnTo>
                        <a:pt x="128586" y="181628"/>
                      </a:lnTo>
                      <a:lnTo>
                        <a:pt x="0" y="181628"/>
                      </a:lnTo>
                      <a:close/>
                    </a:path>
                  </a:pathLst>
                </a:custGeom>
                <a:grpFill/>
                <a:ln w="80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grpSp>
      <p:sp>
        <p:nvSpPr>
          <p:cNvPr id="15" name="Rectangle: Rounded Corners 14">
            <a:extLst>
              <a:ext uri="{FF2B5EF4-FFF2-40B4-BE49-F238E27FC236}">
                <a16:creationId xmlns:a16="http://schemas.microsoft.com/office/drawing/2014/main" id="{7F34C519-A0BB-2E35-91C8-30544CE99FC7}"/>
              </a:ext>
            </a:extLst>
          </p:cNvPr>
          <p:cNvSpPr/>
          <p:nvPr/>
        </p:nvSpPr>
        <p:spPr>
          <a:xfrm>
            <a:off x="4683760" y="2903445"/>
            <a:ext cx="4316862" cy="55902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Share of companies having fully implemented at least one AI use case in their production (today) or plan to (further) implement AI in the near future (ambition) across industries. Image: BCG</a:t>
            </a:r>
          </a:p>
        </p:txBody>
      </p:sp>
      <p:sp>
        <p:nvSpPr>
          <p:cNvPr id="9" name="TextBox 8">
            <a:extLst>
              <a:ext uri="{FF2B5EF4-FFF2-40B4-BE49-F238E27FC236}">
                <a16:creationId xmlns:a16="http://schemas.microsoft.com/office/drawing/2014/main" id="{A80A5471-D42B-068C-72FE-0037A0AEEEC6}"/>
              </a:ext>
            </a:extLst>
          </p:cNvPr>
          <p:cNvSpPr txBox="1"/>
          <p:nvPr/>
        </p:nvSpPr>
        <p:spPr>
          <a:xfrm>
            <a:off x="104032" y="211723"/>
            <a:ext cx="2534393" cy="76944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a:ln>
                  <a:noFill/>
                </a:ln>
                <a:solidFill>
                  <a:srgbClr val="FFFFFF"/>
                </a:solidFill>
                <a:effectLst/>
                <a:uLnTx/>
                <a:uFillTx/>
                <a:latin typeface="Calibri"/>
                <a:ea typeface="+mn-ea"/>
                <a:cs typeface="Calibri" panose="020F0502020204030204" pitchFamily="34" charset="0"/>
              </a:rPr>
              <a:t>Gen AI – </a:t>
            </a:r>
            <a:r>
              <a:rPr kumimoji="0" lang="en-US" sz="2500" b="1" i="0" u="none" strike="noStrike" kern="1200" cap="none" spc="-20" normalizeH="0" baseline="0" noProof="0">
                <a:ln>
                  <a:noFill/>
                </a:ln>
                <a:solidFill>
                  <a:srgbClr val="FFFFFF"/>
                </a:solidFill>
                <a:effectLst/>
                <a:uLnTx/>
                <a:uFillTx/>
                <a:latin typeface="Calibri"/>
                <a:ea typeface="+mn-ea"/>
                <a:cs typeface="Calibri" panose="020F0502020204030204" pitchFamily="34" charset="0"/>
              </a:rPr>
              <a:t>Industries</a:t>
            </a:r>
            <a:r>
              <a:rPr kumimoji="0" lang="en-US" sz="2500" b="1" i="0" u="none" strike="noStrike" kern="1200" cap="none" spc="0" normalizeH="0" baseline="0" noProof="0">
                <a:ln>
                  <a:noFill/>
                </a:ln>
                <a:solidFill>
                  <a:srgbClr val="FFFFFF"/>
                </a:solidFill>
                <a:effectLst/>
                <a:uLnTx/>
                <a:uFillTx/>
                <a:latin typeface="Calibri"/>
                <a:ea typeface="+mn-ea"/>
                <a:cs typeface="Calibri" panose="020F0502020204030204" pitchFamily="34" charset="0"/>
              </a:rPr>
              <a:t> Impacting</a:t>
            </a:r>
          </a:p>
        </p:txBody>
      </p:sp>
      <p:sp>
        <p:nvSpPr>
          <p:cNvPr id="11" name="TextBox 10">
            <a:extLst>
              <a:ext uri="{FF2B5EF4-FFF2-40B4-BE49-F238E27FC236}">
                <a16:creationId xmlns:a16="http://schemas.microsoft.com/office/drawing/2014/main" id="{4B47D531-B2A7-57E2-6E77-2572BE2B8DE9}"/>
              </a:ext>
            </a:extLst>
          </p:cNvPr>
          <p:cNvSpPr txBox="1"/>
          <p:nvPr/>
        </p:nvSpPr>
        <p:spPr>
          <a:xfrm>
            <a:off x="105980" y="1323660"/>
            <a:ext cx="2454481" cy="3103414"/>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Consumer &amp; Retail</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Energy, Resources, and Industrial (ER&amp;I) </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Financial Services (FSI) </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Government &amp; Public Services (GPS) </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Life Sciences &amp; Health Care (LSHC) </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Technology, Media, and Telecommunications (TMT)</a:t>
            </a:r>
          </a:p>
        </p:txBody>
      </p:sp>
      <p:sp>
        <p:nvSpPr>
          <p:cNvPr id="84" name="TextBox 83">
            <a:extLst>
              <a:ext uri="{FF2B5EF4-FFF2-40B4-BE49-F238E27FC236}">
                <a16:creationId xmlns:a16="http://schemas.microsoft.com/office/drawing/2014/main" id="{AAD7344C-90A8-9ECE-C80B-B498C9BB3E0D}"/>
              </a:ext>
            </a:extLst>
          </p:cNvPr>
          <p:cNvSpPr txBox="1"/>
          <p:nvPr/>
        </p:nvSpPr>
        <p:spPr>
          <a:xfrm>
            <a:off x="2897113" y="1505614"/>
            <a:ext cx="1552967" cy="553998"/>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a:ea typeface="+mn-ea"/>
                <a:cs typeface="+mn-cs"/>
              </a:rPr>
              <a:t>Generative AI could annually contribute $2.6 trillion to $4.4 trillion</a:t>
            </a:r>
            <a:endParaRPr kumimoji="0" lang="en-US" altLang="en-US" sz="2800" b="0" i="0" u="none" strike="noStrike" kern="1200" cap="none" spc="0" normalizeH="0" baseline="0" noProof="0">
              <a:ln>
                <a:noFill/>
              </a:ln>
              <a:solidFill>
                <a:srgbClr val="000000"/>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A9145CEA-33FF-446E-6779-E4DFADCBAD96}"/>
              </a:ext>
            </a:extLst>
          </p:cNvPr>
          <p:cNvSpPr txBox="1"/>
          <p:nvPr/>
        </p:nvSpPr>
        <p:spPr>
          <a:xfrm>
            <a:off x="2897113" y="1090196"/>
            <a:ext cx="1552967" cy="369332"/>
          </a:xfrm>
          <a:prstGeom prst="rect">
            <a:avLst/>
          </a:prstGeom>
          <a:noFill/>
        </p:spPr>
        <p:txBody>
          <a:bodyPr wrap="square" lIns="0" tIns="0" rIns="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$2.6T-$4.4T</a:t>
            </a:r>
          </a:p>
        </p:txBody>
      </p:sp>
      <p:cxnSp>
        <p:nvCxnSpPr>
          <p:cNvPr id="100" name="Straight Connector 99">
            <a:extLst>
              <a:ext uri="{FF2B5EF4-FFF2-40B4-BE49-F238E27FC236}">
                <a16:creationId xmlns:a16="http://schemas.microsoft.com/office/drawing/2014/main" id="{101F0E4C-1F1C-49C9-370E-EE223C199AA6}"/>
              </a:ext>
            </a:extLst>
          </p:cNvPr>
          <p:cNvCxnSpPr>
            <a:cxnSpLocks/>
          </p:cNvCxnSpPr>
          <p:nvPr/>
        </p:nvCxnSpPr>
        <p:spPr>
          <a:xfrm>
            <a:off x="2897113" y="1457171"/>
            <a:ext cx="1552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11F62045-BD13-2CE8-3EB6-D81BE3AA9548}"/>
              </a:ext>
            </a:extLst>
          </p:cNvPr>
          <p:cNvSpPr txBox="1"/>
          <p:nvPr/>
        </p:nvSpPr>
        <p:spPr>
          <a:xfrm>
            <a:off x="2897113" y="2688627"/>
            <a:ext cx="155296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mn-cs"/>
              </a:rPr>
              <a:t>Est. Generative AI impact on Global GDP</a:t>
            </a:r>
          </a:p>
        </p:txBody>
      </p:sp>
      <p:sp>
        <p:nvSpPr>
          <p:cNvPr id="93" name="TextBox 92">
            <a:extLst>
              <a:ext uri="{FF2B5EF4-FFF2-40B4-BE49-F238E27FC236}">
                <a16:creationId xmlns:a16="http://schemas.microsoft.com/office/drawing/2014/main" id="{FB95A803-5B08-D0B9-6D49-582410836D82}"/>
              </a:ext>
            </a:extLst>
          </p:cNvPr>
          <p:cNvSpPr txBox="1"/>
          <p:nvPr/>
        </p:nvSpPr>
        <p:spPr>
          <a:xfrm>
            <a:off x="2897113" y="2273207"/>
            <a:ext cx="1552967" cy="369332"/>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Calibri"/>
                <a:ea typeface="+mn-ea"/>
                <a:cs typeface="+mn-cs"/>
              </a:rPr>
              <a:t>7%</a:t>
            </a:r>
          </a:p>
        </p:txBody>
      </p:sp>
      <p:cxnSp>
        <p:nvCxnSpPr>
          <p:cNvPr id="103" name="Straight Connector 102">
            <a:extLst>
              <a:ext uri="{FF2B5EF4-FFF2-40B4-BE49-F238E27FC236}">
                <a16:creationId xmlns:a16="http://schemas.microsoft.com/office/drawing/2014/main" id="{5B6CA677-AA5F-AD43-A907-35F6D1C2C77E}"/>
              </a:ext>
            </a:extLst>
          </p:cNvPr>
          <p:cNvCxnSpPr>
            <a:cxnSpLocks/>
          </p:cNvCxnSpPr>
          <p:nvPr/>
        </p:nvCxnSpPr>
        <p:spPr>
          <a:xfrm>
            <a:off x="2897113" y="2640182"/>
            <a:ext cx="1552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16EFFED5-B44D-A55D-BAA7-2F125298B789}"/>
              </a:ext>
            </a:extLst>
          </p:cNvPr>
          <p:cNvPicPr>
            <a:picLocks noChangeAspect="1"/>
          </p:cNvPicPr>
          <p:nvPr/>
        </p:nvPicPr>
        <p:blipFill rotWithShape="1">
          <a:blip r:embed="rId3">
            <a:biLevel thresh="25000"/>
          </a:blip>
          <a:srcRect l="4334" t="9546" r="3294" b="28937"/>
          <a:stretch/>
        </p:blipFill>
        <p:spPr>
          <a:xfrm>
            <a:off x="210829" y="4641274"/>
            <a:ext cx="1074253" cy="354044"/>
          </a:xfrm>
          <a:prstGeom prst="rect">
            <a:avLst/>
          </a:prstGeom>
        </p:spPr>
      </p:pic>
      <p:cxnSp>
        <p:nvCxnSpPr>
          <p:cNvPr id="79" name="Straight Connector 78">
            <a:extLst>
              <a:ext uri="{FF2B5EF4-FFF2-40B4-BE49-F238E27FC236}">
                <a16:creationId xmlns:a16="http://schemas.microsoft.com/office/drawing/2014/main" id="{D34C92C0-CBB5-49BA-9320-761CED84DD6F}"/>
              </a:ext>
            </a:extLst>
          </p:cNvPr>
          <p:cNvCxnSpPr>
            <a:cxnSpLocks/>
          </p:cNvCxnSpPr>
          <p:nvPr/>
        </p:nvCxnSpPr>
        <p:spPr>
          <a:xfrm>
            <a:off x="4572000" y="685682"/>
            <a:ext cx="0" cy="2776791"/>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963258-3A13-C515-E2AA-01C1DEA345BB}"/>
              </a:ext>
            </a:extLst>
          </p:cNvPr>
          <p:cNvCxnSpPr>
            <a:cxnSpLocks/>
          </p:cNvCxnSpPr>
          <p:nvPr/>
        </p:nvCxnSpPr>
        <p:spPr>
          <a:xfrm>
            <a:off x="2897112" y="3604596"/>
            <a:ext cx="6062494"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96935447-C56B-0437-F1B8-6BAEB086A3B5}"/>
              </a:ext>
            </a:extLst>
          </p:cNvPr>
          <p:cNvGraphicFramePr/>
          <p:nvPr/>
        </p:nvGraphicFramePr>
        <p:xfrm>
          <a:off x="4693920" y="685682"/>
          <a:ext cx="4306701" cy="2161596"/>
        </p:xfrm>
        <a:graphic>
          <a:graphicData uri="http://schemas.openxmlformats.org/drawingml/2006/chart">
            <c:chart xmlns:c="http://schemas.openxmlformats.org/drawingml/2006/chart" xmlns:r="http://schemas.openxmlformats.org/officeDocument/2006/relationships" r:id="rId4"/>
          </a:graphicData>
        </a:graphic>
      </p:graphicFrame>
      <p:pic>
        <p:nvPicPr>
          <p:cNvPr id="7" name="Graphic 6" descr="Document with solid fill">
            <a:extLst>
              <a:ext uri="{FF2B5EF4-FFF2-40B4-BE49-F238E27FC236}">
                <a16:creationId xmlns:a16="http://schemas.microsoft.com/office/drawing/2014/main" id="{35C56119-894E-CC17-A5F9-668ED6A9D5B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5354" y="17146"/>
            <a:ext cx="161924" cy="161924"/>
          </a:xfrm>
          <a:prstGeom prst="rect">
            <a:avLst/>
          </a:prstGeom>
        </p:spPr>
      </p:pic>
      <p:pic>
        <p:nvPicPr>
          <p:cNvPr id="2" name="Picture 4" descr="File:Revature-768x768.webp">
            <a:extLst>
              <a:ext uri="{FF2B5EF4-FFF2-40B4-BE49-F238E27FC236}">
                <a16:creationId xmlns:a16="http://schemas.microsoft.com/office/drawing/2014/main" id="{C6ADD7B6-5EDC-98F2-C796-F11DD98D7315}"/>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533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7D840-C2E3-3E08-CDE1-C47F9F372CB5}"/>
              </a:ext>
            </a:extLst>
          </p:cNvPr>
          <p:cNvSpPr>
            <a:spLocks noGrp="1"/>
          </p:cNvSpPr>
          <p:nvPr>
            <p:ph type="title"/>
          </p:nvPr>
        </p:nvSpPr>
        <p:spPr>
          <a:xfrm>
            <a:off x="225425" y="211723"/>
            <a:ext cx="8720138" cy="384721"/>
          </a:xfrm>
        </p:spPr>
        <p:txBody>
          <a:bodyPr/>
          <a:lstStyle/>
          <a:p>
            <a:r>
              <a:rPr lang="en-US"/>
              <a:t>Opportunities in Industries</a:t>
            </a:r>
          </a:p>
        </p:txBody>
      </p:sp>
      <p:sp>
        <p:nvSpPr>
          <p:cNvPr id="3" name="TextBox 2">
            <a:extLst>
              <a:ext uri="{FF2B5EF4-FFF2-40B4-BE49-F238E27FC236}">
                <a16:creationId xmlns:a16="http://schemas.microsoft.com/office/drawing/2014/main" id="{15D36DAA-DDD2-9DDE-17A5-E7460675FB30}"/>
              </a:ext>
            </a:extLst>
          </p:cNvPr>
          <p:cNvSpPr txBox="1"/>
          <p:nvPr/>
        </p:nvSpPr>
        <p:spPr>
          <a:xfrm>
            <a:off x="1422747" y="4897426"/>
            <a:ext cx="7111653"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Calibri" panose="020F0502020204030204" pitchFamily="34" charset="0"/>
              </a:rPr>
              <a:t>1. Network Planning &amp; operations use cases include Network Capacity Planning, Network Root Cause Analysis, and Post Mortem Creation</a:t>
            </a:r>
          </a:p>
        </p:txBody>
      </p:sp>
      <p:sp>
        <p:nvSpPr>
          <p:cNvPr id="4" name="Rectangle: Diagonal Corners Rounded 3">
            <a:extLst>
              <a:ext uri="{FF2B5EF4-FFF2-40B4-BE49-F238E27FC236}">
                <a16:creationId xmlns:a16="http://schemas.microsoft.com/office/drawing/2014/main" id="{1C99E11E-5E73-280E-E282-CF36615858D0}"/>
              </a:ext>
            </a:extLst>
          </p:cNvPr>
          <p:cNvSpPr/>
          <p:nvPr/>
        </p:nvSpPr>
        <p:spPr>
          <a:xfrm>
            <a:off x="225425" y="1134264"/>
            <a:ext cx="1357461" cy="634913"/>
          </a:xfrm>
          <a:prstGeom prst="round2DiagRect">
            <a:avLst>
              <a:gd name="adj1" fmla="val 10174"/>
              <a:gd name="adj2"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5080" lvl="0" indent="-169545" algn="ctr" defTabSz="914400" rtl="0" eaLnBrk="1" fontAlgn="auto" latinLnBrk="0" hangingPunct="1">
              <a:lnSpc>
                <a:spcPct val="100000"/>
              </a:lnSpc>
              <a:spcBef>
                <a:spcPts val="10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ea typeface="+mn-ea"/>
                <a:cs typeface="+mn-cs"/>
              </a:rPr>
              <a:t>Retail and CPG</a:t>
            </a:r>
          </a:p>
        </p:txBody>
      </p:sp>
      <p:sp>
        <p:nvSpPr>
          <p:cNvPr id="11" name="Rectangle: Diagonal Corners Rounded 10">
            <a:extLst>
              <a:ext uri="{FF2B5EF4-FFF2-40B4-BE49-F238E27FC236}">
                <a16:creationId xmlns:a16="http://schemas.microsoft.com/office/drawing/2014/main" id="{C050ACBC-2A1D-6E31-A43D-A71E3C941DBE}"/>
              </a:ext>
            </a:extLst>
          </p:cNvPr>
          <p:cNvSpPr/>
          <p:nvPr/>
        </p:nvSpPr>
        <p:spPr>
          <a:xfrm>
            <a:off x="1697959" y="1134264"/>
            <a:ext cx="1357461" cy="634913"/>
          </a:xfrm>
          <a:prstGeom prst="round2DiagRect">
            <a:avLst>
              <a:gd name="adj1" fmla="val 10174"/>
              <a:gd name="adj2"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5080" lvl="0" indent="-6985" algn="ctr" defTabSz="914400" rtl="0" eaLnBrk="1" fontAlgn="auto" latinLnBrk="0" hangingPunct="1">
              <a:lnSpc>
                <a:spcPct val="100000"/>
              </a:lnSpc>
              <a:spcBef>
                <a:spcPts val="10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ea typeface="+mn-ea"/>
                <a:cs typeface="+mn-cs"/>
              </a:rPr>
              <a:t>Financial Services</a:t>
            </a:r>
          </a:p>
        </p:txBody>
      </p:sp>
      <p:sp>
        <p:nvSpPr>
          <p:cNvPr id="12" name="Rectangle: Diagonal Corners Rounded 11">
            <a:extLst>
              <a:ext uri="{FF2B5EF4-FFF2-40B4-BE49-F238E27FC236}">
                <a16:creationId xmlns:a16="http://schemas.microsoft.com/office/drawing/2014/main" id="{FA3B3B18-5C09-6E1E-F01A-06A31648D4CF}"/>
              </a:ext>
            </a:extLst>
          </p:cNvPr>
          <p:cNvSpPr/>
          <p:nvPr/>
        </p:nvSpPr>
        <p:spPr>
          <a:xfrm>
            <a:off x="3170495" y="1134264"/>
            <a:ext cx="1357461" cy="634913"/>
          </a:xfrm>
          <a:prstGeom prst="round2DiagRect">
            <a:avLst>
              <a:gd name="adj1" fmla="val 10174"/>
              <a:gd name="adj2"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5080" lvl="0" indent="3175" algn="ctr" defTabSz="914400" rtl="0" eaLnBrk="1" fontAlgn="auto" latinLnBrk="0" hangingPunct="1">
              <a:lnSpc>
                <a:spcPct val="100000"/>
              </a:lnSpc>
              <a:spcBef>
                <a:spcPts val="10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ea typeface="+mn-ea"/>
                <a:cs typeface="+mn-cs"/>
              </a:rPr>
              <a:t>Healthcare &amp; Life Sciences</a:t>
            </a:r>
          </a:p>
        </p:txBody>
      </p:sp>
      <p:sp>
        <p:nvSpPr>
          <p:cNvPr id="13" name="Rectangle: Diagonal Corners Rounded 12">
            <a:extLst>
              <a:ext uri="{FF2B5EF4-FFF2-40B4-BE49-F238E27FC236}">
                <a16:creationId xmlns:a16="http://schemas.microsoft.com/office/drawing/2014/main" id="{6B624B82-9E3E-5B7B-F875-D57E4F533F72}"/>
              </a:ext>
            </a:extLst>
          </p:cNvPr>
          <p:cNvSpPr/>
          <p:nvPr/>
        </p:nvSpPr>
        <p:spPr>
          <a:xfrm>
            <a:off x="4643031" y="1134264"/>
            <a:ext cx="1357461" cy="634913"/>
          </a:xfrm>
          <a:prstGeom prst="round2DiagRect">
            <a:avLst>
              <a:gd name="adj1" fmla="val 10174"/>
              <a:gd name="adj2"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ea typeface="+mn-ea"/>
                <a:cs typeface="+mn-cs"/>
              </a:rPr>
              <a:t>Media &amp; Entertainment</a:t>
            </a:r>
          </a:p>
        </p:txBody>
      </p:sp>
      <p:sp>
        <p:nvSpPr>
          <p:cNvPr id="14" name="Rectangle: Diagonal Corners Rounded 13">
            <a:extLst>
              <a:ext uri="{FF2B5EF4-FFF2-40B4-BE49-F238E27FC236}">
                <a16:creationId xmlns:a16="http://schemas.microsoft.com/office/drawing/2014/main" id="{9AE5731A-EBDF-1F3D-2171-D0D5BEB08580}"/>
              </a:ext>
            </a:extLst>
          </p:cNvPr>
          <p:cNvSpPr/>
          <p:nvPr/>
        </p:nvSpPr>
        <p:spPr>
          <a:xfrm>
            <a:off x="6115568" y="1134264"/>
            <a:ext cx="1357461" cy="634913"/>
          </a:xfrm>
          <a:prstGeom prst="round2DiagRect">
            <a:avLst>
              <a:gd name="adj1" fmla="val 10174"/>
              <a:gd name="adj2"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ea typeface="+mn-ea"/>
                <a:cs typeface="+mn-cs"/>
              </a:rPr>
              <a:t>Manufacturing</a:t>
            </a:r>
          </a:p>
        </p:txBody>
      </p:sp>
      <p:sp>
        <p:nvSpPr>
          <p:cNvPr id="15" name="Rectangle: Diagonal Corners Rounded 14">
            <a:extLst>
              <a:ext uri="{FF2B5EF4-FFF2-40B4-BE49-F238E27FC236}">
                <a16:creationId xmlns:a16="http://schemas.microsoft.com/office/drawing/2014/main" id="{6008743F-F3A9-BC2C-05A0-155294D44EAD}"/>
              </a:ext>
            </a:extLst>
          </p:cNvPr>
          <p:cNvSpPr/>
          <p:nvPr/>
        </p:nvSpPr>
        <p:spPr>
          <a:xfrm>
            <a:off x="7588105" y="1134264"/>
            <a:ext cx="1357461" cy="634913"/>
          </a:xfrm>
          <a:prstGeom prst="round2DiagRect">
            <a:avLst>
              <a:gd name="adj1" fmla="val 10174"/>
              <a:gd name="adj2"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5080" lvl="0" indent="15240" algn="ctr" defTabSz="914400" rtl="0" eaLnBrk="1" fontAlgn="auto" latinLnBrk="0" hangingPunct="1">
              <a:lnSpc>
                <a:spcPct val="100000"/>
              </a:lnSpc>
              <a:spcBef>
                <a:spcPts val="10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ea typeface="+mn-ea"/>
                <a:cs typeface="+mn-cs"/>
              </a:rPr>
              <a:t>Communication Service Providers</a:t>
            </a:r>
          </a:p>
        </p:txBody>
      </p:sp>
      <p:sp>
        <p:nvSpPr>
          <p:cNvPr id="27" name="Rectangle: Diagonal Corners Rounded 26">
            <a:extLst>
              <a:ext uri="{FF2B5EF4-FFF2-40B4-BE49-F238E27FC236}">
                <a16:creationId xmlns:a16="http://schemas.microsoft.com/office/drawing/2014/main" id="{2B9C7451-2FE4-612E-09D2-57BF5BD93B48}"/>
              </a:ext>
            </a:extLst>
          </p:cNvPr>
          <p:cNvSpPr/>
          <p:nvPr/>
        </p:nvSpPr>
        <p:spPr>
          <a:xfrm>
            <a:off x="225425" y="1134265"/>
            <a:ext cx="1357461" cy="3445170"/>
          </a:xfrm>
          <a:prstGeom prst="round2DiagRect">
            <a:avLst>
              <a:gd name="adj1" fmla="val 4373"/>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5080" lvl="0" indent="-169545" algn="ctr" defTabSz="914400" rtl="0" eaLnBrk="1" fontAlgn="auto" latinLnBrk="0" hangingPunct="1">
              <a:lnSpc>
                <a:spcPct val="100000"/>
              </a:lnSpc>
              <a:spcBef>
                <a:spcPts val="10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ea typeface="+mn-ea"/>
              <a:cs typeface="+mn-cs"/>
            </a:endParaRPr>
          </a:p>
        </p:txBody>
      </p:sp>
      <p:sp>
        <p:nvSpPr>
          <p:cNvPr id="28" name="Rectangle: Diagonal Corners Rounded 27">
            <a:extLst>
              <a:ext uri="{FF2B5EF4-FFF2-40B4-BE49-F238E27FC236}">
                <a16:creationId xmlns:a16="http://schemas.microsoft.com/office/drawing/2014/main" id="{98CE6413-9707-B369-8A08-EA4B95BA79CD}"/>
              </a:ext>
            </a:extLst>
          </p:cNvPr>
          <p:cNvSpPr/>
          <p:nvPr/>
        </p:nvSpPr>
        <p:spPr>
          <a:xfrm>
            <a:off x="1697959" y="1134265"/>
            <a:ext cx="1357461" cy="3445170"/>
          </a:xfrm>
          <a:prstGeom prst="round2DiagRect">
            <a:avLst>
              <a:gd name="adj1" fmla="val 4373"/>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5080" lvl="0" indent="-169545" algn="ctr" defTabSz="914400" rtl="0" eaLnBrk="1" fontAlgn="auto" latinLnBrk="0" hangingPunct="1">
              <a:lnSpc>
                <a:spcPct val="100000"/>
              </a:lnSpc>
              <a:spcBef>
                <a:spcPts val="10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ea typeface="+mn-ea"/>
              <a:cs typeface="+mn-cs"/>
            </a:endParaRPr>
          </a:p>
        </p:txBody>
      </p:sp>
      <p:sp>
        <p:nvSpPr>
          <p:cNvPr id="29" name="Rectangle: Diagonal Corners Rounded 28">
            <a:extLst>
              <a:ext uri="{FF2B5EF4-FFF2-40B4-BE49-F238E27FC236}">
                <a16:creationId xmlns:a16="http://schemas.microsoft.com/office/drawing/2014/main" id="{544A3D92-0F90-B5A1-7847-0CC8BD3DC322}"/>
              </a:ext>
            </a:extLst>
          </p:cNvPr>
          <p:cNvSpPr/>
          <p:nvPr/>
        </p:nvSpPr>
        <p:spPr>
          <a:xfrm>
            <a:off x="3170495" y="1134265"/>
            <a:ext cx="1357461" cy="3445170"/>
          </a:xfrm>
          <a:prstGeom prst="round2DiagRect">
            <a:avLst>
              <a:gd name="adj1" fmla="val 4373"/>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5080" lvl="0" indent="-169545" algn="ctr" defTabSz="914400" rtl="0" eaLnBrk="1" fontAlgn="auto" latinLnBrk="0" hangingPunct="1">
              <a:lnSpc>
                <a:spcPct val="100000"/>
              </a:lnSpc>
              <a:spcBef>
                <a:spcPts val="10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ea typeface="+mn-ea"/>
              <a:cs typeface="+mn-cs"/>
            </a:endParaRPr>
          </a:p>
        </p:txBody>
      </p:sp>
      <p:sp>
        <p:nvSpPr>
          <p:cNvPr id="30" name="Rectangle: Diagonal Corners Rounded 29">
            <a:extLst>
              <a:ext uri="{FF2B5EF4-FFF2-40B4-BE49-F238E27FC236}">
                <a16:creationId xmlns:a16="http://schemas.microsoft.com/office/drawing/2014/main" id="{3DD1BFE2-E5E4-D167-45C6-B3B92C5C462C}"/>
              </a:ext>
            </a:extLst>
          </p:cNvPr>
          <p:cNvSpPr/>
          <p:nvPr/>
        </p:nvSpPr>
        <p:spPr>
          <a:xfrm>
            <a:off x="4643031" y="1134265"/>
            <a:ext cx="1357461" cy="3445170"/>
          </a:xfrm>
          <a:prstGeom prst="round2DiagRect">
            <a:avLst>
              <a:gd name="adj1" fmla="val 4373"/>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5080" lvl="0" indent="-169545" algn="ctr" defTabSz="914400" rtl="0" eaLnBrk="1" fontAlgn="auto" latinLnBrk="0" hangingPunct="1">
              <a:lnSpc>
                <a:spcPct val="100000"/>
              </a:lnSpc>
              <a:spcBef>
                <a:spcPts val="10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ea typeface="+mn-ea"/>
              <a:cs typeface="+mn-cs"/>
            </a:endParaRPr>
          </a:p>
        </p:txBody>
      </p:sp>
      <p:sp>
        <p:nvSpPr>
          <p:cNvPr id="31" name="Rectangle: Diagonal Corners Rounded 30">
            <a:extLst>
              <a:ext uri="{FF2B5EF4-FFF2-40B4-BE49-F238E27FC236}">
                <a16:creationId xmlns:a16="http://schemas.microsoft.com/office/drawing/2014/main" id="{5806249C-EAC8-08AB-D541-89C125528A93}"/>
              </a:ext>
            </a:extLst>
          </p:cNvPr>
          <p:cNvSpPr/>
          <p:nvPr/>
        </p:nvSpPr>
        <p:spPr>
          <a:xfrm>
            <a:off x="6115568" y="1134265"/>
            <a:ext cx="1357461" cy="3445170"/>
          </a:xfrm>
          <a:prstGeom prst="round2DiagRect">
            <a:avLst>
              <a:gd name="adj1" fmla="val 4373"/>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5080" lvl="0" indent="-169545" algn="ctr" defTabSz="914400" rtl="0" eaLnBrk="1" fontAlgn="auto" latinLnBrk="0" hangingPunct="1">
              <a:lnSpc>
                <a:spcPct val="100000"/>
              </a:lnSpc>
              <a:spcBef>
                <a:spcPts val="10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ea typeface="+mn-ea"/>
              <a:cs typeface="+mn-cs"/>
            </a:endParaRPr>
          </a:p>
        </p:txBody>
      </p:sp>
      <p:sp>
        <p:nvSpPr>
          <p:cNvPr id="32" name="Rectangle: Diagonal Corners Rounded 31">
            <a:extLst>
              <a:ext uri="{FF2B5EF4-FFF2-40B4-BE49-F238E27FC236}">
                <a16:creationId xmlns:a16="http://schemas.microsoft.com/office/drawing/2014/main" id="{3902F54C-1E58-B6A4-F97A-21F1E96CE4C4}"/>
              </a:ext>
            </a:extLst>
          </p:cNvPr>
          <p:cNvSpPr/>
          <p:nvPr/>
        </p:nvSpPr>
        <p:spPr>
          <a:xfrm>
            <a:off x="7588105" y="1134265"/>
            <a:ext cx="1357461" cy="3445170"/>
          </a:xfrm>
          <a:prstGeom prst="round2DiagRect">
            <a:avLst>
              <a:gd name="adj1" fmla="val 4373"/>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18288" tIns="18288" rIns="18288" bIns="18288" rtlCol="0" anchor="ctr"/>
          <a:lstStyle/>
          <a:p>
            <a:pPr marL="0" marR="5080" lvl="0" indent="-169545" algn="ctr" defTabSz="914400" rtl="0" eaLnBrk="1" fontAlgn="auto" latinLnBrk="0" hangingPunct="1">
              <a:lnSpc>
                <a:spcPct val="100000"/>
              </a:lnSpc>
              <a:spcBef>
                <a:spcPts val="10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ea typeface="+mn-ea"/>
              <a:cs typeface="+mn-cs"/>
            </a:endParaRPr>
          </a:p>
        </p:txBody>
      </p:sp>
      <p:grpSp>
        <p:nvGrpSpPr>
          <p:cNvPr id="70" name="Group 69">
            <a:extLst>
              <a:ext uri="{FF2B5EF4-FFF2-40B4-BE49-F238E27FC236}">
                <a16:creationId xmlns:a16="http://schemas.microsoft.com/office/drawing/2014/main" id="{2EFA9927-3180-9672-ACD8-7D39D4899A82}"/>
              </a:ext>
            </a:extLst>
          </p:cNvPr>
          <p:cNvGrpSpPr/>
          <p:nvPr/>
        </p:nvGrpSpPr>
        <p:grpSpPr>
          <a:xfrm>
            <a:off x="332655" y="1828277"/>
            <a:ext cx="8505680" cy="307777"/>
            <a:chOff x="332655" y="1597819"/>
            <a:chExt cx="8505680" cy="307777"/>
          </a:xfrm>
        </p:grpSpPr>
        <p:sp>
          <p:nvSpPr>
            <p:cNvPr id="33" name="object 61">
              <a:extLst>
                <a:ext uri="{FF2B5EF4-FFF2-40B4-BE49-F238E27FC236}">
                  <a16:creationId xmlns:a16="http://schemas.microsoft.com/office/drawing/2014/main" id="{8D1CC385-302C-3B4C-1F3E-9FF08CED5176}"/>
                </a:ext>
              </a:extLst>
            </p:cNvPr>
            <p:cNvSpPr txBox="1"/>
            <p:nvPr/>
          </p:nvSpPr>
          <p:spPr>
            <a:xfrm>
              <a:off x="332655" y="1597819"/>
              <a:ext cx="1143000" cy="153888"/>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Creative Assistance</a:t>
              </a:r>
            </a:p>
          </p:txBody>
        </p:sp>
        <p:sp>
          <p:nvSpPr>
            <p:cNvPr id="42" name="object 56">
              <a:extLst>
                <a:ext uri="{FF2B5EF4-FFF2-40B4-BE49-F238E27FC236}">
                  <a16:creationId xmlns:a16="http://schemas.microsoft.com/office/drawing/2014/main" id="{9E469A21-E35A-8936-BABF-7277EEED1707}"/>
                </a:ext>
              </a:extLst>
            </p:cNvPr>
            <p:cNvSpPr txBox="1"/>
            <p:nvPr/>
          </p:nvSpPr>
          <p:spPr>
            <a:xfrm>
              <a:off x="1805189" y="1597819"/>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Financial Document Search &amp; Synthesis</a:t>
              </a:r>
            </a:p>
          </p:txBody>
        </p:sp>
        <p:sp>
          <p:nvSpPr>
            <p:cNvPr id="48" name="object 33">
              <a:extLst>
                <a:ext uri="{FF2B5EF4-FFF2-40B4-BE49-F238E27FC236}">
                  <a16:creationId xmlns:a16="http://schemas.microsoft.com/office/drawing/2014/main" id="{3528A44E-DBB1-8F8C-6001-CC6D36A91A31}"/>
                </a:ext>
              </a:extLst>
            </p:cNvPr>
            <p:cNvSpPr txBox="1"/>
            <p:nvPr/>
          </p:nvSpPr>
          <p:spPr>
            <a:xfrm>
              <a:off x="6222798" y="1597819"/>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Machine Generated Events Monitoring</a:t>
              </a:r>
            </a:p>
          </p:txBody>
        </p:sp>
        <p:sp>
          <p:nvSpPr>
            <p:cNvPr id="53" name="object 45">
              <a:extLst>
                <a:ext uri="{FF2B5EF4-FFF2-40B4-BE49-F238E27FC236}">
                  <a16:creationId xmlns:a16="http://schemas.microsoft.com/office/drawing/2014/main" id="{C9FF7F0C-6A36-E0EC-030C-87EF8C5D057F}"/>
                </a:ext>
              </a:extLst>
            </p:cNvPr>
            <p:cNvSpPr txBox="1"/>
            <p:nvPr/>
          </p:nvSpPr>
          <p:spPr>
            <a:xfrm>
              <a:off x="4750261" y="1597819"/>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Media Content Discovery</a:t>
              </a:r>
            </a:p>
          </p:txBody>
        </p:sp>
        <p:sp>
          <p:nvSpPr>
            <p:cNvPr id="58" name="object 51">
              <a:extLst>
                <a:ext uri="{FF2B5EF4-FFF2-40B4-BE49-F238E27FC236}">
                  <a16:creationId xmlns:a16="http://schemas.microsoft.com/office/drawing/2014/main" id="{D22D4390-881F-DDA5-DF3C-7F59359F7866}"/>
                </a:ext>
              </a:extLst>
            </p:cNvPr>
            <p:cNvSpPr txBox="1"/>
            <p:nvPr/>
          </p:nvSpPr>
          <p:spPr>
            <a:xfrm>
              <a:off x="3277725" y="1597819"/>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Digital Patient Concierge</a:t>
              </a:r>
            </a:p>
          </p:txBody>
        </p:sp>
        <p:sp>
          <p:nvSpPr>
            <p:cNvPr id="64" name="object 61">
              <a:extLst>
                <a:ext uri="{FF2B5EF4-FFF2-40B4-BE49-F238E27FC236}">
                  <a16:creationId xmlns:a16="http://schemas.microsoft.com/office/drawing/2014/main" id="{A7178FDF-59D0-6603-AA2A-2A5B7BC32414}"/>
                </a:ext>
              </a:extLst>
            </p:cNvPr>
            <p:cNvSpPr txBox="1"/>
            <p:nvPr/>
          </p:nvSpPr>
          <p:spPr>
            <a:xfrm>
              <a:off x="7695335" y="1597819"/>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508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ea typeface="+mn-ea"/>
                  <a:cs typeface="Futura Medium" panose="020B0602020204020303" pitchFamily="34" charset="-79"/>
                </a:rPr>
                <a:t>Customer/Employee Service Automation</a:t>
              </a:r>
            </a:p>
          </p:txBody>
        </p:sp>
      </p:grpSp>
      <p:grpSp>
        <p:nvGrpSpPr>
          <p:cNvPr id="71" name="Group 70">
            <a:extLst>
              <a:ext uri="{FF2B5EF4-FFF2-40B4-BE49-F238E27FC236}">
                <a16:creationId xmlns:a16="http://schemas.microsoft.com/office/drawing/2014/main" id="{81313D5E-652E-3B6A-759C-82E0456FB4FE}"/>
              </a:ext>
            </a:extLst>
          </p:cNvPr>
          <p:cNvGrpSpPr/>
          <p:nvPr/>
        </p:nvGrpSpPr>
        <p:grpSpPr>
          <a:xfrm>
            <a:off x="332655" y="2242493"/>
            <a:ext cx="8505680" cy="307777"/>
            <a:chOff x="332655" y="2053711"/>
            <a:chExt cx="8505680" cy="307777"/>
          </a:xfrm>
        </p:grpSpPr>
        <p:sp>
          <p:nvSpPr>
            <p:cNvPr id="34" name="object 62">
              <a:extLst>
                <a:ext uri="{FF2B5EF4-FFF2-40B4-BE49-F238E27FC236}">
                  <a16:creationId xmlns:a16="http://schemas.microsoft.com/office/drawing/2014/main" id="{EC359CBB-356E-52D0-593A-C6966AC9343B}"/>
                </a:ext>
              </a:extLst>
            </p:cNvPr>
            <p:cNvSpPr txBox="1"/>
            <p:nvPr/>
          </p:nvSpPr>
          <p:spPr>
            <a:xfrm>
              <a:off x="332655" y="2053711"/>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Conversational Commerce</a:t>
              </a:r>
            </a:p>
          </p:txBody>
        </p:sp>
        <p:sp>
          <p:nvSpPr>
            <p:cNvPr id="43" name="object 57">
              <a:extLst>
                <a:ext uri="{FF2B5EF4-FFF2-40B4-BE49-F238E27FC236}">
                  <a16:creationId xmlns:a16="http://schemas.microsoft.com/office/drawing/2014/main" id="{3E3BCA46-13B0-06C7-EFB5-7365B44015DC}"/>
                </a:ext>
              </a:extLst>
            </p:cNvPr>
            <p:cNvSpPr txBox="1"/>
            <p:nvPr/>
          </p:nvSpPr>
          <p:spPr>
            <a:xfrm>
              <a:off x="1805189" y="2053711"/>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Enhanced Virtual Assistant</a:t>
              </a:r>
            </a:p>
          </p:txBody>
        </p:sp>
        <p:sp>
          <p:nvSpPr>
            <p:cNvPr id="49" name="object 39">
              <a:extLst>
                <a:ext uri="{FF2B5EF4-FFF2-40B4-BE49-F238E27FC236}">
                  <a16:creationId xmlns:a16="http://schemas.microsoft.com/office/drawing/2014/main" id="{076BC38F-4A4D-2AF5-7E37-9A591B5CD9F1}"/>
                </a:ext>
              </a:extLst>
            </p:cNvPr>
            <p:cNvSpPr txBox="1"/>
            <p:nvPr/>
          </p:nvSpPr>
          <p:spPr>
            <a:xfrm>
              <a:off x="6222798" y="2053711"/>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Customer Service Automation</a:t>
              </a:r>
            </a:p>
          </p:txBody>
        </p:sp>
        <p:sp>
          <p:nvSpPr>
            <p:cNvPr id="54" name="object 46">
              <a:extLst>
                <a:ext uri="{FF2B5EF4-FFF2-40B4-BE49-F238E27FC236}">
                  <a16:creationId xmlns:a16="http://schemas.microsoft.com/office/drawing/2014/main" id="{12C75BBA-5083-5728-D8B5-111E09BABC71}"/>
                </a:ext>
              </a:extLst>
            </p:cNvPr>
            <p:cNvSpPr txBox="1"/>
            <p:nvPr/>
          </p:nvSpPr>
          <p:spPr>
            <a:xfrm>
              <a:off x="4750261" y="2053711"/>
              <a:ext cx="1143000" cy="153888"/>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Creative Assistance</a:t>
              </a:r>
            </a:p>
          </p:txBody>
        </p:sp>
        <p:sp>
          <p:nvSpPr>
            <p:cNvPr id="59" name="object 52">
              <a:extLst>
                <a:ext uri="{FF2B5EF4-FFF2-40B4-BE49-F238E27FC236}">
                  <a16:creationId xmlns:a16="http://schemas.microsoft.com/office/drawing/2014/main" id="{356C1706-225F-57E7-DD74-84A9C1108337}"/>
                </a:ext>
              </a:extLst>
            </p:cNvPr>
            <p:cNvSpPr txBox="1"/>
            <p:nvPr/>
          </p:nvSpPr>
          <p:spPr>
            <a:xfrm>
              <a:off x="3277725" y="2053711"/>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Public &amp; Private Contextual Search</a:t>
              </a:r>
            </a:p>
          </p:txBody>
        </p:sp>
        <p:sp>
          <p:nvSpPr>
            <p:cNvPr id="65" name="object 62">
              <a:extLst>
                <a:ext uri="{FF2B5EF4-FFF2-40B4-BE49-F238E27FC236}">
                  <a16:creationId xmlns:a16="http://schemas.microsoft.com/office/drawing/2014/main" id="{25539A0A-6E50-0902-78C6-11B2B5262FD4}"/>
                </a:ext>
              </a:extLst>
            </p:cNvPr>
            <p:cNvSpPr txBox="1"/>
            <p:nvPr/>
          </p:nvSpPr>
          <p:spPr>
            <a:xfrm>
              <a:off x="7695335" y="2053711"/>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508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ea typeface="+mn-ea"/>
                  <a:cs typeface="Futura Medium" panose="020B0602020204020303" pitchFamily="34" charset="-79"/>
                </a:rPr>
                <a:t>Network Planning &amp; Operations</a:t>
              </a:r>
              <a:r>
                <a:rPr kumimoji="0" lang="en-US" sz="1000" b="0" i="0" u="none" strike="noStrike" kern="1200" cap="none" spc="0" normalizeH="0" baseline="30000" noProof="0">
                  <a:ln>
                    <a:noFill/>
                  </a:ln>
                  <a:solidFill>
                    <a:srgbClr val="000000"/>
                  </a:solidFill>
                  <a:effectLst/>
                  <a:uLnTx/>
                  <a:uFillTx/>
                  <a:ea typeface="+mn-ea"/>
                  <a:cs typeface="Futura Medium" panose="020B0602020204020303" pitchFamily="34" charset="-79"/>
                </a:rPr>
                <a:t>1</a:t>
              </a:r>
            </a:p>
          </p:txBody>
        </p:sp>
      </p:grpSp>
      <p:grpSp>
        <p:nvGrpSpPr>
          <p:cNvPr id="72" name="Group 71">
            <a:extLst>
              <a:ext uri="{FF2B5EF4-FFF2-40B4-BE49-F238E27FC236}">
                <a16:creationId xmlns:a16="http://schemas.microsoft.com/office/drawing/2014/main" id="{FE478245-A9C8-1D81-5F7A-14A7499A6BC8}"/>
              </a:ext>
            </a:extLst>
          </p:cNvPr>
          <p:cNvGrpSpPr/>
          <p:nvPr/>
        </p:nvGrpSpPr>
        <p:grpSpPr>
          <a:xfrm>
            <a:off x="332655" y="2656709"/>
            <a:ext cx="8505680" cy="461665"/>
            <a:chOff x="332655" y="2509597"/>
            <a:chExt cx="8505680" cy="461665"/>
          </a:xfrm>
        </p:grpSpPr>
        <p:sp>
          <p:nvSpPr>
            <p:cNvPr id="35" name="object 63">
              <a:extLst>
                <a:ext uri="{FF2B5EF4-FFF2-40B4-BE49-F238E27FC236}">
                  <a16:creationId xmlns:a16="http://schemas.microsoft.com/office/drawing/2014/main" id="{9CAD5F0C-6EEA-3352-CF50-4BF26922F13B}"/>
                </a:ext>
              </a:extLst>
            </p:cNvPr>
            <p:cNvSpPr txBox="1"/>
            <p:nvPr/>
          </p:nvSpPr>
          <p:spPr>
            <a:xfrm>
              <a:off x="332655" y="2509597"/>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Customer Service Automation</a:t>
              </a:r>
            </a:p>
          </p:txBody>
        </p:sp>
        <p:sp>
          <p:nvSpPr>
            <p:cNvPr id="44" name="object 58">
              <a:extLst>
                <a:ext uri="{FF2B5EF4-FFF2-40B4-BE49-F238E27FC236}">
                  <a16:creationId xmlns:a16="http://schemas.microsoft.com/office/drawing/2014/main" id="{94101F50-1665-E23A-5F43-E54489A3A2EB}"/>
                </a:ext>
              </a:extLst>
            </p:cNvPr>
            <p:cNvSpPr txBox="1"/>
            <p:nvPr/>
          </p:nvSpPr>
          <p:spPr>
            <a:xfrm>
              <a:off x="1805189" y="2509597"/>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Capital Markets Research</a:t>
              </a:r>
            </a:p>
          </p:txBody>
        </p:sp>
        <p:sp>
          <p:nvSpPr>
            <p:cNvPr id="50" name="object 40">
              <a:extLst>
                <a:ext uri="{FF2B5EF4-FFF2-40B4-BE49-F238E27FC236}">
                  <a16:creationId xmlns:a16="http://schemas.microsoft.com/office/drawing/2014/main" id="{140E872A-7EEA-0664-7189-830A3F333C5D}"/>
                </a:ext>
              </a:extLst>
            </p:cNvPr>
            <p:cNvSpPr txBox="1"/>
            <p:nvPr/>
          </p:nvSpPr>
          <p:spPr>
            <a:xfrm>
              <a:off x="6222798" y="2509597"/>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Document Search &amp; Synthesis</a:t>
              </a:r>
            </a:p>
          </p:txBody>
        </p:sp>
        <p:sp>
          <p:nvSpPr>
            <p:cNvPr id="55" name="object 47">
              <a:extLst>
                <a:ext uri="{FF2B5EF4-FFF2-40B4-BE49-F238E27FC236}">
                  <a16:creationId xmlns:a16="http://schemas.microsoft.com/office/drawing/2014/main" id="{42735EED-3C71-4F87-95DD-365FF69AA229}"/>
                </a:ext>
              </a:extLst>
            </p:cNvPr>
            <p:cNvSpPr txBox="1"/>
            <p:nvPr/>
          </p:nvSpPr>
          <p:spPr>
            <a:xfrm>
              <a:off x="4750261" y="2509597"/>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Internal Document/ Media Search</a:t>
              </a:r>
            </a:p>
          </p:txBody>
        </p:sp>
        <p:sp>
          <p:nvSpPr>
            <p:cNvPr id="60" name="object 53">
              <a:extLst>
                <a:ext uri="{FF2B5EF4-FFF2-40B4-BE49-F238E27FC236}">
                  <a16:creationId xmlns:a16="http://schemas.microsoft.com/office/drawing/2014/main" id="{F039EC17-7D87-F012-06FC-8C3F292B6E65}"/>
                </a:ext>
              </a:extLst>
            </p:cNvPr>
            <p:cNvSpPr txBox="1"/>
            <p:nvPr/>
          </p:nvSpPr>
          <p:spPr>
            <a:xfrm>
              <a:off x="3277725" y="2509597"/>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Expedite Prior Authorization Letter</a:t>
              </a:r>
            </a:p>
          </p:txBody>
        </p:sp>
        <p:sp>
          <p:nvSpPr>
            <p:cNvPr id="66" name="object 63">
              <a:extLst>
                <a:ext uri="{FF2B5EF4-FFF2-40B4-BE49-F238E27FC236}">
                  <a16:creationId xmlns:a16="http://schemas.microsoft.com/office/drawing/2014/main" id="{8DA1911D-BE9B-09A9-996B-D04F3CBAEA6F}"/>
                </a:ext>
              </a:extLst>
            </p:cNvPr>
            <p:cNvSpPr txBox="1"/>
            <p:nvPr/>
          </p:nvSpPr>
          <p:spPr>
            <a:xfrm>
              <a:off x="7695335" y="2509597"/>
              <a:ext cx="1143000" cy="461665"/>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11811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ea typeface="+mn-ea"/>
                  <a:cs typeface="Futura Medium" panose="020B0602020204020303" pitchFamily="34" charset="-79"/>
                </a:rPr>
                <a:t>Advertising &amp; Content/Creative Assistance</a:t>
              </a:r>
            </a:p>
          </p:txBody>
        </p:sp>
      </p:grpSp>
      <p:grpSp>
        <p:nvGrpSpPr>
          <p:cNvPr id="73" name="Group 72">
            <a:extLst>
              <a:ext uri="{FF2B5EF4-FFF2-40B4-BE49-F238E27FC236}">
                <a16:creationId xmlns:a16="http://schemas.microsoft.com/office/drawing/2014/main" id="{8DE4F3F1-C5C6-55E5-8D58-680E497FC10F}"/>
              </a:ext>
            </a:extLst>
          </p:cNvPr>
          <p:cNvGrpSpPr/>
          <p:nvPr/>
        </p:nvGrpSpPr>
        <p:grpSpPr>
          <a:xfrm>
            <a:off x="332655" y="3224813"/>
            <a:ext cx="8505680" cy="307777"/>
            <a:chOff x="332655" y="3041659"/>
            <a:chExt cx="8505680" cy="307777"/>
          </a:xfrm>
        </p:grpSpPr>
        <p:sp>
          <p:nvSpPr>
            <p:cNvPr id="36" name="object 64">
              <a:extLst>
                <a:ext uri="{FF2B5EF4-FFF2-40B4-BE49-F238E27FC236}">
                  <a16:creationId xmlns:a16="http://schemas.microsoft.com/office/drawing/2014/main" id="{5041DA7E-D418-C786-7F01-AE41654E1836}"/>
                </a:ext>
              </a:extLst>
            </p:cNvPr>
            <p:cNvSpPr txBox="1"/>
            <p:nvPr/>
          </p:nvSpPr>
          <p:spPr>
            <a:xfrm>
              <a:off x="332655" y="3041659"/>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New Product Development</a:t>
              </a:r>
            </a:p>
          </p:txBody>
        </p:sp>
        <p:sp>
          <p:nvSpPr>
            <p:cNvPr id="45" name="object 59">
              <a:extLst>
                <a:ext uri="{FF2B5EF4-FFF2-40B4-BE49-F238E27FC236}">
                  <a16:creationId xmlns:a16="http://schemas.microsoft.com/office/drawing/2014/main" id="{6AB776B5-22A5-DB41-C283-1F8EDC7CB5D5}"/>
                </a:ext>
              </a:extLst>
            </p:cNvPr>
            <p:cNvSpPr txBox="1"/>
            <p:nvPr/>
          </p:nvSpPr>
          <p:spPr>
            <a:xfrm>
              <a:off x="1805189" y="3041659"/>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Regulatory Code Change Consultant</a:t>
              </a:r>
            </a:p>
          </p:txBody>
        </p:sp>
        <p:sp>
          <p:nvSpPr>
            <p:cNvPr id="51" name="object 41">
              <a:extLst>
                <a:ext uri="{FF2B5EF4-FFF2-40B4-BE49-F238E27FC236}">
                  <a16:creationId xmlns:a16="http://schemas.microsoft.com/office/drawing/2014/main" id="{C1C0B821-5471-DCB4-6FCC-056FDA02F06B}"/>
                </a:ext>
              </a:extLst>
            </p:cNvPr>
            <p:cNvSpPr txBox="1"/>
            <p:nvPr/>
          </p:nvSpPr>
          <p:spPr>
            <a:xfrm>
              <a:off x="6222798" y="3041659"/>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Product/Content Catalog Discovery</a:t>
              </a:r>
            </a:p>
          </p:txBody>
        </p:sp>
        <p:sp>
          <p:nvSpPr>
            <p:cNvPr id="56" name="object 48">
              <a:extLst>
                <a:ext uri="{FF2B5EF4-FFF2-40B4-BE49-F238E27FC236}">
                  <a16:creationId xmlns:a16="http://schemas.microsoft.com/office/drawing/2014/main" id="{67C493F0-C895-02A8-7F8D-233C3E76A6B2}"/>
                </a:ext>
              </a:extLst>
            </p:cNvPr>
            <p:cNvSpPr txBox="1"/>
            <p:nvPr/>
          </p:nvSpPr>
          <p:spPr>
            <a:xfrm>
              <a:off x="4750261" y="3041659"/>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Branded Consumer Interactions</a:t>
              </a:r>
            </a:p>
          </p:txBody>
        </p:sp>
        <p:sp>
          <p:nvSpPr>
            <p:cNvPr id="61" name="object 54">
              <a:extLst>
                <a:ext uri="{FF2B5EF4-FFF2-40B4-BE49-F238E27FC236}">
                  <a16:creationId xmlns:a16="http://schemas.microsoft.com/office/drawing/2014/main" id="{5476A12A-C0E2-6AD8-BC63-317ED92448F8}"/>
                </a:ext>
              </a:extLst>
            </p:cNvPr>
            <p:cNvSpPr txBox="1"/>
            <p:nvPr/>
          </p:nvSpPr>
          <p:spPr>
            <a:xfrm>
              <a:off x="3277725" y="3041659"/>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Clinical Trial Report Generation</a:t>
              </a:r>
            </a:p>
          </p:txBody>
        </p:sp>
        <p:sp>
          <p:nvSpPr>
            <p:cNvPr id="67" name="object 64">
              <a:extLst>
                <a:ext uri="{FF2B5EF4-FFF2-40B4-BE49-F238E27FC236}">
                  <a16:creationId xmlns:a16="http://schemas.microsoft.com/office/drawing/2014/main" id="{3C324C47-89CE-D912-FA0D-5ADA0D7EB2F3}"/>
                </a:ext>
              </a:extLst>
            </p:cNvPr>
            <p:cNvSpPr txBox="1"/>
            <p:nvPr/>
          </p:nvSpPr>
          <p:spPr>
            <a:xfrm>
              <a:off x="7695335" y="3041659"/>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508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ea typeface="+mn-ea"/>
                  <a:cs typeface="Futura Medium" panose="020B0602020204020303" pitchFamily="34" charset="-79"/>
                </a:rPr>
                <a:t>Employee Knowledge Search</a:t>
              </a:r>
            </a:p>
          </p:txBody>
        </p:sp>
      </p:grpSp>
      <p:grpSp>
        <p:nvGrpSpPr>
          <p:cNvPr id="74" name="Group 73">
            <a:extLst>
              <a:ext uri="{FF2B5EF4-FFF2-40B4-BE49-F238E27FC236}">
                <a16:creationId xmlns:a16="http://schemas.microsoft.com/office/drawing/2014/main" id="{E879319E-885F-C32A-5560-6DDDC5C3F77D}"/>
              </a:ext>
            </a:extLst>
          </p:cNvPr>
          <p:cNvGrpSpPr/>
          <p:nvPr/>
        </p:nvGrpSpPr>
        <p:grpSpPr>
          <a:xfrm>
            <a:off x="332655" y="3639029"/>
            <a:ext cx="8505680" cy="461665"/>
            <a:chOff x="332655" y="3497551"/>
            <a:chExt cx="8505680" cy="461665"/>
          </a:xfrm>
        </p:grpSpPr>
        <p:sp>
          <p:nvSpPr>
            <p:cNvPr id="37" name="object 65">
              <a:extLst>
                <a:ext uri="{FF2B5EF4-FFF2-40B4-BE49-F238E27FC236}">
                  <a16:creationId xmlns:a16="http://schemas.microsoft.com/office/drawing/2014/main" id="{51EF0AB1-3F35-F8C7-3412-E33B6AAD2F2E}"/>
                </a:ext>
              </a:extLst>
            </p:cNvPr>
            <p:cNvSpPr txBox="1"/>
            <p:nvPr/>
          </p:nvSpPr>
          <p:spPr>
            <a:xfrm>
              <a:off x="332655" y="3497551"/>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Improving Employee Productivity</a:t>
              </a:r>
            </a:p>
          </p:txBody>
        </p:sp>
        <p:sp>
          <p:nvSpPr>
            <p:cNvPr id="46" name="object 60">
              <a:extLst>
                <a:ext uri="{FF2B5EF4-FFF2-40B4-BE49-F238E27FC236}">
                  <a16:creationId xmlns:a16="http://schemas.microsoft.com/office/drawing/2014/main" id="{D2050069-A4E7-AE7C-8B78-F367DAA5573D}"/>
                </a:ext>
              </a:extLst>
            </p:cNvPr>
            <p:cNvSpPr txBox="1"/>
            <p:nvPr/>
          </p:nvSpPr>
          <p:spPr>
            <a:xfrm>
              <a:off x="1805189" y="3497551"/>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Personalized Financial Recommendations</a:t>
              </a:r>
            </a:p>
          </p:txBody>
        </p:sp>
        <p:sp>
          <p:nvSpPr>
            <p:cNvPr id="52" name="object 42">
              <a:extLst>
                <a:ext uri="{FF2B5EF4-FFF2-40B4-BE49-F238E27FC236}">
                  <a16:creationId xmlns:a16="http://schemas.microsoft.com/office/drawing/2014/main" id="{7BC296F6-55B5-451F-D00F-8D0F4CB971D8}"/>
                </a:ext>
              </a:extLst>
            </p:cNvPr>
            <p:cNvSpPr txBox="1"/>
            <p:nvPr/>
          </p:nvSpPr>
          <p:spPr>
            <a:xfrm>
              <a:off x="6222798" y="3497551"/>
              <a:ext cx="1143000" cy="153888"/>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Supply Chain Advisor</a:t>
              </a:r>
            </a:p>
          </p:txBody>
        </p:sp>
        <p:sp>
          <p:nvSpPr>
            <p:cNvPr id="57" name="object 49">
              <a:extLst>
                <a:ext uri="{FF2B5EF4-FFF2-40B4-BE49-F238E27FC236}">
                  <a16:creationId xmlns:a16="http://schemas.microsoft.com/office/drawing/2014/main" id="{68F13371-E02E-1769-B7EB-D03E611F988B}"/>
                </a:ext>
              </a:extLst>
            </p:cNvPr>
            <p:cNvSpPr txBox="1"/>
            <p:nvPr/>
          </p:nvSpPr>
          <p:spPr>
            <a:xfrm>
              <a:off x="4750261" y="3497551"/>
              <a:ext cx="1143000" cy="461665"/>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Content Summarization and Metadata</a:t>
              </a:r>
            </a:p>
          </p:txBody>
        </p:sp>
        <p:sp>
          <p:nvSpPr>
            <p:cNvPr id="62" name="object 55">
              <a:extLst>
                <a:ext uri="{FF2B5EF4-FFF2-40B4-BE49-F238E27FC236}">
                  <a16:creationId xmlns:a16="http://schemas.microsoft.com/office/drawing/2014/main" id="{4CC93C95-6DB0-F240-07CD-C2BBE14F958C}"/>
                </a:ext>
              </a:extLst>
            </p:cNvPr>
            <p:cNvSpPr txBox="1"/>
            <p:nvPr/>
          </p:nvSpPr>
          <p:spPr>
            <a:xfrm>
              <a:off x="3277725" y="3497551"/>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1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Customer Service Agent</a:t>
              </a:r>
            </a:p>
          </p:txBody>
        </p:sp>
        <p:sp>
          <p:nvSpPr>
            <p:cNvPr id="68" name="object 65">
              <a:extLst>
                <a:ext uri="{FF2B5EF4-FFF2-40B4-BE49-F238E27FC236}">
                  <a16:creationId xmlns:a16="http://schemas.microsoft.com/office/drawing/2014/main" id="{4F92DDB3-B935-E939-920E-0DABF1025689}"/>
                </a:ext>
              </a:extLst>
            </p:cNvPr>
            <p:cNvSpPr txBox="1"/>
            <p:nvPr/>
          </p:nvSpPr>
          <p:spPr>
            <a:xfrm>
              <a:off x="7695335" y="3497551"/>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508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ea typeface="+mn-ea"/>
                  <a:cs typeface="Futura Medium" panose="020B0602020204020303" pitchFamily="34" charset="-79"/>
                </a:rPr>
                <a:t>Test/Code Script Generation</a:t>
              </a:r>
            </a:p>
          </p:txBody>
        </p:sp>
      </p:grpSp>
      <p:grpSp>
        <p:nvGrpSpPr>
          <p:cNvPr id="75" name="Group 74">
            <a:extLst>
              <a:ext uri="{FF2B5EF4-FFF2-40B4-BE49-F238E27FC236}">
                <a16:creationId xmlns:a16="http://schemas.microsoft.com/office/drawing/2014/main" id="{84864E6A-E8D3-CE3B-428A-50AA1BE279DF}"/>
              </a:ext>
            </a:extLst>
          </p:cNvPr>
          <p:cNvGrpSpPr/>
          <p:nvPr/>
        </p:nvGrpSpPr>
        <p:grpSpPr>
          <a:xfrm>
            <a:off x="332655" y="4207133"/>
            <a:ext cx="8505680" cy="307777"/>
            <a:chOff x="332655" y="3991544"/>
            <a:chExt cx="8505680" cy="307777"/>
          </a:xfrm>
        </p:grpSpPr>
        <p:sp>
          <p:nvSpPr>
            <p:cNvPr id="38" name="object 66">
              <a:extLst>
                <a:ext uri="{FF2B5EF4-FFF2-40B4-BE49-F238E27FC236}">
                  <a16:creationId xmlns:a16="http://schemas.microsoft.com/office/drawing/2014/main" id="{ED955EF3-1FCB-A078-8D85-EF974747129A}"/>
                </a:ext>
              </a:extLst>
            </p:cNvPr>
            <p:cNvSpPr txBox="1"/>
            <p:nvPr/>
          </p:nvSpPr>
          <p:spPr>
            <a:xfrm>
              <a:off x="332655" y="3991544"/>
              <a:ext cx="1143000" cy="153888"/>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sz="1000" b="0" i="0" u="none" strike="noStrike" kern="1200" cap="none" spc="0" normalizeH="0" baseline="0" noProof="0">
                  <a:ln>
                    <a:noFill/>
                  </a:ln>
                  <a:solidFill>
                    <a:srgbClr val="000000"/>
                  </a:solidFill>
                  <a:effectLst/>
                  <a:uLnTx/>
                  <a:uFillTx/>
                  <a:ea typeface="+mn-ea"/>
                  <a:cs typeface="Futura Medium" panose="020B0602020204020303" pitchFamily="34" charset="-79"/>
                </a:rPr>
                <a:t>Supply Chain Advisor</a:t>
              </a:r>
            </a:p>
          </p:txBody>
        </p:sp>
        <p:sp>
          <p:nvSpPr>
            <p:cNvPr id="69" name="object 66">
              <a:extLst>
                <a:ext uri="{FF2B5EF4-FFF2-40B4-BE49-F238E27FC236}">
                  <a16:creationId xmlns:a16="http://schemas.microsoft.com/office/drawing/2014/main" id="{0F35B765-59E5-B129-34CA-241805868C04}"/>
                </a:ext>
              </a:extLst>
            </p:cNvPr>
            <p:cNvSpPr txBox="1"/>
            <p:nvPr/>
          </p:nvSpPr>
          <p:spPr>
            <a:xfrm>
              <a:off x="7695335" y="3991544"/>
              <a:ext cx="1143000" cy="307777"/>
            </a:xfrm>
            <a:prstGeom prst="rect">
              <a:avLst/>
            </a:prstGeom>
          </p:spPr>
          <p:txBody>
            <a:bodyPr wrap="square" lIns="0" tIns="0" rIns="0" bIns="0">
              <a:spAutoFit/>
            </a:bodyPr>
            <a:lstStyle>
              <a:defPPr>
                <a:defRPr lang="en-US"/>
              </a:defPPr>
              <a:lvl1pPr indent="0" defTabSz="685800">
                <a:lnSpc>
                  <a:spcPct val="100000"/>
                </a:lnSpc>
                <a:spcBef>
                  <a:spcPts val="0"/>
                </a:spcBef>
                <a:spcAft>
                  <a:spcPts val="500"/>
                </a:spcAft>
                <a:buFont typeface="Arial" panose="020B0604020202020204" pitchFamily="34" charset="0"/>
                <a:buNone/>
                <a:defRPr sz="2000">
                  <a:cs typeface="Futura Medium" panose="020B0602020204020303" pitchFamily="34" charset="-79"/>
                </a:defRPr>
              </a:lvl1pPr>
              <a:lvl2pPr marL="260747" indent="-260747" defTabSz="685800">
                <a:lnSpc>
                  <a:spcPct val="90000"/>
                </a:lnSpc>
                <a:spcBef>
                  <a:spcPts val="375"/>
                </a:spcBef>
                <a:buFont typeface="Arial" panose="020B0604020202020204" pitchFamily="34" charset="0"/>
                <a:buChar char="•"/>
                <a:defRPr sz="1200">
                  <a:latin typeface="Futura Medium" panose="020B0602020204020303" pitchFamily="34" charset="-79"/>
                  <a:cs typeface="Futura Medium" panose="020B0602020204020303" pitchFamily="34" charset="-79"/>
                </a:defRPr>
              </a:lvl2pPr>
              <a:lvl3pPr marL="511969" indent="-251222" defTabSz="685800">
                <a:lnSpc>
                  <a:spcPct val="90000"/>
                </a:lnSpc>
                <a:spcBef>
                  <a:spcPts val="375"/>
                </a:spcBef>
                <a:buFont typeface="Futura PT Light" panose="020B0402020204020303" pitchFamily="34" charset="0"/>
                <a:buChar char="−"/>
                <a:defRPr sz="1200">
                  <a:latin typeface="Futura Medium" panose="020B0602020204020303" pitchFamily="34" charset="-79"/>
                  <a:cs typeface="Futura Medium" panose="020B0602020204020303" pitchFamily="34" charset="-79"/>
                </a:defRPr>
              </a:lvl3pPr>
              <a:lvl4pPr marL="685800" indent="-173831" defTabSz="685800">
                <a:lnSpc>
                  <a:spcPct val="90000"/>
                </a:lnSpc>
                <a:spcBef>
                  <a:spcPts val="375"/>
                </a:spcBef>
                <a:buFont typeface="Courier New" panose="02070309020205020404" pitchFamily="49" charset="0"/>
                <a:buChar char="o"/>
                <a:defRPr sz="1200">
                  <a:latin typeface="Futura Medium" panose="020B0602020204020303" pitchFamily="34" charset="-79"/>
                  <a:cs typeface="Futura Medium" panose="020B0602020204020303" pitchFamily="34" charset="-79"/>
                </a:defRPr>
              </a:lvl4pPr>
              <a:lvl5pPr marL="859631" indent="-173831" defTabSz="685800">
                <a:lnSpc>
                  <a:spcPct val="90000"/>
                </a:lnSpc>
                <a:spcBef>
                  <a:spcPts val="375"/>
                </a:spcBef>
                <a:buFont typeface="Wingdings" panose="05000000000000000000" pitchFamily="2" charset="2"/>
                <a:buChar char="v"/>
                <a:defRPr sz="1200">
                  <a:latin typeface="Futura Medium" panose="020B0602020204020303" pitchFamily="34" charset="-79"/>
                  <a:cs typeface="Futura Medium" panose="020B0602020204020303" pitchFamily="34" charset="-79"/>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5080" lvl="0" indent="0" algn="l" defTabSz="685800"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ea typeface="+mn-ea"/>
                  <a:cs typeface="Futura Medium" panose="020B0602020204020303" pitchFamily="34" charset="-79"/>
                </a:rPr>
                <a:t>Contract Analysis &amp; Negotiation</a:t>
              </a:r>
            </a:p>
          </p:txBody>
        </p:sp>
      </p:grpSp>
      <p:pic>
        <p:nvPicPr>
          <p:cNvPr id="83" name="Graphic 82" descr="Smart Phone with solid fill">
            <a:extLst>
              <a:ext uri="{FF2B5EF4-FFF2-40B4-BE49-F238E27FC236}">
                <a16:creationId xmlns:a16="http://schemas.microsoft.com/office/drawing/2014/main" id="{B112EAE1-E489-5AC0-7E7A-A1E700CB2B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1951" y="667117"/>
            <a:ext cx="429768" cy="429768"/>
          </a:xfrm>
          <a:prstGeom prst="rect">
            <a:avLst/>
          </a:prstGeom>
        </p:spPr>
      </p:pic>
      <p:pic>
        <p:nvPicPr>
          <p:cNvPr id="85" name="Graphic 84" descr="Production with solid fill">
            <a:extLst>
              <a:ext uri="{FF2B5EF4-FFF2-40B4-BE49-F238E27FC236}">
                <a16:creationId xmlns:a16="http://schemas.microsoft.com/office/drawing/2014/main" id="{2D606C04-88F0-F182-741E-6D59C5A863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9414" y="667117"/>
            <a:ext cx="429768" cy="429768"/>
          </a:xfrm>
          <a:prstGeom prst="rect">
            <a:avLst/>
          </a:prstGeom>
        </p:spPr>
      </p:pic>
      <p:pic>
        <p:nvPicPr>
          <p:cNvPr id="87" name="Graphic 86" descr="Presentation with media with solid fill">
            <a:extLst>
              <a:ext uri="{FF2B5EF4-FFF2-40B4-BE49-F238E27FC236}">
                <a16:creationId xmlns:a16="http://schemas.microsoft.com/office/drawing/2014/main" id="{395C492B-47DB-1A90-64DF-978A38B998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6877" y="667117"/>
            <a:ext cx="429768" cy="429768"/>
          </a:xfrm>
          <a:prstGeom prst="rect">
            <a:avLst/>
          </a:prstGeom>
        </p:spPr>
      </p:pic>
      <p:pic>
        <p:nvPicPr>
          <p:cNvPr id="89" name="Graphic 88" descr="Medical with solid fill">
            <a:extLst>
              <a:ext uri="{FF2B5EF4-FFF2-40B4-BE49-F238E27FC236}">
                <a16:creationId xmlns:a16="http://schemas.microsoft.com/office/drawing/2014/main" id="{1527CB5D-596D-639E-C6AD-DEA5B20435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4341" y="667117"/>
            <a:ext cx="429768" cy="429768"/>
          </a:xfrm>
          <a:prstGeom prst="rect">
            <a:avLst/>
          </a:prstGeom>
        </p:spPr>
      </p:pic>
      <p:pic>
        <p:nvPicPr>
          <p:cNvPr id="91" name="Graphic 90" descr="Money with solid fill">
            <a:extLst>
              <a:ext uri="{FF2B5EF4-FFF2-40B4-BE49-F238E27FC236}">
                <a16:creationId xmlns:a16="http://schemas.microsoft.com/office/drawing/2014/main" id="{62D535D2-DB32-04F7-6F87-17E3AA132A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61805" y="667117"/>
            <a:ext cx="429768" cy="429768"/>
          </a:xfrm>
          <a:prstGeom prst="rect">
            <a:avLst/>
          </a:prstGeom>
        </p:spPr>
      </p:pic>
      <p:pic>
        <p:nvPicPr>
          <p:cNvPr id="93" name="Graphic 92" descr="Shopping bag with solid fill">
            <a:extLst>
              <a:ext uri="{FF2B5EF4-FFF2-40B4-BE49-F238E27FC236}">
                <a16:creationId xmlns:a16="http://schemas.microsoft.com/office/drawing/2014/main" id="{F13F1945-EFE0-70BA-ECF6-42992FD4042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8742" y="667117"/>
            <a:ext cx="429768" cy="429768"/>
          </a:xfrm>
          <a:prstGeom prst="rect">
            <a:avLst/>
          </a:prstGeom>
        </p:spPr>
      </p:pic>
      <p:pic>
        <p:nvPicPr>
          <p:cNvPr id="8" name="Graphic 7" descr="Document with solid fill">
            <a:extLst>
              <a:ext uri="{FF2B5EF4-FFF2-40B4-BE49-F238E27FC236}">
                <a16:creationId xmlns:a16="http://schemas.microsoft.com/office/drawing/2014/main" id="{4DD54F4D-B124-2C29-B782-1DE15C44ACF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55354" y="17146"/>
            <a:ext cx="161924" cy="161924"/>
          </a:xfrm>
          <a:prstGeom prst="rect">
            <a:avLst/>
          </a:prstGeom>
        </p:spPr>
      </p:pic>
      <p:pic>
        <p:nvPicPr>
          <p:cNvPr id="5" name="Picture 4" descr="File:Revature-768x768.webp">
            <a:extLst>
              <a:ext uri="{FF2B5EF4-FFF2-40B4-BE49-F238E27FC236}">
                <a16:creationId xmlns:a16="http://schemas.microsoft.com/office/drawing/2014/main" id="{E8796666-E47D-78E4-9CB9-386B3EF3CF41}"/>
              </a:ext>
            </a:extLst>
          </p:cNvPr>
          <p:cNvPicPr>
            <a:picLocks noChangeAspect="1" noChangeArrowheads="1"/>
          </p:cNvPicPr>
          <p:nvPr/>
        </p:nvPicPr>
        <p:blipFill>
          <a:blip r:embed="rId17">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267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3FEC-0B7A-CADF-3C2A-629102D6D946}"/>
              </a:ext>
            </a:extLst>
          </p:cNvPr>
          <p:cNvSpPr>
            <a:spLocks noGrp="1"/>
          </p:cNvSpPr>
          <p:nvPr>
            <p:ph type="title"/>
          </p:nvPr>
        </p:nvSpPr>
        <p:spPr>
          <a:xfrm>
            <a:off x="225425" y="211723"/>
            <a:ext cx="5741035" cy="384721"/>
          </a:xfrm>
        </p:spPr>
        <p:txBody>
          <a:bodyPr/>
          <a:lstStyle/>
          <a:p>
            <a:r>
              <a:rPr lang="en-US"/>
              <a:t>AI – Adoption Across Industries</a:t>
            </a:r>
          </a:p>
        </p:txBody>
      </p:sp>
      <p:sp>
        <p:nvSpPr>
          <p:cNvPr id="12" name="TextBox 11">
            <a:extLst>
              <a:ext uri="{FF2B5EF4-FFF2-40B4-BE49-F238E27FC236}">
                <a16:creationId xmlns:a16="http://schemas.microsoft.com/office/drawing/2014/main" id="{78F95856-A9FB-AE66-3ECD-2632781E29DC}"/>
              </a:ext>
            </a:extLst>
          </p:cNvPr>
          <p:cNvSpPr txBox="1"/>
          <p:nvPr/>
        </p:nvSpPr>
        <p:spPr>
          <a:xfrm>
            <a:off x="1422748" y="4897426"/>
            <a:ext cx="4543712"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Calibri" panose="020F0502020204030204" pitchFamily="34" charset="0"/>
              </a:rPr>
              <a:t>Source: The Economic Potential of generative AI, McKinsey &amp; Co, June 2023</a:t>
            </a:r>
          </a:p>
        </p:txBody>
      </p:sp>
      <p:sp>
        <p:nvSpPr>
          <p:cNvPr id="6" name="Rectangle 5">
            <a:extLst>
              <a:ext uri="{FF2B5EF4-FFF2-40B4-BE49-F238E27FC236}">
                <a16:creationId xmlns:a16="http://schemas.microsoft.com/office/drawing/2014/main" id="{BD45A558-7D8A-46C6-2532-A62C9B25616D}"/>
              </a:ext>
            </a:extLst>
          </p:cNvPr>
          <p:cNvSpPr/>
          <p:nvPr/>
        </p:nvSpPr>
        <p:spPr>
          <a:xfrm>
            <a:off x="6096001" y="0"/>
            <a:ext cx="3047999" cy="51435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0" name="Rectangle 9">
            <a:extLst>
              <a:ext uri="{FF2B5EF4-FFF2-40B4-BE49-F238E27FC236}">
                <a16:creationId xmlns:a16="http://schemas.microsoft.com/office/drawing/2014/main" id="{B6222A48-276C-2FAA-89F8-22A611CAA763}"/>
              </a:ext>
            </a:extLst>
          </p:cNvPr>
          <p:cNvSpPr/>
          <p:nvPr/>
        </p:nvSpPr>
        <p:spPr>
          <a:xfrm flipV="1">
            <a:off x="8601076" y="4859907"/>
            <a:ext cx="332096" cy="13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ea typeface="+mn-ea"/>
              <a:cs typeface="+mn-cs"/>
            </a:endParaRPr>
          </a:p>
        </p:txBody>
      </p:sp>
      <p:sp>
        <p:nvSpPr>
          <p:cNvPr id="11" name="Slide Number Placeholder 6">
            <a:extLst>
              <a:ext uri="{FF2B5EF4-FFF2-40B4-BE49-F238E27FC236}">
                <a16:creationId xmlns:a16="http://schemas.microsoft.com/office/drawing/2014/main" id="{2928A718-8A5C-2F00-E792-9BBC7F6EEF47}"/>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04F7E95-2AEA-4C90-8528-C659D04F1447}" type="slidenum">
              <a:rPr kumimoji="0" lang="en-US" sz="1050" b="0" i="0" u="none" strike="noStrike" kern="1200" cap="none" spc="0" normalizeH="0" baseline="0" noProof="0" smtClean="0">
                <a:ln>
                  <a:noFill/>
                </a:ln>
                <a:solidFill>
                  <a:srgbClr val="FFFFFF"/>
                </a:solidFill>
                <a:effectLst/>
                <a:uLnTx/>
                <a:uFillTx/>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050" b="0" i="0" u="none" strike="noStrike" kern="1200" cap="none" spc="0" normalizeH="0" baseline="0" noProof="0">
              <a:ln>
                <a:noFill/>
              </a:ln>
              <a:solidFill>
                <a:srgbClr val="FFFFFF"/>
              </a:solidFill>
              <a:effectLst/>
              <a:uLnTx/>
              <a:uFillTx/>
              <a:ea typeface="+mn-ea"/>
              <a:cs typeface="+mn-cs"/>
            </a:endParaRPr>
          </a:p>
        </p:txBody>
      </p:sp>
      <p:sp>
        <p:nvSpPr>
          <p:cNvPr id="17" name="Speech Bubble: Rectangle with Corners Rounded 16">
            <a:extLst>
              <a:ext uri="{FF2B5EF4-FFF2-40B4-BE49-F238E27FC236}">
                <a16:creationId xmlns:a16="http://schemas.microsoft.com/office/drawing/2014/main" id="{06F4C0AC-E0AE-8A35-E5CA-5F6D574B944B}"/>
              </a:ext>
            </a:extLst>
          </p:cNvPr>
          <p:cNvSpPr/>
          <p:nvPr/>
        </p:nvSpPr>
        <p:spPr>
          <a:xfrm flipH="1">
            <a:off x="6236339" y="177800"/>
            <a:ext cx="2767322" cy="1283670"/>
          </a:xfrm>
          <a:prstGeom prst="wedgeRoundRectCallout">
            <a:avLst>
              <a:gd name="adj1" fmla="val -37230"/>
              <a:gd name="adj2" fmla="val 63036"/>
              <a:gd name="adj3" fmla="val 1666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13" name="Picture 12">
            <a:extLst>
              <a:ext uri="{FF2B5EF4-FFF2-40B4-BE49-F238E27FC236}">
                <a16:creationId xmlns:a16="http://schemas.microsoft.com/office/drawing/2014/main" id="{C68D9CF1-195E-5C1C-445E-A7712DB4B01A}"/>
              </a:ext>
            </a:extLst>
          </p:cNvPr>
          <p:cNvPicPr>
            <a:picLocks noChangeAspect="1"/>
          </p:cNvPicPr>
          <p:nvPr/>
        </p:nvPicPr>
        <p:blipFill rotWithShape="1">
          <a:blip r:embed="rId2"/>
          <a:srcRect l="4751" t="4751" r="4751" b="4751"/>
          <a:stretch/>
        </p:blipFill>
        <p:spPr>
          <a:xfrm>
            <a:off x="6323916" y="243473"/>
            <a:ext cx="551894" cy="551894"/>
          </a:xfrm>
          <a:prstGeom prst="ellipse">
            <a:avLst/>
          </a:prstGeom>
          <a:ln w="6350">
            <a:solidFill>
              <a:schemeClr val="bg1"/>
            </a:solidFill>
          </a:ln>
        </p:spPr>
      </p:pic>
      <p:sp>
        <p:nvSpPr>
          <p:cNvPr id="24" name="TextBox 23">
            <a:extLst>
              <a:ext uri="{FF2B5EF4-FFF2-40B4-BE49-F238E27FC236}">
                <a16:creationId xmlns:a16="http://schemas.microsoft.com/office/drawing/2014/main" id="{FDAC1315-1707-4B78-E46C-E9E825569807}"/>
              </a:ext>
            </a:extLst>
          </p:cNvPr>
          <p:cNvSpPr txBox="1"/>
          <p:nvPr/>
        </p:nvSpPr>
        <p:spPr>
          <a:xfrm>
            <a:off x="6957059" y="243473"/>
            <a:ext cx="1965353" cy="9618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1" u="none" strike="noStrike" kern="1200" cap="none" spc="0" normalizeH="0" baseline="0" noProof="0">
                <a:ln>
                  <a:noFill/>
                </a:ln>
                <a:solidFill>
                  <a:srgbClr val="000000"/>
                </a:solidFill>
                <a:effectLst/>
                <a:uLnTx/>
                <a:uFillTx/>
                <a:ea typeface="+mn-ea"/>
                <a:cs typeface="+mn-cs"/>
              </a:rPr>
              <a:t>I think AI can level the playing field from a service perspective relative to hotels because hotels have front desk, Airbnb doesn’t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a:ln>
                  <a:noFill/>
                </a:ln>
                <a:solidFill>
                  <a:srgbClr val="000000"/>
                </a:solidFill>
                <a:effectLst/>
                <a:uLnTx/>
                <a:uFillTx/>
                <a:ea typeface="+mn-ea"/>
                <a:cs typeface="+mn-cs"/>
              </a:rPr>
              <a:t>Brian </a:t>
            </a:r>
            <a:r>
              <a:rPr kumimoji="0" lang="en-US" sz="1000" b="1" i="0" u="none" strike="noStrike" kern="1200" cap="none" spc="0" normalizeH="0" baseline="0" noProof="0" err="1">
                <a:ln>
                  <a:noFill/>
                </a:ln>
                <a:solidFill>
                  <a:srgbClr val="000000"/>
                </a:solidFill>
                <a:effectLst/>
                <a:uLnTx/>
                <a:uFillTx/>
                <a:ea typeface="+mn-ea"/>
                <a:cs typeface="+mn-cs"/>
              </a:rPr>
              <a:t>Chesky</a:t>
            </a:r>
            <a:r>
              <a:rPr kumimoji="0" lang="en-US" sz="1000" b="1" i="0" u="none" strike="noStrike" kern="1200" cap="none" spc="0" normalizeH="0" baseline="0" noProof="0">
                <a:ln>
                  <a:noFill/>
                </a:ln>
                <a:solidFill>
                  <a:srgbClr val="000000"/>
                </a:solidFill>
                <a:effectLst/>
                <a:uLnTx/>
                <a:uFillTx/>
                <a:ea typeface="+mn-ea"/>
                <a:cs typeface="+mn-cs"/>
              </a:rPr>
              <a:t>, Co-founder and CEO of Airbnb</a:t>
            </a:r>
          </a:p>
        </p:txBody>
      </p:sp>
      <p:sp>
        <p:nvSpPr>
          <p:cNvPr id="27" name="Speech Bubble: Rectangle with Corners Rounded 26">
            <a:extLst>
              <a:ext uri="{FF2B5EF4-FFF2-40B4-BE49-F238E27FC236}">
                <a16:creationId xmlns:a16="http://schemas.microsoft.com/office/drawing/2014/main" id="{0B37CB4B-79C1-B213-628B-6713D1DD05FF}"/>
              </a:ext>
            </a:extLst>
          </p:cNvPr>
          <p:cNvSpPr/>
          <p:nvPr/>
        </p:nvSpPr>
        <p:spPr>
          <a:xfrm flipH="1">
            <a:off x="6236339" y="1753937"/>
            <a:ext cx="2767322" cy="1283670"/>
          </a:xfrm>
          <a:prstGeom prst="wedgeRoundRectCallout">
            <a:avLst>
              <a:gd name="adj1" fmla="val -37230"/>
              <a:gd name="adj2" fmla="val 63036"/>
              <a:gd name="adj3" fmla="val 1666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9" name="TextBox 28">
            <a:extLst>
              <a:ext uri="{FF2B5EF4-FFF2-40B4-BE49-F238E27FC236}">
                <a16:creationId xmlns:a16="http://schemas.microsoft.com/office/drawing/2014/main" id="{54CAB850-1EB8-C4FB-A16D-347581E40F9C}"/>
              </a:ext>
            </a:extLst>
          </p:cNvPr>
          <p:cNvSpPr txBox="1"/>
          <p:nvPr/>
        </p:nvSpPr>
        <p:spPr>
          <a:xfrm>
            <a:off x="6957059" y="1819610"/>
            <a:ext cx="1965353" cy="111569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1" u="none" strike="noStrike" kern="1200" cap="none" spc="0" normalizeH="0" baseline="0" noProof="0">
                <a:ln>
                  <a:noFill/>
                </a:ln>
                <a:solidFill>
                  <a:srgbClr val="000000"/>
                </a:solidFill>
                <a:effectLst/>
                <a:uLnTx/>
                <a:uFillTx/>
                <a:ea typeface="+mn-ea"/>
                <a:cs typeface="+mn-cs"/>
              </a:rPr>
              <a:t>Generative AI is going to rapidly become part of our daily lives if it isn't already, and we need to determine how to embrace it in a safe and secure way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a:ln>
                  <a:noFill/>
                </a:ln>
                <a:solidFill>
                  <a:srgbClr val="000000"/>
                </a:solidFill>
                <a:effectLst/>
                <a:uLnTx/>
                <a:uFillTx/>
                <a:ea typeface="+mn-ea"/>
                <a:cs typeface="+mn-cs"/>
              </a:rPr>
              <a:t>Lisa Heneghan, Global Chief Digital Officer, KPMG</a:t>
            </a:r>
          </a:p>
        </p:txBody>
      </p:sp>
      <p:pic>
        <p:nvPicPr>
          <p:cNvPr id="33" name="Picture 32">
            <a:extLst>
              <a:ext uri="{FF2B5EF4-FFF2-40B4-BE49-F238E27FC236}">
                <a16:creationId xmlns:a16="http://schemas.microsoft.com/office/drawing/2014/main" id="{8B8A5E5D-260B-9C05-6F35-26153268FDB9}"/>
              </a:ext>
            </a:extLst>
          </p:cNvPr>
          <p:cNvPicPr>
            <a:picLocks noChangeAspect="1"/>
          </p:cNvPicPr>
          <p:nvPr/>
        </p:nvPicPr>
        <p:blipFill rotWithShape="1">
          <a:blip r:embed="rId3"/>
          <a:srcRect l="9298" t="2261" r="13003" b="20042"/>
          <a:stretch/>
        </p:blipFill>
        <p:spPr>
          <a:xfrm>
            <a:off x="6323916" y="1819610"/>
            <a:ext cx="551894" cy="551894"/>
          </a:xfrm>
          <a:prstGeom prst="ellipse">
            <a:avLst/>
          </a:prstGeom>
          <a:ln w="6350">
            <a:solidFill>
              <a:schemeClr val="bg1"/>
            </a:solidFill>
          </a:ln>
        </p:spPr>
      </p:pic>
      <p:sp>
        <p:nvSpPr>
          <p:cNvPr id="30" name="Speech Bubble: Rectangle with Corners Rounded 29">
            <a:extLst>
              <a:ext uri="{FF2B5EF4-FFF2-40B4-BE49-F238E27FC236}">
                <a16:creationId xmlns:a16="http://schemas.microsoft.com/office/drawing/2014/main" id="{45AED20F-9337-D7DA-690B-DA15558D08E3}"/>
              </a:ext>
            </a:extLst>
          </p:cNvPr>
          <p:cNvSpPr/>
          <p:nvPr/>
        </p:nvSpPr>
        <p:spPr>
          <a:xfrm flipH="1">
            <a:off x="6236339" y="3330074"/>
            <a:ext cx="2767322" cy="1283670"/>
          </a:xfrm>
          <a:prstGeom prst="wedgeRoundRectCallout">
            <a:avLst>
              <a:gd name="adj1" fmla="val -37230"/>
              <a:gd name="adj2" fmla="val 63036"/>
              <a:gd name="adj3" fmla="val 1666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32" name="TextBox 31">
            <a:extLst>
              <a:ext uri="{FF2B5EF4-FFF2-40B4-BE49-F238E27FC236}">
                <a16:creationId xmlns:a16="http://schemas.microsoft.com/office/drawing/2014/main" id="{0572F2B7-49C4-39CE-1C42-CEDA63DB14AD}"/>
              </a:ext>
            </a:extLst>
          </p:cNvPr>
          <p:cNvSpPr txBox="1"/>
          <p:nvPr/>
        </p:nvSpPr>
        <p:spPr>
          <a:xfrm>
            <a:off x="6957059" y="3395747"/>
            <a:ext cx="1965353" cy="111569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1" u="none" strike="noStrike" kern="1200" cap="none" spc="0" normalizeH="0" baseline="0" noProof="0">
                <a:ln>
                  <a:noFill/>
                </a:ln>
                <a:solidFill>
                  <a:srgbClr val="000000"/>
                </a:solidFill>
                <a:effectLst/>
                <a:uLnTx/>
                <a:uFillTx/>
                <a:ea typeface="+mn-ea"/>
                <a:cs typeface="+mn-cs"/>
              </a:rPr>
              <a:t>Wipro to spend $1 billion on improving its artificial intelligence capabilities over the next three years, including training its entire staff of 250,000 people across 66 countries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a:ln>
                  <a:noFill/>
                </a:ln>
                <a:solidFill>
                  <a:srgbClr val="000000"/>
                </a:solidFill>
                <a:effectLst/>
                <a:uLnTx/>
                <a:uFillTx/>
                <a:ea typeface="+mn-ea"/>
                <a:cs typeface="+mn-cs"/>
              </a:rPr>
              <a:t>Thierry </a:t>
            </a:r>
            <a:r>
              <a:rPr kumimoji="0" lang="en-US" sz="1000" b="1" i="0" u="none" strike="noStrike" kern="1200" cap="none" spc="0" normalizeH="0" baseline="0" noProof="0" err="1">
                <a:ln>
                  <a:noFill/>
                </a:ln>
                <a:solidFill>
                  <a:srgbClr val="000000"/>
                </a:solidFill>
                <a:effectLst/>
                <a:uLnTx/>
                <a:uFillTx/>
                <a:ea typeface="+mn-ea"/>
                <a:cs typeface="+mn-cs"/>
              </a:rPr>
              <a:t>Delaporte</a:t>
            </a:r>
            <a:r>
              <a:rPr kumimoji="0" lang="en-US" sz="1000" b="1" i="0" u="none" strike="noStrike" kern="1200" cap="none" spc="0" normalizeH="0" baseline="0" noProof="0">
                <a:ln>
                  <a:noFill/>
                </a:ln>
                <a:solidFill>
                  <a:srgbClr val="000000"/>
                </a:solidFill>
                <a:effectLst/>
                <a:uLnTx/>
                <a:uFillTx/>
                <a:ea typeface="+mn-ea"/>
                <a:cs typeface="+mn-cs"/>
              </a:rPr>
              <a:t>, Former CEO, Wipro</a:t>
            </a:r>
          </a:p>
        </p:txBody>
      </p:sp>
      <p:pic>
        <p:nvPicPr>
          <p:cNvPr id="34" name="Picture 33">
            <a:extLst>
              <a:ext uri="{FF2B5EF4-FFF2-40B4-BE49-F238E27FC236}">
                <a16:creationId xmlns:a16="http://schemas.microsoft.com/office/drawing/2014/main" id="{DE5EA22C-40CD-81B1-50A7-A9CD2D78E9D2}"/>
              </a:ext>
            </a:extLst>
          </p:cNvPr>
          <p:cNvPicPr>
            <a:picLocks noChangeAspect="1"/>
          </p:cNvPicPr>
          <p:nvPr/>
        </p:nvPicPr>
        <p:blipFill>
          <a:blip r:embed="rId4"/>
          <a:stretch>
            <a:fillRect/>
          </a:stretch>
        </p:blipFill>
        <p:spPr>
          <a:xfrm>
            <a:off x="6323916" y="3395747"/>
            <a:ext cx="551894" cy="551894"/>
          </a:xfrm>
          <a:prstGeom prst="ellipse">
            <a:avLst/>
          </a:prstGeom>
          <a:ln w="6350">
            <a:solidFill>
              <a:schemeClr val="bg1"/>
            </a:solidFill>
          </a:ln>
        </p:spPr>
      </p:pic>
      <p:graphicFrame>
        <p:nvGraphicFramePr>
          <p:cNvPr id="35" name="Table 4">
            <a:extLst>
              <a:ext uri="{FF2B5EF4-FFF2-40B4-BE49-F238E27FC236}">
                <a16:creationId xmlns:a16="http://schemas.microsoft.com/office/drawing/2014/main" id="{29F792CB-DA6E-91CE-E2E3-D9C561C9304D}"/>
              </a:ext>
            </a:extLst>
          </p:cNvPr>
          <p:cNvGraphicFramePr>
            <a:graphicFrameLocks noGrp="1"/>
          </p:cNvGraphicFramePr>
          <p:nvPr/>
        </p:nvGraphicFramePr>
        <p:xfrm>
          <a:off x="225425" y="1935434"/>
          <a:ext cx="5741034" cy="2657856"/>
        </p:xfrm>
        <a:graphic>
          <a:graphicData uri="http://schemas.openxmlformats.org/drawingml/2006/table">
            <a:tbl>
              <a:tblPr firstRow="1" bandRow="1">
                <a:tableStyleId>{9D7B26C5-4107-4FEC-AEDC-1716B250A1EF}</a:tableStyleId>
              </a:tblPr>
              <a:tblGrid>
                <a:gridCol w="737766">
                  <a:extLst>
                    <a:ext uri="{9D8B030D-6E8A-4147-A177-3AD203B41FA5}">
                      <a16:colId xmlns:a16="http://schemas.microsoft.com/office/drawing/2014/main" val="4236222847"/>
                    </a:ext>
                  </a:extLst>
                </a:gridCol>
                <a:gridCol w="1250817">
                  <a:extLst>
                    <a:ext uri="{9D8B030D-6E8A-4147-A177-3AD203B41FA5}">
                      <a16:colId xmlns:a16="http://schemas.microsoft.com/office/drawing/2014/main" val="725629433"/>
                    </a:ext>
                  </a:extLst>
                </a:gridCol>
                <a:gridCol w="1250817">
                  <a:extLst>
                    <a:ext uri="{9D8B030D-6E8A-4147-A177-3AD203B41FA5}">
                      <a16:colId xmlns:a16="http://schemas.microsoft.com/office/drawing/2014/main" val="2620293732"/>
                    </a:ext>
                  </a:extLst>
                </a:gridCol>
                <a:gridCol w="1250817">
                  <a:extLst>
                    <a:ext uri="{9D8B030D-6E8A-4147-A177-3AD203B41FA5}">
                      <a16:colId xmlns:a16="http://schemas.microsoft.com/office/drawing/2014/main" val="3121156188"/>
                    </a:ext>
                  </a:extLst>
                </a:gridCol>
                <a:gridCol w="1250817">
                  <a:extLst>
                    <a:ext uri="{9D8B030D-6E8A-4147-A177-3AD203B41FA5}">
                      <a16:colId xmlns:a16="http://schemas.microsoft.com/office/drawing/2014/main" val="2157745273"/>
                    </a:ext>
                  </a:extLst>
                </a:gridCol>
              </a:tblGrid>
              <a:tr h="465657">
                <a:tc>
                  <a:txBody>
                    <a:bodyPr/>
                    <a:lstStyle/>
                    <a:p>
                      <a:pPr algn="l"/>
                      <a:r>
                        <a:rPr lang="en-US" sz="1200">
                          <a:solidFill>
                            <a:schemeClr val="bg1"/>
                          </a:solidFill>
                        </a:rPr>
                        <a:t>Industry</a:t>
                      </a:r>
                    </a:p>
                  </a:txBody>
                  <a:tcPr marL="73152" marR="73152" marT="73152" marB="73152"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90000"/>
                        <a:lumOff val="10000"/>
                      </a:schemeClr>
                    </a:solidFill>
                  </a:tcPr>
                </a:tc>
                <a:tc>
                  <a:txBody>
                    <a:bodyPr/>
                    <a:lstStyle/>
                    <a:p>
                      <a:pPr algn="l"/>
                      <a:r>
                        <a:rPr lang="en-US" sz="1200"/>
                        <a:t>Product R&amp;D, Software Engineering</a:t>
                      </a:r>
                    </a:p>
                  </a:txBody>
                  <a:tcPr marL="73152" marR="73152" marT="73152" marB="73152"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10000"/>
                        <a:lumOff val="90000"/>
                      </a:schemeClr>
                    </a:solidFill>
                  </a:tcPr>
                </a:tc>
                <a:tc>
                  <a:txBody>
                    <a:bodyPr/>
                    <a:lstStyle/>
                    <a:p>
                      <a:pPr algn="l"/>
                      <a:r>
                        <a:rPr lang="en-US" sz="1200"/>
                        <a:t>Customer Operations</a:t>
                      </a:r>
                    </a:p>
                  </a:txBody>
                  <a:tcPr marL="73152" marR="73152" marT="73152" marB="73152"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10000"/>
                        <a:lumOff val="90000"/>
                      </a:schemeClr>
                    </a:solidFill>
                  </a:tcPr>
                </a:tc>
                <a:tc>
                  <a:txBody>
                    <a:bodyPr/>
                    <a:lstStyle/>
                    <a:p>
                      <a:pPr algn="l"/>
                      <a:r>
                        <a:rPr lang="en-US" sz="1200"/>
                        <a:t>Marketing &amp; Sales</a:t>
                      </a:r>
                    </a:p>
                  </a:txBody>
                  <a:tcPr marL="73152" marR="73152" marT="73152" marB="73152"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10000"/>
                        <a:lumOff val="90000"/>
                      </a:schemeClr>
                    </a:solidFill>
                  </a:tcPr>
                </a:tc>
                <a:tc>
                  <a:txBody>
                    <a:bodyPr/>
                    <a:lstStyle/>
                    <a:p>
                      <a:pPr algn="l"/>
                      <a:r>
                        <a:rPr lang="en-US" sz="1200"/>
                        <a:t>Others</a:t>
                      </a:r>
                    </a:p>
                  </a:txBody>
                  <a:tcPr marL="73152" marR="73152" marT="73152" marB="73152"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369397538"/>
                  </a:ext>
                </a:extLst>
              </a:tr>
              <a:tr h="465657">
                <a:tc>
                  <a:txBody>
                    <a:bodyPr/>
                    <a:lstStyle/>
                    <a:p>
                      <a:pPr algn="l"/>
                      <a:r>
                        <a:rPr lang="en-US" sz="1000" b="1">
                          <a:solidFill>
                            <a:schemeClr val="bg1"/>
                          </a:solidFill>
                        </a:rPr>
                        <a:t>Telecom</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90000"/>
                        <a:lumOff val="10000"/>
                      </a:schemeClr>
                    </a:solidFill>
                  </a:tcPr>
                </a:tc>
                <a:tc>
                  <a:txBody>
                    <a:bodyPr/>
                    <a:lstStyle/>
                    <a:p>
                      <a:pPr marL="117475" indent="0" algn="l"/>
                      <a:r>
                        <a:rPr lang="en-US" sz="1000"/>
                        <a:t>Legacy Code Conversion</a:t>
                      </a:r>
                    </a:p>
                    <a:p>
                      <a:pPr marL="117475" indent="0" algn="l"/>
                      <a:r>
                        <a:rPr lang="en-US" sz="1000"/>
                        <a:t>Cloud Native Migration </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17475" indent="0" algn="l"/>
                      <a:r>
                        <a:rPr lang="en-US" sz="1000"/>
                        <a:t>Customer IVR</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17475" indent="0" algn="l"/>
                      <a:r>
                        <a:rPr lang="en-US" sz="1000"/>
                        <a:t>Marketing and Customer Offers</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17475" indent="0" algn="l"/>
                      <a:r>
                        <a:rPr lang="en-US" sz="1000"/>
                        <a:t>Risk model documentation</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52281089"/>
                  </a:ext>
                </a:extLst>
              </a:tr>
              <a:tr h="465657">
                <a:tc>
                  <a:txBody>
                    <a:bodyPr/>
                    <a:lstStyle/>
                    <a:p>
                      <a:pPr algn="l"/>
                      <a:r>
                        <a:rPr lang="en-US" sz="1000" b="1">
                          <a:solidFill>
                            <a:schemeClr val="bg1"/>
                          </a:solidFill>
                        </a:rPr>
                        <a:t>Retail and Consumer Goods</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90000"/>
                        <a:lumOff val="10000"/>
                      </a:schemeClr>
                    </a:solidFill>
                  </a:tcPr>
                </a:tc>
                <a:tc>
                  <a:txBody>
                    <a:bodyPr/>
                    <a:lstStyle/>
                    <a:p>
                      <a:pPr marL="117475" indent="0" algn="l"/>
                      <a:r>
                        <a:rPr lang="en-US" sz="1000"/>
                        <a:t>Consumer Research</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17475" indent="0" algn="l"/>
                      <a:r>
                        <a:rPr lang="en-US" sz="1000"/>
                        <a:t>Augmented Customer Support</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17475" indent="0" algn="l"/>
                      <a:r>
                        <a:rPr lang="en-US" sz="1000"/>
                        <a:t>Copy Writing/ Marketing Content Creation</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17475" indent="0" algn="l"/>
                      <a:r>
                        <a:rPr lang="en-US" sz="1000"/>
                        <a:t>Procurement Supplier Process</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98478063"/>
                  </a:ext>
                </a:extLst>
              </a:tr>
              <a:tr h="465657">
                <a:tc>
                  <a:txBody>
                    <a:bodyPr/>
                    <a:lstStyle/>
                    <a:p>
                      <a:pPr algn="l"/>
                      <a:r>
                        <a:rPr lang="en-US" sz="1000" b="1">
                          <a:solidFill>
                            <a:schemeClr val="bg1"/>
                          </a:solidFill>
                        </a:rPr>
                        <a:t>Pharma</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90000"/>
                        <a:lumOff val="10000"/>
                      </a:schemeClr>
                    </a:solidFill>
                  </a:tcPr>
                </a:tc>
                <a:tc>
                  <a:txBody>
                    <a:bodyPr/>
                    <a:lstStyle/>
                    <a:p>
                      <a:pPr marL="117475" indent="0" algn="l"/>
                      <a:r>
                        <a:rPr lang="en-US" sz="1000"/>
                        <a:t>Research and drug discovery</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17475" indent="0" algn="l"/>
                      <a:r>
                        <a:rPr lang="en-US" sz="1000"/>
                        <a:t>Customer Document Generation</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17475" indent="0" algn="l"/>
                      <a:r>
                        <a:rPr lang="en-US" sz="1000"/>
                        <a:t>Content for Commercial Representatives</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17475" indent="0" algn="l"/>
                      <a:r>
                        <a:rPr lang="en-US" sz="1000"/>
                        <a:t>Contract Generation</a:t>
                      </a:r>
                    </a:p>
                  </a:txBody>
                  <a:tcPr marL="73152" marR="73152" marT="73152" marB="7315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95292772"/>
                  </a:ext>
                </a:extLst>
              </a:tr>
            </a:tbl>
          </a:graphicData>
        </a:graphic>
      </p:graphicFrame>
      <p:sp>
        <p:nvSpPr>
          <p:cNvPr id="49" name="Rectangle 48">
            <a:extLst>
              <a:ext uri="{FF2B5EF4-FFF2-40B4-BE49-F238E27FC236}">
                <a16:creationId xmlns:a16="http://schemas.microsoft.com/office/drawing/2014/main" id="{27461D4F-B552-0D2A-9031-48446FB470E8}"/>
              </a:ext>
            </a:extLst>
          </p:cNvPr>
          <p:cNvSpPr/>
          <p:nvPr/>
        </p:nvSpPr>
        <p:spPr>
          <a:xfrm>
            <a:off x="2293692" y="2735231"/>
            <a:ext cx="91440" cy="8725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0" name="Rectangle 49">
            <a:extLst>
              <a:ext uri="{FF2B5EF4-FFF2-40B4-BE49-F238E27FC236}">
                <a16:creationId xmlns:a16="http://schemas.microsoft.com/office/drawing/2014/main" id="{74E26730-40B2-7A89-61FE-8E6E6620E2B8}"/>
              </a:ext>
            </a:extLst>
          </p:cNvPr>
          <p:cNvSpPr/>
          <p:nvPr/>
        </p:nvSpPr>
        <p:spPr>
          <a:xfrm>
            <a:off x="1040385" y="2735231"/>
            <a:ext cx="91440" cy="8725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1" name="Rectangle 50">
            <a:extLst>
              <a:ext uri="{FF2B5EF4-FFF2-40B4-BE49-F238E27FC236}">
                <a16:creationId xmlns:a16="http://schemas.microsoft.com/office/drawing/2014/main" id="{E9D96D71-48DA-66AB-F704-1641371DC420}"/>
              </a:ext>
            </a:extLst>
          </p:cNvPr>
          <p:cNvSpPr/>
          <p:nvPr/>
        </p:nvSpPr>
        <p:spPr>
          <a:xfrm>
            <a:off x="3541550" y="3498356"/>
            <a:ext cx="91440" cy="8725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2" name="Rectangle 51">
            <a:extLst>
              <a:ext uri="{FF2B5EF4-FFF2-40B4-BE49-F238E27FC236}">
                <a16:creationId xmlns:a16="http://schemas.microsoft.com/office/drawing/2014/main" id="{265E6F6A-B93A-8F9E-0F4D-EE512C0728C8}"/>
              </a:ext>
            </a:extLst>
          </p:cNvPr>
          <p:cNvSpPr/>
          <p:nvPr/>
        </p:nvSpPr>
        <p:spPr>
          <a:xfrm>
            <a:off x="3541550" y="2735231"/>
            <a:ext cx="91440" cy="8725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3" name="Rectangle 52">
            <a:extLst>
              <a:ext uri="{FF2B5EF4-FFF2-40B4-BE49-F238E27FC236}">
                <a16:creationId xmlns:a16="http://schemas.microsoft.com/office/drawing/2014/main" id="{1CD17B4D-0719-C1C1-54DF-CCFE11BC6C9D}"/>
              </a:ext>
            </a:extLst>
          </p:cNvPr>
          <p:cNvSpPr/>
          <p:nvPr/>
        </p:nvSpPr>
        <p:spPr>
          <a:xfrm>
            <a:off x="2293692" y="3498356"/>
            <a:ext cx="91440" cy="8725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4" name="Rectangle 53">
            <a:extLst>
              <a:ext uri="{FF2B5EF4-FFF2-40B4-BE49-F238E27FC236}">
                <a16:creationId xmlns:a16="http://schemas.microsoft.com/office/drawing/2014/main" id="{D90C14FC-6FC4-C217-B711-7E9024505758}"/>
              </a:ext>
            </a:extLst>
          </p:cNvPr>
          <p:cNvSpPr/>
          <p:nvPr/>
        </p:nvSpPr>
        <p:spPr>
          <a:xfrm>
            <a:off x="3541550" y="4100894"/>
            <a:ext cx="91440" cy="8725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5" name="Rectangle 54">
            <a:extLst>
              <a:ext uri="{FF2B5EF4-FFF2-40B4-BE49-F238E27FC236}">
                <a16:creationId xmlns:a16="http://schemas.microsoft.com/office/drawing/2014/main" id="{FBA60304-135F-8AFD-0AEB-D530BD463281}"/>
              </a:ext>
            </a:extLst>
          </p:cNvPr>
          <p:cNvSpPr/>
          <p:nvPr/>
        </p:nvSpPr>
        <p:spPr>
          <a:xfrm>
            <a:off x="4792834" y="3498356"/>
            <a:ext cx="91440" cy="8725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6" name="Rectangle 55">
            <a:extLst>
              <a:ext uri="{FF2B5EF4-FFF2-40B4-BE49-F238E27FC236}">
                <a16:creationId xmlns:a16="http://schemas.microsoft.com/office/drawing/2014/main" id="{1A579385-7510-5463-FAF4-F30A4EA326BE}"/>
              </a:ext>
            </a:extLst>
          </p:cNvPr>
          <p:cNvSpPr/>
          <p:nvPr/>
        </p:nvSpPr>
        <p:spPr>
          <a:xfrm>
            <a:off x="4792834" y="2735231"/>
            <a:ext cx="91440" cy="8725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7" name="Rectangle 56">
            <a:extLst>
              <a:ext uri="{FF2B5EF4-FFF2-40B4-BE49-F238E27FC236}">
                <a16:creationId xmlns:a16="http://schemas.microsoft.com/office/drawing/2014/main" id="{C8B09AFF-E037-8F85-606F-508A2D3FB03A}"/>
              </a:ext>
            </a:extLst>
          </p:cNvPr>
          <p:cNvSpPr/>
          <p:nvPr/>
        </p:nvSpPr>
        <p:spPr>
          <a:xfrm>
            <a:off x="4792834" y="4100894"/>
            <a:ext cx="91440" cy="8725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8" name="Rectangle 57">
            <a:extLst>
              <a:ext uri="{FF2B5EF4-FFF2-40B4-BE49-F238E27FC236}">
                <a16:creationId xmlns:a16="http://schemas.microsoft.com/office/drawing/2014/main" id="{55DE5EC0-DE57-2660-9278-05215C1B7C0C}"/>
              </a:ext>
            </a:extLst>
          </p:cNvPr>
          <p:cNvSpPr/>
          <p:nvPr/>
        </p:nvSpPr>
        <p:spPr>
          <a:xfrm>
            <a:off x="2293692" y="4100894"/>
            <a:ext cx="91440" cy="8725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9" name="Rectangle 58">
            <a:extLst>
              <a:ext uri="{FF2B5EF4-FFF2-40B4-BE49-F238E27FC236}">
                <a16:creationId xmlns:a16="http://schemas.microsoft.com/office/drawing/2014/main" id="{A140B62D-5CE4-EF0F-98C4-3488E8C78696}"/>
              </a:ext>
            </a:extLst>
          </p:cNvPr>
          <p:cNvSpPr/>
          <p:nvPr/>
        </p:nvSpPr>
        <p:spPr>
          <a:xfrm>
            <a:off x="1040385" y="3498356"/>
            <a:ext cx="91440" cy="8725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0" name="Rectangle 59">
            <a:extLst>
              <a:ext uri="{FF2B5EF4-FFF2-40B4-BE49-F238E27FC236}">
                <a16:creationId xmlns:a16="http://schemas.microsoft.com/office/drawing/2014/main" id="{3E2E9118-02A5-84CE-F4A5-D3DC226321CD}"/>
              </a:ext>
            </a:extLst>
          </p:cNvPr>
          <p:cNvSpPr/>
          <p:nvPr/>
        </p:nvSpPr>
        <p:spPr>
          <a:xfrm>
            <a:off x="1040385" y="4100894"/>
            <a:ext cx="91440" cy="8725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1" name="Rectangle 60">
            <a:extLst>
              <a:ext uri="{FF2B5EF4-FFF2-40B4-BE49-F238E27FC236}">
                <a16:creationId xmlns:a16="http://schemas.microsoft.com/office/drawing/2014/main" id="{F69C83A8-DF29-B18C-9672-648509F82FD7}"/>
              </a:ext>
            </a:extLst>
          </p:cNvPr>
          <p:cNvSpPr/>
          <p:nvPr/>
        </p:nvSpPr>
        <p:spPr>
          <a:xfrm>
            <a:off x="1040385" y="2883821"/>
            <a:ext cx="91440" cy="8725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65" name="Group 64">
            <a:extLst>
              <a:ext uri="{FF2B5EF4-FFF2-40B4-BE49-F238E27FC236}">
                <a16:creationId xmlns:a16="http://schemas.microsoft.com/office/drawing/2014/main" id="{F12A190A-34D2-80FC-103A-620884804545}"/>
              </a:ext>
            </a:extLst>
          </p:cNvPr>
          <p:cNvGrpSpPr/>
          <p:nvPr/>
        </p:nvGrpSpPr>
        <p:grpSpPr>
          <a:xfrm>
            <a:off x="3457312" y="706517"/>
            <a:ext cx="2509148" cy="270107"/>
            <a:chOff x="6424024" y="827768"/>
            <a:chExt cx="2509148" cy="270107"/>
          </a:xfrm>
        </p:grpSpPr>
        <p:sp>
          <p:nvSpPr>
            <p:cNvPr id="66" name="Rectangle 65">
              <a:extLst>
                <a:ext uri="{FF2B5EF4-FFF2-40B4-BE49-F238E27FC236}">
                  <a16:creationId xmlns:a16="http://schemas.microsoft.com/office/drawing/2014/main" id="{9C42E400-AE3E-6CF2-AA94-85B9738063B4}"/>
                </a:ext>
              </a:extLst>
            </p:cNvPr>
            <p:cNvSpPr/>
            <p:nvPr/>
          </p:nvSpPr>
          <p:spPr>
            <a:xfrm>
              <a:off x="8449846" y="992692"/>
              <a:ext cx="91440" cy="8725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7" name="Rectangle 66">
              <a:extLst>
                <a:ext uri="{FF2B5EF4-FFF2-40B4-BE49-F238E27FC236}">
                  <a16:creationId xmlns:a16="http://schemas.microsoft.com/office/drawing/2014/main" id="{F21BCA3E-D878-258A-372B-A586B4F92393}"/>
                </a:ext>
              </a:extLst>
            </p:cNvPr>
            <p:cNvSpPr/>
            <p:nvPr/>
          </p:nvSpPr>
          <p:spPr>
            <a:xfrm>
              <a:off x="8645789" y="992692"/>
              <a:ext cx="91440" cy="8725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8" name="Rectangle 67">
              <a:extLst>
                <a:ext uri="{FF2B5EF4-FFF2-40B4-BE49-F238E27FC236}">
                  <a16:creationId xmlns:a16="http://schemas.microsoft.com/office/drawing/2014/main" id="{69FA71DB-58DB-DC63-4F12-920D94DF39E2}"/>
                </a:ext>
              </a:extLst>
            </p:cNvPr>
            <p:cNvSpPr/>
            <p:nvPr/>
          </p:nvSpPr>
          <p:spPr>
            <a:xfrm>
              <a:off x="8841732" y="992692"/>
              <a:ext cx="91440" cy="8725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9" name="TextBox 68">
              <a:extLst>
                <a:ext uri="{FF2B5EF4-FFF2-40B4-BE49-F238E27FC236}">
                  <a16:creationId xmlns:a16="http://schemas.microsoft.com/office/drawing/2014/main" id="{463A2625-4484-B1A5-EC1C-3D15D67B405C}"/>
                </a:ext>
              </a:extLst>
            </p:cNvPr>
            <p:cNvSpPr txBox="1"/>
            <p:nvPr/>
          </p:nvSpPr>
          <p:spPr>
            <a:xfrm>
              <a:off x="6424024" y="974764"/>
              <a:ext cx="193658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Value Potential of the function for the industry</a:t>
              </a:r>
            </a:p>
          </p:txBody>
        </p:sp>
        <p:sp>
          <p:nvSpPr>
            <p:cNvPr id="70" name="TextBox 69">
              <a:extLst>
                <a:ext uri="{FF2B5EF4-FFF2-40B4-BE49-F238E27FC236}">
                  <a16:creationId xmlns:a16="http://schemas.microsoft.com/office/drawing/2014/main" id="{FF015CF3-9DD4-2874-2750-7FF6CAB8B46E}"/>
                </a:ext>
              </a:extLst>
            </p:cNvPr>
            <p:cNvSpPr txBox="1"/>
            <p:nvPr/>
          </p:nvSpPr>
          <p:spPr>
            <a:xfrm>
              <a:off x="8449846" y="827768"/>
              <a:ext cx="194169"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High</a:t>
              </a:r>
            </a:p>
          </p:txBody>
        </p:sp>
        <p:sp>
          <p:nvSpPr>
            <p:cNvPr id="71" name="TextBox 70">
              <a:extLst>
                <a:ext uri="{FF2B5EF4-FFF2-40B4-BE49-F238E27FC236}">
                  <a16:creationId xmlns:a16="http://schemas.microsoft.com/office/drawing/2014/main" id="{1259E5F5-960D-D319-2AD2-2CB780D63772}"/>
                </a:ext>
              </a:extLst>
            </p:cNvPr>
            <p:cNvSpPr txBox="1"/>
            <p:nvPr/>
          </p:nvSpPr>
          <p:spPr>
            <a:xfrm>
              <a:off x="8761863" y="827768"/>
              <a:ext cx="171309"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Low</a:t>
              </a:r>
            </a:p>
          </p:txBody>
        </p:sp>
      </p:grpSp>
      <p:sp>
        <p:nvSpPr>
          <p:cNvPr id="72" name="TextBox 71">
            <a:extLst>
              <a:ext uri="{FF2B5EF4-FFF2-40B4-BE49-F238E27FC236}">
                <a16:creationId xmlns:a16="http://schemas.microsoft.com/office/drawing/2014/main" id="{ADCA21D7-846A-5CAB-7CC0-3EE8C7DFD0B8}"/>
              </a:ext>
            </a:extLst>
          </p:cNvPr>
          <p:cNvSpPr txBox="1"/>
          <p:nvPr/>
        </p:nvSpPr>
        <p:spPr>
          <a:xfrm>
            <a:off x="225425" y="1086697"/>
            <a:ext cx="5741034"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ea typeface="+mn-ea"/>
                <a:cs typeface="+mn-cs"/>
              </a:rPr>
              <a:t>About 75 percent of the value that generative AI use cases could deliver falls across four areas: Customer operations, marketing and sales, </a:t>
            </a:r>
            <a:r>
              <a:rPr kumimoji="0" lang="en-US" sz="1600" b="1" i="0" u="sng" strike="noStrike" kern="1200" cap="none" spc="0" normalizeH="0" baseline="0" noProof="0">
                <a:ln>
                  <a:noFill/>
                </a:ln>
                <a:solidFill>
                  <a:srgbClr val="000000"/>
                </a:solidFill>
                <a:effectLst/>
                <a:uLnTx/>
                <a:uFillTx/>
                <a:ea typeface="+mn-ea"/>
                <a:cs typeface="+mn-cs"/>
              </a:rPr>
              <a:t>software engineering</a:t>
            </a:r>
            <a:r>
              <a:rPr kumimoji="0" lang="en-US" sz="1600" b="1" i="0" u="none" strike="noStrike" kern="1200" cap="none" spc="0" normalizeH="0" baseline="0" noProof="0">
                <a:ln>
                  <a:noFill/>
                </a:ln>
                <a:solidFill>
                  <a:srgbClr val="000000"/>
                </a:solidFill>
                <a:effectLst/>
                <a:uLnTx/>
                <a:uFillTx/>
                <a:ea typeface="+mn-ea"/>
                <a:cs typeface="+mn-cs"/>
              </a:rPr>
              <a:t>, and R&amp;D</a:t>
            </a:r>
          </a:p>
        </p:txBody>
      </p:sp>
      <p:sp>
        <p:nvSpPr>
          <p:cNvPr id="3" name="Rectangle 2">
            <a:extLst>
              <a:ext uri="{FF2B5EF4-FFF2-40B4-BE49-F238E27FC236}">
                <a16:creationId xmlns:a16="http://schemas.microsoft.com/office/drawing/2014/main" id="{D6FB8961-CE15-B5B7-0FCE-201BE1D2F394}"/>
              </a:ext>
            </a:extLst>
          </p:cNvPr>
          <p:cNvSpPr/>
          <p:nvPr/>
        </p:nvSpPr>
        <p:spPr>
          <a:xfrm>
            <a:off x="211931" y="3388006"/>
            <a:ext cx="5762625" cy="600588"/>
          </a:xfrm>
          <a:prstGeom prst="rect">
            <a:avLst/>
          </a:pr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4" name="Picture 4" descr="File:Revature-768x768.webp">
            <a:extLst>
              <a:ext uri="{FF2B5EF4-FFF2-40B4-BE49-F238E27FC236}">
                <a16:creationId xmlns:a16="http://schemas.microsoft.com/office/drawing/2014/main" id="{7378DCA8-21AA-C4F0-8C6E-C10893E4CC94}"/>
              </a:ext>
            </a:extLst>
          </p:cNvPr>
          <p:cNvPicPr>
            <a:picLocks noChangeAspect="1" noChangeArrowheads="1"/>
          </p:cNvPicPr>
          <p:nvPr/>
        </p:nvPicPr>
        <p:blipFill>
          <a:blip r:embed="rId5">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127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3BFD-8467-EFB5-9F91-DD433878B91E}"/>
              </a:ext>
            </a:extLst>
          </p:cNvPr>
          <p:cNvSpPr>
            <a:spLocks noGrp="1"/>
          </p:cNvSpPr>
          <p:nvPr>
            <p:ph type="title"/>
          </p:nvPr>
        </p:nvSpPr>
        <p:spPr/>
        <p:txBody>
          <a:bodyPr/>
          <a:lstStyle/>
          <a:p>
            <a:r>
              <a:rPr lang="en-US" err="1"/>
              <a:t>GenAI</a:t>
            </a:r>
            <a:r>
              <a:rPr lang="en-US"/>
              <a:t> Architecture</a:t>
            </a:r>
          </a:p>
        </p:txBody>
      </p:sp>
      <p:sp>
        <p:nvSpPr>
          <p:cNvPr id="3" name="TextBox 2">
            <a:extLst>
              <a:ext uri="{FF2B5EF4-FFF2-40B4-BE49-F238E27FC236}">
                <a16:creationId xmlns:a16="http://schemas.microsoft.com/office/drawing/2014/main" id="{5BB688D6-AD1D-76B7-C027-8ADAE24362D2}"/>
              </a:ext>
            </a:extLst>
          </p:cNvPr>
          <p:cNvSpPr txBox="1"/>
          <p:nvPr/>
        </p:nvSpPr>
        <p:spPr>
          <a:xfrm>
            <a:off x="225425" y="590596"/>
            <a:ext cx="8720138" cy="215444"/>
          </a:xfrm>
          <a:prstGeom prst="rect">
            <a:avLst/>
          </a:prstGeom>
          <a:noFill/>
        </p:spPr>
        <p:txBody>
          <a:bodyPr wrap="square" lIns="0" tIns="0" rIns="0" bIns="0" rtlCol="0">
            <a:spAutoFit/>
          </a:bodyPr>
          <a:lstStyle/>
          <a:p>
            <a:r>
              <a:rPr lang="en-US" sz="1400"/>
              <a:t>Reference Implementation</a:t>
            </a:r>
          </a:p>
        </p:txBody>
      </p:sp>
      <p:sp>
        <p:nvSpPr>
          <p:cNvPr id="5" name="Rectangle: Rounded Corners 2117">
            <a:extLst>
              <a:ext uri="{FF2B5EF4-FFF2-40B4-BE49-F238E27FC236}">
                <a16:creationId xmlns:a16="http://schemas.microsoft.com/office/drawing/2014/main" id="{099E4994-8303-81C6-2F14-F68553976BC4}"/>
              </a:ext>
            </a:extLst>
          </p:cNvPr>
          <p:cNvSpPr/>
          <p:nvPr/>
        </p:nvSpPr>
        <p:spPr>
          <a:xfrm>
            <a:off x="3816284" y="3388066"/>
            <a:ext cx="2235545" cy="113291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pPr>
            <a:r>
              <a:rPr lang="en-US" sz="900" b="1">
                <a:solidFill>
                  <a:prstClr val="black"/>
                </a:solidFill>
              </a:rPr>
              <a:t>Memory (Vector Database)</a:t>
            </a:r>
          </a:p>
        </p:txBody>
      </p:sp>
      <p:sp>
        <p:nvSpPr>
          <p:cNvPr id="6" name="Rectangle: Rounded Corners 2117">
            <a:extLst>
              <a:ext uri="{FF2B5EF4-FFF2-40B4-BE49-F238E27FC236}">
                <a16:creationId xmlns:a16="http://schemas.microsoft.com/office/drawing/2014/main" id="{BE9CA8B9-82BC-B8E0-757B-F9957866BE45}"/>
              </a:ext>
            </a:extLst>
          </p:cNvPr>
          <p:cNvSpPr/>
          <p:nvPr/>
        </p:nvSpPr>
        <p:spPr>
          <a:xfrm>
            <a:off x="1157722" y="2169075"/>
            <a:ext cx="2558100" cy="113291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defRPr/>
            </a:pPr>
            <a:r>
              <a:rPr lang="en-US" sz="900" b="1">
                <a:solidFill>
                  <a:prstClr val="black"/>
                </a:solidFill>
              </a:rPr>
              <a:t>Model Hub</a:t>
            </a:r>
          </a:p>
        </p:txBody>
      </p:sp>
      <p:sp>
        <p:nvSpPr>
          <p:cNvPr id="7" name="Rectangle: Rounded Corners 2117">
            <a:extLst>
              <a:ext uri="{FF2B5EF4-FFF2-40B4-BE49-F238E27FC236}">
                <a16:creationId xmlns:a16="http://schemas.microsoft.com/office/drawing/2014/main" id="{AA87C5A2-C2CB-7B2B-0676-1BCD500D5C8D}"/>
              </a:ext>
            </a:extLst>
          </p:cNvPr>
          <p:cNvSpPr/>
          <p:nvPr/>
        </p:nvSpPr>
        <p:spPr>
          <a:xfrm>
            <a:off x="1290995" y="2491657"/>
            <a:ext cx="1011859" cy="747425"/>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67500" rtlCol="0" anchor="t"/>
          <a:lstStyle/>
          <a:p>
            <a:pPr defTabSz="685800" fontAlgn="base">
              <a:spcBef>
                <a:spcPct val="0"/>
              </a:spcBef>
              <a:spcAft>
                <a:spcPct val="0"/>
              </a:spcAft>
              <a:defRPr/>
            </a:pPr>
            <a:r>
              <a:rPr lang="en-US" sz="900">
                <a:solidFill>
                  <a:prstClr val="black"/>
                </a:solidFill>
              </a:rPr>
              <a:t>Hyperscalers</a:t>
            </a:r>
          </a:p>
        </p:txBody>
      </p:sp>
      <p:sp>
        <p:nvSpPr>
          <p:cNvPr id="8" name="Rectangle: Rounded Corners 2117">
            <a:extLst>
              <a:ext uri="{FF2B5EF4-FFF2-40B4-BE49-F238E27FC236}">
                <a16:creationId xmlns:a16="http://schemas.microsoft.com/office/drawing/2014/main" id="{50A79348-4DE0-4F05-4F59-A81520BE1116}"/>
              </a:ext>
            </a:extLst>
          </p:cNvPr>
          <p:cNvSpPr/>
          <p:nvPr/>
        </p:nvSpPr>
        <p:spPr>
          <a:xfrm>
            <a:off x="2403315" y="2491657"/>
            <a:ext cx="1170737" cy="747425"/>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67500" rtlCol="0" anchor="t"/>
          <a:lstStyle/>
          <a:p>
            <a:pPr defTabSz="685800" fontAlgn="base">
              <a:spcBef>
                <a:spcPct val="0"/>
              </a:spcBef>
              <a:spcAft>
                <a:spcPct val="0"/>
              </a:spcAft>
              <a:defRPr/>
            </a:pPr>
            <a:r>
              <a:rPr lang="en-US" sz="900">
                <a:solidFill>
                  <a:prstClr val="black"/>
                </a:solidFill>
              </a:rPr>
              <a:t>Open Source</a:t>
            </a:r>
          </a:p>
        </p:txBody>
      </p:sp>
      <p:pic>
        <p:nvPicPr>
          <p:cNvPr id="9" name="Graphic 8">
            <a:extLst>
              <a:ext uri="{FF2B5EF4-FFF2-40B4-BE49-F238E27FC236}">
                <a16:creationId xmlns:a16="http://schemas.microsoft.com/office/drawing/2014/main" id="{55AE9479-83C3-E594-DF23-604475EF8C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1017" y="2852429"/>
            <a:ext cx="232117" cy="232117"/>
          </a:xfrm>
          <a:prstGeom prst="rect">
            <a:avLst/>
          </a:prstGeom>
        </p:spPr>
      </p:pic>
      <p:pic>
        <p:nvPicPr>
          <p:cNvPr id="10" name="Graphic 9">
            <a:extLst>
              <a:ext uri="{FF2B5EF4-FFF2-40B4-BE49-F238E27FC236}">
                <a16:creationId xmlns:a16="http://schemas.microsoft.com/office/drawing/2014/main" id="{F4151C7E-039E-BA91-CF54-8C184EBAF1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8185" y="2903315"/>
            <a:ext cx="563903" cy="130342"/>
          </a:xfrm>
          <a:prstGeom prst="rect">
            <a:avLst/>
          </a:prstGeom>
        </p:spPr>
      </p:pic>
      <p:pic>
        <p:nvPicPr>
          <p:cNvPr id="11" name="Picture 10">
            <a:extLst>
              <a:ext uri="{FF2B5EF4-FFF2-40B4-BE49-F238E27FC236}">
                <a16:creationId xmlns:a16="http://schemas.microsoft.com/office/drawing/2014/main" id="{29271AA3-13FF-5AEA-B02B-384C5B58A729}"/>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338118" y="2742338"/>
            <a:ext cx="351649" cy="238031"/>
          </a:xfrm>
          <a:prstGeom prst="rect">
            <a:avLst/>
          </a:prstGeom>
        </p:spPr>
      </p:pic>
      <p:pic>
        <p:nvPicPr>
          <p:cNvPr id="12" name="Picture 4" descr="Vertex AI Studio | Google Cloud">
            <a:extLst>
              <a:ext uri="{FF2B5EF4-FFF2-40B4-BE49-F238E27FC236}">
                <a16:creationId xmlns:a16="http://schemas.microsoft.com/office/drawing/2014/main" id="{AB7FA2A8-235D-3CCF-6CBD-293EA8481C8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99405" y="2968486"/>
            <a:ext cx="275940" cy="27594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2117">
            <a:extLst>
              <a:ext uri="{FF2B5EF4-FFF2-40B4-BE49-F238E27FC236}">
                <a16:creationId xmlns:a16="http://schemas.microsoft.com/office/drawing/2014/main" id="{582239F3-24AF-C722-9B81-AEA10A6D0966}"/>
              </a:ext>
            </a:extLst>
          </p:cNvPr>
          <p:cNvSpPr/>
          <p:nvPr/>
        </p:nvSpPr>
        <p:spPr>
          <a:xfrm>
            <a:off x="6161249" y="946592"/>
            <a:ext cx="1852017" cy="2355398"/>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pPr>
            <a:r>
              <a:rPr lang="en-US" sz="900" b="1">
                <a:solidFill>
                  <a:prstClr val="black"/>
                </a:solidFill>
              </a:rPr>
              <a:t>Development, Orchestration, Observability</a:t>
            </a:r>
          </a:p>
        </p:txBody>
      </p:sp>
      <p:sp>
        <p:nvSpPr>
          <p:cNvPr id="14" name="Rectangle: Rounded Corners 2117">
            <a:extLst>
              <a:ext uri="{FF2B5EF4-FFF2-40B4-BE49-F238E27FC236}">
                <a16:creationId xmlns:a16="http://schemas.microsoft.com/office/drawing/2014/main" id="{2C95067F-88B9-36C2-E557-81DEE084ED23}"/>
              </a:ext>
            </a:extLst>
          </p:cNvPr>
          <p:cNvSpPr/>
          <p:nvPr/>
        </p:nvSpPr>
        <p:spPr>
          <a:xfrm>
            <a:off x="3816284" y="2169074"/>
            <a:ext cx="2235545" cy="113291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defRPr/>
            </a:pPr>
            <a:r>
              <a:rPr lang="en-US" sz="900" b="1">
                <a:solidFill>
                  <a:prstClr val="black"/>
                </a:solidFill>
              </a:rPr>
              <a:t>Inference Providers</a:t>
            </a:r>
          </a:p>
        </p:txBody>
      </p:sp>
      <p:pic>
        <p:nvPicPr>
          <p:cNvPr id="15" name="Picture 14">
            <a:extLst>
              <a:ext uri="{FF2B5EF4-FFF2-40B4-BE49-F238E27FC236}">
                <a16:creationId xmlns:a16="http://schemas.microsoft.com/office/drawing/2014/main" id="{1F5E0517-F826-B480-5E6E-571275A82035}"/>
              </a:ext>
            </a:extLst>
          </p:cNvPr>
          <p:cNvPicPr>
            <a:picLocks noChangeAspect="1"/>
          </p:cNvPicPr>
          <p:nvPr/>
        </p:nvPicPr>
        <p:blipFill>
          <a:blip r:embed="rId9"/>
          <a:stretch>
            <a:fillRect/>
          </a:stretch>
        </p:blipFill>
        <p:spPr>
          <a:xfrm>
            <a:off x="3976581" y="2561308"/>
            <a:ext cx="804785" cy="155867"/>
          </a:xfrm>
          <a:prstGeom prst="rect">
            <a:avLst/>
          </a:prstGeom>
        </p:spPr>
      </p:pic>
      <p:pic>
        <p:nvPicPr>
          <p:cNvPr id="16" name="Picture 15">
            <a:extLst>
              <a:ext uri="{FF2B5EF4-FFF2-40B4-BE49-F238E27FC236}">
                <a16:creationId xmlns:a16="http://schemas.microsoft.com/office/drawing/2014/main" id="{599B3999-0D66-B734-C6B4-F86EC4D80CA2}"/>
              </a:ext>
            </a:extLst>
          </p:cNvPr>
          <p:cNvPicPr>
            <a:picLocks noChangeAspect="1"/>
          </p:cNvPicPr>
          <p:nvPr/>
        </p:nvPicPr>
        <p:blipFill>
          <a:blip r:embed="rId10"/>
          <a:stretch>
            <a:fillRect/>
          </a:stretch>
        </p:blipFill>
        <p:spPr>
          <a:xfrm>
            <a:off x="4084085" y="2831966"/>
            <a:ext cx="323879" cy="323879"/>
          </a:xfrm>
          <a:prstGeom prst="rect">
            <a:avLst/>
          </a:prstGeom>
        </p:spPr>
      </p:pic>
      <p:pic>
        <p:nvPicPr>
          <p:cNvPr id="17" name="Picture 16">
            <a:extLst>
              <a:ext uri="{FF2B5EF4-FFF2-40B4-BE49-F238E27FC236}">
                <a16:creationId xmlns:a16="http://schemas.microsoft.com/office/drawing/2014/main" id="{C50D8F50-6CA5-B340-D2B1-0FF2CB47F150}"/>
              </a:ext>
            </a:extLst>
          </p:cNvPr>
          <p:cNvPicPr>
            <a:picLocks noChangeAspect="1"/>
          </p:cNvPicPr>
          <p:nvPr/>
        </p:nvPicPr>
        <p:blipFill>
          <a:blip r:embed="rId11"/>
          <a:stretch>
            <a:fillRect/>
          </a:stretch>
        </p:blipFill>
        <p:spPr>
          <a:xfrm>
            <a:off x="3910874" y="3863014"/>
            <a:ext cx="288961" cy="325896"/>
          </a:xfrm>
          <a:prstGeom prst="rect">
            <a:avLst/>
          </a:prstGeom>
        </p:spPr>
      </p:pic>
      <p:pic>
        <p:nvPicPr>
          <p:cNvPr id="18" name="Picture 17">
            <a:extLst>
              <a:ext uri="{FF2B5EF4-FFF2-40B4-BE49-F238E27FC236}">
                <a16:creationId xmlns:a16="http://schemas.microsoft.com/office/drawing/2014/main" id="{74784C3A-C9DE-32C8-C799-300C87DE5102}"/>
              </a:ext>
            </a:extLst>
          </p:cNvPr>
          <p:cNvPicPr>
            <a:picLocks noChangeAspect="1"/>
          </p:cNvPicPr>
          <p:nvPr/>
        </p:nvPicPr>
        <p:blipFill>
          <a:blip r:embed="rId12"/>
          <a:stretch>
            <a:fillRect/>
          </a:stretch>
        </p:blipFill>
        <p:spPr>
          <a:xfrm>
            <a:off x="4408667" y="3805425"/>
            <a:ext cx="788670" cy="144590"/>
          </a:xfrm>
          <a:prstGeom prst="rect">
            <a:avLst/>
          </a:prstGeom>
        </p:spPr>
      </p:pic>
      <p:pic>
        <p:nvPicPr>
          <p:cNvPr id="19" name="Picture 18">
            <a:extLst>
              <a:ext uri="{FF2B5EF4-FFF2-40B4-BE49-F238E27FC236}">
                <a16:creationId xmlns:a16="http://schemas.microsoft.com/office/drawing/2014/main" id="{DF378DFE-F7D4-4400-1F9C-1852C6BC8F4A}"/>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618326" y="4160469"/>
            <a:ext cx="734553" cy="173635"/>
          </a:xfrm>
          <a:prstGeom prst="rect">
            <a:avLst/>
          </a:prstGeom>
        </p:spPr>
      </p:pic>
      <p:pic>
        <p:nvPicPr>
          <p:cNvPr id="20" name="Picture 8" descr="Neo4j - Wikipedia">
            <a:extLst>
              <a:ext uri="{FF2B5EF4-FFF2-40B4-BE49-F238E27FC236}">
                <a16:creationId xmlns:a16="http://schemas.microsoft.com/office/drawing/2014/main" id="{4290486C-3025-A9C0-27FC-B4489D22BEBD}"/>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5376132" y="3923730"/>
            <a:ext cx="577355" cy="21668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117">
            <a:extLst>
              <a:ext uri="{FF2B5EF4-FFF2-40B4-BE49-F238E27FC236}">
                <a16:creationId xmlns:a16="http://schemas.microsoft.com/office/drawing/2014/main" id="{507EEFF3-1D23-4719-C581-5999159721D5}"/>
              </a:ext>
            </a:extLst>
          </p:cNvPr>
          <p:cNvSpPr/>
          <p:nvPr/>
        </p:nvSpPr>
        <p:spPr>
          <a:xfrm>
            <a:off x="1157722" y="946592"/>
            <a:ext cx="2558100" cy="113291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pPr>
            <a:r>
              <a:rPr lang="en-US" sz="900" b="1">
                <a:solidFill>
                  <a:prstClr val="black"/>
                </a:solidFill>
              </a:rPr>
              <a:t>LLM Apps</a:t>
            </a:r>
          </a:p>
        </p:txBody>
      </p:sp>
      <p:sp>
        <p:nvSpPr>
          <p:cNvPr id="22" name="Rectangle: Rounded Corners 2117">
            <a:extLst>
              <a:ext uri="{FF2B5EF4-FFF2-40B4-BE49-F238E27FC236}">
                <a16:creationId xmlns:a16="http://schemas.microsoft.com/office/drawing/2014/main" id="{9E7EF432-94CB-BEB9-DC33-BF24E22DFE80}"/>
              </a:ext>
            </a:extLst>
          </p:cNvPr>
          <p:cNvSpPr/>
          <p:nvPr/>
        </p:nvSpPr>
        <p:spPr>
          <a:xfrm>
            <a:off x="3815644" y="950722"/>
            <a:ext cx="2235546" cy="113291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defRPr/>
            </a:pPr>
            <a:r>
              <a:rPr lang="en-US" sz="900" b="1">
                <a:solidFill>
                  <a:prstClr val="black"/>
                </a:solidFill>
              </a:rPr>
              <a:t>Agent Workbench</a:t>
            </a:r>
          </a:p>
        </p:txBody>
      </p:sp>
      <p:sp>
        <p:nvSpPr>
          <p:cNvPr id="23" name="Rectangle: Rounded Corners 2117">
            <a:extLst>
              <a:ext uri="{FF2B5EF4-FFF2-40B4-BE49-F238E27FC236}">
                <a16:creationId xmlns:a16="http://schemas.microsoft.com/office/drawing/2014/main" id="{2692BFFC-0465-0F8E-8E85-BE04F3AD3696}"/>
              </a:ext>
            </a:extLst>
          </p:cNvPr>
          <p:cNvSpPr/>
          <p:nvPr/>
        </p:nvSpPr>
        <p:spPr>
          <a:xfrm>
            <a:off x="1157722" y="3388066"/>
            <a:ext cx="2558100" cy="113291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pPr>
            <a:r>
              <a:rPr lang="en-US" sz="900" b="1">
                <a:solidFill>
                  <a:prstClr val="black"/>
                </a:solidFill>
              </a:rPr>
              <a:t>Intelligence (LLMs)</a:t>
            </a:r>
          </a:p>
        </p:txBody>
      </p:sp>
      <p:grpSp>
        <p:nvGrpSpPr>
          <p:cNvPr id="24" name="Group 23">
            <a:extLst>
              <a:ext uri="{FF2B5EF4-FFF2-40B4-BE49-F238E27FC236}">
                <a16:creationId xmlns:a16="http://schemas.microsoft.com/office/drawing/2014/main" id="{93510220-084E-172D-06BD-B72CD882068F}"/>
              </a:ext>
            </a:extLst>
          </p:cNvPr>
          <p:cNvGrpSpPr/>
          <p:nvPr/>
        </p:nvGrpSpPr>
        <p:grpSpPr>
          <a:xfrm>
            <a:off x="1290995" y="3710649"/>
            <a:ext cx="1011859" cy="747425"/>
            <a:chOff x="1290995" y="3710649"/>
            <a:chExt cx="1011859" cy="747425"/>
          </a:xfrm>
        </p:grpSpPr>
        <p:sp>
          <p:nvSpPr>
            <p:cNvPr id="46" name="Rectangle: Rounded Corners 2117">
              <a:extLst>
                <a:ext uri="{FF2B5EF4-FFF2-40B4-BE49-F238E27FC236}">
                  <a16:creationId xmlns:a16="http://schemas.microsoft.com/office/drawing/2014/main" id="{5134B198-FB43-592C-A1CD-683D6871C9DB}"/>
                </a:ext>
              </a:extLst>
            </p:cNvPr>
            <p:cNvSpPr/>
            <p:nvPr/>
          </p:nvSpPr>
          <p:spPr>
            <a:xfrm>
              <a:off x="1290995" y="3710649"/>
              <a:ext cx="1011859" cy="747425"/>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67500" rtlCol="0" anchor="t"/>
            <a:lstStyle/>
            <a:p>
              <a:pPr defTabSz="685800" fontAlgn="base">
                <a:spcBef>
                  <a:spcPct val="0"/>
                </a:spcBef>
                <a:spcAft>
                  <a:spcPct val="0"/>
                </a:spcAft>
                <a:defRPr/>
              </a:pPr>
              <a:r>
                <a:rPr lang="en-US" sz="900">
                  <a:solidFill>
                    <a:prstClr val="black"/>
                  </a:solidFill>
                </a:rPr>
                <a:t>Closed Source</a:t>
              </a:r>
            </a:p>
            <a:p>
              <a:pPr defTabSz="685800" fontAlgn="base">
                <a:spcBef>
                  <a:spcPct val="0"/>
                </a:spcBef>
                <a:spcAft>
                  <a:spcPct val="0"/>
                </a:spcAft>
                <a:defRPr/>
              </a:pPr>
              <a:endParaRPr lang="en-US" sz="900">
                <a:solidFill>
                  <a:prstClr val="black"/>
                </a:solidFill>
              </a:endParaRPr>
            </a:p>
          </p:txBody>
        </p:sp>
        <p:pic>
          <p:nvPicPr>
            <p:cNvPr id="47" name="Picture 46">
              <a:extLst>
                <a:ext uri="{FF2B5EF4-FFF2-40B4-BE49-F238E27FC236}">
                  <a16:creationId xmlns:a16="http://schemas.microsoft.com/office/drawing/2014/main" id="{6340FB6E-A8AE-2246-1006-9F95C89D7C92}"/>
                </a:ext>
              </a:extLst>
            </p:cNvPr>
            <p:cNvPicPr>
              <a:picLocks noChangeAspect="1"/>
            </p:cNvPicPr>
            <p:nvPr/>
          </p:nvPicPr>
          <p:blipFill>
            <a:blip r:embed="rId15"/>
            <a:stretch>
              <a:fillRect/>
            </a:stretch>
          </p:blipFill>
          <p:spPr>
            <a:xfrm>
              <a:off x="1348829" y="3982545"/>
              <a:ext cx="276909" cy="276909"/>
            </a:xfrm>
            <a:prstGeom prst="rect">
              <a:avLst/>
            </a:prstGeom>
          </p:spPr>
        </p:pic>
        <p:pic>
          <p:nvPicPr>
            <p:cNvPr id="48" name="Picture 47">
              <a:extLst>
                <a:ext uri="{FF2B5EF4-FFF2-40B4-BE49-F238E27FC236}">
                  <a16:creationId xmlns:a16="http://schemas.microsoft.com/office/drawing/2014/main" id="{04B26F36-5989-8DAF-83ED-C6E1A8B53CB0}"/>
                </a:ext>
              </a:extLst>
            </p:cNvPr>
            <p:cNvPicPr>
              <a:picLocks noChangeAspect="1"/>
            </p:cNvPicPr>
            <p:nvPr/>
          </p:nvPicPr>
          <p:blipFill>
            <a:blip r:embed="rId16"/>
            <a:stretch>
              <a:fillRect/>
            </a:stretch>
          </p:blipFill>
          <p:spPr>
            <a:xfrm>
              <a:off x="1860841" y="4003059"/>
              <a:ext cx="235880" cy="235880"/>
            </a:xfrm>
            <a:prstGeom prst="rect">
              <a:avLst/>
            </a:prstGeom>
          </p:spPr>
        </p:pic>
        <p:pic>
          <p:nvPicPr>
            <p:cNvPr id="49" name="Picture 48">
              <a:extLst>
                <a:ext uri="{FF2B5EF4-FFF2-40B4-BE49-F238E27FC236}">
                  <a16:creationId xmlns:a16="http://schemas.microsoft.com/office/drawing/2014/main" id="{6AB52398-C731-8AB8-BB30-0C100F6D8712}"/>
                </a:ext>
              </a:extLst>
            </p:cNvPr>
            <p:cNvPicPr>
              <a:picLocks noChangeAspect="1"/>
            </p:cNvPicPr>
            <p:nvPr/>
          </p:nvPicPr>
          <p:blipFill>
            <a:blip r:embed="rId17"/>
            <a:stretch>
              <a:fillRect/>
            </a:stretch>
          </p:blipFill>
          <p:spPr>
            <a:xfrm>
              <a:off x="1465641" y="4237304"/>
              <a:ext cx="662567" cy="215469"/>
            </a:xfrm>
            <a:prstGeom prst="rect">
              <a:avLst/>
            </a:prstGeom>
          </p:spPr>
        </p:pic>
      </p:grpSp>
      <p:grpSp>
        <p:nvGrpSpPr>
          <p:cNvPr id="25" name="Group 24">
            <a:extLst>
              <a:ext uri="{FF2B5EF4-FFF2-40B4-BE49-F238E27FC236}">
                <a16:creationId xmlns:a16="http://schemas.microsoft.com/office/drawing/2014/main" id="{638C92CA-BAE6-F4EC-0D0F-7181D8EF1AF7}"/>
              </a:ext>
            </a:extLst>
          </p:cNvPr>
          <p:cNvGrpSpPr/>
          <p:nvPr/>
        </p:nvGrpSpPr>
        <p:grpSpPr>
          <a:xfrm>
            <a:off x="2403315" y="3710649"/>
            <a:ext cx="1170737" cy="747425"/>
            <a:chOff x="2403315" y="3710649"/>
            <a:chExt cx="1170737" cy="747425"/>
          </a:xfrm>
        </p:grpSpPr>
        <p:sp>
          <p:nvSpPr>
            <p:cNvPr id="42" name="Rectangle: Rounded Corners 2117">
              <a:extLst>
                <a:ext uri="{FF2B5EF4-FFF2-40B4-BE49-F238E27FC236}">
                  <a16:creationId xmlns:a16="http://schemas.microsoft.com/office/drawing/2014/main" id="{50FE2AA0-2A82-C2A9-C2B7-2AF05E91B67C}"/>
                </a:ext>
              </a:extLst>
            </p:cNvPr>
            <p:cNvSpPr/>
            <p:nvPr/>
          </p:nvSpPr>
          <p:spPr>
            <a:xfrm>
              <a:off x="2403315" y="3710649"/>
              <a:ext cx="1170737" cy="747425"/>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67500" rtlCol="0" anchor="t"/>
            <a:lstStyle/>
            <a:p>
              <a:pPr defTabSz="685800" fontAlgn="base">
                <a:spcBef>
                  <a:spcPct val="0"/>
                </a:spcBef>
                <a:spcAft>
                  <a:spcPct val="0"/>
                </a:spcAft>
                <a:defRPr/>
              </a:pPr>
              <a:r>
                <a:rPr lang="en-US" sz="900">
                  <a:solidFill>
                    <a:prstClr val="black"/>
                  </a:solidFill>
                </a:rPr>
                <a:t>Open Source</a:t>
              </a:r>
            </a:p>
          </p:txBody>
        </p:sp>
        <p:pic>
          <p:nvPicPr>
            <p:cNvPr id="43" name="Picture 42">
              <a:extLst>
                <a:ext uri="{FF2B5EF4-FFF2-40B4-BE49-F238E27FC236}">
                  <a16:creationId xmlns:a16="http://schemas.microsoft.com/office/drawing/2014/main" id="{0C09B197-CB8F-EEF2-D689-5ECC125F7049}"/>
                </a:ext>
              </a:extLst>
            </p:cNvPr>
            <p:cNvPicPr>
              <a:picLocks noChangeAspect="1"/>
            </p:cNvPicPr>
            <p:nvPr/>
          </p:nvPicPr>
          <p:blipFill>
            <a:blip r:embed="rId18"/>
            <a:stretch>
              <a:fillRect/>
            </a:stretch>
          </p:blipFill>
          <p:spPr>
            <a:xfrm>
              <a:off x="2503826" y="4065162"/>
              <a:ext cx="267669" cy="267669"/>
            </a:xfrm>
            <a:prstGeom prst="rect">
              <a:avLst/>
            </a:prstGeom>
          </p:spPr>
        </p:pic>
        <p:pic>
          <p:nvPicPr>
            <p:cNvPr id="44" name="Picture 43">
              <a:extLst>
                <a:ext uri="{FF2B5EF4-FFF2-40B4-BE49-F238E27FC236}">
                  <a16:creationId xmlns:a16="http://schemas.microsoft.com/office/drawing/2014/main" id="{5EA56EFD-5C7E-9738-6BFF-F295316AB529}"/>
                </a:ext>
              </a:extLst>
            </p:cNvPr>
            <p:cNvPicPr>
              <a:picLocks noChangeAspect="1"/>
            </p:cNvPicPr>
            <p:nvPr/>
          </p:nvPicPr>
          <p:blipFill>
            <a:blip r:embed="rId19"/>
            <a:stretch>
              <a:fillRect/>
            </a:stretch>
          </p:blipFill>
          <p:spPr>
            <a:xfrm>
              <a:off x="3234577" y="4062965"/>
              <a:ext cx="276216" cy="272062"/>
            </a:xfrm>
            <a:prstGeom prst="rect">
              <a:avLst/>
            </a:prstGeom>
          </p:spPr>
        </p:pic>
        <p:pic>
          <p:nvPicPr>
            <p:cNvPr id="45" name="Picture 44">
              <a:extLst>
                <a:ext uri="{FF2B5EF4-FFF2-40B4-BE49-F238E27FC236}">
                  <a16:creationId xmlns:a16="http://schemas.microsoft.com/office/drawing/2014/main" id="{61734BD3-5618-688B-F792-642ECE3FF646}"/>
                </a:ext>
              </a:extLst>
            </p:cNvPr>
            <p:cNvPicPr>
              <a:picLocks noChangeAspect="1"/>
            </p:cNvPicPr>
            <p:nvPr/>
          </p:nvPicPr>
          <p:blipFill>
            <a:blip r:embed="rId20"/>
            <a:stretch>
              <a:fillRect/>
            </a:stretch>
          </p:blipFill>
          <p:spPr>
            <a:xfrm>
              <a:off x="2856013" y="4051778"/>
              <a:ext cx="294435" cy="294435"/>
            </a:xfrm>
            <a:prstGeom prst="rect">
              <a:avLst/>
            </a:prstGeom>
          </p:spPr>
        </p:pic>
      </p:grpSp>
      <p:pic>
        <p:nvPicPr>
          <p:cNvPr id="26" name="Picture 10" descr="LangChain">
            <a:extLst>
              <a:ext uri="{FF2B5EF4-FFF2-40B4-BE49-F238E27FC236}">
                <a16:creationId xmlns:a16="http://schemas.microsoft.com/office/drawing/2014/main" id="{2C0165BB-7D34-702C-9489-652054E2B0F9}"/>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6368773" y="1507483"/>
            <a:ext cx="973013" cy="1535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31AB3783-DF28-F70F-148C-690772300DB7}"/>
              </a:ext>
            </a:extLst>
          </p:cNvPr>
          <p:cNvPicPr>
            <a:picLocks noChangeAspect="1"/>
          </p:cNvPicPr>
          <p:nvPr/>
        </p:nvPicPr>
        <p:blipFill>
          <a:blip r:embed="rId22"/>
          <a:stretch>
            <a:fillRect/>
          </a:stretch>
        </p:blipFill>
        <p:spPr>
          <a:xfrm>
            <a:off x="6370949" y="2287303"/>
            <a:ext cx="993734" cy="153959"/>
          </a:xfrm>
          <a:prstGeom prst="rect">
            <a:avLst/>
          </a:prstGeom>
        </p:spPr>
      </p:pic>
      <p:pic>
        <p:nvPicPr>
          <p:cNvPr id="28" name="Picture 27">
            <a:extLst>
              <a:ext uri="{FF2B5EF4-FFF2-40B4-BE49-F238E27FC236}">
                <a16:creationId xmlns:a16="http://schemas.microsoft.com/office/drawing/2014/main" id="{BB3F9BA9-EF07-98B8-CB1A-BE3E4BA267AF}"/>
              </a:ext>
            </a:extLst>
          </p:cNvPr>
          <p:cNvPicPr>
            <a:picLocks noChangeAspect="1"/>
          </p:cNvPicPr>
          <p:nvPr/>
        </p:nvPicPr>
        <p:blipFill rotWithShape="1">
          <a:blip r:embed="rId23">
            <a:extLst>
              <a:ext uri="{28A0092B-C50C-407E-A947-70E740481C1C}">
                <a14:useLocalDpi xmlns:a14="http://schemas.microsoft.com/office/drawing/2010/main"/>
              </a:ext>
            </a:extLst>
          </a:blip>
          <a:srcRect/>
          <a:stretch/>
        </p:blipFill>
        <p:spPr>
          <a:xfrm>
            <a:off x="6943304" y="1731657"/>
            <a:ext cx="838337" cy="224801"/>
          </a:xfrm>
          <a:prstGeom prst="rect">
            <a:avLst/>
          </a:prstGeom>
        </p:spPr>
      </p:pic>
      <p:sp>
        <p:nvSpPr>
          <p:cNvPr id="29" name="Rectangle: Rounded Corners 2117">
            <a:extLst>
              <a:ext uri="{FF2B5EF4-FFF2-40B4-BE49-F238E27FC236}">
                <a16:creationId xmlns:a16="http://schemas.microsoft.com/office/drawing/2014/main" id="{9AC5EDA0-7C5C-D509-ED5F-615278C98552}"/>
              </a:ext>
            </a:extLst>
          </p:cNvPr>
          <p:cNvSpPr/>
          <p:nvPr/>
        </p:nvSpPr>
        <p:spPr>
          <a:xfrm>
            <a:off x="6167062" y="3388066"/>
            <a:ext cx="1846204" cy="113291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pPr>
            <a:r>
              <a:rPr lang="en-US" sz="900" b="1">
                <a:solidFill>
                  <a:prstClr val="black"/>
                </a:solidFill>
              </a:rPr>
              <a:t>Compute &amp; GPUs</a:t>
            </a:r>
          </a:p>
        </p:txBody>
      </p:sp>
      <p:pic>
        <p:nvPicPr>
          <p:cNvPr id="30" name="Picture 29">
            <a:extLst>
              <a:ext uri="{FF2B5EF4-FFF2-40B4-BE49-F238E27FC236}">
                <a16:creationId xmlns:a16="http://schemas.microsoft.com/office/drawing/2014/main" id="{883045F2-4A27-808A-B355-41F04768DD3F}"/>
              </a:ext>
            </a:extLst>
          </p:cNvPr>
          <p:cNvPicPr>
            <a:picLocks noChangeAspect="1"/>
          </p:cNvPicPr>
          <p:nvPr/>
        </p:nvPicPr>
        <p:blipFill>
          <a:blip r:embed="rId24">
            <a:clrChange>
              <a:clrFrom>
                <a:srgbClr val="FFFFFF"/>
              </a:clrFrom>
              <a:clrTo>
                <a:srgbClr val="FFFFFF">
                  <a:alpha val="0"/>
                </a:srgbClr>
              </a:clrTo>
            </a:clrChange>
            <a:duotone>
              <a:prstClr val="black"/>
              <a:schemeClr val="tx2">
                <a:tint val="45000"/>
                <a:satMod val="400000"/>
              </a:schemeClr>
            </a:duotone>
          </a:blip>
          <a:stretch>
            <a:fillRect/>
          </a:stretch>
        </p:blipFill>
        <p:spPr>
          <a:xfrm>
            <a:off x="6199701" y="3893532"/>
            <a:ext cx="1775112" cy="264857"/>
          </a:xfrm>
          <a:prstGeom prst="rect">
            <a:avLst/>
          </a:prstGeom>
        </p:spPr>
      </p:pic>
      <p:pic>
        <p:nvPicPr>
          <p:cNvPr id="31" name="Picture 30">
            <a:extLst>
              <a:ext uri="{FF2B5EF4-FFF2-40B4-BE49-F238E27FC236}">
                <a16:creationId xmlns:a16="http://schemas.microsoft.com/office/drawing/2014/main" id="{DD49913A-50EE-2BCF-E8AD-15DB81CE4107}"/>
              </a:ext>
            </a:extLst>
          </p:cNvPr>
          <p:cNvPicPr>
            <a:picLocks noChangeAspect="1"/>
          </p:cNvPicPr>
          <p:nvPr/>
        </p:nvPicPr>
        <p:blipFill rotWithShape="1">
          <a:blip r:embed="rId25">
            <a:clrChange>
              <a:clrFrom>
                <a:srgbClr val="F4F3EE"/>
              </a:clrFrom>
              <a:clrTo>
                <a:srgbClr val="F4F3EE">
                  <a:alpha val="0"/>
                </a:srgbClr>
              </a:clrTo>
            </a:clrChange>
            <a:extLst>
              <a:ext uri="{28A0092B-C50C-407E-A947-70E740481C1C}">
                <a14:useLocalDpi xmlns:a14="http://schemas.microsoft.com/office/drawing/2010/main"/>
              </a:ext>
            </a:extLst>
          </a:blip>
          <a:srcRect/>
          <a:stretch/>
        </p:blipFill>
        <p:spPr>
          <a:xfrm>
            <a:off x="4402743" y="1752069"/>
            <a:ext cx="887463" cy="192147"/>
          </a:xfrm>
          <a:prstGeom prst="rect">
            <a:avLst/>
          </a:prstGeom>
        </p:spPr>
      </p:pic>
      <p:pic>
        <p:nvPicPr>
          <p:cNvPr id="32" name="Picture 12" descr="Introducing Dubbing Studio">
            <a:extLst>
              <a:ext uri="{FF2B5EF4-FFF2-40B4-BE49-F238E27FC236}">
                <a16:creationId xmlns:a16="http://schemas.microsoft.com/office/drawing/2014/main" id="{C48E6569-027E-0422-25F3-BBEDA3ABB476}"/>
              </a:ext>
            </a:extLst>
          </p:cNvPr>
          <p:cNvPicPr>
            <a:picLocks noChangeAspect="1"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1410362" y="1786875"/>
            <a:ext cx="973013" cy="12922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8DE83DE-F52C-6D9F-EB04-7D533FE1982D}"/>
              </a:ext>
            </a:extLst>
          </p:cNvPr>
          <p:cNvPicPr>
            <a:picLocks noChangeAspect="1"/>
          </p:cNvPicPr>
          <p:nvPr/>
        </p:nvPicPr>
        <p:blipFill>
          <a:blip r:embed="rId27"/>
          <a:stretch>
            <a:fillRect/>
          </a:stretch>
        </p:blipFill>
        <p:spPr>
          <a:xfrm>
            <a:off x="5041319" y="2545816"/>
            <a:ext cx="750556" cy="171359"/>
          </a:xfrm>
          <a:prstGeom prst="rect">
            <a:avLst/>
          </a:prstGeom>
        </p:spPr>
      </p:pic>
      <p:pic>
        <p:nvPicPr>
          <p:cNvPr id="34" name="Picture 33">
            <a:extLst>
              <a:ext uri="{FF2B5EF4-FFF2-40B4-BE49-F238E27FC236}">
                <a16:creationId xmlns:a16="http://schemas.microsoft.com/office/drawing/2014/main" id="{F2C121B2-1792-8D63-8D23-89B4C0FB36D2}"/>
              </a:ext>
            </a:extLst>
          </p:cNvPr>
          <p:cNvPicPr>
            <a:picLocks noChangeAspect="1"/>
          </p:cNvPicPr>
          <p:nvPr/>
        </p:nvPicPr>
        <p:blipFill>
          <a:blip r:embed="rId28"/>
          <a:stretch>
            <a:fillRect/>
          </a:stretch>
        </p:blipFill>
        <p:spPr>
          <a:xfrm>
            <a:off x="2776338" y="1407977"/>
            <a:ext cx="453783" cy="181513"/>
          </a:xfrm>
          <a:prstGeom prst="rect">
            <a:avLst/>
          </a:prstGeom>
        </p:spPr>
      </p:pic>
      <p:pic>
        <p:nvPicPr>
          <p:cNvPr id="35" name="Picture 34">
            <a:extLst>
              <a:ext uri="{FF2B5EF4-FFF2-40B4-BE49-F238E27FC236}">
                <a16:creationId xmlns:a16="http://schemas.microsoft.com/office/drawing/2014/main" id="{AD970E95-0784-23FC-7477-DCBB3A1D245A}"/>
              </a:ext>
            </a:extLst>
          </p:cNvPr>
          <p:cNvPicPr>
            <a:picLocks noChangeAspect="1"/>
          </p:cNvPicPr>
          <p:nvPr/>
        </p:nvPicPr>
        <p:blipFill>
          <a:blip r:embed="rId29"/>
          <a:stretch>
            <a:fillRect/>
          </a:stretch>
        </p:blipFill>
        <p:spPr>
          <a:xfrm>
            <a:off x="2783521" y="1724355"/>
            <a:ext cx="511538" cy="206265"/>
          </a:xfrm>
          <a:prstGeom prst="rect">
            <a:avLst/>
          </a:prstGeom>
        </p:spPr>
      </p:pic>
      <p:pic>
        <p:nvPicPr>
          <p:cNvPr id="36" name="Picture 2" descr="Microsoft Azure - Wikipedia">
            <a:extLst>
              <a:ext uri="{FF2B5EF4-FFF2-40B4-BE49-F238E27FC236}">
                <a16:creationId xmlns:a16="http://schemas.microsoft.com/office/drawing/2014/main" id="{39C13E3A-9B95-48FE-1A4C-3ACA6904F8C8}"/>
              </a:ext>
            </a:extLst>
          </p:cNvPr>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1906982" y="2745353"/>
            <a:ext cx="232117" cy="23211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11900999-4B34-C016-F60E-277CC0EDF612}"/>
              </a:ext>
            </a:extLst>
          </p:cNvPr>
          <p:cNvPicPr>
            <a:picLocks noChangeAspect="1"/>
          </p:cNvPicPr>
          <p:nvPr/>
        </p:nvPicPr>
        <p:blipFill rotWithShape="1">
          <a:blip r:embed="rId31">
            <a:extLst>
              <a:ext uri="{28A0092B-C50C-407E-A947-70E740481C1C}">
                <a14:useLocalDpi xmlns:a14="http://schemas.microsoft.com/office/drawing/2010/main"/>
              </a:ext>
            </a:extLst>
          </a:blip>
          <a:srcRect/>
          <a:stretch/>
        </p:blipFill>
        <p:spPr>
          <a:xfrm>
            <a:off x="4999298" y="1378464"/>
            <a:ext cx="901814" cy="197373"/>
          </a:xfrm>
          <a:prstGeom prst="rect">
            <a:avLst/>
          </a:prstGeom>
        </p:spPr>
      </p:pic>
      <p:pic>
        <p:nvPicPr>
          <p:cNvPr id="38" name="Picture 37">
            <a:extLst>
              <a:ext uri="{FF2B5EF4-FFF2-40B4-BE49-F238E27FC236}">
                <a16:creationId xmlns:a16="http://schemas.microsoft.com/office/drawing/2014/main" id="{7ABBA501-F843-E5EC-67AE-772CECF55D75}"/>
              </a:ext>
            </a:extLst>
          </p:cNvPr>
          <p:cNvPicPr>
            <a:picLocks noChangeAspect="1"/>
          </p:cNvPicPr>
          <p:nvPr/>
        </p:nvPicPr>
        <p:blipFill>
          <a:blip r:embed="rId32">
            <a:clrChange>
              <a:clrFrom>
                <a:srgbClr val="F8FEFF"/>
              </a:clrFrom>
              <a:clrTo>
                <a:srgbClr val="F8FEFF">
                  <a:alpha val="0"/>
                </a:srgbClr>
              </a:clrTo>
            </a:clrChange>
          </a:blip>
          <a:stretch>
            <a:fillRect/>
          </a:stretch>
        </p:blipFill>
        <p:spPr>
          <a:xfrm>
            <a:off x="6819331" y="2482954"/>
            <a:ext cx="915067" cy="247519"/>
          </a:xfrm>
          <a:prstGeom prst="rect">
            <a:avLst/>
          </a:prstGeom>
        </p:spPr>
      </p:pic>
      <p:pic>
        <p:nvPicPr>
          <p:cNvPr id="39" name="Picture 38">
            <a:extLst>
              <a:ext uri="{FF2B5EF4-FFF2-40B4-BE49-F238E27FC236}">
                <a16:creationId xmlns:a16="http://schemas.microsoft.com/office/drawing/2014/main" id="{12791298-8202-92FB-5460-FDE7B515F066}"/>
              </a:ext>
            </a:extLst>
          </p:cNvPr>
          <p:cNvPicPr>
            <a:picLocks noChangeAspect="1"/>
          </p:cNvPicPr>
          <p:nvPr/>
        </p:nvPicPr>
        <p:blipFill>
          <a:blip r:embed="rId33"/>
          <a:stretch>
            <a:fillRect/>
          </a:stretch>
        </p:blipFill>
        <p:spPr>
          <a:xfrm>
            <a:off x="6568011" y="2797773"/>
            <a:ext cx="791732" cy="167660"/>
          </a:xfrm>
          <a:prstGeom prst="rect">
            <a:avLst/>
          </a:prstGeom>
        </p:spPr>
      </p:pic>
      <p:pic>
        <p:nvPicPr>
          <p:cNvPr id="40" name="Picture 2" descr="GitHub - truefoundry/cognita: RAG (Retrieval Augmented Generation)  Framework for building modular, open source applications for production by  TrueFoundry">
            <a:extLst>
              <a:ext uri="{FF2B5EF4-FFF2-40B4-BE49-F238E27FC236}">
                <a16:creationId xmlns:a16="http://schemas.microsoft.com/office/drawing/2014/main" id="{72D27383-0F36-5FDF-D13B-EB1686CE0C06}"/>
              </a:ext>
            </a:extLst>
          </p:cNvPr>
          <p:cNvPicPr>
            <a:picLocks noChangeAspect="1" noChangeArrowheads="1"/>
          </p:cNvPicPr>
          <p:nvPr/>
        </p:nvPicPr>
        <p:blipFill>
          <a:blip r:embed="rId34" cstate="print">
            <a:clrChange>
              <a:clrFrom>
                <a:srgbClr val="010202"/>
              </a:clrFrom>
              <a:clrTo>
                <a:srgbClr val="010202">
                  <a:alpha val="0"/>
                </a:srgbClr>
              </a:clrTo>
            </a:clrChange>
            <a:extLst>
              <a:ext uri="{28A0092B-C50C-407E-A947-70E740481C1C}">
                <a14:useLocalDpi xmlns:a14="http://schemas.microsoft.com/office/drawing/2010/main" val="0"/>
              </a:ext>
            </a:extLst>
          </a:blip>
          <a:srcRect/>
          <a:stretch>
            <a:fillRect/>
          </a:stretch>
        </p:blipFill>
        <p:spPr bwMode="auto">
          <a:xfrm>
            <a:off x="1568967" y="1290378"/>
            <a:ext cx="454073" cy="454073"/>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2A83922-E7A5-5C8D-40E8-69B41D289EA8}"/>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3931633" y="1393547"/>
            <a:ext cx="942218" cy="204560"/>
          </a:xfrm>
          <a:prstGeom prst="rect">
            <a:avLst/>
          </a:prstGeom>
        </p:spPr>
      </p:pic>
      <p:pic>
        <p:nvPicPr>
          <p:cNvPr id="50" name="Picture 4" descr="File:Revature-768x768.webp">
            <a:extLst>
              <a:ext uri="{FF2B5EF4-FFF2-40B4-BE49-F238E27FC236}">
                <a16:creationId xmlns:a16="http://schemas.microsoft.com/office/drawing/2014/main" id="{C073B8EA-A7F3-85E9-C9E2-39691ECF41A3}"/>
              </a:ext>
            </a:extLst>
          </p:cNvPr>
          <p:cNvPicPr>
            <a:picLocks noChangeAspect="1" noChangeArrowheads="1"/>
          </p:cNvPicPr>
          <p:nvPr/>
        </p:nvPicPr>
        <p:blipFill>
          <a:blip r:embed="rId36">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01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3BFD-8467-EFB5-9F91-DD433878B91E}"/>
              </a:ext>
            </a:extLst>
          </p:cNvPr>
          <p:cNvSpPr>
            <a:spLocks noGrp="1"/>
          </p:cNvSpPr>
          <p:nvPr>
            <p:ph type="title"/>
          </p:nvPr>
        </p:nvSpPr>
        <p:spPr>
          <a:xfrm>
            <a:off x="225425" y="211723"/>
            <a:ext cx="8720138" cy="384721"/>
          </a:xfrm>
        </p:spPr>
        <p:txBody>
          <a:bodyPr/>
          <a:lstStyle/>
          <a:p>
            <a:r>
              <a:rPr lang="en-US"/>
              <a:t>Knowledge Base</a:t>
            </a:r>
          </a:p>
        </p:txBody>
      </p:sp>
      <p:sp>
        <p:nvSpPr>
          <p:cNvPr id="3" name="TextBox 2">
            <a:extLst>
              <a:ext uri="{FF2B5EF4-FFF2-40B4-BE49-F238E27FC236}">
                <a16:creationId xmlns:a16="http://schemas.microsoft.com/office/drawing/2014/main" id="{5BB688D6-AD1D-76B7-C027-8ADAE24362D2}"/>
              </a:ext>
            </a:extLst>
          </p:cNvPr>
          <p:cNvSpPr txBox="1"/>
          <p:nvPr/>
        </p:nvSpPr>
        <p:spPr>
          <a:xfrm>
            <a:off x="225425" y="590596"/>
            <a:ext cx="8720138" cy="215444"/>
          </a:xfrm>
          <a:prstGeom prst="rect">
            <a:avLst/>
          </a:prstGeom>
          <a:noFill/>
        </p:spPr>
        <p:txBody>
          <a:bodyPr wrap="square" lIns="0" tIns="0" rIns="0" bIns="0" rtlCol="0">
            <a:spAutoFit/>
          </a:bodyPr>
          <a:lstStyle/>
          <a:p>
            <a:r>
              <a:rPr lang="en-US" sz="1400"/>
              <a:t>Enterprise RAG</a:t>
            </a:r>
          </a:p>
        </p:txBody>
      </p:sp>
      <p:sp>
        <p:nvSpPr>
          <p:cNvPr id="4" name="Rectangle: Rounded Corners 2117">
            <a:extLst>
              <a:ext uri="{FF2B5EF4-FFF2-40B4-BE49-F238E27FC236}">
                <a16:creationId xmlns:a16="http://schemas.microsoft.com/office/drawing/2014/main" id="{E7F74356-9E21-D73F-8D6D-FEAA13C520F5}"/>
              </a:ext>
            </a:extLst>
          </p:cNvPr>
          <p:cNvSpPr/>
          <p:nvPr/>
        </p:nvSpPr>
        <p:spPr>
          <a:xfrm>
            <a:off x="7206934" y="3323152"/>
            <a:ext cx="1738629" cy="1076829"/>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pPr>
            <a:r>
              <a:rPr lang="en-US" sz="1200" b="1">
                <a:solidFill>
                  <a:prstClr val="black"/>
                </a:solidFill>
              </a:rPr>
              <a:t>Sources</a:t>
            </a:r>
          </a:p>
        </p:txBody>
      </p:sp>
      <p:grpSp>
        <p:nvGrpSpPr>
          <p:cNvPr id="89" name="Group 88">
            <a:extLst>
              <a:ext uri="{FF2B5EF4-FFF2-40B4-BE49-F238E27FC236}">
                <a16:creationId xmlns:a16="http://schemas.microsoft.com/office/drawing/2014/main" id="{A8E052B7-C343-FA9E-2177-3430D03478DE}"/>
              </a:ext>
            </a:extLst>
          </p:cNvPr>
          <p:cNvGrpSpPr/>
          <p:nvPr/>
        </p:nvGrpSpPr>
        <p:grpSpPr>
          <a:xfrm>
            <a:off x="7457289" y="3653604"/>
            <a:ext cx="1237918" cy="242689"/>
            <a:chOff x="7340808" y="3596643"/>
            <a:chExt cx="1237918" cy="242689"/>
          </a:xfrm>
        </p:grpSpPr>
        <p:pic>
          <p:nvPicPr>
            <p:cNvPr id="50" name="Picture 2">
              <a:extLst>
                <a:ext uri="{FF2B5EF4-FFF2-40B4-BE49-F238E27FC236}">
                  <a16:creationId xmlns:a16="http://schemas.microsoft.com/office/drawing/2014/main" id="{0BD12708-843D-8687-FCC9-49ED6EE712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31828" y="3596643"/>
              <a:ext cx="346898" cy="24268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Hundreds of companies' internal data exposed: The Confluence Cloud  misconfiguration | by Mohammed Moiz Pasha | InfoSec Write-ups">
              <a:extLst>
                <a:ext uri="{FF2B5EF4-FFF2-40B4-BE49-F238E27FC236}">
                  <a16:creationId xmlns:a16="http://schemas.microsoft.com/office/drawing/2014/main" id="{C8D1C2F0-104F-BB03-3FAA-CDBEDF1E766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5466" t="16633" r="4479" b="22310"/>
            <a:stretch/>
          </p:blipFill>
          <p:spPr bwMode="auto">
            <a:xfrm>
              <a:off x="7340808" y="3612129"/>
              <a:ext cx="757146" cy="178535"/>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ectangle: Rounded Corners 2117">
            <a:extLst>
              <a:ext uri="{FF2B5EF4-FFF2-40B4-BE49-F238E27FC236}">
                <a16:creationId xmlns:a16="http://schemas.microsoft.com/office/drawing/2014/main" id="{583D0770-93EF-574C-65A0-68D1F1163280}"/>
              </a:ext>
            </a:extLst>
          </p:cNvPr>
          <p:cNvSpPr/>
          <p:nvPr/>
        </p:nvSpPr>
        <p:spPr>
          <a:xfrm>
            <a:off x="3562856" y="3323152"/>
            <a:ext cx="1738629" cy="1076829"/>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pPr>
            <a:r>
              <a:rPr lang="en-US" sz="1200" b="1">
                <a:solidFill>
                  <a:prstClr val="black"/>
                </a:solidFill>
              </a:rPr>
              <a:t>Vector Database</a:t>
            </a:r>
          </a:p>
        </p:txBody>
      </p:sp>
      <p:sp>
        <p:nvSpPr>
          <p:cNvPr id="54" name="Rectangle: Rounded Corners 2117">
            <a:extLst>
              <a:ext uri="{FF2B5EF4-FFF2-40B4-BE49-F238E27FC236}">
                <a16:creationId xmlns:a16="http://schemas.microsoft.com/office/drawing/2014/main" id="{1B1D835A-996D-F585-AF57-0CEF3F317798}"/>
              </a:ext>
            </a:extLst>
          </p:cNvPr>
          <p:cNvSpPr/>
          <p:nvPr/>
        </p:nvSpPr>
        <p:spPr>
          <a:xfrm>
            <a:off x="1684761" y="3323152"/>
            <a:ext cx="1738629" cy="1076829"/>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pPr>
            <a:r>
              <a:rPr lang="en-US" sz="1200" b="1">
                <a:solidFill>
                  <a:prstClr val="black"/>
                </a:solidFill>
              </a:rPr>
              <a:t>LLMs</a:t>
            </a:r>
          </a:p>
        </p:txBody>
      </p:sp>
      <p:sp>
        <p:nvSpPr>
          <p:cNvPr id="55" name="Rectangle: Rounded Corners 2117">
            <a:extLst>
              <a:ext uri="{FF2B5EF4-FFF2-40B4-BE49-F238E27FC236}">
                <a16:creationId xmlns:a16="http://schemas.microsoft.com/office/drawing/2014/main" id="{BF176DBE-ED3B-D5E8-5617-E12F7FF182B7}"/>
              </a:ext>
            </a:extLst>
          </p:cNvPr>
          <p:cNvSpPr/>
          <p:nvPr/>
        </p:nvSpPr>
        <p:spPr>
          <a:xfrm>
            <a:off x="1684761" y="986793"/>
            <a:ext cx="7260802" cy="1828365"/>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pPr>
            <a:r>
              <a:rPr lang="en-US" sz="1200" b="1">
                <a:solidFill>
                  <a:prstClr val="black"/>
                </a:solidFill>
              </a:rPr>
              <a:t>Knowledge Engine</a:t>
            </a:r>
          </a:p>
        </p:txBody>
      </p:sp>
      <p:pic>
        <p:nvPicPr>
          <p:cNvPr id="57" name="Picture 8" descr="Managing Multiple Users in Online Accounting - Best Reviews">
            <a:extLst>
              <a:ext uri="{FF2B5EF4-FFF2-40B4-BE49-F238E27FC236}">
                <a16:creationId xmlns:a16="http://schemas.microsoft.com/office/drawing/2014/main" id="{E98A219B-DB24-5E43-FB47-E26D930695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9385" y="1506574"/>
            <a:ext cx="681479" cy="68148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9A52164A-94E9-CABA-E63C-D4F68CE59C02}"/>
              </a:ext>
            </a:extLst>
          </p:cNvPr>
          <p:cNvSpPr txBox="1"/>
          <p:nvPr/>
        </p:nvSpPr>
        <p:spPr>
          <a:xfrm>
            <a:off x="411549" y="2202152"/>
            <a:ext cx="617152" cy="184666"/>
          </a:xfrm>
          <a:prstGeom prst="rect">
            <a:avLst/>
          </a:prstGeom>
          <a:noFill/>
        </p:spPr>
        <p:txBody>
          <a:bodyPr wrap="square" lIns="0" tIns="0" rIns="0" bIns="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prstClr val="black"/>
                </a:solidFill>
                <a:effectLst/>
                <a:uLnTx/>
                <a:uFillTx/>
                <a:ea typeface="+mn-ea"/>
                <a:cs typeface="Arial" charset="0"/>
              </a:rPr>
              <a:t>Members</a:t>
            </a:r>
            <a:endParaRPr kumimoji="0" lang="en-KY" sz="1200" b="0" i="0" u="none" strike="noStrike" kern="1200" cap="none" spc="0" normalizeH="0" baseline="0" noProof="0">
              <a:ln>
                <a:noFill/>
              </a:ln>
              <a:solidFill>
                <a:prstClr val="black"/>
              </a:solidFill>
              <a:effectLst/>
              <a:uLnTx/>
              <a:uFillTx/>
              <a:ea typeface="+mn-ea"/>
              <a:cs typeface="Arial" charset="0"/>
            </a:endParaRPr>
          </a:p>
        </p:txBody>
      </p:sp>
      <p:sp>
        <p:nvSpPr>
          <p:cNvPr id="59" name="TextBox 58">
            <a:extLst>
              <a:ext uri="{FF2B5EF4-FFF2-40B4-BE49-F238E27FC236}">
                <a16:creationId xmlns:a16="http://schemas.microsoft.com/office/drawing/2014/main" id="{F44C3C3B-1B0D-77CD-1542-ADFB84EC0C22}"/>
              </a:ext>
            </a:extLst>
          </p:cNvPr>
          <p:cNvSpPr txBox="1"/>
          <p:nvPr/>
        </p:nvSpPr>
        <p:spPr>
          <a:xfrm>
            <a:off x="5732883" y="3364706"/>
            <a:ext cx="1056329" cy="369332"/>
          </a:xfrm>
          <a:prstGeom prst="rect">
            <a:avLst/>
          </a:prstGeom>
          <a:noFill/>
        </p:spPr>
        <p:txBody>
          <a:bodyPr wrap="square" lIns="0" tIns="0" rIns="0" bIns="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prstClr val="black"/>
                </a:solidFill>
                <a:effectLst/>
                <a:uLnTx/>
                <a:uFillTx/>
                <a:ea typeface="+mn-ea"/>
                <a:cs typeface="Arial" charset="0"/>
              </a:rPr>
              <a:t>Vectorization &amp; Indexing Pipeline</a:t>
            </a:r>
            <a:endParaRPr kumimoji="0" lang="en-KY" sz="1200" b="0" i="0" u="none" strike="noStrike" kern="1200" cap="none" spc="0" normalizeH="0" baseline="0" noProof="0">
              <a:ln>
                <a:noFill/>
              </a:ln>
              <a:solidFill>
                <a:prstClr val="black"/>
              </a:solidFill>
              <a:effectLst/>
              <a:uLnTx/>
              <a:uFillTx/>
              <a:ea typeface="+mn-ea"/>
              <a:cs typeface="Arial" charset="0"/>
            </a:endParaRPr>
          </a:p>
        </p:txBody>
      </p:sp>
      <p:sp>
        <p:nvSpPr>
          <p:cNvPr id="60" name="Rectangle: Rounded Corners 2117">
            <a:extLst>
              <a:ext uri="{FF2B5EF4-FFF2-40B4-BE49-F238E27FC236}">
                <a16:creationId xmlns:a16="http://schemas.microsoft.com/office/drawing/2014/main" id="{4171693D-C628-CA2E-A537-43785FB21AC8}"/>
              </a:ext>
            </a:extLst>
          </p:cNvPr>
          <p:cNvSpPr/>
          <p:nvPr/>
        </p:nvSpPr>
        <p:spPr>
          <a:xfrm>
            <a:off x="6445547" y="4036767"/>
            <a:ext cx="668125" cy="271518"/>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ea typeface="+mn-ea"/>
                <a:cs typeface="+mn-cs"/>
              </a:rPr>
              <a:t>Chunk</a:t>
            </a:r>
          </a:p>
        </p:txBody>
      </p:sp>
      <p:sp>
        <p:nvSpPr>
          <p:cNvPr id="61" name="Rectangle: Rounded Corners 2117">
            <a:extLst>
              <a:ext uri="{FF2B5EF4-FFF2-40B4-BE49-F238E27FC236}">
                <a16:creationId xmlns:a16="http://schemas.microsoft.com/office/drawing/2014/main" id="{4B0FEE01-BC45-0F4E-37A0-8EF3248C0F02}"/>
              </a:ext>
            </a:extLst>
          </p:cNvPr>
          <p:cNvSpPr/>
          <p:nvPr/>
        </p:nvSpPr>
        <p:spPr>
          <a:xfrm>
            <a:off x="5635092" y="4036767"/>
            <a:ext cx="668125" cy="271518"/>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ea typeface="+mn-ea"/>
                <a:cs typeface="+mn-cs"/>
              </a:rPr>
              <a:t>Vectorize</a:t>
            </a:r>
          </a:p>
        </p:txBody>
      </p:sp>
      <p:sp>
        <p:nvSpPr>
          <p:cNvPr id="62" name="Left Arrow 25">
            <a:extLst>
              <a:ext uri="{FF2B5EF4-FFF2-40B4-BE49-F238E27FC236}">
                <a16:creationId xmlns:a16="http://schemas.microsoft.com/office/drawing/2014/main" id="{04FF15A8-DEDE-04F8-58E8-7012F34422AB}"/>
              </a:ext>
            </a:extLst>
          </p:cNvPr>
          <p:cNvSpPr/>
          <p:nvPr/>
        </p:nvSpPr>
        <p:spPr>
          <a:xfrm>
            <a:off x="5315161" y="3662411"/>
            <a:ext cx="1891772" cy="398311"/>
          </a:xfrm>
          <a:prstGeom prst="leftArrow">
            <a:avLst/>
          </a:prstGeom>
          <a:solidFill>
            <a:schemeClr val="tx2">
              <a:alpha val="5215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KY" sz="1200" b="0" i="0" u="none" strike="noStrike" kern="1200" cap="none" spc="0" normalizeH="0" baseline="0" noProof="0">
              <a:ln>
                <a:noFill/>
              </a:ln>
              <a:solidFill>
                <a:prstClr val="white"/>
              </a:solidFill>
              <a:effectLst/>
              <a:uLnTx/>
              <a:uFillTx/>
              <a:ea typeface="+mn-ea"/>
              <a:cs typeface="+mn-cs"/>
            </a:endParaRPr>
          </a:p>
        </p:txBody>
      </p:sp>
      <p:pic>
        <p:nvPicPr>
          <p:cNvPr id="63" name="Picture 62">
            <a:extLst>
              <a:ext uri="{FF2B5EF4-FFF2-40B4-BE49-F238E27FC236}">
                <a16:creationId xmlns:a16="http://schemas.microsoft.com/office/drawing/2014/main" id="{57F8E154-8729-BB11-A8A4-C6910B907357}"/>
              </a:ext>
            </a:extLst>
          </p:cNvPr>
          <p:cNvPicPr>
            <a:picLocks noChangeAspect="1"/>
          </p:cNvPicPr>
          <p:nvPr/>
        </p:nvPicPr>
        <p:blipFill>
          <a:blip r:embed="rId5"/>
          <a:stretch>
            <a:fillRect/>
          </a:stretch>
        </p:blipFill>
        <p:spPr>
          <a:xfrm>
            <a:off x="4019876" y="3729599"/>
            <a:ext cx="824589" cy="151175"/>
          </a:xfrm>
          <a:prstGeom prst="rect">
            <a:avLst/>
          </a:prstGeom>
        </p:spPr>
      </p:pic>
      <p:pic>
        <p:nvPicPr>
          <p:cNvPr id="64" name="Picture 63">
            <a:extLst>
              <a:ext uri="{FF2B5EF4-FFF2-40B4-BE49-F238E27FC236}">
                <a16:creationId xmlns:a16="http://schemas.microsoft.com/office/drawing/2014/main" id="{E743D49E-945E-A7F0-A303-239E079F8DFA}"/>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4048167" y="4045171"/>
            <a:ext cx="768006" cy="181543"/>
          </a:xfrm>
          <a:prstGeom prst="rect">
            <a:avLst/>
          </a:prstGeom>
        </p:spPr>
      </p:pic>
      <p:sp>
        <p:nvSpPr>
          <p:cNvPr id="65" name="Right Arrow 30">
            <a:extLst>
              <a:ext uri="{FF2B5EF4-FFF2-40B4-BE49-F238E27FC236}">
                <a16:creationId xmlns:a16="http://schemas.microsoft.com/office/drawing/2014/main" id="{A9093AE0-2291-6ED0-652B-8C01E3D7F42F}"/>
              </a:ext>
            </a:extLst>
          </p:cNvPr>
          <p:cNvSpPr/>
          <p:nvPr/>
        </p:nvSpPr>
        <p:spPr>
          <a:xfrm>
            <a:off x="1089223" y="1583158"/>
            <a:ext cx="567178" cy="223815"/>
          </a:xfrm>
          <a:prstGeom prst="rightArrow">
            <a:avLst/>
          </a:prstGeom>
          <a:solidFill>
            <a:schemeClr val="tx2">
              <a:alpha val="5215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KY" sz="1200" b="0" i="0" u="none" strike="noStrike" kern="1200" cap="none" spc="0" normalizeH="0" baseline="0" noProof="0">
              <a:ln>
                <a:noFill/>
              </a:ln>
              <a:solidFill>
                <a:prstClr val="white"/>
              </a:solidFill>
              <a:effectLst/>
              <a:uLnTx/>
              <a:uFillTx/>
              <a:ea typeface="+mn-ea"/>
              <a:cs typeface="+mn-cs"/>
            </a:endParaRPr>
          </a:p>
        </p:txBody>
      </p:sp>
      <p:sp>
        <p:nvSpPr>
          <p:cNvPr id="66" name="Right Arrow 31">
            <a:extLst>
              <a:ext uri="{FF2B5EF4-FFF2-40B4-BE49-F238E27FC236}">
                <a16:creationId xmlns:a16="http://schemas.microsoft.com/office/drawing/2014/main" id="{4525F835-2B72-47B9-17C8-192EC2AFE0DF}"/>
              </a:ext>
            </a:extLst>
          </p:cNvPr>
          <p:cNvSpPr/>
          <p:nvPr/>
        </p:nvSpPr>
        <p:spPr>
          <a:xfrm rot="10800000">
            <a:off x="1089224" y="1887656"/>
            <a:ext cx="567178" cy="223815"/>
          </a:xfrm>
          <a:prstGeom prst="rightArrow">
            <a:avLst/>
          </a:prstGeom>
          <a:solidFill>
            <a:schemeClr val="tx2">
              <a:alpha val="5215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KY" sz="1200" b="0" i="0" u="none" strike="noStrike" kern="1200" cap="none" spc="0" normalizeH="0" baseline="0" noProof="0">
              <a:ln>
                <a:noFill/>
              </a:ln>
              <a:solidFill>
                <a:prstClr val="white"/>
              </a:solidFill>
              <a:effectLst/>
              <a:uLnTx/>
              <a:uFillTx/>
              <a:ea typeface="+mn-ea"/>
              <a:cs typeface="+mn-cs"/>
            </a:endParaRPr>
          </a:p>
        </p:txBody>
      </p:sp>
      <p:sp>
        <p:nvSpPr>
          <p:cNvPr id="67" name="Rectangle: Rounded Corners 2117">
            <a:extLst>
              <a:ext uri="{FF2B5EF4-FFF2-40B4-BE49-F238E27FC236}">
                <a16:creationId xmlns:a16="http://schemas.microsoft.com/office/drawing/2014/main" id="{C9FAAB08-5C62-F863-145E-DB4A459DB779}"/>
              </a:ext>
            </a:extLst>
          </p:cNvPr>
          <p:cNvSpPr/>
          <p:nvPr/>
        </p:nvSpPr>
        <p:spPr>
          <a:xfrm>
            <a:off x="2308658" y="1359635"/>
            <a:ext cx="1145393" cy="64022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ea typeface="+mn-ea"/>
                <a:cs typeface="+mn-cs"/>
              </a:rPr>
              <a:t>Vectorize</a:t>
            </a:r>
          </a:p>
        </p:txBody>
      </p:sp>
      <p:sp>
        <p:nvSpPr>
          <p:cNvPr id="68" name="Rectangle: Rounded Corners 2117">
            <a:extLst>
              <a:ext uri="{FF2B5EF4-FFF2-40B4-BE49-F238E27FC236}">
                <a16:creationId xmlns:a16="http://schemas.microsoft.com/office/drawing/2014/main" id="{C67FB9FC-2D2A-6D72-2CDC-573F893CC876}"/>
              </a:ext>
            </a:extLst>
          </p:cNvPr>
          <p:cNvSpPr/>
          <p:nvPr/>
        </p:nvSpPr>
        <p:spPr>
          <a:xfrm>
            <a:off x="5703657" y="1359635"/>
            <a:ext cx="1145393" cy="64022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ea typeface="+mn-ea"/>
                <a:cs typeface="+mn-cs"/>
              </a:rPr>
              <a:t>Retrieve</a:t>
            </a:r>
          </a:p>
        </p:txBody>
      </p:sp>
      <p:sp>
        <p:nvSpPr>
          <p:cNvPr id="69" name="Rectangle: Rounded Corners 2117">
            <a:extLst>
              <a:ext uri="{FF2B5EF4-FFF2-40B4-BE49-F238E27FC236}">
                <a16:creationId xmlns:a16="http://schemas.microsoft.com/office/drawing/2014/main" id="{DF823099-1D77-A570-8BC5-32843E0D4E6C}"/>
              </a:ext>
            </a:extLst>
          </p:cNvPr>
          <p:cNvSpPr/>
          <p:nvPr/>
        </p:nvSpPr>
        <p:spPr>
          <a:xfrm>
            <a:off x="4001986" y="2066706"/>
            <a:ext cx="1145393" cy="64022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ea typeface="+mn-ea"/>
                <a:cs typeface="+mn-cs"/>
              </a:rPr>
              <a:t>Ranking</a:t>
            </a:r>
          </a:p>
        </p:txBody>
      </p:sp>
      <p:sp>
        <p:nvSpPr>
          <p:cNvPr id="70" name="Rectangle: Rounded Corners 2117">
            <a:extLst>
              <a:ext uri="{FF2B5EF4-FFF2-40B4-BE49-F238E27FC236}">
                <a16:creationId xmlns:a16="http://schemas.microsoft.com/office/drawing/2014/main" id="{F58BFF32-ED28-B4BB-ACF8-B2340771BBBE}"/>
              </a:ext>
            </a:extLst>
          </p:cNvPr>
          <p:cNvSpPr/>
          <p:nvPr/>
        </p:nvSpPr>
        <p:spPr>
          <a:xfrm>
            <a:off x="4006158" y="1359635"/>
            <a:ext cx="1145393" cy="64022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ea typeface="+mn-ea"/>
                <a:cs typeface="+mn-cs"/>
              </a:rPr>
              <a:t>Routing</a:t>
            </a:r>
          </a:p>
        </p:txBody>
      </p:sp>
      <p:sp>
        <p:nvSpPr>
          <p:cNvPr id="71" name="Rectangle: Rounded Corners 2117">
            <a:extLst>
              <a:ext uri="{FF2B5EF4-FFF2-40B4-BE49-F238E27FC236}">
                <a16:creationId xmlns:a16="http://schemas.microsoft.com/office/drawing/2014/main" id="{61E07806-5996-4A36-361C-F0A2B46050E8}"/>
              </a:ext>
            </a:extLst>
          </p:cNvPr>
          <p:cNvSpPr/>
          <p:nvPr/>
        </p:nvSpPr>
        <p:spPr>
          <a:xfrm>
            <a:off x="2308658" y="2066706"/>
            <a:ext cx="1145393" cy="64022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ea typeface="+mn-ea"/>
                <a:cs typeface="+mn-cs"/>
              </a:rPr>
              <a:t>Generate Response</a:t>
            </a:r>
          </a:p>
        </p:txBody>
      </p:sp>
      <p:cxnSp>
        <p:nvCxnSpPr>
          <p:cNvPr id="72" name="Straight Arrow Connector 71">
            <a:extLst>
              <a:ext uri="{FF2B5EF4-FFF2-40B4-BE49-F238E27FC236}">
                <a16:creationId xmlns:a16="http://schemas.microsoft.com/office/drawing/2014/main" id="{FB0C227B-94E7-7976-8AAA-2DBD871C54EF}"/>
              </a:ext>
            </a:extLst>
          </p:cNvPr>
          <p:cNvCxnSpPr>
            <a:stCxn id="67" idx="3"/>
            <a:endCxn id="70" idx="1"/>
          </p:cNvCxnSpPr>
          <p:nvPr/>
        </p:nvCxnSpPr>
        <p:spPr>
          <a:xfrm>
            <a:off x="3454051" y="1679747"/>
            <a:ext cx="552107"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7F0EF1F-260E-8B98-1C0F-D6182E6D1820}"/>
              </a:ext>
            </a:extLst>
          </p:cNvPr>
          <p:cNvCxnSpPr>
            <a:cxnSpLocks/>
            <a:stCxn id="70" idx="3"/>
            <a:endCxn id="68" idx="1"/>
          </p:cNvCxnSpPr>
          <p:nvPr/>
        </p:nvCxnSpPr>
        <p:spPr>
          <a:xfrm>
            <a:off x="5151551" y="1679747"/>
            <a:ext cx="552107"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52">
            <a:extLst>
              <a:ext uri="{FF2B5EF4-FFF2-40B4-BE49-F238E27FC236}">
                <a16:creationId xmlns:a16="http://schemas.microsoft.com/office/drawing/2014/main" id="{DCFECDE1-7214-C479-7B92-DE1CFEA0CBD6}"/>
              </a:ext>
            </a:extLst>
          </p:cNvPr>
          <p:cNvCxnSpPr>
            <a:stCxn id="68" idx="3"/>
            <a:endCxn id="69" idx="3"/>
          </p:cNvCxnSpPr>
          <p:nvPr/>
        </p:nvCxnSpPr>
        <p:spPr>
          <a:xfrm flipH="1">
            <a:off x="5147379" y="1679748"/>
            <a:ext cx="1701670" cy="707071"/>
          </a:xfrm>
          <a:prstGeom prst="bentConnector3">
            <a:avLst>
              <a:gd name="adj1" fmla="val -1104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7323723-97D2-0C57-E419-78E9ADE7153E}"/>
              </a:ext>
            </a:extLst>
          </p:cNvPr>
          <p:cNvCxnSpPr>
            <a:cxnSpLocks/>
            <a:stCxn id="69" idx="1"/>
            <a:endCxn id="71" idx="3"/>
          </p:cNvCxnSpPr>
          <p:nvPr/>
        </p:nvCxnSpPr>
        <p:spPr>
          <a:xfrm flipH="1">
            <a:off x="3454050" y="2386818"/>
            <a:ext cx="547936"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42523291-775D-2603-CBE1-8F451BECDF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98680" y="3811474"/>
            <a:ext cx="266957" cy="266957"/>
          </a:xfrm>
          <a:prstGeom prst="rect">
            <a:avLst/>
          </a:prstGeom>
        </p:spPr>
      </p:pic>
      <p:pic>
        <p:nvPicPr>
          <p:cNvPr id="77" name="Picture 76">
            <a:extLst>
              <a:ext uri="{FF2B5EF4-FFF2-40B4-BE49-F238E27FC236}">
                <a16:creationId xmlns:a16="http://schemas.microsoft.com/office/drawing/2014/main" id="{8D2DCE73-93AA-7AD9-2919-C4AE88EFAC7E}"/>
              </a:ext>
            </a:extLst>
          </p:cNvPr>
          <p:cNvPicPr>
            <a:picLocks noChangeAspect="1"/>
          </p:cNvPicPr>
          <p:nvPr/>
        </p:nvPicPr>
        <p:blipFill>
          <a:blip r:embed="rId9"/>
          <a:stretch>
            <a:fillRect/>
          </a:stretch>
        </p:blipFill>
        <p:spPr>
          <a:xfrm>
            <a:off x="2385696" y="3814951"/>
            <a:ext cx="318472" cy="318473"/>
          </a:xfrm>
          <a:prstGeom prst="rect">
            <a:avLst/>
          </a:prstGeom>
        </p:spPr>
      </p:pic>
      <p:pic>
        <p:nvPicPr>
          <p:cNvPr id="78" name="Picture 2" descr="Microsoft Azure - Wikipedia">
            <a:extLst>
              <a:ext uri="{FF2B5EF4-FFF2-40B4-BE49-F238E27FC236}">
                <a16:creationId xmlns:a16="http://schemas.microsoft.com/office/drawing/2014/main" id="{42DA5937-F536-9774-2B99-016385FDF04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824228" y="3810495"/>
            <a:ext cx="266957" cy="266957"/>
          </a:xfrm>
          <a:prstGeom prst="rect">
            <a:avLst/>
          </a:prstGeom>
          <a:noFill/>
          <a:extLst>
            <a:ext uri="{909E8E84-426E-40DD-AFC4-6F175D3DCCD1}">
              <a14:hiddenFill xmlns:a14="http://schemas.microsoft.com/office/drawing/2010/main">
                <a:solidFill>
                  <a:srgbClr val="FFFFFF"/>
                </a:solidFill>
              </a14:hiddenFill>
            </a:ext>
          </a:extLst>
        </p:spPr>
      </p:pic>
      <p:sp>
        <p:nvSpPr>
          <p:cNvPr id="79" name="Up-down Arrow 59">
            <a:extLst>
              <a:ext uri="{FF2B5EF4-FFF2-40B4-BE49-F238E27FC236}">
                <a16:creationId xmlns:a16="http://schemas.microsoft.com/office/drawing/2014/main" id="{9D415FB1-3DCB-7D92-BC61-0E42A7439354}"/>
              </a:ext>
            </a:extLst>
          </p:cNvPr>
          <p:cNvSpPr/>
          <p:nvPr/>
        </p:nvSpPr>
        <p:spPr>
          <a:xfrm>
            <a:off x="2407480" y="2818516"/>
            <a:ext cx="293191" cy="501278"/>
          </a:xfrm>
          <a:prstGeom prst="upDownArrow">
            <a:avLst/>
          </a:prstGeom>
          <a:solidFill>
            <a:schemeClr val="tx2">
              <a:alpha val="5215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KY" sz="1200" b="0" i="0" u="none" strike="noStrike" kern="1200" cap="none" spc="0" normalizeH="0" baseline="0" noProof="0">
              <a:ln>
                <a:noFill/>
              </a:ln>
              <a:solidFill>
                <a:prstClr val="white"/>
              </a:solidFill>
              <a:effectLst/>
              <a:uLnTx/>
              <a:uFillTx/>
              <a:ea typeface="+mn-ea"/>
              <a:cs typeface="+mn-cs"/>
            </a:endParaRPr>
          </a:p>
        </p:txBody>
      </p:sp>
      <p:sp>
        <p:nvSpPr>
          <p:cNvPr id="80" name="Up-down Arrow 60">
            <a:extLst>
              <a:ext uri="{FF2B5EF4-FFF2-40B4-BE49-F238E27FC236}">
                <a16:creationId xmlns:a16="http://schemas.microsoft.com/office/drawing/2014/main" id="{1E6E91B1-BBF4-1F5B-02D5-37FC9D8084C1}"/>
              </a:ext>
            </a:extLst>
          </p:cNvPr>
          <p:cNvSpPr/>
          <p:nvPr/>
        </p:nvSpPr>
        <p:spPr>
          <a:xfrm>
            <a:off x="4285575" y="2815158"/>
            <a:ext cx="293191" cy="501278"/>
          </a:xfrm>
          <a:prstGeom prst="upDownArrow">
            <a:avLst/>
          </a:prstGeom>
          <a:solidFill>
            <a:schemeClr val="tx2">
              <a:alpha val="5215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KY" sz="1200" b="0" i="0" u="none" strike="noStrike" kern="1200" cap="none" spc="0" normalizeH="0" baseline="0" noProof="0">
              <a:ln>
                <a:noFill/>
              </a:ln>
              <a:solidFill>
                <a:prstClr val="white"/>
              </a:solidFill>
              <a:effectLst/>
              <a:uLnTx/>
              <a:uFillTx/>
              <a:ea typeface="+mn-ea"/>
              <a:cs typeface="+mn-cs"/>
            </a:endParaRPr>
          </a:p>
        </p:txBody>
      </p:sp>
      <p:grpSp>
        <p:nvGrpSpPr>
          <p:cNvPr id="88" name="Group 87">
            <a:extLst>
              <a:ext uri="{FF2B5EF4-FFF2-40B4-BE49-F238E27FC236}">
                <a16:creationId xmlns:a16="http://schemas.microsoft.com/office/drawing/2014/main" id="{26E94840-58C2-3B5E-4A84-D9605E65E1B4}"/>
              </a:ext>
            </a:extLst>
          </p:cNvPr>
          <p:cNvGrpSpPr/>
          <p:nvPr/>
        </p:nvGrpSpPr>
        <p:grpSpPr>
          <a:xfrm>
            <a:off x="7729853" y="3972351"/>
            <a:ext cx="692790" cy="294577"/>
            <a:chOff x="7347969" y="3915390"/>
            <a:chExt cx="692790" cy="294577"/>
          </a:xfrm>
        </p:grpSpPr>
        <p:pic>
          <p:nvPicPr>
            <p:cNvPr id="52" name="Picture 6">
              <a:extLst>
                <a:ext uri="{FF2B5EF4-FFF2-40B4-BE49-F238E27FC236}">
                  <a16:creationId xmlns:a16="http://schemas.microsoft.com/office/drawing/2014/main" id="{E0264EF7-7708-FCD1-E6B9-9CD0F8093766}"/>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347969" y="3951185"/>
              <a:ext cx="264611" cy="25878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Document - Free education icons">
              <a:extLst>
                <a:ext uri="{FF2B5EF4-FFF2-40B4-BE49-F238E27FC236}">
                  <a16:creationId xmlns:a16="http://schemas.microsoft.com/office/drawing/2014/main" id="{06F43F13-8919-FB18-8EF6-CCDC275EB053}"/>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762333" y="3915390"/>
              <a:ext cx="278426" cy="278426"/>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TextBox 81">
            <a:extLst>
              <a:ext uri="{FF2B5EF4-FFF2-40B4-BE49-F238E27FC236}">
                <a16:creationId xmlns:a16="http://schemas.microsoft.com/office/drawing/2014/main" id="{0F9A8836-6905-FF39-E22E-10FD25A3CFF8}"/>
              </a:ext>
            </a:extLst>
          </p:cNvPr>
          <p:cNvSpPr txBox="1"/>
          <p:nvPr/>
        </p:nvSpPr>
        <p:spPr>
          <a:xfrm>
            <a:off x="6277634" y="1061526"/>
            <a:ext cx="2617254" cy="184666"/>
          </a:xfrm>
          <a:prstGeom prst="rect">
            <a:avLst/>
          </a:prstGeom>
          <a:noFill/>
        </p:spPr>
        <p:txBody>
          <a:bodyPr wrap="square" lIns="0" tIns="0" rIns="0" bIns="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kumimoji="0" lang="en-US" sz="1200" b="1" i="0" u="none" strike="noStrike" kern="1200" cap="none" spc="0" normalizeH="0" baseline="0" noProof="0">
                <a:ln>
                  <a:noFill/>
                </a:ln>
                <a:solidFill>
                  <a:prstClr val="black"/>
                </a:solidFill>
                <a:effectLst/>
                <a:uLnTx/>
                <a:uFillTx/>
              </a:rPr>
              <a:t>Enterprise RAG Architecture Realization</a:t>
            </a:r>
            <a:endParaRPr lang="en-KY" sz="1200"/>
          </a:p>
        </p:txBody>
      </p:sp>
      <p:sp>
        <p:nvSpPr>
          <p:cNvPr id="83" name="Rectangle: Rounded Corners 2117">
            <a:extLst>
              <a:ext uri="{FF2B5EF4-FFF2-40B4-BE49-F238E27FC236}">
                <a16:creationId xmlns:a16="http://schemas.microsoft.com/office/drawing/2014/main" id="{D1370A53-94AA-3AFC-F985-1D2B63AF0031}"/>
              </a:ext>
            </a:extLst>
          </p:cNvPr>
          <p:cNvSpPr/>
          <p:nvPr/>
        </p:nvSpPr>
        <p:spPr>
          <a:xfrm>
            <a:off x="7684117" y="1358277"/>
            <a:ext cx="1145393" cy="64022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ea typeface="+mn-ea"/>
                <a:cs typeface="+mn-cs"/>
              </a:rPr>
              <a:t>Prompt </a:t>
            </a:r>
            <a:br>
              <a:rPr kumimoji="0" lang="en-US" sz="1200" b="1" i="0" u="none" strike="noStrike" kern="1200" cap="none" spc="0" normalizeH="0" baseline="0" noProof="0">
                <a:ln>
                  <a:noFill/>
                </a:ln>
                <a:solidFill>
                  <a:prstClr val="black"/>
                </a:solidFill>
                <a:effectLst/>
                <a:uLnTx/>
                <a:uFillTx/>
                <a:ea typeface="+mn-ea"/>
                <a:cs typeface="+mn-cs"/>
              </a:rPr>
            </a:br>
            <a:r>
              <a:rPr kumimoji="0" lang="en-US" sz="1200" b="1" i="0" u="none" strike="noStrike" kern="1200" cap="none" spc="0" normalizeH="0" baseline="0" noProof="0">
                <a:ln>
                  <a:noFill/>
                </a:ln>
                <a:solidFill>
                  <a:prstClr val="black"/>
                </a:solidFill>
                <a:effectLst/>
                <a:uLnTx/>
                <a:uFillTx/>
                <a:ea typeface="+mn-ea"/>
                <a:cs typeface="+mn-cs"/>
              </a:rPr>
              <a:t>Library</a:t>
            </a:r>
          </a:p>
        </p:txBody>
      </p:sp>
      <p:sp>
        <p:nvSpPr>
          <p:cNvPr id="84" name="Rectangle: Rounded Corners 2117">
            <a:extLst>
              <a:ext uri="{FF2B5EF4-FFF2-40B4-BE49-F238E27FC236}">
                <a16:creationId xmlns:a16="http://schemas.microsoft.com/office/drawing/2014/main" id="{F148E96D-B999-AD84-BB39-56B397B2B8D5}"/>
              </a:ext>
            </a:extLst>
          </p:cNvPr>
          <p:cNvSpPr/>
          <p:nvPr/>
        </p:nvSpPr>
        <p:spPr>
          <a:xfrm>
            <a:off x="7687739" y="2066705"/>
            <a:ext cx="1145393" cy="640226"/>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ea typeface="+mn-ea"/>
                <a:cs typeface="+mn-cs"/>
              </a:rPr>
              <a:t>Caching</a:t>
            </a:r>
          </a:p>
        </p:txBody>
      </p:sp>
      <p:pic>
        <p:nvPicPr>
          <p:cNvPr id="85" name="Picture 10" descr="LangChain">
            <a:extLst>
              <a:ext uri="{FF2B5EF4-FFF2-40B4-BE49-F238E27FC236}">
                <a16:creationId xmlns:a16="http://schemas.microsoft.com/office/drawing/2014/main" id="{152628CC-7ECF-4980-AEEC-8DB6AE898356}"/>
              </a:ext>
            </a:extLst>
          </p:cNvPr>
          <p:cNvPicPr>
            <a:picLocks noChangeAspect="1" noChangeArrowheads="1"/>
          </p:cNvPicPr>
          <p:nvPr/>
        </p:nvPicPr>
        <p:blipFill rotWithShape="1">
          <a:blip r:embed="rId13">
            <a:extLst>
              <a:ext uri="{28A0092B-C50C-407E-A947-70E740481C1C}">
                <a14:useLocalDpi xmlns:a14="http://schemas.microsoft.com/office/drawing/2010/main"/>
              </a:ext>
            </a:extLst>
          </a:blip>
          <a:srcRect l="-289" r="-289"/>
          <a:stretch/>
        </p:blipFill>
        <p:spPr bwMode="auto">
          <a:xfrm>
            <a:off x="5608921" y="2548460"/>
            <a:ext cx="889034" cy="139496"/>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912E5D2C-16F6-16BB-47F9-535F798E4408}"/>
              </a:ext>
            </a:extLst>
          </p:cNvPr>
          <p:cNvPicPr>
            <a:picLocks noChangeAspect="1"/>
          </p:cNvPicPr>
          <p:nvPr/>
        </p:nvPicPr>
        <p:blipFill rotWithShape="1">
          <a:blip r:embed="rId14">
            <a:extLst>
              <a:ext uri="{28A0092B-C50C-407E-A947-70E740481C1C}">
                <a14:useLocalDpi xmlns:a14="http://schemas.microsoft.com/office/drawing/2010/main"/>
              </a:ext>
            </a:extLst>
          </a:blip>
          <a:srcRect l="573" r="2114"/>
          <a:stretch/>
        </p:blipFill>
        <p:spPr>
          <a:xfrm>
            <a:off x="6597556" y="2533581"/>
            <a:ext cx="601439" cy="165850"/>
          </a:xfrm>
          <a:prstGeom prst="rect">
            <a:avLst/>
          </a:prstGeom>
        </p:spPr>
      </p:pic>
      <p:pic>
        <p:nvPicPr>
          <p:cNvPr id="5" name="Picture 4" descr="File:Revature-768x768.webp">
            <a:extLst>
              <a:ext uri="{FF2B5EF4-FFF2-40B4-BE49-F238E27FC236}">
                <a16:creationId xmlns:a16="http://schemas.microsoft.com/office/drawing/2014/main" id="{0053F508-3705-C69E-21D9-E7C0417C5A48}"/>
              </a:ext>
            </a:extLst>
          </p:cNvPr>
          <p:cNvPicPr>
            <a:picLocks noChangeAspect="1" noChangeArrowheads="1"/>
          </p:cNvPicPr>
          <p:nvPr/>
        </p:nvPicPr>
        <p:blipFill>
          <a:blip r:embed="rId15">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325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F298-0379-BBFF-CD5D-47DA89E36945}"/>
              </a:ext>
            </a:extLst>
          </p:cNvPr>
          <p:cNvSpPr>
            <a:spLocks noGrp="1"/>
          </p:cNvSpPr>
          <p:nvPr>
            <p:ph type="title"/>
          </p:nvPr>
        </p:nvSpPr>
        <p:spPr>
          <a:xfrm>
            <a:off x="225425" y="211138"/>
            <a:ext cx="8720138" cy="385762"/>
          </a:xfrm>
        </p:spPr>
        <p:txBody>
          <a:bodyPr/>
          <a:lstStyle/>
          <a:p>
            <a:r>
              <a:rPr lang="en-US" noProof="1"/>
              <a:t>Introduction</a:t>
            </a:r>
            <a:endParaRPr lang="en-US"/>
          </a:p>
        </p:txBody>
      </p:sp>
      <p:grpSp>
        <p:nvGrpSpPr>
          <p:cNvPr id="8" name="Group 7">
            <a:extLst>
              <a:ext uri="{FF2B5EF4-FFF2-40B4-BE49-F238E27FC236}">
                <a16:creationId xmlns:a16="http://schemas.microsoft.com/office/drawing/2014/main" id="{3EC3F6DD-F504-4957-58C7-1884C86C81CE}"/>
              </a:ext>
            </a:extLst>
          </p:cNvPr>
          <p:cNvGrpSpPr/>
          <p:nvPr/>
        </p:nvGrpSpPr>
        <p:grpSpPr>
          <a:xfrm>
            <a:off x="225425" y="840234"/>
            <a:ext cx="8720138" cy="3749232"/>
            <a:chOff x="225425" y="783168"/>
            <a:chExt cx="8720138" cy="3749232"/>
          </a:xfrm>
        </p:grpSpPr>
        <p:sp>
          <p:nvSpPr>
            <p:cNvPr id="11" name="TextBox 10">
              <a:extLst>
                <a:ext uri="{FF2B5EF4-FFF2-40B4-BE49-F238E27FC236}">
                  <a16:creationId xmlns:a16="http://schemas.microsoft.com/office/drawing/2014/main" id="{E12A925E-E54F-7D1C-7B8B-FB809DB3E0A4}"/>
                </a:ext>
              </a:extLst>
            </p:cNvPr>
            <p:cNvSpPr txBox="1"/>
            <p:nvPr/>
          </p:nvSpPr>
          <p:spPr>
            <a:xfrm>
              <a:off x="225425" y="783168"/>
              <a:ext cx="8720138" cy="3108543"/>
            </a:xfrm>
            <a:prstGeom prst="rect">
              <a:avLst/>
            </a:prstGeom>
            <a:noFill/>
          </p:spPr>
          <p:txBody>
            <a:bodyPr wrap="square" lIns="0" tIns="0" rIns="0" bIns="0" anchor="t">
              <a:spAutoFit/>
            </a:bodyPr>
            <a:lstStyle/>
            <a:p>
              <a:pPr>
                <a:spcAft>
                  <a:spcPts val="800"/>
                </a:spcAft>
              </a:pPr>
              <a:r>
                <a:rPr lang="en-US" sz="1400" i="1">
                  <a:solidFill>
                    <a:schemeClr val="tx2"/>
                  </a:solidFill>
                  <a:ea typeface="Calibri" panose="020F0502020204030204" pitchFamily="34" charset="0"/>
                  <a:cs typeface="Calibri"/>
                </a:rPr>
                <a:t>Welcome to our Generative AI workshop, specifically designed for business executives. This workshop aims to help you effectively apply Generative AI within your specific domains and industries, enhancing client relationships by creating value for your clients, growing your revenue and optimizing the delivery. </a:t>
              </a:r>
              <a:endParaRPr lang="en-US" sz="1400" i="1">
                <a:solidFill>
                  <a:schemeClr val="tx2"/>
                </a:solidFill>
                <a:effectLst/>
                <a:ea typeface="Calibri" panose="020F0502020204030204" pitchFamily="34" charset="0"/>
                <a:cs typeface="Calibri"/>
              </a:endParaRPr>
            </a:p>
            <a:p>
              <a:pPr>
                <a:spcAft>
                  <a:spcPts val="800"/>
                </a:spcAft>
              </a:pPr>
              <a:r>
                <a:rPr lang="en-US" sz="1400" i="1">
                  <a:solidFill>
                    <a:schemeClr val="tx2"/>
                  </a:solidFill>
                  <a:cs typeface="Calibri"/>
                </a:rPr>
                <a:t>During this workshop, you will gain insight into the evolution of Gen AI, its key concepts, and its ubiquitous impact across industries. You’ll explore Generative AI’s business implications, potential risks, and opportunities, analyze real-world use cases across various sectors, gain practical insights into the Gen AI Applications through interactive hands-on activities and a capstone project. The workshop will deepen your technical understanding, covering a range of Gen AI models, tools, deployment strategies, data engineering and model security, bias mitigation, and ethical considerations.</a:t>
              </a:r>
              <a:endParaRPr lang="en-US">
                <a:solidFill>
                  <a:schemeClr val="tx2"/>
                </a:solidFill>
              </a:endParaRPr>
            </a:p>
            <a:p>
              <a:pPr marL="0" marR="0">
                <a:spcBef>
                  <a:spcPts val="0"/>
                </a:spcBef>
                <a:spcAft>
                  <a:spcPts val="800"/>
                </a:spcAft>
              </a:pPr>
              <a:r>
                <a:rPr lang="en-US" sz="1400" i="1">
                  <a:solidFill>
                    <a:schemeClr val="tx2"/>
                  </a:solidFill>
                  <a:effectLst/>
                  <a:ea typeface="Calibri" panose="020F0502020204030204" pitchFamily="34" charset="0"/>
                  <a:cs typeface="Calibri"/>
                </a:rPr>
                <a:t>Upon completing this workshop, you will be equipped to craft strategic business cases for Gen AI for any sector or business model. This knowledge will empower you to guide your clients in leveraging </a:t>
              </a:r>
              <a:r>
                <a:rPr lang="en-US" sz="1400" i="1">
                  <a:solidFill>
                    <a:schemeClr val="tx2"/>
                  </a:solidFill>
                  <a:ea typeface="Calibri" panose="020F0502020204030204" pitchFamily="34" charset="0"/>
                  <a:cs typeface="Calibri"/>
                </a:rPr>
                <a:t>Generative</a:t>
              </a:r>
              <a:r>
                <a:rPr lang="en-US" sz="1400" i="1">
                  <a:solidFill>
                    <a:schemeClr val="tx2"/>
                  </a:solidFill>
                  <a:effectLst/>
                  <a:ea typeface="Calibri" panose="020F0502020204030204" pitchFamily="34" charset="0"/>
                  <a:cs typeface="Calibri"/>
                </a:rPr>
                <a:t> AI effectively, addressing their unique challenges, and aligning solutions with their specific business objectives.</a:t>
              </a:r>
              <a:endParaRPr lang="en-US" sz="1400" i="1">
                <a:solidFill>
                  <a:schemeClr val="tx2"/>
                </a:solidFill>
                <a:ea typeface="Calibri" panose="020F0502020204030204" pitchFamily="34" charset="0"/>
                <a:cs typeface="Calibri"/>
              </a:endParaRPr>
            </a:p>
            <a:p>
              <a:pPr>
                <a:spcAft>
                  <a:spcPts val="800"/>
                </a:spcAft>
              </a:pPr>
              <a:r>
                <a:rPr lang="en-US" sz="1400" i="1">
                  <a:solidFill>
                    <a:schemeClr val="tx2"/>
                  </a:solidFill>
                  <a:ea typeface="Calibri" panose="020F0502020204030204" pitchFamily="34" charset="0"/>
                  <a:cs typeface="Calibri"/>
                </a:rPr>
                <a:t>We are dedicated to delivering a workshop that not only provides practical skills but also fosters a dynamic and engaging learning environment.</a:t>
              </a:r>
            </a:p>
          </p:txBody>
        </p:sp>
        <p:sp>
          <p:nvSpPr>
            <p:cNvPr id="12" name="TextBox 11">
              <a:extLst>
                <a:ext uri="{FF2B5EF4-FFF2-40B4-BE49-F238E27FC236}">
                  <a16:creationId xmlns:a16="http://schemas.microsoft.com/office/drawing/2014/main" id="{224F6FE9-6610-35E8-EA41-304D614388CF}"/>
                </a:ext>
              </a:extLst>
            </p:cNvPr>
            <p:cNvSpPr txBox="1"/>
            <p:nvPr/>
          </p:nvSpPr>
          <p:spPr>
            <a:xfrm>
              <a:off x="7117847" y="3978402"/>
              <a:ext cx="1820829" cy="553998"/>
            </a:xfrm>
            <a:prstGeom prst="rect">
              <a:avLst/>
            </a:prstGeom>
            <a:noFill/>
          </p:spPr>
          <p:txBody>
            <a:bodyPr wrap="square" lIns="0" tIns="0" rIns="0" bIns="0" rtlCol="0" anchor="t">
              <a:spAutoFit/>
            </a:bodyPr>
            <a:lstStyle/>
            <a:p>
              <a:pPr algn="r"/>
              <a:r>
                <a:rPr lang="en-US" b="1"/>
                <a:t>Ashwin Bharath</a:t>
              </a:r>
            </a:p>
            <a:p>
              <a:pPr algn="r"/>
              <a:r>
                <a:rPr lang="en-US" b="1">
                  <a:solidFill>
                    <a:schemeClr val="accent2"/>
                  </a:solidFill>
                </a:rPr>
                <a:t>Founder, Revature</a:t>
              </a:r>
            </a:p>
          </p:txBody>
        </p:sp>
      </p:grpSp>
      <p:pic>
        <p:nvPicPr>
          <p:cNvPr id="1028" name="Picture 4" descr="File:Revature-768x768.webp">
            <a:extLst>
              <a:ext uri="{FF2B5EF4-FFF2-40B4-BE49-F238E27FC236}">
                <a16:creationId xmlns:a16="http://schemas.microsoft.com/office/drawing/2014/main" id="{B02D0357-FEDD-4AF7-947B-13E9F31242E5}"/>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64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3BFD-8467-EFB5-9F91-DD433878B91E}"/>
              </a:ext>
            </a:extLst>
          </p:cNvPr>
          <p:cNvSpPr>
            <a:spLocks noGrp="1"/>
          </p:cNvSpPr>
          <p:nvPr>
            <p:ph type="title"/>
          </p:nvPr>
        </p:nvSpPr>
        <p:spPr>
          <a:xfrm>
            <a:off x="225425" y="211723"/>
            <a:ext cx="8720138" cy="384721"/>
          </a:xfrm>
        </p:spPr>
        <p:txBody>
          <a:bodyPr/>
          <a:lstStyle/>
          <a:p>
            <a:r>
              <a:rPr lang="en-US"/>
              <a:t>Productivity Agents</a:t>
            </a:r>
          </a:p>
        </p:txBody>
      </p:sp>
      <p:sp>
        <p:nvSpPr>
          <p:cNvPr id="3" name="TextBox 2">
            <a:extLst>
              <a:ext uri="{FF2B5EF4-FFF2-40B4-BE49-F238E27FC236}">
                <a16:creationId xmlns:a16="http://schemas.microsoft.com/office/drawing/2014/main" id="{5BB688D6-AD1D-76B7-C027-8ADAE24362D2}"/>
              </a:ext>
            </a:extLst>
          </p:cNvPr>
          <p:cNvSpPr txBox="1"/>
          <p:nvPr/>
        </p:nvSpPr>
        <p:spPr>
          <a:xfrm>
            <a:off x="225425" y="590596"/>
            <a:ext cx="8720138" cy="215444"/>
          </a:xfrm>
          <a:prstGeom prst="rect">
            <a:avLst/>
          </a:prstGeom>
          <a:noFill/>
        </p:spPr>
        <p:txBody>
          <a:bodyPr wrap="square" lIns="0" tIns="0" rIns="0" bIns="0" rtlCol="0">
            <a:spAutoFit/>
          </a:bodyPr>
          <a:lstStyle/>
          <a:p>
            <a:r>
              <a:rPr lang="en-US" sz="1400"/>
              <a:t>Lead Generation</a:t>
            </a:r>
          </a:p>
        </p:txBody>
      </p:sp>
      <p:sp>
        <p:nvSpPr>
          <p:cNvPr id="6" name="Rectangle: Rounded Corners 2117">
            <a:extLst>
              <a:ext uri="{FF2B5EF4-FFF2-40B4-BE49-F238E27FC236}">
                <a16:creationId xmlns:a16="http://schemas.microsoft.com/office/drawing/2014/main" id="{144D8F25-D2EE-CFC2-22FD-1408B24B2850}"/>
              </a:ext>
            </a:extLst>
          </p:cNvPr>
          <p:cNvSpPr/>
          <p:nvPr/>
        </p:nvSpPr>
        <p:spPr>
          <a:xfrm>
            <a:off x="2326072" y="979905"/>
            <a:ext cx="3803317" cy="3120107"/>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pPr>
            <a:r>
              <a:rPr lang="en-US" sz="1400" b="1">
                <a:solidFill>
                  <a:prstClr val="black"/>
                </a:solidFill>
              </a:rPr>
              <a:t>Agent Workbench</a:t>
            </a:r>
          </a:p>
        </p:txBody>
      </p:sp>
      <p:pic>
        <p:nvPicPr>
          <p:cNvPr id="7" name="Picture 8" descr="Managing Multiple Users in Online Accounting - Best Reviews">
            <a:extLst>
              <a:ext uri="{FF2B5EF4-FFF2-40B4-BE49-F238E27FC236}">
                <a16:creationId xmlns:a16="http://schemas.microsoft.com/office/drawing/2014/main" id="{AABEE3A5-8B99-862B-3934-7DE4AF5C11D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81908" y="1425676"/>
            <a:ext cx="613327" cy="61332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2117">
            <a:extLst>
              <a:ext uri="{FF2B5EF4-FFF2-40B4-BE49-F238E27FC236}">
                <a16:creationId xmlns:a16="http://schemas.microsoft.com/office/drawing/2014/main" id="{815DE58E-9028-854F-2661-E3BCFF3A5587}"/>
              </a:ext>
            </a:extLst>
          </p:cNvPr>
          <p:cNvSpPr/>
          <p:nvPr/>
        </p:nvSpPr>
        <p:spPr>
          <a:xfrm>
            <a:off x="6524325" y="979905"/>
            <a:ext cx="1564755" cy="969140"/>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pPr>
            <a:r>
              <a:rPr lang="en-US" sz="1400" b="1">
                <a:solidFill>
                  <a:prstClr val="black"/>
                </a:solidFill>
              </a:rPr>
              <a:t>LLMs</a:t>
            </a:r>
          </a:p>
        </p:txBody>
      </p:sp>
      <p:pic>
        <p:nvPicPr>
          <p:cNvPr id="33" name="Graphic 32">
            <a:extLst>
              <a:ext uri="{FF2B5EF4-FFF2-40B4-BE49-F238E27FC236}">
                <a16:creationId xmlns:a16="http://schemas.microsoft.com/office/drawing/2014/main" id="{BD84580A-3E63-1064-2D07-373FF011B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6844" y="1425534"/>
            <a:ext cx="240260" cy="240260"/>
          </a:xfrm>
          <a:prstGeom prst="rect">
            <a:avLst/>
          </a:prstGeom>
        </p:spPr>
      </p:pic>
      <p:pic>
        <p:nvPicPr>
          <p:cNvPr id="34" name="Picture 33">
            <a:extLst>
              <a:ext uri="{FF2B5EF4-FFF2-40B4-BE49-F238E27FC236}">
                <a16:creationId xmlns:a16="http://schemas.microsoft.com/office/drawing/2014/main" id="{154B6824-21B0-CAF9-385D-AA3CA1507DB4}"/>
              </a:ext>
            </a:extLst>
          </p:cNvPr>
          <p:cNvPicPr>
            <a:picLocks noChangeAspect="1"/>
          </p:cNvPicPr>
          <p:nvPr/>
        </p:nvPicPr>
        <p:blipFill>
          <a:blip r:embed="rId5"/>
          <a:stretch>
            <a:fillRect/>
          </a:stretch>
        </p:blipFill>
        <p:spPr>
          <a:xfrm>
            <a:off x="7155162" y="1428663"/>
            <a:ext cx="286623" cy="286624"/>
          </a:xfrm>
          <a:prstGeom prst="rect">
            <a:avLst/>
          </a:prstGeom>
        </p:spPr>
      </p:pic>
      <p:pic>
        <p:nvPicPr>
          <p:cNvPr id="35" name="Picture 2" descr="Microsoft Azure - Wikipedia">
            <a:extLst>
              <a:ext uri="{FF2B5EF4-FFF2-40B4-BE49-F238E27FC236}">
                <a16:creationId xmlns:a16="http://schemas.microsoft.com/office/drawing/2014/main" id="{0F7DBB6A-347F-C7B9-AD84-99262FC251B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649844" y="1424653"/>
            <a:ext cx="240260" cy="240260"/>
          </a:xfrm>
          <a:prstGeom prst="rect">
            <a:avLst/>
          </a:prstGeom>
          <a:noFill/>
          <a:extLst>
            <a:ext uri="{909E8E84-426E-40DD-AFC4-6F175D3DCCD1}">
              <a14:hiddenFill xmlns:a14="http://schemas.microsoft.com/office/drawing/2010/main">
                <a:solidFill>
                  <a:srgbClr val="FFFFFF"/>
                </a:solidFill>
              </a14:hiddenFill>
            </a:ext>
          </a:extLst>
        </p:spPr>
      </p:pic>
      <p:sp>
        <p:nvSpPr>
          <p:cNvPr id="36" name="Up-down Arrow 36">
            <a:extLst>
              <a:ext uri="{FF2B5EF4-FFF2-40B4-BE49-F238E27FC236}">
                <a16:creationId xmlns:a16="http://schemas.microsoft.com/office/drawing/2014/main" id="{0BC52173-E267-D2B3-C334-D46D90C15CAD}"/>
              </a:ext>
            </a:extLst>
          </p:cNvPr>
          <p:cNvSpPr/>
          <p:nvPr/>
        </p:nvSpPr>
        <p:spPr>
          <a:xfrm rot="5400000">
            <a:off x="6194185" y="1267745"/>
            <a:ext cx="263870" cy="393461"/>
          </a:xfrm>
          <a:prstGeom prst="upDownArrow">
            <a:avLst/>
          </a:prstGeom>
          <a:solidFill>
            <a:schemeClr val="tx2">
              <a:alpha val="5215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KY" sz="1200">
              <a:solidFill>
                <a:prstClr val="white"/>
              </a:solidFill>
            </a:endParaRPr>
          </a:p>
        </p:txBody>
      </p:sp>
      <p:sp>
        <p:nvSpPr>
          <p:cNvPr id="28" name="Rectangle: Rounded Corners 2117">
            <a:extLst>
              <a:ext uri="{FF2B5EF4-FFF2-40B4-BE49-F238E27FC236}">
                <a16:creationId xmlns:a16="http://schemas.microsoft.com/office/drawing/2014/main" id="{10E5C790-0283-F794-9837-AE080ACA42A7}"/>
              </a:ext>
            </a:extLst>
          </p:cNvPr>
          <p:cNvSpPr/>
          <p:nvPr/>
        </p:nvSpPr>
        <p:spPr>
          <a:xfrm>
            <a:off x="6524325" y="2055388"/>
            <a:ext cx="1564755" cy="969140"/>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pPr>
            <a:r>
              <a:rPr lang="en-US" sz="1400" b="1">
                <a:solidFill>
                  <a:prstClr val="black"/>
                </a:solidFill>
              </a:rPr>
              <a:t>Vector Database</a:t>
            </a:r>
          </a:p>
        </p:txBody>
      </p:sp>
      <p:pic>
        <p:nvPicPr>
          <p:cNvPr id="29" name="Picture 28">
            <a:extLst>
              <a:ext uri="{FF2B5EF4-FFF2-40B4-BE49-F238E27FC236}">
                <a16:creationId xmlns:a16="http://schemas.microsoft.com/office/drawing/2014/main" id="{E12CCD74-F6EC-AD88-2E59-9426F98079B7}"/>
              </a:ext>
            </a:extLst>
          </p:cNvPr>
          <p:cNvPicPr>
            <a:picLocks noChangeAspect="1"/>
          </p:cNvPicPr>
          <p:nvPr/>
        </p:nvPicPr>
        <p:blipFill>
          <a:blip r:embed="rId7"/>
          <a:stretch>
            <a:fillRect/>
          </a:stretch>
        </p:blipFill>
        <p:spPr>
          <a:xfrm>
            <a:off x="6863464" y="2415048"/>
            <a:ext cx="742125" cy="136056"/>
          </a:xfrm>
          <a:prstGeom prst="rect">
            <a:avLst/>
          </a:prstGeom>
        </p:spPr>
      </p:pic>
      <p:pic>
        <p:nvPicPr>
          <p:cNvPr id="30" name="Picture 29">
            <a:extLst>
              <a:ext uri="{FF2B5EF4-FFF2-40B4-BE49-F238E27FC236}">
                <a16:creationId xmlns:a16="http://schemas.microsoft.com/office/drawing/2014/main" id="{7D487902-0A0B-D4CF-1871-CD8CA4AC2E05}"/>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6945531" y="2699062"/>
            <a:ext cx="691201" cy="163387"/>
          </a:xfrm>
          <a:prstGeom prst="rect">
            <a:avLst/>
          </a:prstGeom>
        </p:spPr>
      </p:pic>
      <p:sp>
        <p:nvSpPr>
          <p:cNvPr id="31" name="Up-down Arrow 37">
            <a:extLst>
              <a:ext uri="{FF2B5EF4-FFF2-40B4-BE49-F238E27FC236}">
                <a16:creationId xmlns:a16="http://schemas.microsoft.com/office/drawing/2014/main" id="{31CA18CC-20E1-8BAB-E29D-21D95607A0EE}"/>
              </a:ext>
            </a:extLst>
          </p:cNvPr>
          <p:cNvSpPr/>
          <p:nvPr/>
        </p:nvSpPr>
        <p:spPr>
          <a:xfrm rot="5400000">
            <a:off x="6194185" y="2343228"/>
            <a:ext cx="263870" cy="393461"/>
          </a:xfrm>
          <a:prstGeom prst="upDownArrow">
            <a:avLst/>
          </a:prstGeom>
          <a:solidFill>
            <a:schemeClr val="tx2">
              <a:alpha val="5215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KY" sz="1200">
              <a:solidFill>
                <a:prstClr val="white"/>
              </a:solidFill>
            </a:endParaRPr>
          </a:p>
        </p:txBody>
      </p:sp>
      <p:sp>
        <p:nvSpPr>
          <p:cNvPr id="10" name="Up-down Arrow 39">
            <a:extLst>
              <a:ext uri="{FF2B5EF4-FFF2-40B4-BE49-F238E27FC236}">
                <a16:creationId xmlns:a16="http://schemas.microsoft.com/office/drawing/2014/main" id="{7C073E68-12FC-DB12-B25B-3229C399963E}"/>
              </a:ext>
            </a:extLst>
          </p:cNvPr>
          <p:cNvSpPr/>
          <p:nvPr/>
        </p:nvSpPr>
        <p:spPr>
          <a:xfrm rot="5400000">
            <a:off x="1878718" y="1425676"/>
            <a:ext cx="263870" cy="613326"/>
          </a:xfrm>
          <a:prstGeom prst="upDownArrow">
            <a:avLst/>
          </a:prstGeom>
          <a:solidFill>
            <a:schemeClr val="tx2">
              <a:alpha val="5215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KY" sz="1200">
              <a:solidFill>
                <a:prstClr val="white"/>
              </a:solidFill>
            </a:endParaRPr>
          </a:p>
        </p:txBody>
      </p:sp>
      <p:grpSp>
        <p:nvGrpSpPr>
          <p:cNvPr id="11" name="Group 10">
            <a:extLst>
              <a:ext uri="{FF2B5EF4-FFF2-40B4-BE49-F238E27FC236}">
                <a16:creationId xmlns:a16="http://schemas.microsoft.com/office/drawing/2014/main" id="{611218A2-1CFD-75B8-C603-FA552E3B0310}"/>
              </a:ext>
            </a:extLst>
          </p:cNvPr>
          <p:cNvGrpSpPr/>
          <p:nvPr/>
        </p:nvGrpSpPr>
        <p:grpSpPr>
          <a:xfrm>
            <a:off x="2639698" y="1523906"/>
            <a:ext cx="3176064" cy="2357225"/>
            <a:chOff x="2563084" y="1452774"/>
            <a:chExt cx="3176064" cy="2357225"/>
          </a:xfrm>
        </p:grpSpPr>
        <p:grpSp>
          <p:nvGrpSpPr>
            <p:cNvPr id="19" name="Group 18">
              <a:extLst>
                <a:ext uri="{FF2B5EF4-FFF2-40B4-BE49-F238E27FC236}">
                  <a16:creationId xmlns:a16="http://schemas.microsoft.com/office/drawing/2014/main" id="{9AA7A007-225C-B1A9-4BD9-B60B85AD3884}"/>
                </a:ext>
              </a:extLst>
            </p:cNvPr>
            <p:cNvGrpSpPr/>
            <p:nvPr/>
          </p:nvGrpSpPr>
          <p:grpSpPr>
            <a:xfrm>
              <a:off x="3224455" y="1452775"/>
              <a:ext cx="1204509" cy="2357224"/>
              <a:chOff x="3229253" y="1452775"/>
              <a:chExt cx="1204509" cy="2357224"/>
            </a:xfrm>
          </p:grpSpPr>
          <p:sp>
            <p:nvSpPr>
              <p:cNvPr id="25" name="Rectangle: Rounded Corners 2117">
                <a:extLst>
                  <a:ext uri="{FF2B5EF4-FFF2-40B4-BE49-F238E27FC236}">
                    <a16:creationId xmlns:a16="http://schemas.microsoft.com/office/drawing/2014/main" id="{C0FD45FE-4251-A295-7537-BD213A4D6D7E}"/>
                  </a:ext>
                </a:extLst>
              </p:cNvPr>
              <p:cNvSpPr/>
              <p:nvPr/>
            </p:nvSpPr>
            <p:spPr>
              <a:xfrm>
                <a:off x="3229253" y="1452775"/>
                <a:ext cx="1204509" cy="699077"/>
              </a:xfrm>
              <a:prstGeom prst="roundRect">
                <a:avLst>
                  <a:gd name="adj" fmla="val 4683"/>
                </a:avLst>
              </a:prstGeom>
              <a:solidFill>
                <a:srgbClr val="92D050">
                  <a:alpha val="52157"/>
                </a:srgbClr>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67500" bIns="67500" rtlCol="0" anchor="ctr"/>
              <a:lstStyle/>
              <a:p>
                <a:pPr algn="ctr" defTabSz="685800" fontAlgn="base">
                  <a:spcBef>
                    <a:spcPct val="0"/>
                  </a:spcBef>
                  <a:spcAft>
                    <a:spcPct val="0"/>
                  </a:spcAft>
                  <a:defRPr/>
                </a:pPr>
                <a:r>
                  <a:rPr lang="en-US" sz="1200">
                    <a:solidFill>
                      <a:prstClr val="black"/>
                    </a:solidFill>
                  </a:rPr>
                  <a:t>Lead Generation Agent</a:t>
                </a:r>
              </a:p>
            </p:txBody>
          </p:sp>
          <p:sp>
            <p:nvSpPr>
              <p:cNvPr id="26" name="Rectangle: Rounded Corners 2117">
                <a:extLst>
                  <a:ext uri="{FF2B5EF4-FFF2-40B4-BE49-F238E27FC236}">
                    <a16:creationId xmlns:a16="http://schemas.microsoft.com/office/drawing/2014/main" id="{83669B73-1DF5-A146-A55E-A16FEEF58C2A}"/>
                  </a:ext>
                </a:extLst>
              </p:cNvPr>
              <p:cNvSpPr/>
              <p:nvPr/>
            </p:nvSpPr>
            <p:spPr>
              <a:xfrm>
                <a:off x="3229253" y="2281849"/>
                <a:ext cx="1204509" cy="699077"/>
              </a:xfrm>
              <a:prstGeom prst="roundRect">
                <a:avLst>
                  <a:gd name="adj" fmla="val 4683"/>
                </a:avLst>
              </a:prstGeom>
              <a:ln/>
            </p:spPr>
            <p:style>
              <a:lnRef idx="1">
                <a:schemeClr val="accent4"/>
              </a:lnRef>
              <a:fillRef idx="2">
                <a:schemeClr val="accent4"/>
              </a:fillRef>
              <a:effectRef idx="1">
                <a:schemeClr val="accent4"/>
              </a:effectRef>
              <a:fontRef idx="minor">
                <a:schemeClr val="dk1"/>
              </a:fontRef>
            </p:style>
            <p:txBody>
              <a:bodyPr tIns="67500" bIns="67500" rtlCol="0" anchor="ctr"/>
              <a:lstStyle/>
              <a:p>
                <a:pPr algn="ctr" fontAlgn="base">
                  <a:spcBef>
                    <a:spcPct val="0"/>
                  </a:spcBef>
                  <a:spcAft>
                    <a:spcPct val="0"/>
                  </a:spcAft>
                </a:pPr>
                <a:r>
                  <a:rPr lang="en-US" sz="1200">
                    <a:solidFill>
                      <a:prstClr val="black"/>
                    </a:solidFill>
                  </a:rPr>
                  <a:t>Business Intelligence Agent</a:t>
                </a:r>
              </a:p>
            </p:txBody>
          </p:sp>
          <p:sp>
            <p:nvSpPr>
              <p:cNvPr id="27" name="Rectangle: Rounded Corners 2117">
                <a:extLst>
                  <a:ext uri="{FF2B5EF4-FFF2-40B4-BE49-F238E27FC236}">
                    <a16:creationId xmlns:a16="http://schemas.microsoft.com/office/drawing/2014/main" id="{C917B7E6-AE58-BFAC-250E-EBDD62FC4C2E}"/>
                  </a:ext>
                </a:extLst>
              </p:cNvPr>
              <p:cNvSpPr/>
              <p:nvPr/>
            </p:nvSpPr>
            <p:spPr>
              <a:xfrm>
                <a:off x="3229253" y="3110922"/>
                <a:ext cx="1204509" cy="699077"/>
              </a:xfrm>
              <a:prstGeom prst="roundRect">
                <a:avLst>
                  <a:gd name="adj" fmla="val 4683"/>
                </a:avLst>
              </a:prstGeom>
              <a:ln/>
            </p:spPr>
            <p:style>
              <a:lnRef idx="1">
                <a:schemeClr val="accent4"/>
              </a:lnRef>
              <a:fillRef idx="2">
                <a:schemeClr val="accent4"/>
              </a:fillRef>
              <a:effectRef idx="1">
                <a:schemeClr val="accent4"/>
              </a:effectRef>
              <a:fontRef idx="minor">
                <a:schemeClr val="dk1"/>
              </a:fontRef>
            </p:style>
            <p:txBody>
              <a:bodyPr tIns="67500" bIns="67500" rtlCol="0" anchor="ctr"/>
              <a:lstStyle/>
              <a:p>
                <a:pPr algn="ctr" defTabSz="685800" fontAlgn="base">
                  <a:spcBef>
                    <a:spcPct val="0"/>
                  </a:spcBef>
                  <a:spcAft>
                    <a:spcPct val="0"/>
                  </a:spcAft>
                  <a:defRPr/>
                </a:pPr>
                <a:r>
                  <a:rPr lang="en-US" sz="1200">
                    <a:solidFill>
                      <a:prstClr val="black"/>
                    </a:solidFill>
                  </a:rPr>
                  <a:t>Software Dev Agent</a:t>
                </a:r>
              </a:p>
            </p:txBody>
          </p:sp>
        </p:grpSp>
        <p:grpSp>
          <p:nvGrpSpPr>
            <p:cNvPr id="20" name="Group 19">
              <a:extLst>
                <a:ext uri="{FF2B5EF4-FFF2-40B4-BE49-F238E27FC236}">
                  <a16:creationId xmlns:a16="http://schemas.microsoft.com/office/drawing/2014/main" id="{4BB7EFC4-7066-FEE3-7CB1-3FED6DFDB90F}"/>
                </a:ext>
              </a:extLst>
            </p:cNvPr>
            <p:cNvGrpSpPr/>
            <p:nvPr/>
          </p:nvGrpSpPr>
          <p:grpSpPr>
            <a:xfrm>
              <a:off x="4534639" y="1452775"/>
              <a:ext cx="1204509" cy="2357224"/>
              <a:chOff x="4534639" y="1452775"/>
              <a:chExt cx="1204509" cy="2357224"/>
            </a:xfrm>
          </p:grpSpPr>
          <p:sp>
            <p:nvSpPr>
              <p:cNvPr id="22" name="Rectangle: Rounded Corners 2117">
                <a:extLst>
                  <a:ext uri="{FF2B5EF4-FFF2-40B4-BE49-F238E27FC236}">
                    <a16:creationId xmlns:a16="http://schemas.microsoft.com/office/drawing/2014/main" id="{951DCF57-80E2-A5E6-40B8-AC6DAE1753B7}"/>
                  </a:ext>
                </a:extLst>
              </p:cNvPr>
              <p:cNvSpPr/>
              <p:nvPr/>
            </p:nvSpPr>
            <p:spPr>
              <a:xfrm>
                <a:off x="4534639" y="1452775"/>
                <a:ext cx="1204509" cy="699077"/>
              </a:xfrm>
              <a:prstGeom prst="roundRect">
                <a:avLst>
                  <a:gd name="adj" fmla="val 4683"/>
                </a:avLst>
              </a:prstGeom>
              <a:ln/>
            </p:spPr>
            <p:style>
              <a:lnRef idx="1">
                <a:schemeClr val="accent4"/>
              </a:lnRef>
              <a:fillRef idx="2">
                <a:schemeClr val="accent4"/>
              </a:fillRef>
              <a:effectRef idx="1">
                <a:schemeClr val="accent4"/>
              </a:effectRef>
              <a:fontRef idx="minor">
                <a:schemeClr val="dk1"/>
              </a:fontRef>
            </p:style>
            <p:txBody>
              <a:bodyPr tIns="67500" bIns="67500" rtlCol="0" anchor="ctr"/>
              <a:lstStyle/>
              <a:p>
                <a:pPr algn="ctr" defTabSz="685800" fontAlgn="base">
                  <a:spcBef>
                    <a:spcPct val="0"/>
                  </a:spcBef>
                  <a:spcAft>
                    <a:spcPct val="0"/>
                  </a:spcAft>
                  <a:defRPr/>
                </a:pPr>
                <a:r>
                  <a:rPr lang="en-US" sz="1200">
                    <a:solidFill>
                      <a:prstClr val="black"/>
                    </a:solidFill>
                  </a:rPr>
                  <a:t>Customer service Agent</a:t>
                </a:r>
              </a:p>
            </p:txBody>
          </p:sp>
          <p:sp>
            <p:nvSpPr>
              <p:cNvPr id="23" name="Rectangle: Rounded Corners 2117">
                <a:extLst>
                  <a:ext uri="{FF2B5EF4-FFF2-40B4-BE49-F238E27FC236}">
                    <a16:creationId xmlns:a16="http://schemas.microsoft.com/office/drawing/2014/main" id="{2CB8D987-B27F-7A9B-E6DB-7EC39DC3339C}"/>
                  </a:ext>
                </a:extLst>
              </p:cNvPr>
              <p:cNvSpPr/>
              <p:nvPr/>
            </p:nvSpPr>
            <p:spPr>
              <a:xfrm>
                <a:off x="4534639" y="2281849"/>
                <a:ext cx="1204509" cy="699077"/>
              </a:xfrm>
              <a:prstGeom prst="roundRect">
                <a:avLst>
                  <a:gd name="adj" fmla="val 4683"/>
                </a:avLst>
              </a:prstGeom>
              <a:ln/>
            </p:spPr>
            <p:style>
              <a:lnRef idx="1">
                <a:schemeClr val="accent4"/>
              </a:lnRef>
              <a:fillRef idx="2">
                <a:schemeClr val="accent4"/>
              </a:fillRef>
              <a:effectRef idx="1">
                <a:schemeClr val="accent4"/>
              </a:effectRef>
              <a:fontRef idx="minor">
                <a:schemeClr val="dk1"/>
              </a:fontRef>
            </p:style>
            <p:txBody>
              <a:bodyPr tIns="67500" bIns="67500" rtlCol="0" anchor="ctr"/>
              <a:lstStyle/>
              <a:p>
                <a:pPr algn="ctr" defTabSz="685800" fontAlgn="base">
                  <a:spcBef>
                    <a:spcPct val="0"/>
                  </a:spcBef>
                  <a:spcAft>
                    <a:spcPct val="0"/>
                  </a:spcAft>
                  <a:defRPr/>
                </a:pPr>
                <a:r>
                  <a:rPr lang="en-US" sz="1200">
                    <a:solidFill>
                      <a:prstClr val="black"/>
                    </a:solidFill>
                  </a:rPr>
                  <a:t>IT Support Agent</a:t>
                </a:r>
              </a:p>
            </p:txBody>
          </p:sp>
          <p:sp>
            <p:nvSpPr>
              <p:cNvPr id="24" name="Rectangle: Rounded Corners 2117">
                <a:extLst>
                  <a:ext uri="{FF2B5EF4-FFF2-40B4-BE49-F238E27FC236}">
                    <a16:creationId xmlns:a16="http://schemas.microsoft.com/office/drawing/2014/main" id="{BBD817F1-3974-C9BA-80AF-CC9AF7E3577D}"/>
                  </a:ext>
                </a:extLst>
              </p:cNvPr>
              <p:cNvSpPr/>
              <p:nvPr/>
            </p:nvSpPr>
            <p:spPr>
              <a:xfrm>
                <a:off x="4534639" y="3110922"/>
                <a:ext cx="1204509" cy="699077"/>
              </a:xfrm>
              <a:prstGeom prst="roundRect">
                <a:avLst>
                  <a:gd name="adj" fmla="val 4683"/>
                </a:avLst>
              </a:prstGeom>
              <a:ln/>
            </p:spPr>
            <p:style>
              <a:lnRef idx="1">
                <a:schemeClr val="accent4"/>
              </a:lnRef>
              <a:fillRef idx="2">
                <a:schemeClr val="accent4"/>
              </a:fillRef>
              <a:effectRef idx="1">
                <a:schemeClr val="accent4"/>
              </a:effectRef>
              <a:fontRef idx="minor">
                <a:schemeClr val="dk1"/>
              </a:fontRef>
            </p:style>
            <p:txBody>
              <a:bodyPr tIns="67500" bIns="67500" rtlCol="0" anchor="ctr"/>
              <a:lstStyle/>
              <a:p>
                <a:pPr algn="ctr" defTabSz="685800" fontAlgn="base">
                  <a:spcBef>
                    <a:spcPct val="0"/>
                  </a:spcBef>
                  <a:spcAft>
                    <a:spcPct val="0"/>
                  </a:spcAft>
                  <a:defRPr/>
                </a:pPr>
                <a:r>
                  <a:rPr lang="en-US" sz="1200">
                    <a:solidFill>
                      <a:prstClr val="black"/>
                    </a:solidFill>
                  </a:rPr>
                  <a:t>HR support Agent</a:t>
                </a:r>
              </a:p>
            </p:txBody>
          </p:sp>
        </p:grpSp>
        <p:sp>
          <p:nvSpPr>
            <p:cNvPr id="21" name="Rectangle: Rounded Corners 2117">
              <a:extLst>
                <a:ext uri="{FF2B5EF4-FFF2-40B4-BE49-F238E27FC236}">
                  <a16:creationId xmlns:a16="http://schemas.microsoft.com/office/drawing/2014/main" id="{F32FC6D7-9D85-ECC0-58C0-4BCB39AEC8D3}"/>
                </a:ext>
              </a:extLst>
            </p:cNvPr>
            <p:cNvSpPr/>
            <p:nvPr/>
          </p:nvSpPr>
          <p:spPr>
            <a:xfrm>
              <a:off x="2563084" y="1452774"/>
              <a:ext cx="555696" cy="2355219"/>
            </a:xfrm>
            <a:prstGeom prst="roundRect">
              <a:avLst>
                <a:gd name="adj" fmla="val 4683"/>
              </a:avLst>
            </a:prstGeom>
            <a:solidFill>
              <a:srgbClr val="92D050">
                <a:alpha val="52157"/>
              </a:srgbClr>
            </a:solidFill>
            <a:ln/>
          </p:spPr>
          <p:style>
            <a:lnRef idx="1">
              <a:schemeClr val="accent4"/>
            </a:lnRef>
            <a:fillRef idx="2">
              <a:schemeClr val="accent4"/>
            </a:fillRef>
            <a:effectRef idx="1">
              <a:schemeClr val="accent4"/>
            </a:effectRef>
            <a:fontRef idx="minor">
              <a:schemeClr val="dk1"/>
            </a:fontRef>
          </p:style>
          <p:txBody>
            <a:bodyPr vert="vert270" lIns="67500" tIns="67500" bIns="67500" rtlCol="0" anchor="ctr"/>
            <a:lstStyle/>
            <a:p>
              <a:pPr algn="ctr" defTabSz="685800" fontAlgn="base">
                <a:spcBef>
                  <a:spcPct val="0"/>
                </a:spcBef>
                <a:spcAft>
                  <a:spcPct val="0"/>
                </a:spcAft>
                <a:defRPr/>
              </a:pPr>
              <a:r>
                <a:rPr lang="en-US" sz="1200">
                  <a:solidFill>
                    <a:prstClr val="black"/>
                  </a:solidFill>
                </a:rPr>
                <a:t>Agent Interface</a:t>
              </a:r>
            </a:p>
          </p:txBody>
        </p:sp>
      </p:grpSp>
      <p:sp>
        <p:nvSpPr>
          <p:cNvPr id="14" name="Rectangle: Rounded Corners 2117">
            <a:extLst>
              <a:ext uri="{FF2B5EF4-FFF2-40B4-BE49-F238E27FC236}">
                <a16:creationId xmlns:a16="http://schemas.microsoft.com/office/drawing/2014/main" id="{BB634D13-CD49-191A-7507-797AFFB6C925}"/>
              </a:ext>
            </a:extLst>
          </p:cNvPr>
          <p:cNvSpPr/>
          <p:nvPr/>
        </p:nvSpPr>
        <p:spPr>
          <a:xfrm>
            <a:off x="6524325" y="3130872"/>
            <a:ext cx="1564755" cy="969140"/>
          </a:xfrm>
          <a:prstGeom prst="roundRect">
            <a:avLst>
              <a:gd name="adj" fmla="val 4683"/>
            </a:avLst>
          </a:prstGeom>
          <a:solidFill>
            <a:schemeClr val="bg1"/>
          </a:solidFill>
          <a:ln w="6350">
            <a:solidFill>
              <a:schemeClr val="bg1">
                <a:lumMod val="85000"/>
              </a:schemeClr>
            </a:solidFill>
          </a:ln>
          <a:effectLst>
            <a:outerShdw blurRad="406400" sx="102000" sy="102000" algn="ctr"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3152" tIns="73152" rIns="73152" bIns="73152" rtlCol="0" anchor="t"/>
          <a:lstStyle/>
          <a:p>
            <a:pPr defTabSz="685800" fontAlgn="base">
              <a:spcBef>
                <a:spcPct val="0"/>
              </a:spcBef>
              <a:spcAft>
                <a:spcPct val="0"/>
              </a:spcAft>
            </a:pPr>
            <a:r>
              <a:rPr lang="en-US" sz="1400" b="1">
                <a:solidFill>
                  <a:prstClr val="black"/>
                </a:solidFill>
              </a:rPr>
              <a:t>Enterprise Tools</a:t>
            </a:r>
          </a:p>
        </p:txBody>
      </p:sp>
      <p:pic>
        <p:nvPicPr>
          <p:cNvPr id="15" name="Picture 4" descr="API Free Icons by Berkahicon">
            <a:extLst>
              <a:ext uri="{FF2B5EF4-FFF2-40B4-BE49-F238E27FC236}">
                <a16:creationId xmlns:a16="http://schemas.microsoft.com/office/drawing/2014/main" id="{F8809EE4-B690-1FA0-9BD0-FECBF34CCF3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664826" y="3523243"/>
            <a:ext cx="303204" cy="303203"/>
          </a:xfrm>
          <a:prstGeom prst="rect">
            <a:avLst/>
          </a:prstGeom>
          <a:noFill/>
          <a:extLst>
            <a:ext uri="{909E8E84-426E-40DD-AFC4-6F175D3DCCD1}">
              <a14:hiddenFill xmlns:a14="http://schemas.microsoft.com/office/drawing/2010/main">
                <a:solidFill>
                  <a:srgbClr val="FFFFFF"/>
                </a:solidFill>
              </a14:hiddenFill>
            </a:ext>
          </a:extLst>
        </p:spPr>
      </p:pic>
      <p:sp>
        <p:nvSpPr>
          <p:cNvPr id="16" name="Up-down Arrow 38">
            <a:extLst>
              <a:ext uri="{FF2B5EF4-FFF2-40B4-BE49-F238E27FC236}">
                <a16:creationId xmlns:a16="http://schemas.microsoft.com/office/drawing/2014/main" id="{78DFBE18-4485-7DFA-2459-3AE7FFD5183A}"/>
              </a:ext>
            </a:extLst>
          </p:cNvPr>
          <p:cNvSpPr/>
          <p:nvPr/>
        </p:nvSpPr>
        <p:spPr>
          <a:xfrm rot="5400000">
            <a:off x="6194185" y="3418712"/>
            <a:ext cx="263870" cy="393461"/>
          </a:xfrm>
          <a:prstGeom prst="upDownArrow">
            <a:avLst/>
          </a:prstGeom>
          <a:solidFill>
            <a:schemeClr val="tx2">
              <a:alpha val="5215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KY" sz="1200">
              <a:solidFill>
                <a:prstClr val="white"/>
              </a:solidFill>
            </a:endParaRPr>
          </a:p>
        </p:txBody>
      </p:sp>
      <p:pic>
        <p:nvPicPr>
          <p:cNvPr id="17" name="Picture 6" descr="Calendar - Free interface icons">
            <a:extLst>
              <a:ext uri="{FF2B5EF4-FFF2-40B4-BE49-F238E27FC236}">
                <a16:creationId xmlns:a16="http://schemas.microsoft.com/office/drawing/2014/main" id="{300C76F2-262A-7B9B-6F8A-8725AA6BCCD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72025" y="3542910"/>
            <a:ext cx="250582" cy="2505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Zapier Integration - ProfileGrid">
            <a:extLst>
              <a:ext uri="{FF2B5EF4-FFF2-40B4-BE49-F238E27FC236}">
                <a16:creationId xmlns:a16="http://schemas.microsoft.com/office/drawing/2014/main" id="{EBF2564B-E834-57AA-379F-33736F20EF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25913" y="3495097"/>
            <a:ext cx="346207" cy="34620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AFD0A5-E981-3300-0CE1-00F6A4D4C407}"/>
              </a:ext>
            </a:extLst>
          </p:cNvPr>
          <p:cNvSpPr txBox="1"/>
          <p:nvPr/>
        </p:nvSpPr>
        <p:spPr>
          <a:xfrm>
            <a:off x="2326072" y="4146577"/>
            <a:ext cx="5763008" cy="338554"/>
          </a:xfrm>
          <a:prstGeom prst="rect">
            <a:avLst/>
          </a:prstGeom>
          <a:noFill/>
        </p:spPr>
        <p:txBody>
          <a:bodyPr wrap="square" anchor="ctr">
            <a:spAutoFit/>
          </a:bodyPr>
          <a:lstStyle/>
          <a:p>
            <a:pPr algn="ctr" defTabSz="685800" fontAlgn="base">
              <a:spcBef>
                <a:spcPct val="0"/>
              </a:spcBef>
              <a:spcAft>
                <a:spcPts val="900"/>
              </a:spcAft>
              <a:buClr>
                <a:srgbClr val="F14829"/>
              </a:buClr>
              <a:defRPr/>
            </a:pPr>
            <a:r>
              <a:rPr lang="en-GB" sz="1600" b="1" i="1" spc="-75">
                <a:solidFill>
                  <a:schemeClr val="accent2"/>
                </a:solidFill>
              </a:rPr>
              <a:t>“AI Agents – the future of enterprise productivity &amp; automation”</a:t>
            </a:r>
          </a:p>
        </p:txBody>
      </p:sp>
      <p:pic>
        <p:nvPicPr>
          <p:cNvPr id="4" name="Picture 4" descr="File:Revature-768x768.webp">
            <a:extLst>
              <a:ext uri="{FF2B5EF4-FFF2-40B4-BE49-F238E27FC236}">
                <a16:creationId xmlns:a16="http://schemas.microsoft.com/office/drawing/2014/main" id="{1B2333C6-ADA0-CF58-1F31-358FAD8316EF}"/>
              </a:ext>
            </a:extLst>
          </p:cNvPr>
          <p:cNvPicPr>
            <a:picLocks noChangeAspect="1" noChangeArrowheads="1"/>
          </p:cNvPicPr>
          <p:nvPr/>
        </p:nvPicPr>
        <p:blipFill>
          <a:blip r:embed="rId1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45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AD51-3DF4-FD9E-96D3-A4C3EA6248AC}"/>
              </a:ext>
            </a:extLst>
          </p:cNvPr>
          <p:cNvSpPr>
            <a:spLocks noGrp="1"/>
          </p:cNvSpPr>
          <p:nvPr>
            <p:ph type="title"/>
          </p:nvPr>
        </p:nvSpPr>
        <p:spPr>
          <a:xfrm>
            <a:off x="225425" y="211723"/>
            <a:ext cx="8720138" cy="384721"/>
          </a:xfrm>
        </p:spPr>
        <p:txBody>
          <a:bodyPr/>
          <a:lstStyle/>
          <a:p>
            <a:pPr>
              <a:lnSpc>
                <a:spcPct val="100000"/>
              </a:lnSpc>
            </a:pPr>
            <a:r>
              <a:rPr lang="en-US"/>
              <a:t>Generative AI – Basic Components</a:t>
            </a:r>
          </a:p>
        </p:txBody>
      </p:sp>
      <p:sp>
        <p:nvSpPr>
          <p:cNvPr id="19" name="Rectangle: Diagonal Corners Rounded 18">
            <a:extLst>
              <a:ext uri="{FF2B5EF4-FFF2-40B4-BE49-F238E27FC236}">
                <a16:creationId xmlns:a16="http://schemas.microsoft.com/office/drawing/2014/main" id="{1EBA4407-014D-EC46-3DFF-B70879CEE7D1}"/>
              </a:ext>
            </a:extLst>
          </p:cNvPr>
          <p:cNvSpPr/>
          <p:nvPr/>
        </p:nvSpPr>
        <p:spPr>
          <a:xfrm>
            <a:off x="225426" y="845374"/>
            <a:ext cx="1458594" cy="486827"/>
          </a:xfrm>
          <a:prstGeom prst="round2Diag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Application Layer</a:t>
            </a:r>
          </a:p>
        </p:txBody>
      </p:sp>
      <p:sp>
        <p:nvSpPr>
          <p:cNvPr id="20" name="Rectangle: Rounded Corners 19">
            <a:extLst>
              <a:ext uri="{FF2B5EF4-FFF2-40B4-BE49-F238E27FC236}">
                <a16:creationId xmlns:a16="http://schemas.microsoft.com/office/drawing/2014/main" id="{A0CACE00-B44A-0CEF-286E-1964DB9D8F98}"/>
              </a:ext>
            </a:extLst>
          </p:cNvPr>
          <p:cNvSpPr/>
          <p:nvPr/>
        </p:nvSpPr>
        <p:spPr>
          <a:xfrm>
            <a:off x="1831608" y="845374"/>
            <a:ext cx="3861826" cy="486827"/>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r>
              <a:rPr lang="en-US" sz="1000" b="0" i="0">
                <a:solidFill>
                  <a:srgbClr val="111111"/>
                </a:solidFill>
                <a:effectLst/>
              </a:rPr>
              <a:t>Specific domains and use cases that leverage generative AI to create new content or solve problems..</a:t>
            </a:r>
            <a:endParaRPr lang="en-US" sz="1000">
              <a:solidFill>
                <a:schemeClr val="tx1"/>
              </a:solidFill>
            </a:endParaRPr>
          </a:p>
        </p:txBody>
      </p:sp>
      <p:grpSp>
        <p:nvGrpSpPr>
          <p:cNvPr id="14" name="Group 13">
            <a:extLst>
              <a:ext uri="{FF2B5EF4-FFF2-40B4-BE49-F238E27FC236}">
                <a16:creationId xmlns:a16="http://schemas.microsoft.com/office/drawing/2014/main" id="{8BB4B83D-2EE0-6B26-6D83-7722B092FDB5}"/>
              </a:ext>
            </a:extLst>
          </p:cNvPr>
          <p:cNvGrpSpPr/>
          <p:nvPr/>
        </p:nvGrpSpPr>
        <p:grpSpPr>
          <a:xfrm>
            <a:off x="5880546" y="979439"/>
            <a:ext cx="3052626" cy="218697"/>
            <a:chOff x="5880546" y="979439"/>
            <a:chExt cx="3052626" cy="218697"/>
          </a:xfrm>
        </p:grpSpPr>
        <p:pic>
          <p:nvPicPr>
            <p:cNvPr id="3" name="Picture 2">
              <a:extLst>
                <a:ext uri="{FF2B5EF4-FFF2-40B4-BE49-F238E27FC236}">
                  <a16:creationId xmlns:a16="http://schemas.microsoft.com/office/drawing/2014/main" id="{7F11E142-DCFD-FFCB-B4FA-2CA1DFAD58F4}"/>
                </a:ext>
              </a:extLst>
            </p:cNvPr>
            <p:cNvPicPr>
              <a:picLocks noChangeAspect="1"/>
            </p:cNvPicPr>
            <p:nvPr/>
          </p:nvPicPr>
          <p:blipFill rotWithShape="1">
            <a:blip r:embed="rId3"/>
            <a:srcRect l="8440" t="38115" r="8440" b="38115"/>
            <a:stretch/>
          </p:blipFill>
          <p:spPr>
            <a:xfrm>
              <a:off x="5880546" y="979439"/>
              <a:ext cx="1018898" cy="218697"/>
            </a:xfrm>
            <a:prstGeom prst="rect">
              <a:avLst/>
            </a:prstGeom>
          </p:spPr>
        </p:pic>
        <p:pic>
          <p:nvPicPr>
            <p:cNvPr id="24" name="Picture 23">
              <a:extLst>
                <a:ext uri="{FF2B5EF4-FFF2-40B4-BE49-F238E27FC236}">
                  <a16:creationId xmlns:a16="http://schemas.microsoft.com/office/drawing/2014/main" id="{A06DA98A-062D-4AA6-64F9-189B4261D7C1}"/>
                </a:ext>
              </a:extLst>
            </p:cNvPr>
            <p:cNvPicPr>
              <a:picLocks noChangeAspect="1"/>
            </p:cNvPicPr>
            <p:nvPr/>
          </p:nvPicPr>
          <p:blipFill>
            <a:blip r:embed="rId4"/>
            <a:stretch>
              <a:fillRect/>
            </a:stretch>
          </p:blipFill>
          <p:spPr>
            <a:xfrm>
              <a:off x="7176361" y="979941"/>
              <a:ext cx="791604" cy="217692"/>
            </a:xfrm>
            <a:prstGeom prst="rect">
              <a:avLst/>
            </a:prstGeom>
          </p:spPr>
        </p:pic>
        <p:pic>
          <p:nvPicPr>
            <p:cNvPr id="25" name="Picture 24">
              <a:extLst>
                <a:ext uri="{FF2B5EF4-FFF2-40B4-BE49-F238E27FC236}">
                  <a16:creationId xmlns:a16="http://schemas.microsoft.com/office/drawing/2014/main" id="{C25D914E-DA0B-F724-A824-AFAB53D146EF}"/>
                </a:ext>
              </a:extLst>
            </p:cNvPr>
            <p:cNvPicPr>
              <a:picLocks noChangeAspect="1"/>
            </p:cNvPicPr>
            <p:nvPr/>
          </p:nvPicPr>
          <p:blipFill>
            <a:blip r:embed="rId5"/>
            <a:stretch>
              <a:fillRect/>
            </a:stretch>
          </p:blipFill>
          <p:spPr>
            <a:xfrm>
              <a:off x="8244882" y="1005461"/>
              <a:ext cx="688290" cy="166652"/>
            </a:xfrm>
            <a:prstGeom prst="rect">
              <a:avLst/>
            </a:prstGeom>
          </p:spPr>
        </p:pic>
      </p:grpSp>
      <p:sp>
        <p:nvSpPr>
          <p:cNvPr id="17" name="Rectangle: Diagonal Corners Rounded 16">
            <a:extLst>
              <a:ext uri="{FF2B5EF4-FFF2-40B4-BE49-F238E27FC236}">
                <a16:creationId xmlns:a16="http://schemas.microsoft.com/office/drawing/2014/main" id="{CA4A4DEB-42BA-23DD-C10F-6AE7C0FC7E33}"/>
              </a:ext>
            </a:extLst>
          </p:cNvPr>
          <p:cNvSpPr/>
          <p:nvPr/>
        </p:nvSpPr>
        <p:spPr>
          <a:xfrm>
            <a:off x="225426" y="1458470"/>
            <a:ext cx="1458594" cy="486827"/>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Orchestration</a:t>
            </a:r>
          </a:p>
        </p:txBody>
      </p:sp>
      <p:sp>
        <p:nvSpPr>
          <p:cNvPr id="18" name="Rectangle: Rounded Corners 17">
            <a:extLst>
              <a:ext uri="{FF2B5EF4-FFF2-40B4-BE49-F238E27FC236}">
                <a16:creationId xmlns:a16="http://schemas.microsoft.com/office/drawing/2014/main" id="{52C40CDB-DD1A-847E-98FD-298CFC7D60A2}"/>
              </a:ext>
            </a:extLst>
          </p:cNvPr>
          <p:cNvSpPr/>
          <p:nvPr/>
        </p:nvSpPr>
        <p:spPr>
          <a:xfrm>
            <a:off x="1831608" y="1458470"/>
            <a:ext cx="3861826" cy="48682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r>
              <a:rPr lang="en-US" sz="1000" b="0" i="0">
                <a:solidFill>
                  <a:srgbClr val="111111"/>
                </a:solidFill>
                <a:effectLst/>
              </a:rPr>
              <a:t>Abstraction layer that manages the interactions and coordination of multiple systems, applications, and services.</a:t>
            </a:r>
            <a:endParaRPr lang="en-US" sz="1000">
              <a:solidFill>
                <a:schemeClr val="tx1"/>
              </a:solidFill>
            </a:endParaRPr>
          </a:p>
        </p:txBody>
      </p:sp>
      <p:grpSp>
        <p:nvGrpSpPr>
          <p:cNvPr id="15" name="Group 14">
            <a:extLst>
              <a:ext uri="{FF2B5EF4-FFF2-40B4-BE49-F238E27FC236}">
                <a16:creationId xmlns:a16="http://schemas.microsoft.com/office/drawing/2014/main" id="{F1D44107-CC6A-83E9-674F-615C0D430751}"/>
              </a:ext>
            </a:extLst>
          </p:cNvPr>
          <p:cNvGrpSpPr/>
          <p:nvPr/>
        </p:nvGrpSpPr>
        <p:grpSpPr>
          <a:xfrm>
            <a:off x="6012790" y="1593037"/>
            <a:ext cx="2788138" cy="217692"/>
            <a:chOff x="5880546" y="1593037"/>
            <a:chExt cx="2788138" cy="217692"/>
          </a:xfrm>
        </p:grpSpPr>
        <p:pic>
          <p:nvPicPr>
            <p:cNvPr id="27" name="Picture 26">
              <a:extLst>
                <a:ext uri="{FF2B5EF4-FFF2-40B4-BE49-F238E27FC236}">
                  <a16:creationId xmlns:a16="http://schemas.microsoft.com/office/drawing/2014/main" id="{242065E1-6782-C8BC-C4EB-A4EE577C88DD}"/>
                </a:ext>
              </a:extLst>
            </p:cNvPr>
            <p:cNvPicPr>
              <a:picLocks noChangeAspect="1"/>
            </p:cNvPicPr>
            <p:nvPr/>
          </p:nvPicPr>
          <p:blipFill rotWithShape="1">
            <a:blip r:embed="rId6"/>
            <a:srcRect l="2751" t="23013" r="3000" b="19625"/>
            <a:stretch/>
          </p:blipFill>
          <p:spPr>
            <a:xfrm>
              <a:off x="5880546" y="1593037"/>
              <a:ext cx="1454216" cy="217692"/>
            </a:xfrm>
            <a:prstGeom prst="rect">
              <a:avLst/>
            </a:prstGeom>
          </p:spPr>
        </p:pic>
        <p:pic>
          <p:nvPicPr>
            <p:cNvPr id="33" name="Picture 32">
              <a:extLst>
                <a:ext uri="{FF2B5EF4-FFF2-40B4-BE49-F238E27FC236}">
                  <a16:creationId xmlns:a16="http://schemas.microsoft.com/office/drawing/2014/main" id="{F5BEA981-4419-06D7-862B-0DEBB90D2F82}"/>
                </a:ext>
              </a:extLst>
            </p:cNvPr>
            <p:cNvPicPr>
              <a:picLocks noChangeAspect="1"/>
            </p:cNvPicPr>
            <p:nvPr/>
          </p:nvPicPr>
          <p:blipFill rotWithShape="1">
            <a:blip r:embed="rId7"/>
            <a:srcRect l="7344" t="33621" r="4919" b="24018"/>
            <a:stretch/>
          </p:blipFill>
          <p:spPr>
            <a:xfrm>
              <a:off x="7521874" y="1619968"/>
              <a:ext cx="1146810" cy="163831"/>
            </a:xfrm>
            <a:prstGeom prst="rect">
              <a:avLst/>
            </a:prstGeom>
          </p:spPr>
        </p:pic>
      </p:grpSp>
      <p:sp>
        <p:nvSpPr>
          <p:cNvPr id="12" name="Rectangle: Diagonal Corners Rounded 11">
            <a:extLst>
              <a:ext uri="{FF2B5EF4-FFF2-40B4-BE49-F238E27FC236}">
                <a16:creationId xmlns:a16="http://schemas.microsoft.com/office/drawing/2014/main" id="{C60FDD96-3A7E-FE0F-53D0-0F1060A5F717}"/>
              </a:ext>
            </a:extLst>
          </p:cNvPr>
          <p:cNvSpPr/>
          <p:nvPr/>
        </p:nvSpPr>
        <p:spPr>
          <a:xfrm>
            <a:off x="225426" y="2071566"/>
            <a:ext cx="1458594" cy="486827"/>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Databases</a:t>
            </a:r>
          </a:p>
        </p:txBody>
      </p:sp>
      <p:sp>
        <p:nvSpPr>
          <p:cNvPr id="13" name="Rectangle: Rounded Corners 12">
            <a:extLst>
              <a:ext uri="{FF2B5EF4-FFF2-40B4-BE49-F238E27FC236}">
                <a16:creationId xmlns:a16="http://schemas.microsoft.com/office/drawing/2014/main" id="{6B58173B-67E1-7CF7-9ADE-9F572618F44F}"/>
              </a:ext>
            </a:extLst>
          </p:cNvPr>
          <p:cNvSpPr/>
          <p:nvPr/>
        </p:nvSpPr>
        <p:spPr>
          <a:xfrm>
            <a:off x="1831608" y="2071566"/>
            <a:ext cx="3861826" cy="48682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r>
              <a:rPr lang="en-US" sz="1000" b="0" i="0">
                <a:solidFill>
                  <a:srgbClr val="111111"/>
                </a:solidFill>
                <a:effectLst/>
              </a:rPr>
              <a:t>Adapting and specializing pre-trained models to specific domains or tasks using additional data or information</a:t>
            </a:r>
            <a:endParaRPr lang="en-US" sz="1000">
              <a:solidFill>
                <a:schemeClr val="tx1"/>
              </a:solidFill>
            </a:endParaRPr>
          </a:p>
        </p:txBody>
      </p:sp>
      <p:grpSp>
        <p:nvGrpSpPr>
          <p:cNvPr id="16" name="Group 15">
            <a:extLst>
              <a:ext uri="{FF2B5EF4-FFF2-40B4-BE49-F238E27FC236}">
                <a16:creationId xmlns:a16="http://schemas.microsoft.com/office/drawing/2014/main" id="{4A5E17DA-C2D6-9BC3-9530-FBCC262420A1}"/>
              </a:ext>
            </a:extLst>
          </p:cNvPr>
          <p:cNvGrpSpPr/>
          <p:nvPr/>
        </p:nvGrpSpPr>
        <p:grpSpPr>
          <a:xfrm>
            <a:off x="6140910" y="2132099"/>
            <a:ext cx="2531898" cy="365760"/>
            <a:chOff x="5880546" y="2132099"/>
            <a:chExt cx="2531898" cy="365760"/>
          </a:xfrm>
        </p:grpSpPr>
        <p:pic>
          <p:nvPicPr>
            <p:cNvPr id="28" name="Picture 27">
              <a:extLst>
                <a:ext uri="{FF2B5EF4-FFF2-40B4-BE49-F238E27FC236}">
                  <a16:creationId xmlns:a16="http://schemas.microsoft.com/office/drawing/2014/main" id="{AA05E120-FBF8-C7DD-21E3-31B56F1CDF37}"/>
                </a:ext>
              </a:extLst>
            </p:cNvPr>
            <p:cNvPicPr>
              <a:picLocks noChangeAspect="1"/>
            </p:cNvPicPr>
            <p:nvPr/>
          </p:nvPicPr>
          <p:blipFill rotWithShape="1">
            <a:blip r:embed="rId8"/>
            <a:srcRect l="4903" t="14667" r="4183" b="16804"/>
            <a:stretch/>
          </p:blipFill>
          <p:spPr>
            <a:xfrm>
              <a:off x="5880546" y="2206133"/>
              <a:ext cx="1056226" cy="217692"/>
            </a:xfrm>
            <a:prstGeom prst="rect">
              <a:avLst/>
            </a:prstGeom>
          </p:spPr>
        </p:pic>
        <p:pic>
          <p:nvPicPr>
            <p:cNvPr id="29" name="Picture 28">
              <a:extLst>
                <a:ext uri="{FF2B5EF4-FFF2-40B4-BE49-F238E27FC236}">
                  <a16:creationId xmlns:a16="http://schemas.microsoft.com/office/drawing/2014/main" id="{DD122B6A-4222-1C53-807E-8CF6DB95AE9D}"/>
                </a:ext>
              </a:extLst>
            </p:cNvPr>
            <p:cNvPicPr>
              <a:picLocks noChangeAspect="1"/>
            </p:cNvPicPr>
            <p:nvPr/>
          </p:nvPicPr>
          <p:blipFill>
            <a:blip r:embed="rId9"/>
            <a:stretch>
              <a:fillRect/>
            </a:stretch>
          </p:blipFill>
          <p:spPr>
            <a:xfrm>
              <a:off x="7048150" y="2188836"/>
              <a:ext cx="754971" cy="252286"/>
            </a:xfrm>
            <a:prstGeom prst="rect">
              <a:avLst/>
            </a:prstGeom>
          </p:spPr>
        </p:pic>
        <p:pic>
          <p:nvPicPr>
            <p:cNvPr id="35" name="Picture 34">
              <a:extLst>
                <a:ext uri="{FF2B5EF4-FFF2-40B4-BE49-F238E27FC236}">
                  <a16:creationId xmlns:a16="http://schemas.microsoft.com/office/drawing/2014/main" id="{93D7EC53-2A9F-0AA8-8E0F-E21ABD910284}"/>
                </a:ext>
              </a:extLst>
            </p:cNvPr>
            <p:cNvPicPr>
              <a:picLocks noChangeAspect="1"/>
            </p:cNvPicPr>
            <p:nvPr/>
          </p:nvPicPr>
          <p:blipFill rotWithShape="1">
            <a:blip r:embed="rId10"/>
            <a:srcRect l="6271" t="4372" r="6271" b="-1"/>
            <a:stretch/>
          </p:blipFill>
          <p:spPr>
            <a:xfrm>
              <a:off x="8039175" y="2132099"/>
              <a:ext cx="373269" cy="365760"/>
            </a:xfrm>
            <a:prstGeom prst="rect">
              <a:avLst/>
            </a:prstGeom>
          </p:spPr>
        </p:pic>
      </p:grpSp>
      <p:sp>
        <p:nvSpPr>
          <p:cNvPr id="9" name="Rectangle: Diagonal Corners Rounded 8">
            <a:extLst>
              <a:ext uri="{FF2B5EF4-FFF2-40B4-BE49-F238E27FC236}">
                <a16:creationId xmlns:a16="http://schemas.microsoft.com/office/drawing/2014/main" id="{6C8F9CD9-1761-EF63-A1A4-D227F1FA5F4C}"/>
              </a:ext>
            </a:extLst>
          </p:cNvPr>
          <p:cNvSpPr/>
          <p:nvPr/>
        </p:nvSpPr>
        <p:spPr>
          <a:xfrm>
            <a:off x="225426" y="2684662"/>
            <a:ext cx="1458594" cy="486827"/>
          </a:xfrm>
          <a:prstGeom prst="round2Diag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Fine Tuning </a:t>
            </a:r>
          </a:p>
        </p:txBody>
      </p:sp>
      <p:sp>
        <p:nvSpPr>
          <p:cNvPr id="10" name="Rectangle: Rounded Corners 9">
            <a:extLst>
              <a:ext uri="{FF2B5EF4-FFF2-40B4-BE49-F238E27FC236}">
                <a16:creationId xmlns:a16="http://schemas.microsoft.com/office/drawing/2014/main" id="{1BF721D9-88D1-7162-1E62-DAA4F01C56C9}"/>
              </a:ext>
            </a:extLst>
          </p:cNvPr>
          <p:cNvSpPr/>
          <p:nvPr/>
        </p:nvSpPr>
        <p:spPr>
          <a:xfrm>
            <a:off x="1831608" y="2684662"/>
            <a:ext cx="3861826" cy="486827"/>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r>
              <a:rPr lang="en-US" sz="1000" b="0" i="0">
                <a:solidFill>
                  <a:srgbClr val="111111"/>
                </a:solidFill>
                <a:effectLst/>
              </a:rPr>
              <a:t>Adapting and specializing pre-trained models to specific domains or tasks using additional data or information</a:t>
            </a:r>
            <a:endParaRPr lang="en-US" sz="1000">
              <a:solidFill>
                <a:schemeClr val="tx1"/>
              </a:solidFill>
            </a:endParaRPr>
          </a:p>
        </p:txBody>
      </p:sp>
      <p:grpSp>
        <p:nvGrpSpPr>
          <p:cNvPr id="21" name="Group 20">
            <a:extLst>
              <a:ext uri="{FF2B5EF4-FFF2-40B4-BE49-F238E27FC236}">
                <a16:creationId xmlns:a16="http://schemas.microsoft.com/office/drawing/2014/main" id="{4C7F99FD-D7BB-9E10-CCA8-B623FB6B3483}"/>
              </a:ext>
            </a:extLst>
          </p:cNvPr>
          <p:cNvGrpSpPr/>
          <p:nvPr/>
        </p:nvGrpSpPr>
        <p:grpSpPr>
          <a:xfrm>
            <a:off x="6222080" y="2817337"/>
            <a:ext cx="2369558" cy="221477"/>
            <a:chOff x="5880546" y="2817337"/>
            <a:chExt cx="2369558" cy="221477"/>
          </a:xfrm>
        </p:grpSpPr>
        <p:pic>
          <p:nvPicPr>
            <p:cNvPr id="31" name="Picture 30">
              <a:extLst>
                <a:ext uri="{FF2B5EF4-FFF2-40B4-BE49-F238E27FC236}">
                  <a16:creationId xmlns:a16="http://schemas.microsoft.com/office/drawing/2014/main" id="{D646A670-22F2-540B-5E92-F56F1EA871FF}"/>
                </a:ext>
              </a:extLst>
            </p:cNvPr>
            <p:cNvPicPr>
              <a:picLocks noChangeAspect="1"/>
            </p:cNvPicPr>
            <p:nvPr/>
          </p:nvPicPr>
          <p:blipFill>
            <a:blip r:embed="rId11"/>
            <a:stretch>
              <a:fillRect/>
            </a:stretch>
          </p:blipFill>
          <p:spPr>
            <a:xfrm>
              <a:off x="5880546" y="2817337"/>
              <a:ext cx="892885" cy="221477"/>
            </a:xfrm>
            <a:prstGeom prst="rect">
              <a:avLst/>
            </a:prstGeom>
          </p:spPr>
        </p:pic>
        <p:pic>
          <p:nvPicPr>
            <p:cNvPr id="32" name="Picture 31">
              <a:extLst>
                <a:ext uri="{FF2B5EF4-FFF2-40B4-BE49-F238E27FC236}">
                  <a16:creationId xmlns:a16="http://schemas.microsoft.com/office/drawing/2014/main" id="{17600A91-50F2-AB56-1D43-76AEAD02A9F5}"/>
                </a:ext>
              </a:extLst>
            </p:cNvPr>
            <p:cNvPicPr>
              <a:picLocks noChangeAspect="1"/>
            </p:cNvPicPr>
            <p:nvPr/>
          </p:nvPicPr>
          <p:blipFill>
            <a:blip r:embed="rId12"/>
            <a:stretch>
              <a:fillRect/>
            </a:stretch>
          </p:blipFill>
          <p:spPr>
            <a:xfrm>
              <a:off x="6964430" y="2817337"/>
              <a:ext cx="1285674" cy="221477"/>
            </a:xfrm>
            <a:prstGeom prst="rect">
              <a:avLst/>
            </a:prstGeom>
          </p:spPr>
        </p:pic>
      </p:grpSp>
      <p:sp>
        <p:nvSpPr>
          <p:cNvPr id="7" name="Rectangle: Diagonal Corners Rounded 6">
            <a:extLst>
              <a:ext uri="{FF2B5EF4-FFF2-40B4-BE49-F238E27FC236}">
                <a16:creationId xmlns:a16="http://schemas.microsoft.com/office/drawing/2014/main" id="{B45A7892-BF8B-3243-A73D-04F978A769CE}"/>
              </a:ext>
            </a:extLst>
          </p:cNvPr>
          <p:cNvSpPr/>
          <p:nvPr/>
        </p:nvSpPr>
        <p:spPr>
          <a:xfrm>
            <a:off x="225426" y="3297758"/>
            <a:ext cx="1458594" cy="486827"/>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Foundational Models/LLM</a:t>
            </a:r>
          </a:p>
        </p:txBody>
      </p:sp>
      <p:sp>
        <p:nvSpPr>
          <p:cNvPr id="8" name="Rectangle: Rounded Corners 7">
            <a:extLst>
              <a:ext uri="{FF2B5EF4-FFF2-40B4-BE49-F238E27FC236}">
                <a16:creationId xmlns:a16="http://schemas.microsoft.com/office/drawing/2014/main" id="{495218CA-3B7A-A1C2-3780-1F2AF4E7A427}"/>
              </a:ext>
            </a:extLst>
          </p:cNvPr>
          <p:cNvSpPr/>
          <p:nvPr/>
        </p:nvSpPr>
        <p:spPr>
          <a:xfrm>
            <a:off x="1831608" y="3297758"/>
            <a:ext cx="3861826" cy="48682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r>
              <a:rPr lang="en-US" sz="1000" b="0" i="0">
                <a:solidFill>
                  <a:srgbClr val="242424"/>
                </a:solidFill>
                <a:effectLst/>
              </a:rPr>
              <a:t>Programs that undergo training using an extensive collection of text and code, including books, articles, websites, and code snippets</a:t>
            </a:r>
            <a:endParaRPr lang="en-US" sz="1000">
              <a:solidFill>
                <a:schemeClr val="tx1"/>
              </a:solidFill>
            </a:endParaRPr>
          </a:p>
        </p:txBody>
      </p:sp>
      <p:sp>
        <p:nvSpPr>
          <p:cNvPr id="5" name="Rectangle: Rounded Corners 4">
            <a:extLst>
              <a:ext uri="{FF2B5EF4-FFF2-40B4-BE49-F238E27FC236}">
                <a16:creationId xmlns:a16="http://schemas.microsoft.com/office/drawing/2014/main" id="{9BCAF3CB-F590-8D07-E983-01C911878AE8}"/>
              </a:ext>
            </a:extLst>
          </p:cNvPr>
          <p:cNvSpPr/>
          <p:nvPr/>
        </p:nvSpPr>
        <p:spPr>
          <a:xfrm>
            <a:off x="1831608" y="3910856"/>
            <a:ext cx="3861826" cy="486827"/>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r>
              <a:rPr lang="en-US" sz="1000">
                <a:solidFill>
                  <a:srgbClr val="111111"/>
                </a:solidFill>
              </a:rPr>
              <a:t>H</a:t>
            </a:r>
            <a:r>
              <a:rPr lang="en-US" sz="1000" b="0" i="0">
                <a:solidFill>
                  <a:srgbClr val="111111"/>
                </a:solidFill>
                <a:effectLst/>
              </a:rPr>
              <a:t>ardware and software resources that enable the training and deployment of generative AI models.</a:t>
            </a:r>
            <a:endParaRPr lang="en-US" sz="1000">
              <a:solidFill>
                <a:schemeClr val="tx1"/>
              </a:solidFill>
            </a:endParaRPr>
          </a:p>
        </p:txBody>
      </p:sp>
      <p:sp>
        <p:nvSpPr>
          <p:cNvPr id="6" name="Rectangle: Diagonal Corners Rounded 5">
            <a:extLst>
              <a:ext uri="{FF2B5EF4-FFF2-40B4-BE49-F238E27FC236}">
                <a16:creationId xmlns:a16="http://schemas.microsoft.com/office/drawing/2014/main" id="{F542E677-34F2-057F-767B-3544594D0B4D}"/>
              </a:ext>
            </a:extLst>
          </p:cNvPr>
          <p:cNvSpPr/>
          <p:nvPr/>
        </p:nvSpPr>
        <p:spPr>
          <a:xfrm>
            <a:off x="225426" y="3910856"/>
            <a:ext cx="1458594" cy="486827"/>
          </a:xfrm>
          <a:prstGeom prst="round2Diag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Infrastructure components</a:t>
            </a:r>
          </a:p>
        </p:txBody>
      </p:sp>
      <p:grpSp>
        <p:nvGrpSpPr>
          <p:cNvPr id="23" name="Group 22">
            <a:extLst>
              <a:ext uri="{FF2B5EF4-FFF2-40B4-BE49-F238E27FC236}">
                <a16:creationId xmlns:a16="http://schemas.microsoft.com/office/drawing/2014/main" id="{60F8B3B4-A635-38FB-2047-9986E654C4A2}"/>
              </a:ext>
            </a:extLst>
          </p:cNvPr>
          <p:cNvGrpSpPr/>
          <p:nvPr/>
        </p:nvGrpSpPr>
        <p:grpSpPr>
          <a:xfrm>
            <a:off x="5880546" y="4065813"/>
            <a:ext cx="3052626" cy="176912"/>
            <a:chOff x="5880546" y="4065813"/>
            <a:chExt cx="3052626" cy="176912"/>
          </a:xfrm>
        </p:grpSpPr>
        <p:pic>
          <p:nvPicPr>
            <p:cNvPr id="36" name="Picture 35">
              <a:extLst>
                <a:ext uri="{FF2B5EF4-FFF2-40B4-BE49-F238E27FC236}">
                  <a16:creationId xmlns:a16="http://schemas.microsoft.com/office/drawing/2014/main" id="{F3E10958-DB95-90AD-3762-DEB65DB6EE76}"/>
                </a:ext>
              </a:extLst>
            </p:cNvPr>
            <p:cNvPicPr>
              <a:picLocks noChangeAspect="1"/>
            </p:cNvPicPr>
            <p:nvPr/>
          </p:nvPicPr>
          <p:blipFill>
            <a:blip r:embed="rId13"/>
            <a:stretch>
              <a:fillRect/>
            </a:stretch>
          </p:blipFill>
          <p:spPr>
            <a:xfrm>
              <a:off x="5880546" y="4073618"/>
              <a:ext cx="269363" cy="161302"/>
            </a:xfrm>
            <a:prstGeom prst="rect">
              <a:avLst/>
            </a:prstGeom>
          </p:spPr>
        </p:pic>
        <p:pic>
          <p:nvPicPr>
            <p:cNvPr id="49" name="Picture 48">
              <a:extLst>
                <a:ext uri="{FF2B5EF4-FFF2-40B4-BE49-F238E27FC236}">
                  <a16:creationId xmlns:a16="http://schemas.microsoft.com/office/drawing/2014/main" id="{B6F8512B-8E6C-19F1-57BB-AA2E59FA20B0}"/>
                </a:ext>
              </a:extLst>
            </p:cNvPr>
            <p:cNvPicPr>
              <a:picLocks noChangeAspect="1"/>
            </p:cNvPicPr>
            <p:nvPr/>
          </p:nvPicPr>
          <p:blipFill rotWithShape="1">
            <a:blip r:embed="rId14"/>
            <a:srcRect l="2432" t="33197" r="5439" b="20245"/>
            <a:stretch/>
          </p:blipFill>
          <p:spPr>
            <a:xfrm>
              <a:off x="6267661" y="4073452"/>
              <a:ext cx="989710" cy="161635"/>
            </a:xfrm>
            <a:prstGeom prst="rect">
              <a:avLst/>
            </a:prstGeom>
          </p:spPr>
        </p:pic>
        <p:pic>
          <p:nvPicPr>
            <p:cNvPr id="40" name="Picture 39">
              <a:extLst>
                <a:ext uri="{FF2B5EF4-FFF2-40B4-BE49-F238E27FC236}">
                  <a16:creationId xmlns:a16="http://schemas.microsoft.com/office/drawing/2014/main" id="{E7241578-F5DC-0BFE-92E2-F1647692804D}"/>
                </a:ext>
              </a:extLst>
            </p:cNvPr>
            <p:cNvPicPr>
              <a:picLocks noChangeAspect="1"/>
            </p:cNvPicPr>
            <p:nvPr/>
          </p:nvPicPr>
          <p:blipFill>
            <a:blip r:embed="rId15"/>
            <a:stretch>
              <a:fillRect/>
            </a:stretch>
          </p:blipFill>
          <p:spPr>
            <a:xfrm>
              <a:off x="7375123" y="4065813"/>
              <a:ext cx="612020" cy="176912"/>
            </a:xfrm>
            <a:prstGeom prst="rect">
              <a:avLst/>
            </a:prstGeom>
          </p:spPr>
        </p:pic>
        <p:pic>
          <p:nvPicPr>
            <p:cNvPr id="4" name="Picture 3">
              <a:extLst>
                <a:ext uri="{FF2B5EF4-FFF2-40B4-BE49-F238E27FC236}">
                  <a16:creationId xmlns:a16="http://schemas.microsoft.com/office/drawing/2014/main" id="{0073962D-7D71-1071-50BB-774148D4B537}"/>
                </a:ext>
              </a:extLst>
            </p:cNvPr>
            <p:cNvPicPr>
              <a:picLocks noChangeAspect="1"/>
            </p:cNvPicPr>
            <p:nvPr/>
          </p:nvPicPr>
          <p:blipFill>
            <a:blip r:embed="rId16"/>
            <a:stretch>
              <a:fillRect/>
            </a:stretch>
          </p:blipFill>
          <p:spPr>
            <a:xfrm>
              <a:off x="8104895" y="4075568"/>
              <a:ext cx="828277" cy="157402"/>
            </a:xfrm>
            <a:prstGeom prst="rect">
              <a:avLst/>
            </a:prstGeom>
          </p:spPr>
        </p:pic>
      </p:grpSp>
      <p:sp>
        <p:nvSpPr>
          <p:cNvPr id="41" name="Rectangle: Diagonal Corners Rounded 40">
            <a:extLst>
              <a:ext uri="{FF2B5EF4-FFF2-40B4-BE49-F238E27FC236}">
                <a16:creationId xmlns:a16="http://schemas.microsoft.com/office/drawing/2014/main" id="{67800B2F-26F2-4AAD-AF93-E4D5307E8109}"/>
              </a:ext>
            </a:extLst>
          </p:cNvPr>
          <p:cNvSpPr/>
          <p:nvPr/>
        </p:nvSpPr>
        <p:spPr>
          <a:xfrm>
            <a:off x="186690" y="1424441"/>
            <a:ext cx="8797608" cy="554886"/>
          </a:xfrm>
          <a:prstGeom prst="round2Diag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endParaRPr>
          </a:p>
        </p:txBody>
      </p:sp>
      <p:sp>
        <p:nvSpPr>
          <p:cNvPr id="43" name="Rectangle: Diagonal Corners Rounded 42">
            <a:extLst>
              <a:ext uri="{FF2B5EF4-FFF2-40B4-BE49-F238E27FC236}">
                <a16:creationId xmlns:a16="http://schemas.microsoft.com/office/drawing/2014/main" id="{8576A1E4-643A-4426-1A69-792664599A14}"/>
              </a:ext>
            </a:extLst>
          </p:cNvPr>
          <p:cNvSpPr/>
          <p:nvPr/>
        </p:nvSpPr>
        <p:spPr>
          <a:xfrm>
            <a:off x="186690" y="2035643"/>
            <a:ext cx="8797608" cy="554886"/>
          </a:xfrm>
          <a:prstGeom prst="round2Diag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endParaRPr>
          </a:p>
        </p:txBody>
      </p:sp>
      <p:sp>
        <p:nvSpPr>
          <p:cNvPr id="44" name="Rectangle: Diagonal Corners Rounded 43">
            <a:extLst>
              <a:ext uri="{FF2B5EF4-FFF2-40B4-BE49-F238E27FC236}">
                <a16:creationId xmlns:a16="http://schemas.microsoft.com/office/drawing/2014/main" id="{52840CBA-58CF-DDAB-5813-B08304ED5DB8}"/>
              </a:ext>
            </a:extLst>
          </p:cNvPr>
          <p:cNvSpPr/>
          <p:nvPr/>
        </p:nvSpPr>
        <p:spPr>
          <a:xfrm>
            <a:off x="186690" y="3263728"/>
            <a:ext cx="8797608" cy="554886"/>
          </a:xfrm>
          <a:prstGeom prst="round2Diag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endParaRPr>
          </a:p>
        </p:txBody>
      </p:sp>
      <p:grpSp>
        <p:nvGrpSpPr>
          <p:cNvPr id="22" name="Group 21">
            <a:extLst>
              <a:ext uri="{FF2B5EF4-FFF2-40B4-BE49-F238E27FC236}">
                <a16:creationId xmlns:a16="http://schemas.microsoft.com/office/drawing/2014/main" id="{75ED7990-9B39-7CFF-B912-AE6846D1F86A}"/>
              </a:ext>
            </a:extLst>
          </p:cNvPr>
          <p:cNvGrpSpPr/>
          <p:nvPr/>
        </p:nvGrpSpPr>
        <p:grpSpPr>
          <a:xfrm>
            <a:off x="6564870" y="3347985"/>
            <a:ext cx="1683979" cy="388119"/>
            <a:chOff x="5880546" y="3347985"/>
            <a:chExt cx="1683979" cy="388119"/>
          </a:xfrm>
        </p:grpSpPr>
        <p:pic>
          <p:nvPicPr>
            <p:cNvPr id="34" name="Picture 33">
              <a:extLst>
                <a:ext uri="{FF2B5EF4-FFF2-40B4-BE49-F238E27FC236}">
                  <a16:creationId xmlns:a16="http://schemas.microsoft.com/office/drawing/2014/main" id="{E125EE84-6DDA-D5AA-23F3-2AFDE66E1281}"/>
                </a:ext>
              </a:extLst>
            </p:cNvPr>
            <p:cNvPicPr>
              <a:picLocks noChangeAspect="1"/>
            </p:cNvPicPr>
            <p:nvPr/>
          </p:nvPicPr>
          <p:blipFill>
            <a:blip r:embed="rId17"/>
            <a:stretch>
              <a:fillRect/>
            </a:stretch>
          </p:blipFill>
          <p:spPr>
            <a:xfrm>
              <a:off x="5880546" y="3432325"/>
              <a:ext cx="803786" cy="217692"/>
            </a:xfrm>
            <a:prstGeom prst="rect">
              <a:avLst/>
            </a:prstGeom>
          </p:spPr>
        </p:pic>
        <p:pic>
          <p:nvPicPr>
            <p:cNvPr id="11" name="Picture 10" descr="Claude AI + Code ...">
              <a:extLst>
                <a:ext uri="{FF2B5EF4-FFF2-40B4-BE49-F238E27FC236}">
                  <a16:creationId xmlns:a16="http://schemas.microsoft.com/office/drawing/2014/main" id="{180142FA-81E6-7888-A52F-D81C8C85B1AF}"/>
                </a:ext>
              </a:extLst>
            </p:cNvPr>
            <p:cNvPicPr>
              <a:picLocks noChangeAspect="1"/>
            </p:cNvPicPr>
            <p:nvPr/>
          </p:nvPicPr>
          <p:blipFill>
            <a:blip r:embed="rId18"/>
            <a:stretch>
              <a:fillRect/>
            </a:stretch>
          </p:blipFill>
          <p:spPr>
            <a:xfrm>
              <a:off x="6905101" y="3347985"/>
              <a:ext cx="659424" cy="388119"/>
            </a:xfrm>
            <a:prstGeom prst="rect">
              <a:avLst/>
            </a:prstGeom>
          </p:spPr>
        </p:pic>
      </p:grpSp>
      <p:pic>
        <p:nvPicPr>
          <p:cNvPr id="26" name="Picture 4" descr="File:Revature-768x768.webp">
            <a:extLst>
              <a:ext uri="{FF2B5EF4-FFF2-40B4-BE49-F238E27FC236}">
                <a16:creationId xmlns:a16="http://schemas.microsoft.com/office/drawing/2014/main" id="{E63839FD-09B4-D110-4AC2-20023A6CB732}"/>
              </a:ext>
            </a:extLst>
          </p:cNvPr>
          <p:cNvPicPr>
            <a:picLocks noChangeAspect="1" noChangeArrowheads="1"/>
          </p:cNvPicPr>
          <p:nvPr/>
        </p:nvPicPr>
        <p:blipFill>
          <a:blip r:embed="rId19">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347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30FF0-482D-F67E-6E93-B23C7EEF2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184AA-43A2-D499-FFFD-F6B225CDB49E}"/>
              </a:ext>
            </a:extLst>
          </p:cNvPr>
          <p:cNvSpPr>
            <a:spLocks noGrp="1"/>
          </p:cNvSpPr>
          <p:nvPr>
            <p:ph type="title"/>
          </p:nvPr>
        </p:nvSpPr>
        <p:spPr>
          <a:xfrm>
            <a:off x="225425" y="211723"/>
            <a:ext cx="8720138" cy="384721"/>
          </a:xfrm>
        </p:spPr>
        <p:txBody>
          <a:bodyPr/>
          <a:lstStyle/>
          <a:p>
            <a:r>
              <a:rPr lang="en-US"/>
              <a:t>Emerging </a:t>
            </a:r>
            <a:r>
              <a:rPr lang="en-US" err="1"/>
              <a:t>GenAI</a:t>
            </a:r>
            <a:r>
              <a:rPr lang="en-US"/>
              <a:t> Approach Pattern</a:t>
            </a:r>
          </a:p>
        </p:txBody>
      </p:sp>
      <p:grpSp>
        <p:nvGrpSpPr>
          <p:cNvPr id="3" name="Group 2">
            <a:extLst>
              <a:ext uri="{FF2B5EF4-FFF2-40B4-BE49-F238E27FC236}">
                <a16:creationId xmlns:a16="http://schemas.microsoft.com/office/drawing/2014/main" id="{B8B68A43-1AB7-542A-C731-62DB5E8CDF0B}"/>
              </a:ext>
            </a:extLst>
          </p:cNvPr>
          <p:cNvGrpSpPr/>
          <p:nvPr/>
        </p:nvGrpSpPr>
        <p:grpSpPr>
          <a:xfrm>
            <a:off x="225426" y="767188"/>
            <a:ext cx="8720137" cy="3722332"/>
            <a:chOff x="225426" y="879677"/>
            <a:chExt cx="8720137" cy="3722332"/>
          </a:xfrm>
        </p:grpSpPr>
        <p:sp>
          <p:nvSpPr>
            <p:cNvPr id="4" name="TextBox 3">
              <a:extLst>
                <a:ext uri="{FF2B5EF4-FFF2-40B4-BE49-F238E27FC236}">
                  <a16:creationId xmlns:a16="http://schemas.microsoft.com/office/drawing/2014/main" id="{E8037A04-4965-98CE-E3E8-8B1323014823}"/>
                </a:ext>
              </a:extLst>
            </p:cNvPr>
            <p:cNvSpPr txBox="1"/>
            <p:nvPr/>
          </p:nvSpPr>
          <p:spPr>
            <a:xfrm rot="16200000">
              <a:off x="-880592" y="1985696"/>
              <a:ext cx="245825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Customization/Differentiation</a:t>
              </a:r>
            </a:p>
          </p:txBody>
        </p:sp>
        <p:cxnSp>
          <p:nvCxnSpPr>
            <p:cNvPr id="7" name="Straight Arrow Connector 6">
              <a:extLst>
                <a:ext uri="{FF2B5EF4-FFF2-40B4-BE49-F238E27FC236}">
                  <a16:creationId xmlns:a16="http://schemas.microsoft.com/office/drawing/2014/main" id="{B59CFB91-5693-A047-D2F0-F27889C10871}"/>
                </a:ext>
              </a:extLst>
            </p:cNvPr>
            <p:cNvCxnSpPr>
              <a:cxnSpLocks/>
            </p:cNvCxnSpPr>
            <p:nvPr/>
          </p:nvCxnSpPr>
          <p:spPr>
            <a:xfrm flipV="1">
              <a:off x="587297" y="879677"/>
              <a:ext cx="0" cy="341453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978416B-F693-E96E-9BC0-1B6387022D59}"/>
                </a:ext>
              </a:extLst>
            </p:cNvPr>
            <p:cNvCxnSpPr>
              <a:cxnSpLocks/>
            </p:cNvCxnSpPr>
            <p:nvPr/>
          </p:nvCxnSpPr>
          <p:spPr>
            <a:xfrm>
              <a:off x="587297" y="4294209"/>
              <a:ext cx="8358265"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96D84D-D29B-75E7-7F90-7F6EA6FAD6E4}"/>
                </a:ext>
              </a:extLst>
            </p:cNvPr>
            <p:cNvSpPr txBox="1"/>
            <p:nvPr/>
          </p:nvSpPr>
          <p:spPr>
            <a:xfrm>
              <a:off x="4477640" y="4355788"/>
              <a:ext cx="4467922"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1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Complexity/Cost, Data Management Scale/Complexity</a:t>
              </a:r>
            </a:p>
          </p:txBody>
        </p:sp>
        <p:cxnSp>
          <p:nvCxnSpPr>
            <p:cNvPr id="16" name="Straight Connector 15">
              <a:extLst>
                <a:ext uri="{FF2B5EF4-FFF2-40B4-BE49-F238E27FC236}">
                  <a16:creationId xmlns:a16="http://schemas.microsoft.com/office/drawing/2014/main" id="{83F33800-7031-58B0-5EE9-2EA9C4596639}"/>
                </a:ext>
              </a:extLst>
            </p:cNvPr>
            <p:cNvCxnSpPr>
              <a:cxnSpLocks/>
            </p:cNvCxnSpPr>
            <p:nvPr/>
          </p:nvCxnSpPr>
          <p:spPr>
            <a:xfrm>
              <a:off x="587297" y="2017854"/>
              <a:ext cx="83582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AAE1C6-978F-472D-673B-7D20B31AFAB9}"/>
                </a:ext>
              </a:extLst>
            </p:cNvPr>
            <p:cNvCxnSpPr>
              <a:cxnSpLocks/>
            </p:cNvCxnSpPr>
            <p:nvPr/>
          </p:nvCxnSpPr>
          <p:spPr>
            <a:xfrm>
              <a:off x="587297" y="3156031"/>
              <a:ext cx="83582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F30C4D8D-B948-2513-B264-5E9A2E75623A}"/>
                </a:ext>
              </a:extLst>
            </p:cNvPr>
            <p:cNvSpPr/>
            <p:nvPr/>
          </p:nvSpPr>
          <p:spPr>
            <a:xfrm>
              <a:off x="678589" y="3267920"/>
              <a:ext cx="1180996" cy="914400"/>
            </a:xfrm>
            <a:prstGeom prst="roundRect">
              <a:avLst>
                <a:gd name="adj" fmla="val 12084"/>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Prompt Engineering</a:t>
              </a:r>
            </a:p>
          </p:txBody>
        </p:sp>
        <p:sp>
          <p:nvSpPr>
            <p:cNvPr id="22" name="Rectangle: Rounded Corners 21">
              <a:extLst>
                <a:ext uri="{FF2B5EF4-FFF2-40B4-BE49-F238E27FC236}">
                  <a16:creationId xmlns:a16="http://schemas.microsoft.com/office/drawing/2014/main" id="{5E7C03D7-FFED-5AD2-531B-242B0A639206}"/>
                </a:ext>
              </a:extLst>
            </p:cNvPr>
            <p:cNvSpPr/>
            <p:nvPr/>
          </p:nvSpPr>
          <p:spPr>
            <a:xfrm>
              <a:off x="3512981" y="2129743"/>
              <a:ext cx="1180996" cy="914400"/>
            </a:xfrm>
            <a:prstGeom prst="roundRect">
              <a:avLst>
                <a:gd name="adj" fmla="val 12084"/>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a:ea typeface="+mn-ea"/>
                  <a:cs typeface="+mn-cs"/>
                </a:rPr>
                <a:t>Instruction based Finetuning</a:t>
              </a:r>
            </a:p>
          </p:txBody>
        </p:sp>
        <p:sp>
          <p:nvSpPr>
            <p:cNvPr id="23" name="Rectangle: Rounded Corners 22">
              <a:extLst>
                <a:ext uri="{FF2B5EF4-FFF2-40B4-BE49-F238E27FC236}">
                  <a16:creationId xmlns:a16="http://schemas.microsoft.com/office/drawing/2014/main" id="{33A9EE3C-469B-EA34-3070-D5484D574D28}"/>
                </a:ext>
              </a:extLst>
            </p:cNvPr>
            <p:cNvSpPr/>
            <p:nvPr/>
          </p:nvSpPr>
          <p:spPr>
            <a:xfrm>
              <a:off x="4930177" y="1560654"/>
              <a:ext cx="1180996" cy="914400"/>
            </a:xfrm>
            <a:prstGeom prst="roundRect">
              <a:avLst>
                <a:gd name="adj" fmla="val 12084"/>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a:ea typeface="+mn-ea"/>
                  <a:cs typeface="+mn-cs"/>
                </a:rPr>
                <a:t>Finetuning with domain data</a:t>
              </a:r>
            </a:p>
          </p:txBody>
        </p:sp>
        <p:sp>
          <p:nvSpPr>
            <p:cNvPr id="24" name="Rectangle: Rounded Corners 23">
              <a:extLst>
                <a:ext uri="{FF2B5EF4-FFF2-40B4-BE49-F238E27FC236}">
                  <a16:creationId xmlns:a16="http://schemas.microsoft.com/office/drawing/2014/main" id="{FCC61BCD-F9DD-C5EA-89AD-F99B91406B15}"/>
                </a:ext>
              </a:extLst>
            </p:cNvPr>
            <p:cNvSpPr/>
            <p:nvPr/>
          </p:nvSpPr>
          <p:spPr>
            <a:xfrm>
              <a:off x="6347373" y="991565"/>
              <a:ext cx="1180996" cy="914400"/>
            </a:xfrm>
            <a:prstGeom prst="roundRect">
              <a:avLst>
                <a:gd name="adj" fmla="val 12084"/>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a:ea typeface="+mn-ea"/>
                  <a:cs typeface="+mn-cs"/>
                </a:rPr>
                <a:t>Training models with domain data</a:t>
              </a:r>
            </a:p>
          </p:txBody>
        </p:sp>
        <p:sp>
          <p:nvSpPr>
            <p:cNvPr id="25" name="Rectangle: Rounded Corners 24">
              <a:extLst>
                <a:ext uri="{FF2B5EF4-FFF2-40B4-BE49-F238E27FC236}">
                  <a16:creationId xmlns:a16="http://schemas.microsoft.com/office/drawing/2014/main" id="{3F673E6A-2E9B-AD45-B6D8-6C51C1827A38}"/>
                </a:ext>
              </a:extLst>
            </p:cNvPr>
            <p:cNvSpPr/>
            <p:nvPr/>
          </p:nvSpPr>
          <p:spPr>
            <a:xfrm>
              <a:off x="7764567" y="991565"/>
              <a:ext cx="1180996" cy="914400"/>
            </a:xfrm>
            <a:prstGeom prst="roundRect">
              <a:avLst>
                <a:gd name="adj" fmla="val 12084"/>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Building your own Model</a:t>
              </a:r>
            </a:p>
          </p:txBody>
        </p:sp>
        <p:sp>
          <p:nvSpPr>
            <p:cNvPr id="27" name="Rectangle: Rounded Corners 26">
              <a:extLst>
                <a:ext uri="{FF2B5EF4-FFF2-40B4-BE49-F238E27FC236}">
                  <a16:creationId xmlns:a16="http://schemas.microsoft.com/office/drawing/2014/main" id="{55F2C0C2-008F-F967-BF5E-9F5ABB7A2F6F}"/>
                </a:ext>
              </a:extLst>
            </p:cNvPr>
            <p:cNvSpPr/>
            <p:nvPr/>
          </p:nvSpPr>
          <p:spPr>
            <a:xfrm>
              <a:off x="7764567" y="2129743"/>
              <a:ext cx="1180996" cy="914400"/>
            </a:xfrm>
            <a:prstGeom prst="roundRect">
              <a:avLst>
                <a:gd name="adj" fmla="val 12084"/>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Finetuned LLM Models</a:t>
              </a:r>
            </a:p>
          </p:txBody>
        </p:sp>
        <p:sp>
          <p:nvSpPr>
            <p:cNvPr id="28" name="Rectangle: Rounded Corners 27">
              <a:extLst>
                <a:ext uri="{FF2B5EF4-FFF2-40B4-BE49-F238E27FC236}">
                  <a16:creationId xmlns:a16="http://schemas.microsoft.com/office/drawing/2014/main" id="{5125A304-D9EF-50E3-BF73-42783C9783CE}"/>
                </a:ext>
              </a:extLst>
            </p:cNvPr>
            <p:cNvSpPr/>
            <p:nvPr/>
          </p:nvSpPr>
          <p:spPr>
            <a:xfrm>
              <a:off x="7764567" y="3267920"/>
              <a:ext cx="1180996" cy="914400"/>
            </a:xfrm>
            <a:prstGeom prst="roundRect">
              <a:avLst>
                <a:gd name="adj" fmla="val 12084"/>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a:ea typeface="+mn-ea"/>
                  <a:cs typeface="+mn-cs"/>
                </a:rPr>
                <a:t>In-context Learning LLM models</a:t>
              </a:r>
            </a:p>
          </p:txBody>
        </p:sp>
        <p:sp>
          <p:nvSpPr>
            <p:cNvPr id="31" name="Rectangle: Rounded Corners 30">
              <a:extLst>
                <a:ext uri="{FF2B5EF4-FFF2-40B4-BE49-F238E27FC236}">
                  <a16:creationId xmlns:a16="http://schemas.microsoft.com/office/drawing/2014/main" id="{A9D69F10-5076-97D9-BE44-BB2ADFB98925}"/>
                </a:ext>
              </a:extLst>
            </p:cNvPr>
            <p:cNvSpPr/>
            <p:nvPr/>
          </p:nvSpPr>
          <p:spPr>
            <a:xfrm>
              <a:off x="2095785" y="2698832"/>
              <a:ext cx="1180996" cy="914400"/>
            </a:xfrm>
            <a:prstGeom prst="roundRect">
              <a:avLst>
                <a:gd name="adj" fmla="val 12084"/>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Retrieval Augmented Generation (RAG)</a:t>
              </a:r>
            </a:p>
          </p:txBody>
        </p:sp>
        <p:sp>
          <p:nvSpPr>
            <p:cNvPr id="32" name="TextBox 31">
              <a:extLst>
                <a:ext uri="{FF2B5EF4-FFF2-40B4-BE49-F238E27FC236}">
                  <a16:creationId xmlns:a16="http://schemas.microsoft.com/office/drawing/2014/main" id="{1D533E03-E964-14D9-A7C3-43E4B2B2BC81}"/>
                </a:ext>
              </a:extLst>
            </p:cNvPr>
            <p:cNvSpPr txBox="1"/>
            <p:nvPr/>
          </p:nvSpPr>
          <p:spPr>
            <a:xfrm>
              <a:off x="587297" y="4355788"/>
              <a:ext cx="29979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mn-cs"/>
                </a:rPr>
                <a:t>* Qualitative comparison and not drawn to scale</a:t>
              </a:r>
            </a:p>
          </p:txBody>
        </p:sp>
      </p:grpSp>
      <p:pic>
        <p:nvPicPr>
          <p:cNvPr id="5" name="Picture 4" descr="File:Revature-768x768.webp">
            <a:extLst>
              <a:ext uri="{FF2B5EF4-FFF2-40B4-BE49-F238E27FC236}">
                <a16:creationId xmlns:a16="http://schemas.microsoft.com/office/drawing/2014/main" id="{1B33F9C9-EE78-938F-974A-693D1EC87173}"/>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089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FBDAB-A789-8DA4-2284-5DF8A22AF54F}"/>
              </a:ext>
            </a:extLst>
          </p:cNvPr>
          <p:cNvSpPr>
            <a:spLocks noGrp="1"/>
          </p:cNvSpPr>
          <p:nvPr>
            <p:ph type="title"/>
          </p:nvPr>
        </p:nvSpPr>
        <p:spPr>
          <a:xfrm>
            <a:off x="519884" y="2534104"/>
            <a:ext cx="7004866" cy="830997"/>
          </a:xfrm>
        </p:spPr>
        <p:txBody>
          <a:bodyPr/>
          <a:lstStyle/>
          <a:p>
            <a:pPr>
              <a:lnSpc>
                <a:spcPct val="100000"/>
              </a:lnSpc>
            </a:pPr>
            <a:r>
              <a:rPr lang="en-US">
                <a:cs typeface="FUTURA MEDIUM"/>
              </a:rPr>
              <a:t>Impact of Generative AI</a:t>
            </a:r>
            <a:endParaRPr lang="en-US"/>
          </a:p>
        </p:txBody>
      </p:sp>
    </p:spTree>
    <p:extLst>
      <p:ext uri="{BB962C8B-B14F-4D97-AF65-F5344CB8AC3E}">
        <p14:creationId xmlns:p14="http://schemas.microsoft.com/office/powerpoint/2010/main" val="826085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36EB-2F45-825E-B8B7-C9F473290A06}"/>
              </a:ext>
            </a:extLst>
          </p:cNvPr>
          <p:cNvSpPr>
            <a:spLocks noGrp="1"/>
          </p:cNvSpPr>
          <p:nvPr>
            <p:ph type="title"/>
          </p:nvPr>
        </p:nvSpPr>
        <p:spPr>
          <a:xfrm>
            <a:off x="225425" y="211723"/>
            <a:ext cx="8720138" cy="384721"/>
          </a:xfrm>
        </p:spPr>
        <p:txBody>
          <a:bodyPr/>
          <a:lstStyle/>
          <a:p>
            <a:r>
              <a:rPr lang="en-US"/>
              <a:t>Core Value Creation Using Generative AI right now</a:t>
            </a:r>
          </a:p>
        </p:txBody>
      </p:sp>
      <p:cxnSp>
        <p:nvCxnSpPr>
          <p:cNvPr id="29" name="Straight Connector 28">
            <a:extLst>
              <a:ext uri="{FF2B5EF4-FFF2-40B4-BE49-F238E27FC236}">
                <a16:creationId xmlns:a16="http://schemas.microsoft.com/office/drawing/2014/main" id="{F780E174-497A-DB86-A6CA-6FF5BFF9B8BD}"/>
              </a:ext>
            </a:extLst>
          </p:cNvPr>
          <p:cNvCxnSpPr>
            <a:cxnSpLocks/>
          </p:cNvCxnSpPr>
          <p:nvPr/>
        </p:nvCxnSpPr>
        <p:spPr>
          <a:xfrm>
            <a:off x="4395699" y="954073"/>
            <a:ext cx="0" cy="348386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Partial Circle 20">
            <a:extLst>
              <a:ext uri="{FF2B5EF4-FFF2-40B4-BE49-F238E27FC236}">
                <a16:creationId xmlns:a16="http://schemas.microsoft.com/office/drawing/2014/main" id="{9608A57C-9FA5-C1D5-1290-8D21C5C383BB}"/>
              </a:ext>
            </a:extLst>
          </p:cNvPr>
          <p:cNvSpPr/>
          <p:nvPr/>
        </p:nvSpPr>
        <p:spPr>
          <a:xfrm>
            <a:off x="2902179" y="1233787"/>
            <a:ext cx="1459806" cy="1459807"/>
          </a:xfrm>
          <a:prstGeom prst="pieWedg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9" name="Partial Circle 18">
            <a:extLst>
              <a:ext uri="{FF2B5EF4-FFF2-40B4-BE49-F238E27FC236}">
                <a16:creationId xmlns:a16="http://schemas.microsoft.com/office/drawing/2014/main" id="{FA98EA6C-AEEA-A1E7-6EBB-DAE0C837D066}"/>
              </a:ext>
            </a:extLst>
          </p:cNvPr>
          <p:cNvSpPr/>
          <p:nvPr/>
        </p:nvSpPr>
        <p:spPr>
          <a:xfrm rot="5400000">
            <a:off x="4429412" y="1233787"/>
            <a:ext cx="1459807" cy="1459806"/>
          </a:xfrm>
          <a:prstGeom prst="pieWedg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7" name="Partial Circle 16">
            <a:extLst>
              <a:ext uri="{FF2B5EF4-FFF2-40B4-BE49-F238E27FC236}">
                <a16:creationId xmlns:a16="http://schemas.microsoft.com/office/drawing/2014/main" id="{AC34911D-EC5A-B68D-6556-6C2C66465F8A}"/>
              </a:ext>
            </a:extLst>
          </p:cNvPr>
          <p:cNvSpPr/>
          <p:nvPr/>
        </p:nvSpPr>
        <p:spPr>
          <a:xfrm rot="10800000">
            <a:off x="4429413" y="2761022"/>
            <a:ext cx="1459806" cy="1459807"/>
          </a:xfrm>
          <a:prstGeom prst="pieWedg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5" name="Partial Circle 14">
            <a:extLst>
              <a:ext uri="{FF2B5EF4-FFF2-40B4-BE49-F238E27FC236}">
                <a16:creationId xmlns:a16="http://schemas.microsoft.com/office/drawing/2014/main" id="{D8BE78FB-977B-C3F3-D371-ED4F2002B333}"/>
              </a:ext>
            </a:extLst>
          </p:cNvPr>
          <p:cNvSpPr/>
          <p:nvPr/>
        </p:nvSpPr>
        <p:spPr>
          <a:xfrm rot="16200000">
            <a:off x="2902179" y="2761022"/>
            <a:ext cx="1459807" cy="1459806"/>
          </a:xfrm>
          <a:prstGeom prst="pieWedg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2" name="Partial Circle 4">
            <a:extLst>
              <a:ext uri="{FF2B5EF4-FFF2-40B4-BE49-F238E27FC236}">
                <a16:creationId xmlns:a16="http://schemas.microsoft.com/office/drawing/2014/main" id="{D0F24DCE-D893-7FB7-21DC-6FDE73F6EB5D}"/>
              </a:ext>
            </a:extLst>
          </p:cNvPr>
          <p:cNvSpPr txBox="1"/>
          <p:nvPr/>
        </p:nvSpPr>
        <p:spPr>
          <a:xfrm>
            <a:off x="3283179" y="2042654"/>
            <a:ext cx="1077333" cy="2215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FFFFFF"/>
                </a:solidFill>
                <a:effectLst/>
                <a:uLnTx/>
                <a:uFillTx/>
                <a:ea typeface="+mn-ea"/>
                <a:cs typeface="+mn-cs"/>
              </a:rPr>
              <a:t>Concision</a:t>
            </a:r>
          </a:p>
        </p:txBody>
      </p:sp>
      <p:sp>
        <p:nvSpPr>
          <p:cNvPr id="20" name="Partial Circle 6">
            <a:extLst>
              <a:ext uri="{FF2B5EF4-FFF2-40B4-BE49-F238E27FC236}">
                <a16:creationId xmlns:a16="http://schemas.microsoft.com/office/drawing/2014/main" id="{C48D1645-F04F-F850-CD6C-AC4A9BAD01C4}"/>
              </a:ext>
            </a:extLst>
          </p:cNvPr>
          <p:cNvSpPr txBox="1"/>
          <p:nvPr/>
        </p:nvSpPr>
        <p:spPr>
          <a:xfrm>
            <a:off x="4430886" y="2042654"/>
            <a:ext cx="1077333" cy="2215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FFFFFF"/>
                </a:solidFill>
                <a:effectLst/>
                <a:uLnTx/>
                <a:uFillTx/>
                <a:ea typeface="+mn-ea"/>
                <a:cs typeface="+mn-cs"/>
              </a:rPr>
              <a:t>Coding</a:t>
            </a:r>
          </a:p>
        </p:txBody>
      </p:sp>
      <p:sp>
        <p:nvSpPr>
          <p:cNvPr id="18" name="Partial Circle 8">
            <a:extLst>
              <a:ext uri="{FF2B5EF4-FFF2-40B4-BE49-F238E27FC236}">
                <a16:creationId xmlns:a16="http://schemas.microsoft.com/office/drawing/2014/main" id="{36EBDAEA-79C9-9427-0587-515B35C7697E}"/>
              </a:ext>
            </a:extLst>
          </p:cNvPr>
          <p:cNvSpPr txBox="1"/>
          <p:nvPr/>
        </p:nvSpPr>
        <p:spPr>
          <a:xfrm>
            <a:off x="4430886" y="3079563"/>
            <a:ext cx="1077333" cy="4431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FFFFFF"/>
                </a:solidFill>
                <a:effectLst/>
                <a:uLnTx/>
                <a:uFillTx/>
                <a:ea typeface="+mn-ea"/>
                <a:cs typeface="+mn-cs"/>
              </a:rPr>
              <a:t>Creative Content</a:t>
            </a:r>
          </a:p>
        </p:txBody>
      </p:sp>
      <p:sp>
        <p:nvSpPr>
          <p:cNvPr id="16" name="Partial Circle 10">
            <a:extLst>
              <a:ext uri="{FF2B5EF4-FFF2-40B4-BE49-F238E27FC236}">
                <a16:creationId xmlns:a16="http://schemas.microsoft.com/office/drawing/2014/main" id="{F472198B-723D-37EF-B9DB-EBC495E7D877}"/>
              </a:ext>
            </a:extLst>
          </p:cNvPr>
          <p:cNvSpPr txBox="1"/>
          <p:nvPr/>
        </p:nvSpPr>
        <p:spPr>
          <a:xfrm>
            <a:off x="3283179" y="3079563"/>
            <a:ext cx="1077333" cy="4431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a:ln>
                  <a:noFill/>
                </a:ln>
                <a:solidFill>
                  <a:srgbClr val="FFFFFF"/>
                </a:solidFill>
                <a:effectLst/>
                <a:uLnTx/>
                <a:uFillTx/>
                <a:ea typeface="+mn-ea"/>
                <a:cs typeface="+mn-cs"/>
              </a:rPr>
              <a:t>Customer Engagement</a:t>
            </a:r>
          </a:p>
        </p:txBody>
      </p:sp>
      <p:sp>
        <p:nvSpPr>
          <p:cNvPr id="13" name="Arrow: Circular 12">
            <a:extLst>
              <a:ext uri="{FF2B5EF4-FFF2-40B4-BE49-F238E27FC236}">
                <a16:creationId xmlns:a16="http://schemas.microsoft.com/office/drawing/2014/main" id="{4A1C5DFF-76F2-8A5E-E450-B60017F706EA}"/>
              </a:ext>
            </a:extLst>
          </p:cNvPr>
          <p:cNvSpPr/>
          <p:nvPr/>
        </p:nvSpPr>
        <p:spPr>
          <a:xfrm>
            <a:off x="4091915" y="2361548"/>
            <a:ext cx="607568" cy="528320"/>
          </a:xfrm>
          <a:prstGeom prst="circularArrow">
            <a:avLst/>
          </a:prstGeom>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ea typeface="+mn-ea"/>
              <a:cs typeface="+mn-cs"/>
            </a:endParaRPr>
          </a:p>
        </p:txBody>
      </p:sp>
      <p:sp>
        <p:nvSpPr>
          <p:cNvPr id="14" name="Arrow: Circular 13">
            <a:extLst>
              <a:ext uri="{FF2B5EF4-FFF2-40B4-BE49-F238E27FC236}">
                <a16:creationId xmlns:a16="http://schemas.microsoft.com/office/drawing/2014/main" id="{315ECAF7-B685-E631-BEFD-36ABC23E4217}"/>
              </a:ext>
            </a:extLst>
          </p:cNvPr>
          <p:cNvSpPr/>
          <p:nvPr/>
        </p:nvSpPr>
        <p:spPr>
          <a:xfrm rot="10800000">
            <a:off x="4091915" y="2564748"/>
            <a:ext cx="607568" cy="528320"/>
          </a:xfrm>
          <a:prstGeom prst="circularArrow">
            <a:avLst/>
          </a:prstGeom>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ea typeface="+mn-ea"/>
              <a:cs typeface="+mn-cs"/>
            </a:endParaRPr>
          </a:p>
        </p:txBody>
      </p:sp>
      <p:sp>
        <p:nvSpPr>
          <p:cNvPr id="33" name="object 42">
            <a:extLst>
              <a:ext uri="{FF2B5EF4-FFF2-40B4-BE49-F238E27FC236}">
                <a16:creationId xmlns:a16="http://schemas.microsoft.com/office/drawing/2014/main" id="{C4253EF9-6B1C-9857-1197-23E7DA1EF8DD}"/>
              </a:ext>
            </a:extLst>
          </p:cNvPr>
          <p:cNvSpPr txBox="1"/>
          <p:nvPr/>
        </p:nvSpPr>
        <p:spPr>
          <a:xfrm>
            <a:off x="701152" y="2829053"/>
            <a:ext cx="2346292" cy="215461"/>
          </a:xfrm>
          <a:prstGeom prst="rect">
            <a:avLst/>
          </a:prstGeom>
        </p:spPr>
        <p:txBody>
          <a:bodyPr vert="horz" wrap="square" lIns="0" tIns="0" rIns="0" bIns="0" rtlCol="0">
            <a:spAutoFit/>
          </a:bodyPr>
          <a:lstStyle>
            <a:defPPr>
              <a:defRPr lang="en-US"/>
            </a:defPPr>
            <a:lvl1pPr marL="12700" lvl="0">
              <a:lnSpc>
                <a:spcPct val="100000"/>
              </a:lnSpc>
              <a:buNone/>
              <a:defRPr sz="1400" b="1" spc="0">
                <a:cs typeface="Arial"/>
              </a:defRPr>
            </a:lvl1p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ea typeface="+mn-ea"/>
                <a:cs typeface="Arial"/>
              </a:rPr>
              <a:t>User service chatbots</a:t>
            </a:r>
          </a:p>
        </p:txBody>
      </p:sp>
      <p:sp>
        <p:nvSpPr>
          <p:cNvPr id="34" name="object 42">
            <a:extLst>
              <a:ext uri="{FF2B5EF4-FFF2-40B4-BE49-F238E27FC236}">
                <a16:creationId xmlns:a16="http://schemas.microsoft.com/office/drawing/2014/main" id="{BE2343B4-C221-E3B0-7F65-3D2B5CFC3D90}"/>
              </a:ext>
            </a:extLst>
          </p:cNvPr>
          <p:cNvSpPr txBox="1"/>
          <p:nvPr/>
        </p:nvSpPr>
        <p:spPr>
          <a:xfrm>
            <a:off x="701152" y="3068225"/>
            <a:ext cx="2346292" cy="1369712"/>
          </a:xfrm>
          <a:prstGeom prst="rect">
            <a:avLst/>
          </a:prstGeom>
          <a:noFill/>
        </p:spPr>
        <p:txBody>
          <a:bodyPr wrap="square" lIns="0" tIns="0" rIns="0" bIns="0" rtlCol="0">
            <a:spAutoFit/>
          </a:bodyPr>
          <a:lstStyle>
            <a:defPPr>
              <a:defRPr lang="en-US"/>
            </a:defPPr>
            <a:lvl1pPr marL="241300" indent="-228600">
              <a:spcAft>
                <a:spcPts val="300"/>
              </a:spcAft>
              <a:buFont typeface="+mj-lt"/>
              <a:buAutoNum type="arabicPeriod"/>
              <a:defRPr sz="1200"/>
            </a:lvl1pPr>
          </a:lstStyle>
          <a:p>
            <a:pPr marL="241300" marR="0" lvl="0" indent="-2286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ea typeface="+mn-ea"/>
                <a:cs typeface="+mn-cs"/>
              </a:rPr>
              <a:t>Co-pilot enabled personalized experience</a:t>
            </a:r>
          </a:p>
          <a:p>
            <a:pPr marL="241300" marR="0" lvl="0" indent="-2286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ea typeface="+mn-ea"/>
                <a:cs typeface="+mn-cs"/>
              </a:rPr>
              <a:t>Customer service available 24/7 through intelligent chatbots</a:t>
            </a:r>
          </a:p>
          <a:p>
            <a:pPr marL="241300" marR="0" lvl="0" indent="-2286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ea typeface="+mn-ea"/>
                <a:cs typeface="+mn-cs"/>
              </a:rPr>
              <a:t>Continuous product improvements from customer insights</a:t>
            </a:r>
          </a:p>
        </p:txBody>
      </p:sp>
      <p:sp>
        <p:nvSpPr>
          <p:cNvPr id="32" name="object 42">
            <a:extLst>
              <a:ext uri="{FF2B5EF4-FFF2-40B4-BE49-F238E27FC236}">
                <a16:creationId xmlns:a16="http://schemas.microsoft.com/office/drawing/2014/main" id="{50835BBB-5010-B512-51AE-8588BD03D0B1}"/>
              </a:ext>
            </a:extLst>
          </p:cNvPr>
          <p:cNvSpPr txBox="1"/>
          <p:nvPr/>
        </p:nvSpPr>
        <p:spPr>
          <a:xfrm>
            <a:off x="701152" y="1604182"/>
            <a:ext cx="2346292" cy="815671"/>
          </a:xfrm>
          <a:prstGeom prst="rect">
            <a:avLst/>
          </a:prstGeom>
          <a:noFill/>
        </p:spPr>
        <p:txBody>
          <a:bodyPr wrap="square" lIns="0" tIns="0" rIns="0" bIns="0" rtlCol="0">
            <a:spAutoFit/>
          </a:bodyPr>
          <a:lstStyle>
            <a:defPPr>
              <a:defRPr lang="en-US"/>
            </a:defPPr>
            <a:lvl1pPr marL="241300" indent="-228600">
              <a:spcAft>
                <a:spcPts val="300"/>
              </a:spcAft>
              <a:buFont typeface="+mj-lt"/>
              <a:buAutoNum type="arabicPeriod"/>
              <a:defRPr sz="1200"/>
            </a:lvl1pPr>
          </a:lstStyle>
          <a:p>
            <a:pPr marL="241300" marR="0" lvl="0" indent="-2286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ea typeface="+mn-ea"/>
                <a:cs typeface="+mn-cs"/>
              </a:rPr>
              <a:t>Summarize and extract insights from unstructured data sources</a:t>
            </a:r>
          </a:p>
          <a:p>
            <a:pPr marL="241300" marR="0" lvl="0" indent="-2286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ea typeface="+mn-ea"/>
                <a:cs typeface="+mn-cs"/>
              </a:rPr>
              <a:t>Efficient information retrieval</a:t>
            </a:r>
          </a:p>
          <a:p>
            <a:pPr marL="241300" marR="0" lvl="0" indent="-2286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ea typeface="+mn-ea"/>
                <a:cs typeface="+mn-cs"/>
              </a:rPr>
              <a:t>Assistive problem-solving</a:t>
            </a:r>
          </a:p>
        </p:txBody>
      </p:sp>
      <p:sp>
        <p:nvSpPr>
          <p:cNvPr id="31" name="object 42">
            <a:extLst>
              <a:ext uri="{FF2B5EF4-FFF2-40B4-BE49-F238E27FC236}">
                <a16:creationId xmlns:a16="http://schemas.microsoft.com/office/drawing/2014/main" id="{498AAACF-6AB2-D009-2E06-789C2EE7673B}"/>
              </a:ext>
            </a:extLst>
          </p:cNvPr>
          <p:cNvSpPr txBox="1"/>
          <p:nvPr/>
        </p:nvSpPr>
        <p:spPr>
          <a:xfrm>
            <a:off x="701152" y="954073"/>
            <a:ext cx="2346292" cy="430920"/>
          </a:xfrm>
          <a:prstGeom prst="rect">
            <a:avLst/>
          </a:prstGeom>
        </p:spPr>
        <p:txBody>
          <a:bodyPr vert="horz" wrap="square" lIns="0" tIns="0" rIns="0" bIns="0" rtlCol="0">
            <a:spAutoFit/>
          </a:bodyPr>
          <a:lstStyle>
            <a:defPPr>
              <a:defRPr lang="en-US"/>
            </a:defPPr>
            <a:lvl1pPr marL="12700" lvl="0">
              <a:lnSpc>
                <a:spcPct val="100000"/>
              </a:lnSpc>
              <a:buNone/>
              <a:defRPr sz="1400" b="1" spc="0">
                <a:cs typeface="Arial"/>
              </a:defRPr>
            </a:lvl1p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ea typeface="+mn-ea"/>
                <a:cs typeface="Arial"/>
              </a:rPr>
              <a:t>Summarize massive amounts of information and draw insights </a:t>
            </a:r>
          </a:p>
        </p:txBody>
      </p:sp>
      <p:sp>
        <p:nvSpPr>
          <p:cNvPr id="36" name="object 42">
            <a:extLst>
              <a:ext uri="{FF2B5EF4-FFF2-40B4-BE49-F238E27FC236}">
                <a16:creationId xmlns:a16="http://schemas.microsoft.com/office/drawing/2014/main" id="{EBDC56AC-1EA4-2E43-A50B-430D285D648F}"/>
              </a:ext>
            </a:extLst>
          </p:cNvPr>
          <p:cNvSpPr txBox="1"/>
          <p:nvPr/>
        </p:nvSpPr>
        <p:spPr>
          <a:xfrm>
            <a:off x="5965421" y="954073"/>
            <a:ext cx="2504415" cy="646381"/>
          </a:xfrm>
          <a:prstGeom prst="rect">
            <a:avLst/>
          </a:prstGeom>
        </p:spPr>
        <p:txBody>
          <a:bodyPr vert="horz" wrap="square" lIns="0" tIns="0" rIns="0" bIns="0" rtlCol="0">
            <a:spAutoFit/>
          </a:bodyPr>
          <a:lstStyle>
            <a:defPPr>
              <a:defRPr lang="en-US"/>
            </a:defPPr>
            <a:lvl1pPr marL="12700" lvl="0">
              <a:lnSpc>
                <a:spcPct val="100000"/>
              </a:lnSpc>
              <a:buNone/>
              <a:defRPr sz="1400" b="1" spc="0">
                <a:cs typeface="Arial"/>
              </a:defRPr>
            </a:lvl1p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ea typeface="+mn-ea"/>
                <a:cs typeface="Arial"/>
              </a:rPr>
              <a:t>Automating code creation, suggesting improvements, and aiding in debugging</a:t>
            </a:r>
          </a:p>
        </p:txBody>
      </p:sp>
      <p:sp>
        <p:nvSpPr>
          <p:cNvPr id="39" name="object 42">
            <a:extLst>
              <a:ext uri="{FF2B5EF4-FFF2-40B4-BE49-F238E27FC236}">
                <a16:creationId xmlns:a16="http://schemas.microsoft.com/office/drawing/2014/main" id="{7C0187FC-53C0-E199-6721-27BEFF4AA870}"/>
              </a:ext>
            </a:extLst>
          </p:cNvPr>
          <p:cNvSpPr txBox="1"/>
          <p:nvPr/>
        </p:nvSpPr>
        <p:spPr>
          <a:xfrm>
            <a:off x="5964209" y="2829053"/>
            <a:ext cx="2503845" cy="430920"/>
          </a:xfrm>
          <a:prstGeom prst="rect">
            <a:avLst/>
          </a:prstGeom>
        </p:spPr>
        <p:txBody>
          <a:bodyPr vert="horz" wrap="square" lIns="0" tIns="0" rIns="0" bIns="0" rtlCol="0">
            <a:spAutoFit/>
          </a:bodyPr>
          <a:lstStyle>
            <a:defPPr>
              <a:defRPr lang="en-US"/>
            </a:defPPr>
            <a:lvl1pPr marL="12700" lvl="0">
              <a:lnSpc>
                <a:spcPct val="100000"/>
              </a:lnSpc>
              <a:buNone/>
              <a:defRPr sz="1400" b="1" spc="0">
                <a:cs typeface="Arial"/>
              </a:defRPr>
            </a:lvl1p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ea typeface="+mn-ea"/>
                <a:cs typeface="Arial"/>
              </a:rPr>
              <a:t>Infographics, videos or text to explain complex concepts</a:t>
            </a:r>
          </a:p>
        </p:txBody>
      </p:sp>
      <p:sp>
        <p:nvSpPr>
          <p:cNvPr id="40" name="object 42">
            <a:extLst>
              <a:ext uri="{FF2B5EF4-FFF2-40B4-BE49-F238E27FC236}">
                <a16:creationId xmlns:a16="http://schemas.microsoft.com/office/drawing/2014/main" id="{EEED1DD9-93B5-8723-26F8-0A9839988F9E}"/>
              </a:ext>
            </a:extLst>
          </p:cNvPr>
          <p:cNvSpPr txBox="1"/>
          <p:nvPr/>
        </p:nvSpPr>
        <p:spPr>
          <a:xfrm>
            <a:off x="5964209" y="3283685"/>
            <a:ext cx="2503845" cy="1146557"/>
          </a:xfrm>
          <a:prstGeom prst="rect">
            <a:avLst/>
          </a:prstGeom>
          <a:noFill/>
        </p:spPr>
        <p:txBody>
          <a:bodyPr wrap="square" lIns="0" tIns="0" rIns="0" bIns="0" rtlCol="0">
            <a:spAutoFit/>
          </a:bodyPr>
          <a:lstStyle>
            <a:defPPr>
              <a:defRPr lang="en-US"/>
            </a:defPPr>
            <a:lvl1pPr marL="241300" indent="-228600">
              <a:spcAft>
                <a:spcPts val="300"/>
              </a:spcAft>
              <a:buFont typeface="+mj-lt"/>
              <a:buAutoNum type="arabicPeriod"/>
              <a:defRPr sz="1200"/>
            </a:lvl1pPr>
          </a:lstStyle>
          <a:p>
            <a:pPr marL="241300" marR="0" lvl="0" indent="-2286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ea typeface="+mn-ea"/>
                <a:cs typeface="+mn-cs"/>
              </a:rPr>
              <a:t>Creation of e.g., contracts, NDAs, etc. to reduce manual work</a:t>
            </a:r>
          </a:p>
          <a:p>
            <a:pPr marL="241300" marR="0" lvl="0" indent="-2286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ea typeface="+mn-ea"/>
                <a:cs typeface="+mn-cs"/>
              </a:rPr>
              <a:t>Create personalized communication, design, and next-product-to-buy recommendations (e.g., outbound marketing, emails, website content)</a:t>
            </a:r>
          </a:p>
        </p:txBody>
      </p:sp>
      <p:sp>
        <p:nvSpPr>
          <p:cNvPr id="6" name="TextBox 5">
            <a:extLst>
              <a:ext uri="{FF2B5EF4-FFF2-40B4-BE49-F238E27FC236}">
                <a16:creationId xmlns:a16="http://schemas.microsoft.com/office/drawing/2014/main" id="{1F36322A-DA78-0CFC-4266-C49ECBCE552F}"/>
              </a:ext>
            </a:extLst>
          </p:cNvPr>
          <p:cNvSpPr txBox="1"/>
          <p:nvPr/>
        </p:nvSpPr>
        <p:spPr>
          <a:xfrm>
            <a:off x="5964208" y="1641842"/>
            <a:ext cx="2503846" cy="1000352"/>
          </a:xfrm>
          <a:prstGeom prst="rect">
            <a:avLst/>
          </a:prstGeom>
          <a:noFill/>
        </p:spPr>
        <p:txBody>
          <a:bodyPr wrap="square" lIns="0" tIns="0" rIns="0" bIns="0" rtlCol="0">
            <a:spAutoFit/>
          </a:bodyPr>
          <a:lstStyle>
            <a:defPPr>
              <a:defRPr lang="en-US"/>
            </a:defPPr>
            <a:lvl1pPr marL="241300" indent="-228600">
              <a:spcAft>
                <a:spcPts val="300"/>
              </a:spcAft>
              <a:buFont typeface="+mj-lt"/>
              <a:buAutoNum type="arabicPeriod"/>
              <a:defRPr sz="1200"/>
            </a:lvl1pPr>
          </a:lstStyle>
          <a:p>
            <a:pPr marL="241300" marR="0" lvl="0" indent="-2286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ea typeface="+mn-ea"/>
                <a:cs typeface="+mn-cs"/>
              </a:rPr>
              <a:t>Interpret, translate, and generate code (e.g., legacy systems migration, test automation, documentation)</a:t>
            </a:r>
          </a:p>
          <a:p>
            <a:pPr marL="241300" marR="0" lvl="0" indent="-2286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ea typeface="+mn-ea"/>
                <a:cs typeface="+mn-cs"/>
              </a:rPr>
              <a:t>Synthetic data generation</a:t>
            </a:r>
          </a:p>
          <a:p>
            <a:pPr marL="241300" marR="0" lvl="0" indent="-2286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ea typeface="+mn-ea"/>
                <a:cs typeface="+mn-cs"/>
              </a:rPr>
              <a:t>Application prototyping</a:t>
            </a:r>
          </a:p>
        </p:txBody>
      </p:sp>
      <p:cxnSp>
        <p:nvCxnSpPr>
          <p:cNvPr id="26" name="Straight Connector 25">
            <a:extLst>
              <a:ext uri="{FF2B5EF4-FFF2-40B4-BE49-F238E27FC236}">
                <a16:creationId xmlns:a16="http://schemas.microsoft.com/office/drawing/2014/main" id="{490F91B4-82A7-8210-518A-12ABCD4BEC7B}"/>
              </a:ext>
            </a:extLst>
          </p:cNvPr>
          <p:cNvCxnSpPr>
            <a:cxnSpLocks/>
          </p:cNvCxnSpPr>
          <p:nvPr/>
        </p:nvCxnSpPr>
        <p:spPr>
          <a:xfrm>
            <a:off x="701152" y="2727307"/>
            <a:ext cx="77669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6" descr="Activity - Free business and finance icons">
            <a:hlinkClick r:id="rId2"/>
            <a:extLst>
              <a:ext uri="{FF2B5EF4-FFF2-40B4-BE49-F238E27FC236}">
                <a16:creationId xmlns:a16="http://schemas.microsoft.com/office/drawing/2014/main" id="{15156741-5E7D-14ED-2BBE-658538E0F3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8880" y="211723"/>
            <a:ext cx="436683" cy="4366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ile:Revature-768x768.webp">
            <a:extLst>
              <a:ext uri="{FF2B5EF4-FFF2-40B4-BE49-F238E27FC236}">
                <a16:creationId xmlns:a16="http://schemas.microsoft.com/office/drawing/2014/main" id="{6217BED0-9BE9-F95C-EE3A-4BC1593237D9}"/>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93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31F1B4F-E599-1F39-3E7C-670C6F637475}"/>
              </a:ext>
            </a:extLst>
          </p:cNvPr>
          <p:cNvSpPr/>
          <p:nvPr/>
        </p:nvSpPr>
        <p:spPr>
          <a:xfrm>
            <a:off x="228600" y="200936"/>
            <a:ext cx="8686800" cy="4741629"/>
          </a:xfrm>
          <a:prstGeom prst="roundRect">
            <a:avLst>
              <a:gd name="adj" fmla="val 461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 name="Rectangle 4">
            <a:extLst>
              <a:ext uri="{FF2B5EF4-FFF2-40B4-BE49-F238E27FC236}">
                <a16:creationId xmlns:a16="http://schemas.microsoft.com/office/drawing/2014/main" id="{AFBA7E08-D4FD-11F1-ADDC-C804C546EB84}"/>
              </a:ext>
            </a:extLst>
          </p:cNvPr>
          <p:cNvSpPr/>
          <p:nvPr/>
        </p:nvSpPr>
        <p:spPr>
          <a:xfrm>
            <a:off x="7062439" y="4297080"/>
            <a:ext cx="2050895" cy="812530"/>
          </a:xfrm>
          <a:prstGeom prst="rect">
            <a:avLst/>
          </a:prstGeom>
          <a:solidFill>
            <a:srgbClr val="0018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3152" tIns="36576" rIns="73152" bIns="36576" rtlCol="0" anchor="b">
            <a:spAutoFit/>
          </a:bodyPr>
          <a:lstStyle/>
          <a:p>
            <a:pPr algn="r">
              <a:defRPr/>
            </a:pPr>
            <a:r>
              <a:rPr lang="en-US" sz="2400" b="1">
                <a:solidFill>
                  <a:srgbClr val="FFFFFF"/>
                </a:solidFill>
              </a:rPr>
              <a:t>Additional points to note </a:t>
            </a:r>
          </a:p>
        </p:txBody>
      </p:sp>
      <p:grpSp>
        <p:nvGrpSpPr>
          <p:cNvPr id="17" name="Group 16">
            <a:extLst>
              <a:ext uri="{FF2B5EF4-FFF2-40B4-BE49-F238E27FC236}">
                <a16:creationId xmlns:a16="http://schemas.microsoft.com/office/drawing/2014/main" id="{F17EFD58-D64D-B632-7998-02AD58A38B4C}"/>
              </a:ext>
            </a:extLst>
          </p:cNvPr>
          <p:cNvGrpSpPr/>
          <p:nvPr/>
        </p:nvGrpSpPr>
        <p:grpSpPr>
          <a:xfrm>
            <a:off x="636495" y="735021"/>
            <a:ext cx="811620" cy="878565"/>
            <a:chOff x="677203" y="735021"/>
            <a:chExt cx="811620" cy="878565"/>
          </a:xfrm>
        </p:grpSpPr>
        <p:sp>
          <p:nvSpPr>
            <p:cNvPr id="3" name="Freeform: Shape 2">
              <a:extLst>
                <a:ext uri="{FF2B5EF4-FFF2-40B4-BE49-F238E27FC236}">
                  <a16:creationId xmlns:a16="http://schemas.microsoft.com/office/drawing/2014/main" id="{AC854387-4C8D-5EFB-A67B-D7E665933B95}"/>
                </a:ext>
              </a:extLst>
            </p:cNvPr>
            <p:cNvSpPr/>
            <p:nvPr/>
          </p:nvSpPr>
          <p:spPr>
            <a:xfrm>
              <a:off x="966008" y="1455475"/>
              <a:ext cx="233818" cy="58660"/>
            </a:xfrm>
            <a:custGeom>
              <a:avLst/>
              <a:gdLst>
                <a:gd name="connsiteX0" fmla="*/ 204488 w 233818"/>
                <a:gd name="connsiteY0" fmla="*/ 0 h 58660"/>
                <a:gd name="connsiteX1" fmla="*/ 29330 w 233818"/>
                <a:gd name="connsiteY1" fmla="*/ 0 h 58660"/>
                <a:gd name="connsiteX2" fmla="*/ 0 w 233818"/>
                <a:gd name="connsiteY2" fmla="*/ 29330 h 58660"/>
                <a:gd name="connsiteX3" fmla="*/ 29330 w 233818"/>
                <a:gd name="connsiteY3" fmla="*/ 58661 h 58660"/>
                <a:gd name="connsiteX4" fmla="*/ 204488 w 233818"/>
                <a:gd name="connsiteY4" fmla="*/ 58661 h 58660"/>
                <a:gd name="connsiteX5" fmla="*/ 233818 w 233818"/>
                <a:gd name="connsiteY5" fmla="*/ 29330 h 58660"/>
                <a:gd name="connsiteX6" fmla="*/ 204488 w 233818"/>
                <a:gd name="connsiteY6" fmla="*/ 0 h 5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8" h="58660">
                  <a:moveTo>
                    <a:pt x="204488" y="0"/>
                  </a:moveTo>
                  <a:lnTo>
                    <a:pt x="29330" y="0"/>
                  </a:lnTo>
                  <a:cubicBezTo>
                    <a:pt x="13131" y="0"/>
                    <a:pt x="0" y="13131"/>
                    <a:pt x="0" y="29330"/>
                  </a:cubicBezTo>
                  <a:cubicBezTo>
                    <a:pt x="0" y="45529"/>
                    <a:pt x="13131" y="58661"/>
                    <a:pt x="29330" y="58661"/>
                  </a:cubicBezTo>
                  <a:lnTo>
                    <a:pt x="204488" y="58661"/>
                  </a:lnTo>
                  <a:cubicBezTo>
                    <a:pt x="220687" y="58661"/>
                    <a:pt x="233818" y="45529"/>
                    <a:pt x="233818" y="29330"/>
                  </a:cubicBezTo>
                  <a:cubicBezTo>
                    <a:pt x="233818" y="13131"/>
                    <a:pt x="220687" y="0"/>
                    <a:pt x="204488" y="0"/>
                  </a:cubicBezTo>
                  <a:close/>
                </a:path>
              </a:pathLst>
            </a:custGeom>
            <a:solidFill>
              <a:schemeClr val="bg1"/>
            </a:solidFill>
            <a:ln w="1012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FEB21B4-FF1B-8699-06EB-642A39825D8A}"/>
                </a:ext>
              </a:extLst>
            </p:cNvPr>
            <p:cNvSpPr/>
            <p:nvPr/>
          </p:nvSpPr>
          <p:spPr>
            <a:xfrm>
              <a:off x="1019376" y="1554844"/>
              <a:ext cx="127080" cy="58742"/>
            </a:xfrm>
            <a:custGeom>
              <a:avLst/>
              <a:gdLst>
                <a:gd name="connsiteX0" fmla="*/ 63546 w 127080"/>
                <a:gd name="connsiteY0" fmla="*/ 58742 h 58742"/>
                <a:gd name="connsiteX1" fmla="*/ 127081 w 127080"/>
                <a:gd name="connsiteY1" fmla="*/ 0 h 58742"/>
                <a:gd name="connsiteX2" fmla="*/ 0 w 127080"/>
                <a:gd name="connsiteY2" fmla="*/ 0 h 58742"/>
                <a:gd name="connsiteX3" fmla="*/ 63546 w 127080"/>
                <a:gd name="connsiteY3" fmla="*/ 58742 h 58742"/>
              </a:gdLst>
              <a:ahLst/>
              <a:cxnLst>
                <a:cxn ang="0">
                  <a:pos x="connsiteX0" y="connsiteY0"/>
                </a:cxn>
                <a:cxn ang="0">
                  <a:pos x="connsiteX1" y="connsiteY1"/>
                </a:cxn>
                <a:cxn ang="0">
                  <a:pos x="connsiteX2" y="connsiteY2"/>
                </a:cxn>
                <a:cxn ang="0">
                  <a:pos x="connsiteX3" y="connsiteY3"/>
                </a:cxn>
              </a:cxnLst>
              <a:rect l="l" t="t" r="r" b="b"/>
              <a:pathLst>
                <a:path w="127080" h="58742">
                  <a:moveTo>
                    <a:pt x="63546" y="58742"/>
                  </a:moveTo>
                  <a:cubicBezTo>
                    <a:pt x="96807" y="58738"/>
                    <a:pt x="124474" y="33159"/>
                    <a:pt x="127081" y="0"/>
                  </a:cubicBezTo>
                  <a:lnTo>
                    <a:pt x="0" y="0"/>
                  </a:lnTo>
                  <a:cubicBezTo>
                    <a:pt x="2608" y="33163"/>
                    <a:pt x="30281" y="58743"/>
                    <a:pt x="63546" y="58742"/>
                  </a:cubicBezTo>
                  <a:close/>
                </a:path>
              </a:pathLst>
            </a:custGeom>
            <a:solidFill>
              <a:schemeClr val="bg1"/>
            </a:solidFill>
            <a:ln w="1012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A462E5-3062-40CC-3B20-F7F268613A68}"/>
                </a:ext>
              </a:extLst>
            </p:cNvPr>
            <p:cNvSpPr/>
            <p:nvPr/>
          </p:nvSpPr>
          <p:spPr>
            <a:xfrm>
              <a:off x="828739" y="886903"/>
              <a:ext cx="508334" cy="527874"/>
            </a:xfrm>
            <a:custGeom>
              <a:avLst/>
              <a:gdLst>
                <a:gd name="connsiteX0" fmla="*/ 508334 w 508334"/>
                <a:gd name="connsiteY0" fmla="*/ 260024 h 527874"/>
                <a:gd name="connsiteX1" fmla="*/ 508334 w 508334"/>
                <a:gd name="connsiteY1" fmla="*/ 251231 h 527874"/>
                <a:gd name="connsiteX2" fmla="*/ 254182 w 508334"/>
                <a:gd name="connsiteY2" fmla="*/ 0 h 527874"/>
                <a:gd name="connsiteX3" fmla="*/ 254182 w 508334"/>
                <a:gd name="connsiteY3" fmla="*/ 0 h 527874"/>
                <a:gd name="connsiteX4" fmla="*/ 0 w 508334"/>
                <a:gd name="connsiteY4" fmla="*/ 251231 h 527874"/>
                <a:gd name="connsiteX5" fmla="*/ 0 w 508334"/>
                <a:gd name="connsiteY5" fmla="*/ 260024 h 527874"/>
                <a:gd name="connsiteX6" fmla="*/ 17698 w 508334"/>
                <a:gd name="connsiteY6" fmla="*/ 348005 h 527874"/>
                <a:gd name="connsiteX7" fmla="*/ 61877 w 508334"/>
                <a:gd name="connsiteY7" fmla="*/ 420343 h 527874"/>
                <a:gd name="connsiteX8" fmla="*/ 121412 w 508334"/>
                <a:gd name="connsiteY8" fmla="*/ 517025 h 527874"/>
                <a:gd name="connsiteX9" fmla="*/ 138907 w 508334"/>
                <a:gd name="connsiteY9" fmla="*/ 527874 h 527874"/>
                <a:gd name="connsiteX10" fmla="*/ 369427 w 508334"/>
                <a:gd name="connsiteY10" fmla="*/ 527874 h 527874"/>
                <a:gd name="connsiteX11" fmla="*/ 386932 w 508334"/>
                <a:gd name="connsiteY11" fmla="*/ 517025 h 527874"/>
                <a:gd name="connsiteX12" fmla="*/ 446458 w 508334"/>
                <a:gd name="connsiteY12" fmla="*/ 420343 h 527874"/>
                <a:gd name="connsiteX13" fmla="*/ 490636 w 508334"/>
                <a:gd name="connsiteY13" fmla="*/ 348005 h 527874"/>
                <a:gd name="connsiteX14" fmla="*/ 508334 w 508334"/>
                <a:gd name="connsiteY14" fmla="*/ 260024 h 527874"/>
                <a:gd name="connsiteX15" fmla="*/ 449684 w 508334"/>
                <a:gd name="connsiteY15" fmla="*/ 259006 h 527874"/>
                <a:gd name="connsiteX16" fmla="*/ 435680 w 508334"/>
                <a:gd name="connsiteY16" fmla="*/ 327457 h 527874"/>
                <a:gd name="connsiteX17" fmla="*/ 402635 w 508334"/>
                <a:gd name="connsiteY17" fmla="*/ 381223 h 527874"/>
                <a:gd name="connsiteX18" fmla="*/ 345450 w 508334"/>
                <a:gd name="connsiteY18" fmla="*/ 469193 h 527874"/>
                <a:gd name="connsiteX19" fmla="*/ 162853 w 508334"/>
                <a:gd name="connsiteY19" fmla="*/ 469193 h 527874"/>
                <a:gd name="connsiteX20" fmla="*/ 105668 w 508334"/>
                <a:gd name="connsiteY20" fmla="*/ 381223 h 527874"/>
                <a:gd name="connsiteX21" fmla="*/ 72634 w 508334"/>
                <a:gd name="connsiteY21" fmla="*/ 327457 h 527874"/>
                <a:gd name="connsiteX22" fmla="*/ 58650 w 508334"/>
                <a:gd name="connsiteY22" fmla="*/ 259027 h 527874"/>
                <a:gd name="connsiteX23" fmla="*/ 58650 w 508334"/>
                <a:gd name="connsiteY23" fmla="*/ 251699 h 527874"/>
                <a:gd name="connsiteX24" fmla="*/ 254162 w 508334"/>
                <a:gd name="connsiteY24" fmla="*/ 58650 h 527874"/>
                <a:gd name="connsiteX25" fmla="*/ 254162 w 508334"/>
                <a:gd name="connsiteY25" fmla="*/ 58650 h 527874"/>
                <a:gd name="connsiteX26" fmla="*/ 449663 w 508334"/>
                <a:gd name="connsiteY26" fmla="*/ 251719 h 52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8334" h="527874">
                  <a:moveTo>
                    <a:pt x="508334" y="260024"/>
                  </a:moveTo>
                  <a:lnTo>
                    <a:pt x="508334" y="251231"/>
                  </a:lnTo>
                  <a:cubicBezTo>
                    <a:pt x="505797" y="112408"/>
                    <a:pt x="393025" y="932"/>
                    <a:pt x="254182" y="0"/>
                  </a:cubicBezTo>
                  <a:lnTo>
                    <a:pt x="254182" y="0"/>
                  </a:lnTo>
                  <a:cubicBezTo>
                    <a:pt x="115330" y="921"/>
                    <a:pt x="2542" y="112399"/>
                    <a:pt x="0" y="251231"/>
                  </a:cubicBezTo>
                  <a:lnTo>
                    <a:pt x="0" y="260024"/>
                  </a:lnTo>
                  <a:cubicBezTo>
                    <a:pt x="949" y="290133"/>
                    <a:pt x="6931" y="319871"/>
                    <a:pt x="17698" y="348005"/>
                  </a:cubicBezTo>
                  <a:cubicBezTo>
                    <a:pt x="28001" y="374555"/>
                    <a:pt x="42962" y="399052"/>
                    <a:pt x="61877" y="420343"/>
                  </a:cubicBezTo>
                  <a:cubicBezTo>
                    <a:pt x="85141" y="445786"/>
                    <a:pt x="110655" y="495124"/>
                    <a:pt x="121412" y="517025"/>
                  </a:cubicBezTo>
                  <a:cubicBezTo>
                    <a:pt x="124710" y="523671"/>
                    <a:pt x="131488" y="527874"/>
                    <a:pt x="138907" y="527874"/>
                  </a:cubicBezTo>
                  <a:lnTo>
                    <a:pt x="369427" y="527874"/>
                  </a:lnTo>
                  <a:cubicBezTo>
                    <a:pt x="376848" y="527871"/>
                    <a:pt x="383627" y="523669"/>
                    <a:pt x="386932" y="517025"/>
                  </a:cubicBezTo>
                  <a:cubicBezTo>
                    <a:pt x="397679" y="495134"/>
                    <a:pt x="423193" y="445786"/>
                    <a:pt x="446458" y="420343"/>
                  </a:cubicBezTo>
                  <a:cubicBezTo>
                    <a:pt x="465372" y="399052"/>
                    <a:pt x="480333" y="374555"/>
                    <a:pt x="490636" y="348005"/>
                  </a:cubicBezTo>
                  <a:cubicBezTo>
                    <a:pt x="501399" y="319869"/>
                    <a:pt x="507381" y="290133"/>
                    <a:pt x="508334" y="260024"/>
                  </a:cubicBezTo>
                  <a:close/>
                  <a:moveTo>
                    <a:pt x="449684" y="259006"/>
                  </a:moveTo>
                  <a:cubicBezTo>
                    <a:pt x="448799" y="282437"/>
                    <a:pt x="444069" y="305562"/>
                    <a:pt x="435680" y="327457"/>
                  </a:cubicBezTo>
                  <a:cubicBezTo>
                    <a:pt x="427925" y="347189"/>
                    <a:pt x="416737" y="365392"/>
                    <a:pt x="402635" y="381223"/>
                  </a:cubicBezTo>
                  <a:cubicBezTo>
                    <a:pt x="380229" y="408232"/>
                    <a:pt x="361039" y="437753"/>
                    <a:pt x="345450" y="469193"/>
                  </a:cubicBezTo>
                  <a:lnTo>
                    <a:pt x="162853" y="469193"/>
                  </a:lnTo>
                  <a:cubicBezTo>
                    <a:pt x="147268" y="437751"/>
                    <a:pt x="128077" y="408229"/>
                    <a:pt x="105668" y="381223"/>
                  </a:cubicBezTo>
                  <a:cubicBezTo>
                    <a:pt x="91565" y="365394"/>
                    <a:pt x="80380" y="347191"/>
                    <a:pt x="72634" y="327457"/>
                  </a:cubicBezTo>
                  <a:cubicBezTo>
                    <a:pt x="64250" y="305568"/>
                    <a:pt x="59526" y="282449"/>
                    <a:pt x="58650" y="259027"/>
                  </a:cubicBezTo>
                  <a:lnTo>
                    <a:pt x="58650" y="251699"/>
                  </a:lnTo>
                  <a:cubicBezTo>
                    <a:pt x="60626" y="144952"/>
                    <a:pt x="147398" y="59273"/>
                    <a:pt x="254162" y="58650"/>
                  </a:cubicBezTo>
                  <a:lnTo>
                    <a:pt x="254162" y="58650"/>
                  </a:lnTo>
                  <a:cubicBezTo>
                    <a:pt x="360934" y="59268"/>
                    <a:pt x="447709" y="144964"/>
                    <a:pt x="449663" y="251719"/>
                  </a:cubicBezTo>
                  <a:close/>
                </a:path>
              </a:pathLst>
            </a:custGeom>
            <a:solidFill>
              <a:schemeClr val="bg1"/>
            </a:solidFill>
            <a:ln w="1012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C963BB5-568A-31DB-BE00-293B157B2B73}"/>
                </a:ext>
              </a:extLst>
            </p:cNvPr>
            <p:cNvSpPr/>
            <p:nvPr/>
          </p:nvSpPr>
          <p:spPr>
            <a:xfrm>
              <a:off x="1064562" y="735021"/>
              <a:ext cx="40708" cy="111947"/>
            </a:xfrm>
            <a:custGeom>
              <a:avLst/>
              <a:gdLst>
                <a:gd name="connsiteX0" fmla="*/ 20354 w 40708"/>
                <a:gd name="connsiteY0" fmla="*/ 111948 h 111947"/>
                <a:gd name="connsiteX1" fmla="*/ 40708 w 40708"/>
                <a:gd name="connsiteY1" fmla="*/ 91594 h 111947"/>
                <a:gd name="connsiteX2" fmla="*/ 40708 w 40708"/>
                <a:gd name="connsiteY2" fmla="*/ 20354 h 111947"/>
                <a:gd name="connsiteX3" fmla="*/ 20354 w 40708"/>
                <a:gd name="connsiteY3" fmla="*/ 0 h 111947"/>
                <a:gd name="connsiteX4" fmla="*/ 0 w 40708"/>
                <a:gd name="connsiteY4" fmla="*/ 20354 h 111947"/>
                <a:gd name="connsiteX5" fmla="*/ 0 w 40708"/>
                <a:gd name="connsiteY5" fmla="*/ 91594 h 111947"/>
                <a:gd name="connsiteX6" fmla="*/ 20354 w 40708"/>
                <a:gd name="connsiteY6" fmla="*/ 111948 h 11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08" h="111947">
                  <a:moveTo>
                    <a:pt x="20354" y="111948"/>
                  </a:moveTo>
                  <a:cubicBezTo>
                    <a:pt x="31596" y="111948"/>
                    <a:pt x="40708" y="102835"/>
                    <a:pt x="40708" y="91594"/>
                  </a:cubicBezTo>
                  <a:lnTo>
                    <a:pt x="40708" y="20354"/>
                  </a:lnTo>
                  <a:cubicBezTo>
                    <a:pt x="40708" y="9113"/>
                    <a:pt x="31596" y="0"/>
                    <a:pt x="20354" y="0"/>
                  </a:cubicBezTo>
                  <a:cubicBezTo>
                    <a:pt x="9113" y="0"/>
                    <a:pt x="0" y="9113"/>
                    <a:pt x="0" y="20354"/>
                  </a:cubicBezTo>
                  <a:lnTo>
                    <a:pt x="0" y="91594"/>
                  </a:lnTo>
                  <a:cubicBezTo>
                    <a:pt x="0" y="102835"/>
                    <a:pt x="9113" y="111948"/>
                    <a:pt x="20354" y="111948"/>
                  </a:cubicBezTo>
                  <a:close/>
                </a:path>
              </a:pathLst>
            </a:custGeom>
            <a:solidFill>
              <a:schemeClr val="bg1"/>
            </a:solidFill>
            <a:ln w="1012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EABBE71-C4A8-FE6E-277F-49FF224666E4}"/>
                </a:ext>
              </a:extLst>
            </p:cNvPr>
            <p:cNvSpPr/>
            <p:nvPr/>
          </p:nvSpPr>
          <p:spPr>
            <a:xfrm>
              <a:off x="787223" y="851615"/>
              <a:ext cx="91125" cy="91125"/>
            </a:xfrm>
            <a:custGeom>
              <a:avLst/>
              <a:gdLst>
                <a:gd name="connsiteX0" fmla="*/ 56131 w 91125"/>
                <a:gd name="connsiteY0" fmla="*/ 84912 h 91125"/>
                <a:gd name="connsiteX1" fmla="*/ 84912 w 91125"/>
                <a:gd name="connsiteY1" fmla="*/ 85413 h 91125"/>
                <a:gd name="connsiteX2" fmla="*/ 85413 w 91125"/>
                <a:gd name="connsiteY2" fmla="*/ 56632 h 91125"/>
                <a:gd name="connsiteX3" fmla="*/ 84912 w 91125"/>
                <a:gd name="connsiteY3" fmla="*/ 56131 h 91125"/>
                <a:gd name="connsiteX4" fmla="*/ 34495 w 91125"/>
                <a:gd name="connsiteY4" fmla="*/ 5714 h 91125"/>
                <a:gd name="connsiteX5" fmla="*/ 5714 w 91125"/>
                <a:gd name="connsiteY5" fmla="*/ 6215 h 91125"/>
                <a:gd name="connsiteX6" fmla="*/ 5714 w 91125"/>
                <a:gd name="connsiteY6" fmla="*/ 34495 h 9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25" h="91125">
                  <a:moveTo>
                    <a:pt x="56131" y="84912"/>
                  </a:moveTo>
                  <a:cubicBezTo>
                    <a:pt x="63941" y="92998"/>
                    <a:pt x="76826" y="93221"/>
                    <a:pt x="84912" y="85413"/>
                  </a:cubicBezTo>
                  <a:cubicBezTo>
                    <a:pt x="92997" y="77603"/>
                    <a:pt x="93221" y="64718"/>
                    <a:pt x="85413" y="56632"/>
                  </a:cubicBezTo>
                  <a:cubicBezTo>
                    <a:pt x="85249" y="56462"/>
                    <a:pt x="85082" y="56295"/>
                    <a:pt x="84912" y="56131"/>
                  </a:cubicBezTo>
                  <a:lnTo>
                    <a:pt x="34495" y="5714"/>
                  </a:lnTo>
                  <a:cubicBezTo>
                    <a:pt x="26409" y="-2096"/>
                    <a:pt x="13524" y="-1872"/>
                    <a:pt x="5714" y="6215"/>
                  </a:cubicBezTo>
                  <a:cubicBezTo>
                    <a:pt x="-1905" y="14102"/>
                    <a:pt x="-1905" y="26607"/>
                    <a:pt x="5714" y="34495"/>
                  </a:cubicBezTo>
                  <a:close/>
                </a:path>
              </a:pathLst>
            </a:custGeom>
            <a:solidFill>
              <a:schemeClr val="bg1"/>
            </a:solidFill>
            <a:ln w="1012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6EA5E34-E5FA-9D36-CB1C-1BB4298C3533}"/>
                </a:ext>
              </a:extLst>
            </p:cNvPr>
            <p:cNvSpPr/>
            <p:nvPr/>
          </p:nvSpPr>
          <p:spPr>
            <a:xfrm>
              <a:off x="1292045" y="855769"/>
              <a:ext cx="90508" cy="90538"/>
            </a:xfrm>
            <a:custGeom>
              <a:avLst/>
              <a:gdLst>
                <a:gd name="connsiteX0" fmla="*/ 20319 w 90508"/>
                <a:gd name="connsiteY0" fmla="*/ 90538 h 90538"/>
                <a:gd name="connsiteX1" fmla="*/ 34709 w 90508"/>
                <a:gd name="connsiteY1" fmla="*/ 84574 h 90538"/>
                <a:gd name="connsiteX2" fmla="*/ 85076 w 90508"/>
                <a:gd name="connsiteY2" fmla="*/ 34198 h 90538"/>
                <a:gd name="connsiteX3" fmla="*/ 83998 w 90508"/>
                <a:gd name="connsiteY3" fmla="*/ 5434 h 90538"/>
                <a:gd name="connsiteX4" fmla="*/ 56295 w 90508"/>
                <a:gd name="connsiteY4" fmla="*/ 5448 h 90538"/>
                <a:gd name="connsiteX5" fmla="*/ 5959 w 90508"/>
                <a:gd name="connsiteY5" fmla="*/ 55794 h 90538"/>
                <a:gd name="connsiteX6" fmla="*/ 5963 w 90508"/>
                <a:gd name="connsiteY6" fmla="*/ 84579 h 90538"/>
                <a:gd name="connsiteX7" fmla="*/ 20350 w 90508"/>
                <a:gd name="connsiteY7" fmla="*/ 90538 h 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08" h="90538">
                  <a:moveTo>
                    <a:pt x="20319" y="90538"/>
                  </a:moveTo>
                  <a:cubicBezTo>
                    <a:pt x="25717" y="90537"/>
                    <a:pt x="30893" y="88392"/>
                    <a:pt x="34709" y="84574"/>
                  </a:cubicBezTo>
                  <a:lnTo>
                    <a:pt x="85076" y="34198"/>
                  </a:lnTo>
                  <a:cubicBezTo>
                    <a:pt x="92722" y="25958"/>
                    <a:pt x="92239" y="13079"/>
                    <a:pt x="83998" y="5434"/>
                  </a:cubicBezTo>
                  <a:cubicBezTo>
                    <a:pt x="76184" y="-1817"/>
                    <a:pt x="64101" y="-1810"/>
                    <a:pt x="56295" y="5448"/>
                  </a:cubicBezTo>
                  <a:lnTo>
                    <a:pt x="5959" y="55794"/>
                  </a:lnTo>
                  <a:cubicBezTo>
                    <a:pt x="-1988" y="63744"/>
                    <a:pt x="-1986" y="76631"/>
                    <a:pt x="5963" y="84579"/>
                  </a:cubicBezTo>
                  <a:cubicBezTo>
                    <a:pt x="9780" y="88394"/>
                    <a:pt x="14954" y="90537"/>
                    <a:pt x="20350" y="90538"/>
                  </a:cubicBezTo>
                  <a:close/>
                </a:path>
              </a:pathLst>
            </a:custGeom>
            <a:solidFill>
              <a:schemeClr val="bg1"/>
            </a:solidFill>
            <a:ln w="1012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54A5D4-BE68-C1B9-67BC-048DF4C702A4}"/>
                </a:ext>
              </a:extLst>
            </p:cNvPr>
            <p:cNvSpPr/>
            <p:nvPr/>
          </p:nvSpPr>
          <p:spPr>
            <a:xfrm>
              <a:off x="677203" y="1116661"/>
              <a:ext cx="111947" cy="40708"/>
            </a:xfrm>
            <a:custGeom>
              <a:avLst/>
              <a:gdLst>
                <a:gd name="connsiteX0" fmla="*/ 91594 w 111947"/>
                <a:gd name="connsiteY0" fmla="*/ 0 h 40708"/>
                <a:gd name="connsiteX1" fmla="*/ 20354 w 111947"/>
                <a:gd name="connsiteY1" fmla="*/ 0 h 40708"/>
                <a:gd name="connsiteX2" fmla="*/ 0 w 111947"/>
                <a:gd name="connsiteY2" fmla="*/ 20354 h 40708"/>
                <a:gd name="connsiteX3" fmla="*/ 20354 w 111947"/>
                <a:gd name="connsiteY3" fmla="*/ 40708 h 40708"/>
                <a:gd name="connsiteX4" fmla="*/ 91594 w 111947"/>
                <a:gd name="connsiteY4" fmla="*/ 40708 h 40708"/>
                <a:gd name="connsiteX5" fmla="*/ 111948 w 111947"/>
                <a:gd name="connsiteY5" fmla="*/ 20354 h 40708"/>
                <a:gd name="connsiteX6" fmla="*/ 91594 w 111947"/>
                <a:gd name="connsiteY6" fmla="*/ 0 h 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7" h="40708">
                  <a:moveTo>
                    <a:pt x="91594" y="0"/>
                  </a:moveTo>
                  <a:lnTo>
                    <a:pt x="20354" y="0"/>
                  </a:lnTo>
                  <a:cubicBezTo>
                    <a:pt x="9113" y="0"/>
                    <a:pt x="0" y="9113"/>
                    <a:pt x="0" y="20354"/>
                  </a:cubicBezTo>
                  <a:cubicBezTo>
                    <a:pt x="0" y="31596"/>
                    <a:pt x="9113" y="40708"/>
                    <a:pt x="20354" y="40708"/>
                  </a:cubicBezTo>
                  <a:lnTo>
                    <a:pt x="91594" y="40708"/>
                  </a:lnTo>
                  <a:cubicBezTo>
                    <a:pt x="102835" y="40708"/>
                    <a:pt x="111948" y="31596"/>
                    <a:pt x="111948" y="20354"/>
                  </a:cubicBezTo>
                  <a:cubicBezTo>
                    <a:pt x="111948" y="9113"/>
                    <a:pt x="102835" y="0"/>
                    <a:pt x="91594" y="0"/>
                  </a:cubicBezTo>
                  <a:close/>
                </a:path>
              </a:pathLst>
            </a:custGeom>
            <a:solidFill>
              <a:schemeClr val="bg1"/>
            </a:solidFill>
            <a:ln w="1012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B0B4E8B-A720-9117-1402-DC186FF0ABBF}"/>
                </a:ext>
              </a:extLst>
            </p:cNvPr>
            <p:cNvSpPr/>
            <p:nvPr/>
          </p:nvSpPr>
          <p:spPr>
            <a:xfrm>
              <a:off x="786396" y="1330638"/>
              <a:ext cx="91911" cy="91930"/>
            </a:xfrm>
            <a:custGeom>
              <a:avLst/>
              <a:gdLst>
                <a:gd name="connsiteX0" fmla="*/ 56957 w 91911"/>
                <a:gd name="connsiteY0" fmla="*/ 6214 h 91930"/>
                <a:gd name="connsiteX1" fmla="*/ 6581 w 91911"/>
                <a:gd name="connsiteY1" fmla="*/ 56590 h 91930"/>
                <a:gd name="connsiteX2" fmla="*/ 5369 w 91911"/>
                <a:gd name="connsiteY2" fmla="*/ 85350 h 91930"/>
                <a:gd name="connsiteX3" fmla="*/ 34128 w 91911"/>
                <a:gd name="connsiteY3" fmla="*/ 86563 h 91930"/>
                <a:gd name="connsiteX4" fmla="*/ 35321 w 91911"/>
                <a:gd name="connsiteY4" fmla="*/ 85371 h 91930"/>
                <a:gd name="connsiteX5" fmla="*/ 85697 w 91911"/>
                <a:gd name="connsiteY5" fmla="*/ 34995 h 91930"/>
                <a:gd name="connsiteX6" fmla="*/ 86198 w 91911"/>
                <a:gd name="connsiteY6" fmla="*/ 6214 h 91930"/>
                <a:gd name="connsiteX7" fmla="*/ 57417 w 91911"/>
                <a:gd name="connsiteY7" fmla="*/ 5713 h 91930"/>
                <a:gd name="connsiteX8" fmla="*/ 56917 w 91911"/>
                <a:gd name="connsiteY8" fmla="*/ 6214 h 9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11" h="91930">
                  <a:moveTo>
                    <a:pt x="56957" y="6214"/>
                  </a:moveTo>
                  <a:lnTo>
                    <a:pt x="6581" y="56590"/>
                  </a:lnTo>
                  <a:cubicBezTo>
                    <a:pt x="-1696" y="64198"/>
                    <a:pt x="-2239" y="77074"/>
                    <a:pt x="5369" y="85350"/>
                  </a:cubicBezTo>
                  <a:cubicBezTo>
                    <a:pt x="12975" y="93627"/>
                    <a:pt x="25851" y="94169"/>
                    <a:pt x="34128" y="86563"/>
                  </a:cubicBezTo>
                  <a:cubicBezTo>
                    <a:pt x="34542" y="86182"/>
                    <a:pt x="34940" y="85784"/>
                    <a:pt x="35321" y="85371"/>
                  </a:cubicBezTo>
                  <a:lnTo>
                    <a:pt x="85697" y="34995"/>
                  </a:lnTo>
                  <a:cubicBezTo>
                    <a:pt x="93783" y="27185"/>
                    <a:pt x="94007" y="14300"/>
                    <a:pt x="86198" y="6214"/>
                  </a:cubicBezTo>
                  <a:cubicBezTo>
                    <a:pt x="78388" y="-1872"/>
                    <a:pt x="65503" y="-2096"/>
                    <a:pt x="57417" y="5713"/>
                  </a:cubicBezTo>
                  <a:cubicBezTo>
                    <a:pt x="57247" y="5877"/>
                    <a:pt x="57080" y="6044"/>
                    <a:pt x="56917" y="6214"/>
                  </a:cubicBezTo>
                  <a:close/>
                </a:path>
              </a:pathLst>
            </a:custGeom>
            <a:solidFill>
              <a:schemeClr val="bg1"/>
            </a:solidFill>
            <a:ln w="101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886B34F-E95E-691B-0424-FDA0FCA1E0F0}"/>
                </a:ext>
              </a:extLst>
            </p:cNvPr>
            <p:cNvSpPr/>
            <p:nvPr/>
          </p:nvSpPr>
          <p:spPr>
            <a:xfrm>
              <a:off x="1291493" y="1326500"/>
              <a:ext cx="91371" cy="91355"/>
            </a:xfrm>
            <a:custGeom>
              <a:avLst/>
              <a:gdLst>
                <a:gd name="connsiteX0" fmla="*/ 35261 w 91371"/>
                <a:gd name="connsiteY0" fmla="*/ 6495 h 91355"/>
                <a:gd name="connsiteX1" fmla="*/ 6494 w 91371"/>
                <a:gd name="connsiteY1" fmla="*/ 5447 h 91355"/>
                <a:gd name="connsiteX2" fmla="*/ 5448 w 91371"/>
                <a:gd name="connsiteY2" fmla="*/ 34214 h 91355"/>
                <a:gd name="connsiteX3" fmla="*/ 6511 w 91371"/>
                <a:gd name="connsiteY3" fmla="*/ 35275 h 91355"/>
                <a:gd name="connsiteX4" fmla="*/ 56877 w 91371"/>
                <a:gd name="connsiteY4" fmla="*/ 85642 h 91355"/>
                <a:gd name="connsiteX5" fmla="*/ 85658 w 91371"/>
                <a:gd name="connsiteY5" fmla="*/ 85141 h 91355"/>
                <a:gd name="connsiteX6" fmla="*/ 85658 w 91371"/>
                <a:gd name="connsiteY6" fmla="*/ 56861 h 9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71" h="91355">
                  <a:moveTo>
                    <a:pt x="35261" y="6495"/>
                  </a:moveTo>
                  <a:cubicBezTo>
                    <a:pt x="27607" y="-1738"/>
                    <a:pt x="14728" y="-2207"/>
                    <a:pt x="6494" y="5447"/>
                  </a:cubicBezTo>
                  <a:cubicBezTo>
                    <a:pt x="-1738" y="13102"/>
                    <a:pt x="-2207" y="25981"/>
                    <a:pt x="5448" y="34214"/>
                  </a:cubicBezTo>
                  <a:cubicBezTo>
                    <a:pt x="5789" y="34580"/>
                    <a:pt x="6143" y="34934"/>
                    <a:pt x="6511" y="35275"/>
                  </a:cubicBezTo>
                  <a:lnTo>
                    <a:pt x="56877" y="85642"/>
                  </a:lnTo>
                  <a:cubicBezTo>
                    <a:pt x="64963" y="93451"/>
                    <a:pt x="77848" y="93228"/>
                    <a:pt x="85658" y="85141"/>
                  </a:cubicBezTo>
                  <a:cubicBezTo>
                    <a:pt x="93276" y="77254"/>
                    <a:pt x="93276" y="64748"/>
                    <a:pt x="85658" y="56861"/>
                  </a:cubicBezTo>
                  <a:close/>
                </a:path>
              </a:pathLst>
            </a:custGeom>
            <a:solidFill>
              <a:schemeClr val="bg1"/>
            </a:solidFill>
            <a:ln w="1012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3EF1E68-5278-4E6D-12CF-CE8672B33E37}"/>
                </a:ext>
              </a:extLst>
            </p:cNvPr>
            <p:cNvSpPr/>
            <p:nvPr/>
          </p:nvSpPr>
          <p:spPr>
            <a:xfrm>
              <a:off x="1376876" y="1115969"/>
              <a:ext cx="111947" cy="40708"/>
            </a:xfrm>
            <a:custGeom>
              <a:avLst/>
              <a:gdLst>
                <a:gd name="connsiteX0" fmla="*/ 91594 w 111947"/>
                <a:gd name="connsiteY0" fmla="*/ 0 h 40708"/>
                <a:gd name="connsiteX1" fmla="*/ 20354 w 111947"/>
                <a:gd name="connsiteY1" fmla="*/ 0 h 40708"/>
                <a:gd name="connsiteX2" fmla="*/ 0 w 111947"/>
                <a:gd name="connsiteY2" fmla="*/ 20354 h 40708"/>
                <a:gd name="connsiteX3" fmla="*/ 20354 w 111947"/>
                <a:gd name="connsiteY3" fmla="*/ 40708 h 40708"/>
                <a:gd name="connsiteX4" fmla="*/ 91594 w 111947"/>
                <a:gd name="connsiteY4" fmla="*/ 40708 h 40708"/>
                <a:gd name="connsiteX5" fmla="*/ 111948 w 111947"/>
                <a:gd name="connsiteY5" fmla="*/ 20354 h 40708"/>
                <a:gd name="connsiteX6" fmla="*/ 91594 w 111947"/>
                <a:gd name="connsiteY6" fmla="*/ 0 h 4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47" h="40708">
                  <a:moveTo>
                    <a:pt x="91594" y="0"/>
                  </a:moveTo>
                  <a:lnTo>
                    <a:pt x="20354" y="0"/>
                  </a:lnTo>
                  <a:cubicBezTo>
                    <a:pt x="9113" y="0"/>
                    <a:pt x="0" y="9113"/>
                    <a:pt x="0" y="20354"/>
                  </a:cubicBezTo>
                  <a:cubicBezTo>
                    <a:pt x="0" y="31596"/>
                    <a:pt x="9113" y="40708"/>
                    <a:pt x="20354" y="40708"/>
                  </a:cubicBezTo>
                  <a:lnTo>
                    <a:pt x="91594" y="40708"/>
                  </a:lnTo>
                  <a:cubicBezTo>
                    <a:pt x="102835" y="40708"/>
                    <a:pt x="111948" y="31596"/>
                    <a:pt x="111948" y="20354"/>
                  </a:cubicBezTo>
                  <a:cubicBezTo>
                    <a:pt x="111948" y="9113"/>
                    <a:pt x="102835" y="0"/>
                    <a:pt x="91594" y="0"/>
                  </a:cubicBezTo>
                  <a:close/>
                </a:path>
              </a:pathLst>
            </a:custGeom>
            <a:solidFill>
              <a:schemeClr val="bg1"/>
            </a:solidFill>
            <a:ln w="10120" cap="flat">
              <a:noFill/>
              <a:prstDash val="solid"/>
              <a:miter/>
            </a:ln>
          </p:spPr>
          <p:txBody>
            <a:bodyPr rtlCol="0" anchor="ctr"/>
            <a:lstStyle/>
            <a:p>
              <a:endParaRPr lang="en-US"/>
            </a:p>
          </p:txBody>
        </p:sp>
      </p:grpSp>
      <p:sp>
        <p:nvSpPr>
          <p:cNvPr id="14" name="Content Placeholder 2">
            <a:extLst>
              <a:ext uri="{FF2B5EF4-FFF2-40B4-BE49-F238E27FC236}">
                <a16:creationId xmlns:a16="http://schemas.microsoft.com/office/drawing/2014/main" id="{B7830409-E884-3BF4-F15B-57961885EB0C}"/>
              </a:ext>
            </a:extLst>
          </p:cNvPr>
          <p:cNvSpPr txBox="1">
            <a:spLocks/>
          </p:cNvSpPr>
          <p:nvPr/>
        </p:nvSpPr>
        <p:spPr>
          <a:xfrm>
            <a:off x="1772852" y="694313"/>
            <a:ext cx="6734653" cy="3754874"/>
          </a:xfrm>
          <a:prstGeom prst="rect">
            <a:avLst/>
          </a:prstGeom>
        </p:spPr>
        <p:txBody>
          <a:bodyPr wrap="square" lIns="0" tIns="0" rIns="0" bIns="0">
            <a:spAutoFit/>
          </a:bodyPr>
          <a:lst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1"/>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1"/>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1313" indent="-341313" algn="l">
              <a:lnSpc>
                <a:spcPct val="100000"/>
              </a:lnSpc>
              <a:spcBef>
                <a:spcPts val="0"/>
              </a:spcBef>
              <a:spcAft>
                <a:spcPts val="600"/>
              </a:spcAft>
              <a:buClr>
                <a:srgbClr val="00B050"/>
              </a:buClr>
              <a:buSzPct val="120000"/>
              <a:buFont typeface="Wingdings" panose="05000000000000000000" pitchFamily="2" charset="2"/>
              <a:buChar char="ü"/>
            </a:pPr>
            <a:r>
              <a:rPr lang="en-US" sz="1600" b="0" i="0">
                <a:solidFill>
                  <a:schemeClr val="bg1"/>
                </a:solidFill>
                <a:effectLst/>
                <a:latin typeface="+mn-lt"/>
              </a:rPr>
              <a:t>The development and distribution of platforms and foundation models for Generative AI is becoming more accessible and widespread; the overall Generative AI stack is also becoming more mature and robust</a:t>
            </a:r>
          </a:p>
          <a:p>
            <a:pPr marL="341313" indent="-341313" algn="l">
              <a:lnSpc>
                <a:spcPct val="100000"/>
              </a:lnSpc>
              <a:spcBef>
                <a:spcPts val="0"/>
              </a:spcBef>
              <a:spcAft>
                <a:spcPts val="600"/>
              </a:spcAft>
              <a:buClr>
                <a:srgbClr val="00B050"/>
              </a:buClr>
              <a:buSzPct val="120000"/>
              <a:buFont typeface="Wingdings" panose="05000000000000000000" pitchFamily="2" charset="2"/>
              <a:buChar char="ü"/>
            </a:pPr>
            <a:r>
              <a:rPr lang="en-US" sz="1600" b="0" i="0">
                <a:solidFill>
                  <a:schemeClr val="bg1"/>
                </a:solidFill>
                <a:effectLst/>
                <a:latin typeface="+mn-lt"/>
              </a:rPr>
              <a:t>The size of foundation models is not the only factor that matters; it is also important to find the optimal model that balances the cost and performance for the task</a:t>
            </a:r>
          </a:p>
          <a:p>
            <a:pPr marL="341313" indent="-341313" algn="l">
              <a:lnSpc>
                <a:spcPct val="100000"/>
              </a:lnSpc>
              <a:spcBef>
                <a:spcPts val="0"/>
              </a:spcBef>
              <a:spcAft>
                <a:spcPts val="600"/>
              </a:spcAft>
              <a:buClr>
                <a:srgbClr val="00B050"/>
              </a:buClr>
              <a:buSzPct val="120000"/>
              <a:buFont typeface="Wingdings" panose="05000000000000000000" pitchFamily="2" charset="2"/>
              <a:buChar char="ü"/>
            </a:pPr>
            <a:r>
              <a:rPr lang="en-US" sz="1600" b="0" i="0">
                <a:solidFill>
                  <a:schemeClr val="bg1"/>
                </a:solidFill>
                <a:effectLst/>
                <a:latin typeface="+mn-lt"/>
              </a:rPr>
              <a:t>The customization and tuning of models is getting easier with the availability of open models that can be adapted and modified for different purposes</a:t>
            </a:r>
          </a:p>
          <a:p>
            <a:pPr marL="341313" indent="-341313" algn="l">
              <a:lnSpc>
                <a:spcPct val="100000"/>
              </a:lnSpc>
              <a:spcBef>
                <a:spcPts val="0"/>
              </a:spcBef>
              <a:spcAft>
                <a:spcPts val="600"/>
              </a:spcAft>
              <a:buClr>
                <a:srgbClr val="00B050"/>
              </a:buClr>
              <a:buSzPct val="120000"/>
              <a:buFont typeface="Wingdings" panose="05000000000000000000" pitchFamily="2" charset="2"/>
              <a:buChar char="ü"/>
            </a:pPr>
            <a:r>
              <a:rPr lang="en-US" sz="1600" b="0" i="0">
                <a:solidFill>
                  <a:schemeClr val="bg1"/>
                </a:solidFill>
                <a:effectLst/>
                <a:latin typeface="+mn-lt"/>
              </a:rPr>
              <a:t>The emergence of custom silicon and accelerators is creating a significant improvement in the economics of Generative AI, making it more affordable and efficient</a:t>
            </a:r>
          </a:p>
          <a:p>
            <a:pPr marL="341313" indent="-341313" algn="l">
              <a:lnSpc>
                <a:spcPct val="100000"/>
              </a:lnSpc>
              <a:spcBef>
                <a:spcPts val="0"/>
              </a:spcBef>
              <a:spcAft>
                <a:spcPts val="600"/>
              </a:spcAft>
              <a:buClr>
                <a:srgbClr val="00B050"/>
              </a:buClr>
              <a:buSzPct val="120000"/>
              <a:buFont typeface="Wingdings" panose="05000000000000000000" pitchFamily="2" charset="2"/>
              <a:buChar char="ü"/>
            </a:pPr>
            <a:r>
              <a:rPr lang="en-US" sz="1600" b="0" i="0">
                <a:solidFill>
                  <a:schemeClr val="bg1"/>
                </a:solidFill>
                <a:effectLst/>
                <a:latin typeface="+mn-lt"/>
              </a:rPr>
              <a:t>The early adopters of Generative AI have an advantage in differentiating themselves, especially if they have access to proprietary data that can enhance their models</a:t>
            </a:r>
            <a:endParaRPr kumimoji="0" lang="en-US" sz="1600" b="0" i="0" u="none" strike="noStrike" kern="1200" cap="none" spc="0" normalizeH="0" baseline="0" noProof="0">
              <a:ln>
                <a:noFill/>
              </a:ln>
              <a:solidFill>
                <a:schemeClr val="bg1"/>
              </a:solidFill>
              <a:effectLst/>
              <a:uLnTx/>
              <a:uFillTx/>
              <a:latin typeface="+mn-lt"/>
              <a:ea typeface="+mn-ea"/>
              <a:cs typeface="Trebuchet MS"/>
            </a:endParaRPr>
          </a:p>
        </p:txBody>
      </p:sp>
      <p:sp>
        <p:nvSpPr>
          <p:cNvPr id="21" name="Rectangle: Diagonal Corners Rounded 20">
            <a:extLst>
              <a:ext uri="{FF2B5EF4-FFF2-40B4-BE49-F238E27FC236}">
                <a16:creationId xmlns:a16="http://schemas.microsoft.com/office/drawing/2014/main" id="{AD514BC1-E8F4-D035-89B2-0DADF0C605B1}"/>
              </a:ext>
            </a:extLst>
          </p:cNvPr>
          <p:cNvSpPr/>
          <p:nvPr/>
        </p:nvSpPr>
        <p:spPr>
          <a:xfrm>
            <a:off x="1532077" y="694313"/>
            <a:ext cx="45719" cy="3754873"/>
          </a:xfrm>
          <a:prstGeom prst="round2Diag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File:Revature-768x768.webp">
            <a:extLst>
              <a:ext uri="{FF2B5EF4-FFF2-40B4-BE49-F238E27FC236}">
                <a16:creationId xmlns:a16="http://schemas.microsoft.com/office/drawing/2014/main" id="{8E6129F6-EAF7-AB05-1542-6B34C0BD2D9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268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Activity - Free business and finance icons">
            <a:hlinkClick r:id="rId3"/>
            <a:extLst>
              <a:ext uri="{FF2B5EF4-FFF2-40B4-BE49-F238E27FC236}">
                <a16:creationId xmlns:a16="http://schemas.microsoft.com/office/drawing/2014/main" id="{29257057-9707-86E9-0790-CED3EC63B6D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508880" y="211723"/>
            <a:ext cx="436683" cy="436683"/>
          </a:xfrm>
          <a:prstGeom prst="rect">
            <a:avLst/>
          </a:prstGeom>
          <a:noFill/>
          <a:extLst>
            <a:ext uri="{909E8E84-426E-40DD-AFC4-6F175D3DCCD1}">
              <a14:hiddenFill xmlns:a14="http://schemas.microsoft.com/office/drawing/2010/main">
                <a:solidFill>
                  <a:srgbClr val="FFFFFF"/>
                </a:solidFill>
              </a14:hiddenFill>
            </a:ext>
          </a:extLst>
        </p:spPr>
      </p:pic>
      <p:sp>
        <p:nvSpPr>
          <p:cNvPr id="30" name="Parallelogram 29">
            <a:extLst>
              <a:ext uri="{FF2B5EF4-FFF2-40B4-BE49-F238E27FC236}">
                <a16:creationId xmlns:a16="http://schemas.microsoft.com/office/drawing/2014/main" id="{9DB86DCE-9FB3-9A90-4555-8B1FF9A6E60C}"/>
              </a:ext>
            </a:extLst>
          </p:cNvPr>
          <p:cNvSpPr/>
          <p:nvPr/>
        </p:nvSpPr>
        <p:spPr>
          <a:xfrm>
            <a:off x="6614160" y="972557"/>
            <a:ext cx="2319012" cy="3398728"/>
          </a:xfrm>
          <a:prstGeom prst="parallelogram">
            <a:avLst>
              <a:gd name="adj" fmla="val 1499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8611124-CA96-4337-DAF5-F7B3130A3AFE}"/>
              </a:ext>
            </a:extLst>
          </p:cNvPr>
          <p:cNvSpPr txBox="1"/>
          <p:nvPr/>
        </p:nvSpPr>
        <p:spPr>
          <a:xfrm>
            <a:off x="6995152" y="1589944"/>
            <a:ext cx="1557028" cy="1538883"/>
          </a:xfrm>
          <a:prstGeom prst="rect">
            <a:avLst/>
          </a:prstGeom>
          <a:noFill/>
        </p:spPr>
        <p:txBody>
          <a:bodyPr wrap="square" lIns="0" tIns="0" rIns="0" bIns="0" rtlCol="0">
            <a:spAutoFit/>
          </a:bodyPr>
          <a:lstStyle/>
          <a:p>
            <a:pPr>
              <a:spcAft>
                <a:spcPts val="500"/>
              </a:spcAft>
            </a:pPr>
            <a:r>
              <a:rPr lang="en-US" sz="2000" i="1">
                <a:solidFill>
                  <a:schemeClr val="bg1"/>
                </a:solidFill>
              </a:rPr>
              <a:t>“The true sign of intelligence is not knowledge but imagination” </a:t>
            </a:r>
          </a:p>
        </p:txBody>
      </p:sp>
      <p:sp>
        <p:nvSpPr>
          <p:cNvPr id="31" name="TextBox 30">
            <a:extLst>
              <a:ext uri="{FF2B5EF4-FFF2-40B4-BE49-F238E27FC236}">
                <a16:creationId xmlns:a16="http://schemas.microsoft.com/office/drawing/2014/main" id="{D9EBEC57-D3ED-8303-E164-3505073AFA08}"/>
              </a:ext>
            </a:extLst>
          </p:cNvPr>
          <p:cNvSpPr txBox="1"/>
          <p:nvPr/>
        </p:nvSpPr>
        <p:spPr>
          <a:xfrm>
            <a:off x="6995152" y="3159664"/>
            <a:ext cx="1557028" cy="307777"/>
          </a:xfrm>
          <a:prstGeom prst="rect">
            <a:avLst/>
          </a:prstGeom>
          <a:noFill/>
        </p:spPr>
        <p:txBody>
          <a:bodyPr wrap="square" lIns="0" tIns="0" rIns="0" bIns="0" rtlCol="0">
            <a:spAutoFit/>
          </a:bodyPr>
          <a:lstStyle/>
          <a:p>
            <a:pPr>
              <a:spcAft>
                <a:spcPts val="500"/>
              </a:spcAft>
            </a:pPr>
            <a:r>
              <a:rPr lang="en-US" sz="2000" b="1">
                <a:solidFill>
                  <a:schemeClr val="bg1"/>
                </a:solidFill>
              </a:rPr>
              <a:t>Albert Einstein</a:t>
            </a:r>
          </a:p>
        </p:txBody>
      </p:sp>
      <p:sp>
        <p:nvSpPr>
          <p:cNvPr id="34" name="Parallelogram 33">
            <a:extLst>
              <a:ext uri="{FF2B5EF4-FFF2-40B4-BE49-F238E27FC236}">
                <a16:creationId xmlns:a16="http://schemas.microsoft.com/office/drawing/2014/main" id="{7F9D570E-2743-4302-2811-78E2AAA8B57E}"/>
              </a:ext>
            </a:extLst>
          </p:cNvPr>
          <p:cNvSpPr/>
          <p:nvPr/>
        </p:nvSpPr>
        <p:spPr>
          <a:xfrm>
            <a:off x="6821170" y="846075"/>
            <a:ext cx="252964" cy="252964"/>
          </a:xfrm>
          <a:prstGeom prst="parallelogram">
            <a:avLst>
              <a:gd name="adj" fmla="val 14994"/>
            </a:avLst>
          </a:prstGeom>
          <a:solidFill>
            <a:schemeClr val="bg1">
              <a:alpha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26AF1E4F-91AD-FF91-4287-0609CDD14405}"/>
              </a:ext>
            </a:extLst>
          </p:cNvPr>
          <p:cNvSpPr/>
          <p:nvPr/>
        </p:nvSpPr>
        <p:spPr>
          <a:xfrm>
            <a:off x="8469513" y="4244803"/>
            <a:ext cx="252964" cy="252964"/>
          </a:xfrm>
          <a:prstGeom prst="parallelogram">
            <a:avLst>
              <a:gd name="adj" fmla="val 14994"/>
            </a:avLst>
          </a:prstGeom>
          <a:solidFill>
            <a:schemeClr val="bg1">
              <a:alpha val="8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2953F38-CFC6-3FC8-BBEF-9770963A5F3B}"/>
              </a:ext>
            </a:extLst>
          </p:cNvPr>
          <p:cNvSpPr txBox="1"/>
          <p:nvPr/>
        </p:nvSpPr>
        <p:spPr>
          <a:xfrm>
            <a:off x="225425" y="929895"/>
            <a:ext cx="6175375" cy="230832"/>
          </a:xfrm>
          <a:prstGeom prst="rect">
            <a:avLst/>
          </a:prstGeom>
          <a:noFill/>
        </p:spPr>
        <p:txBody>
          <a:bodyPr wrap="square" lIns="0" tIns="0" rIns="0" bIns="0" rtlCol="0">
            <a:spAutoFit/>
          </a:bodyPr>
          <a:lstStyle/>
          <a:p>
            <a:pPr>
              <a:spcAft>
                <a:spcPts val="500"/>
              </a:spcAft>
            </a:pPr>
            <a:r>
              <a:rPr lang="en-US" sz="1500">
                <a:solidFill>
                  <a:schemeClr val="bg1"/>
                </a:solidFill>
              </a:rPr>
              <a:t>Before we proceed to next module, let’s answer the most important questions… </a:t>
            </a:r>
          </a:p>
        </p:txBody>
      </p:sp>
      <p:grpSp>
        <p:nvGrpSpPr>
          <p:cNvPr id="6" name="Group 5">
            <a:extLst>
              <a:ext uri="{FF2B5EF4-FFF2-40B4-BE49-F238E27FC236}">
                <a16:creationId xmlns:a16="http://schemas.microsoft.com/office/drawing/2014/main" id="{79FB08FB-855F-7EAD-2FB3-AD82684279C4}"/>
              </a:ext>
            </a:extLst>
          </p:cNvPr>
          <p:cNvGrpSpPr/>
          <p:nvPr/>
        </p:nvGrpSpPr>
        <p:grpSpPr>
          <a:xfrm>
            <a:off x="225425" y="1288352"/>
            <a:ext cx="6175375" cy="443931"/>
            <a:chOff x="225425" y="1288352"/>
            <a:chExt cx="6175375" cy="443931"/>
          </a:xfrm>
        </p:grpSpPr>
        <p:sp>
          <p:nvSpPr>
            <p:cNvPr id="18" name="TextBox 17">
              <a:extLst>
                <a:ext uri="{FF2B5EF4-FFF2-40B4-BE49-F238E27FC236}">
                  <a16:creationId xmlns:a16="http://schemas.microsoft.com/office/drawing/2014/main" id="{04506C4B-9512-A645-847A-74515875A68E}"/>
                </a:ext>
              </a:extLst>
            </p:cNvPr>
            <p:cNvSpPr txBox="1"/>
            <p:nvPr/>
          </p:nvSpPr>
          <p:spPr>
            <a:xfrm>
              <a:off x="1516538" y="1288352"/>
              <a:ext cx="3593148" cy="369332"/>
            </a:xfrm>
            <a:prstGeom prst="rect">
              <a:avLst/>
            </a:prstGeom>
            <a:noFill/>
          </p:spPr>
          <p:txBody>
            <a:bodyPr wrap="square" lIns="0" tIns="0" rIns="0" bIns="0" rtlCol="0">
              <a:spAutoFit/>
            </a:bodyPr>
            <a:lstStyle/>
            <a:p>
              <a:pPr algn="ctr">
                <a:spcAft>
                  <a:spcPts val="500"/>
                </a:spcAft>
              </a:pPr>
              <a:r>
                <a:rPr lang="en-US" sz="2400" b="1" i="1">
                  <a:solidFill>
                    <a:schemeClr val="bg1"/>
                  </a:solidFill>
                </a:rPr>
                <a:t>“Will AI take over humans?”</a:t>
              </a:r>
            </a:p>
          </p:txBody>
        </p:sp>
        <p:sp>
          <p:nvSpPr>
            <p:cNvPr id="19" name="Rectangle: Diagonal Corners Rounded 18">
              <a:extLst>
                <a:ext uri="{FF2B5EF4-FFF2-40B4-BE49-F238E27FC236}">
                  <a16:creationId xmlns:a16="http://schemas.microsoft.com/office/drawing/2014/main" id="{17ECF5E0-A7A9-CFC4-111E-A999709E2BDB}"/>
                </a:ext>
              </a:extLst>
            </p:cNvPr>
            <p:cNvSpPr/>
            <p:nvPr/>
          </p:nvSpPr>
          <p:spPr>
            <a:xfrm>
              <a:off x="3136842" y="1657684"/>
              <a:ext cx="352541" cy="74599"/>
            </a:xfrm>
            <a:prstGeom prst="round2DiagRect">
              <a:avLst>
                <a:gd name="adj1" fmla="val 5000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33A283D-B76C-2296-74CC-6F2B11979F56}"/>
                </a:ext>
              </a:extLst>
            </p:cNvPr>
            <p:cNvCxnSpPr>
              <a:cxnSpLocks/>
            </p:cNvCxnSpPr>
            <p:nvPr/>
          </p:nvCxnSpPr>
          <p:spPr>
            <a:xfrm>
              <a:off x="225425" y="1694983"/>
              <a:ext cx="6175375"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71679FEA-8A3D-6E0A-7679-495AABFCEDCA}"/>
              </a:ext>
            </a:extLst>
          </p:cNvPr>
          <p:cNvSpPr/>
          <p:nvPr/>
        </p:nvSpPr>
        <p:spPr>
          <a:xfrm>
            <a:off x="4478832" y="1925417"/>
            <a:ext cx="1921967" cy="19858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b="0" i="0">
                <a:solidFill>
                  <a:srgbClr val="FFFFFF"/>
                </a:solidFill>
                <a:effectLst/>
                <a:latin typeface="-apple-system"/>
              </a:rPr>
              <a:t>Carriages were the main transportation for </a:t>
            </a:r>
            <a:r>
              <a:rPr lang="en-US">
                <a:solidFill>
                  <a:srgbClr val="FFFFFF"/>
                </a:solidFill>
                <a:latin typeface="-apple-system"/>
              </a:rPr>
              <a:t>3000</a:t>
            </a:r>
            <a:r>
              <a:rPr lang="en-US" b="0" i="0">
                <a:solidFill>
                  <a:srgbClr val="FFFFFF"/>
                </a:solidFill>
                <a:effectLst/>
                <a:latin typeface="-apple-system"/>
              </a:rPr>
              <a:t> years before Automobile were introduced </a:t>
            </a:r>
            <a:endParaRPr lang="en-US"/>
          </a:p>
        </p:txBody>
      </p:sp>
      <p:pic>
        <p:nvPicPr>
          <p:cNvPr id="10" name="Picture 9">
            <a:extLst>
              <a:ext uri="{FF2B5EF4-FFF2-40B4-BE49-F238E27FC236}">
                <a16:creationId xmlns:a16="http://schemas.microsoft.com/office/drawing/2014/main" id="{4CA87E5B-2859-FA71-B48A-F4F99F261939}"/>
              </a:ext>
            </a:extLst>
          </p:cNvPr>
          <p:cNvPicPr>
            <a:picLocks noChangeAspect="1"/>
          </p:cNvPicPr>
          <p:nvPr/>
        </p:nvPicPr>
        <p:blipFill rotWithShape="1">
          <a:blip r:embed="rId6"/>
          <a:srcRect l="8572" t="22682" r="7348" b="11055"/>
          <a:stretch/>
        </p:blipFill>
        <p:spPr>
          <a:xfrm flipH="1">
            <a:off x="225425" y="1925416"/>
            <a:ext cx="4040048" cy="1928107"/>
          </a:xfrm>
          <a:prstGeom prst="rect">
            <a:avLst/>
          </a:prstGeom>
        </p:spPr>
      </p:pic>
      <p:pic>
        <p:nvPicPr>
          <p:cNvPr id="2" name="Picture 4" descr="File:Revature-768x768.webp">
            <a:extLst>
              <a:ext uri="{FF2B5EF4-FFF2-40B4-BE49-F238E27FC236}">
                <a16:creationId xmlns:a16="http://schemas.microsoft.com/office/drawing/2014/main" id="{FC6370E9-18BF-EB1F-9AE5-1B61BB80B10D}"/>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37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strips(downLeft)">
                                      <p:cBhvr>
                                        <p:cTn id="20" dur="750"/>
                                        <p:tgtEl>
                                          <p:spTgt spid="30"/>
                                        </p:tgtEl>
                                      </p:cBhvr>
                                    </p:animEffect>
                                  </p:childTnLst>
                                </p:cTn>
                              </p:par>
                            </p:childTnLst>
                          </p:cTn>
                        </p:par>
                        <p:par>
                          <p:cTn id="21" fill="hold">
                            <p:stCondLst>
                              <p:cond delay="75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par>
                          <p:cTn id="29" fill="hold">
                            <p:stCondLst>
                              <p:cond delay="1750"/>
                            </p:stCondLst>
                            <p:childTnLst>
                              <p:par>
                                <p:cTn id="30" presetID="22" presetClass="entr" presetSubtype="1"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up)">
                                      <p:cBhvr>
                                        <p:cTn id="32" dur="1500"/>
                                        <p:tgtEl>
                                          <p:spTgt spid="27"/>
                                        </p:tgtEl>
                                      </p:cBhvr>
                                    </p:animEffect>
                                  </p:childTnLst>
                                </p:cTn>
                              </p:par>
                            </p:childTnLst>
                          </p:cTn>
                        </p:par>
                        <p:par>
                          <p:cTn id="33" fill="hold">
                            <p:stCondLst>
                              <p:cond delay="3250"/>
                            </p:stCondLst>
                            <p:childTnLst>
                              <p:par>
                                <p:cTn id="34" presetID="10" presetClass="entr" presetSubtype="0" fill="hold" grpId="0" nodeType="afterEffect">
                                  <p:stCondLst>
                                    <p:cond delay="10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7" grpId="0"/>
      <p:bldP spid="31" grpId="0"/>
      <p:bldP spid="34" grpId="0" animBg="1"/>
      <p:bldP spid="3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F13B-4AA7-FCF6-A64B-800712350079}"/>
              </a:ext>
            </a:extLst>
          </p:cNvPr>
          <p:cNvSpPr>
            <a:spLocks noGrp="1"/>
          </p:cNvSpPr>
          <p:nvPr>
            <p:ph type="title"/>
          </p:nvPr>
        </p:nvSpPr>
        <p:spPr>
          <a:xfrm>
            <a:off x="225425" y="211723"/>
            <a:ext cx="8720138" cy="384721"/>
          </a:xfrm>
        </p:spPr>
        <p:txBody>
          <a:bodyPr/>
          <a:lstStyle/>
          <a:p>
            <a:r>
              <a:rPr lang="en-US"/>
              <a:t>Generative AI deployment plans by industry</a:t>
            </a:r>
          </a:p>
        </p:txBody>
      </p:sp>
      <p:sp>
        <p:nvSpPr>
          <p:cNvPr id="5" name="TextBox 4">
            <a:extLst>
              <a:ext uri="{FF2B5EF4-FFF2-40B4-BE49-F238E27FC236}">
                <a16:creationId xmlns:a16="http://schemas.microsoft.com/office/drawing/2014/main" id="{5CBCCAC2-8D5E-4D2F-9D7B-01863166F6D5}"/>
              </a:ext>
            </a:extLst>
          </p:cNvPr>
          <p:cNvSpPr txBox="1"/>
          <p:nvPr/>
        </p:nvSpPr>
        <p:spPr>
          <a:xfrm>
            <a:off x="1422747" y="4897426"/>
            <a:ext cx="7111653"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Calibri" panose="020F0502020204030204" pitchFamily="34" charset="0"/>
              </a:rPr>
              <a:t>Source: MIT Technology Review Insights poll, 2023</a:t>
            </a:r>
          </a:p>
        </p:txBody>
      </p:sp>
      <p:sp>
        <p:nvSpPr>
          <p:cNvPr id="6" name="object 38">
            <a:extLst>
              <a:ext uri="{FF2B5EF4-FFF2-40B4-BE49-F238E27FC236}">
                <a16:creationId xmlns:a16="http://schemas.microsoft.com/office/drawing/2014/main" id="{0AC3331A-E625-DA21-1F30-0791B4C2ED87}"/>
              </a:ext>
            </a:extLst>
          </p:cNvPr>
          <p:cNvSpPr txBox="1"/>
          <p:nvPr/>
        </p:nvSpPr>
        <p:spPr>
          <a:xfrm>
            <a:off x="225425" y="596444"/>
            <a:ext cx="8720138" cy="215444"/>
          </a:xfrm>
          <a:prstGeom prst="rect">
            <a:avLst/>
          </a:prstGeom>
        </p:spPr>
        <p:txBody>
          <a:bodyPr vert="horz" wrap="square" lIns="0" tIns="0" rIns="0" bIns="0" rtlCol="0">
            <a:spAutoFit/>
          </a:bodyPr>
          <a:lstStyle>
            <a:defPPr>
              <a:defRPr kern="0"/>
            </a:defPPr>
          </a:lstStyle>
          <a:p>
            <a:pPr marL="12700">
              <a:defRPr/>
            </a:pPr>
            <a:r>
              <a:rPr lang="en-US" sz="1400" spc="-10">
                <a:solidFill>
                  <a:schemeClr val="bg1">
                    <a:lumMod val="50000"/>
                  </a:schemeClr>
                </a:solidFill>
                <a:cs typeface="Arial"/>
              </a:rPr>
              <a:t>When will you organization begin deploying generative AI technologies (apart from isolated experiments)?</a:t>
            </a:r>
          </a:p>
        </p:txBody>
      </p:sp>
      <p:sp>
        <p:nvSpPr>
          <p:cNvPr id="14" name="Rectangle: Rounded Corners 13">
            <a:extLst>
              <a:ext uri="{FF2B5EF4-FFF2-40B4-BE49-F238E27FC236}">
                <a16:creationId xmlns:a16="http://schemas.microsoft.com/office/drawing/2014/main" id="{A23D7D3B-53B8-8F2B-B44A-682BB529787D}"/>
              </a:ext>
            </a:extLst>
          </p:cNvPr>
          <p:cNvSpPr/>
          <p:nvPr/>
        </p:nvSpPr>
        <p:spPr>
          <a:xfrm>
            <a:off x="225425" y="1777401"/>
            <a:ext cx="881392" cy="881392"/>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15" name="Rectangle: Rounded Corners 14">
            <a:extLst>
              <a:ext uri="{FF2B5EF4-FFF2-40B4-BE49-F238E27FC236}">
                <a16:creationId xmlns:a16="http://schemas.microsoft.com/office/drawing/2014/main" id="{5FAA40B9-2585-86F8-5C0A-153058231AE5}"/>
              </a:ext>
            </a:extLst>
          </p:cNvPr>
          <p:cNvSpPr/>
          <p:nvPr/>
        </p:nvSpPr>
        <p:spPr>
          <a:xfrm>
            <a:off x="1155065" y="1777401"/>
            <a:ext cx="881392" cy="881392"/>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16" name="Rectangle: Rounded Corners 15">
            <a:extLst>
              <a:ext uri="{FF2B5EF4-FFF2-40B4-BE49-F238E27FC236}">
                <a16:creationId xmlns:a16="http://schemas.microsoft.com/office/drawing/2014/main" id="{3C7A0B4B-5E58-5ACA-BE40-7DB003042284}"/>
              </a:ext>
            </a:extLst>
          </p:cNvPr>
          <p:cNvSpPr/>
          <p:nvPr/>
        </p:nvSpPr>
        <p:spPr>
          <a:xfrm>
            <a:off x="2066514" y="1777401"/>
            <a:ext cx="881392" cy="881392"/>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17" name="Rectangle: Rounded Corners 16">
            <a:extLst>
              <a:ext uri="{FF2B5EF4-FFF2-40B4-BE49-F238E27FC236}">
                <a16:creationId xmlns:a16="http://schemas.microsoft.com/office/drawing/2014/main" id="{26E74222-1AAE-7F9A-96C1-255ED2D8AC84}"/>
              </a:ext>
            </a:extLst>
          </p:cNvPr>
          <p:cNvSpPr/>
          <p:nvPr/>
        </p:nvSpPr>
        <p:spPr>
          <a:xfrm>
            <a:off x="2977963" y="1777401"/>
            <a:ext cx="881392" cy="881392"/>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18" name="Rectangle: Rounded Corners 17">
            <a:extLst>
              <a:ext uri="{FF2B5EF4-FFF2-40B4-BE49-F238E27FC236}">
                <a16:creationId xmlns:a16="http://schemas.microsoft.com/office/drawing/2014/main" id="{76278F7A-DCB3-E877-AF95-00E01BE33D67}"/>
              </a:ext>
            </a:extLst>
          </p:cNvPr>
          <p:cNvSpPr/>
          <p:nvPr/>
        </p:nvSpPr>
        <p:spPr>
          <a:xfrm>
            <a:off x="4394120" y="1777401"/>
            <a:ext cx="881392" cy="881392"/>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19" name="Rectangle: Rounded Corners 18">
            <a:extLst>
              <a:ext uri="{FF2B5EF4-FFF2-40B4-BE49-F238E27FC236}">
                <a16:creationId xmlns:a16="http://schemas.microsoft.com/office/drawing/2014/main" id="{685F0DA4-8BA9-232A-9E32-E46AD6F0257A}"/>
              </a:ext>
            </a:extLst>
          </p:cNvPr>
          <p:cNvSpPr/>
          <p:nvPr/>
        </p:nvSpPr>
        <p:spPr>
          <a:xfrm>
            <a:off x="5323760" y="1777401"/>
            <a:ext cx="881392" cy="881392"/>
          </a:xfrm>
          <a:prstGeom prst="roundRect">
            <a:avLst/>
          </a:prstGeom>
          <a:solidFill>
            <a:srgbClr val="FFEAA7"/>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20" name="Rectangle: Rounded Corners 19">
            <a:extLst>
              <a:ext uri="{FF2B5EF4-FFF2-40B4-BE49-F238E27FC236}">
                <a16:creationId xmlns:a16="http://schemas.microsoft.com/office/drawing/2014/main" id="{3D0DCF84-8135-2452-BFCF-ACCEDD96E268}"/>
              </a:ext>
            </a:extLst>
          </p:cNvPr>
          <p:cNvSpPr/>
          <p:nvPr/>
        </p:nvSpPr>
        <p:spPr>
          <a:xfrm>
            <a:off x="6235209" y="1777401"/>
            <a:ext cx="881392" cy="881392"/>
          </a:xfrm>
          <a:prstGeom prst="roundRect">
            <a:avLst/>
          </a:prstGeom>
          <a:solidFill>
            <a:srgbClr val="FFEAA7"/>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21" name="Rectangle: Rounded Corners 20">
            <a:extLst>
              <a:ext uri="{FF2B5EF4-FFF2-40B4-BE49-F238E27FC236}">
                <a16:creationId xmlns:a16="http://schemas.microsoft.com/office/drawing/2014/main" id="{3B8E8141-A4E0-62BC-2040-BD03FC79D76D}"/>
              </a:ext>
            </a:extLst>
          </p:cNvPr>
          <p:cNvSpPr/>
          <p:nvPr/>
        </p:nvSpPr>
        <p:spPr>
          <a:xfrm>
            <a:off x="7146658" y="1777401"/>
            <a:ext cx="881392" cy="881392"/>
          </a:xfrm>
          <a:prstGeom prst="roundRect">
            <a:avLst/>
          </a:prstGeom>
          <a:solidFill>
            <a:srgbClr val="FFEAA7"/>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23" name="Rectangle: Rounded Corners 22">
            <a:extLst>
              <a:ext uri="{FF2B5EF4-FFF2-40B4-BE49-F238E27FC236}">
                <a16:creationId xmlns:a16="http://schemas.microsoft.com/office/drawing/2014/main" id="{6CB1E93F-5AD2-91FC-D90A-4D500B7ACFF5}"/>
              </a:ext>
            </a:extLst>
          </p:cNvPr>
          <p:cNvSpPr/>
          <p:nvPr/>
        </p:nvSpPr>
        <p:spPr>
          <a:xfrm>
            <a:off x="8058107" y="1777401"/>
            <a:ext cx="881392" cy="881392"/>
          </a:xfrm>
          <a:prstGeom prst="roundRect">
            <a:avLst/>
          </a:prstGeom>
          <a:solidFill>
            <a:srgbClr val="FFEAA7"/>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25" name="Rectangle: Rounded Corners 24">
            <a:extLst>
              <a:ext uri="{FF2B5EF4-FFF2-40B4-BE49-F238E27FC236}">
                <a16:creationId xmlns:a16="http://schemas.microsoft.com/office/drawing/2014/main" id="{0BC0F721-344E-97C3-2C8A-3C1C0D813321}"/>
              </a:ext>
            </a:extLst>
          </p:cNvPr>
          <p:cNvSpPr/>
          <p:nvPr/>
        </p:nvSpPr>
        <p:spPr>
          <a:xfrm>
            <a:off x="1847403" y="3376969"/>
            <a:ext cx="881392" cy="881392"/>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26" name="Rectangle: Rounded Corners 25">
            <a:extLst>
              <a:ext uri="{FF2B5EF4-FFF2-40B4-BE49-F238E27FC236}">
                <a16:creationId xmlns:a16="http://schemas.microsoft.com/office/drawing/2014/main" id="{18D9FEEC-1B7F-BC4B-2DC4-5F5AC98B2645}"/>
              </a:ext>
            </a:extLst>
          </p:cNvPr>
          <p:cNvSpPr/>
          <p:nvPr/>
        </p:nvSpPr>
        <p:spPr>
          <a:xfrm>
            <a:off x="2777043" y="3376969"/>
            <a:ext cx="881392" cy="88139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27" name="Rectangle: Rounded Corners 26">
            <a:extLst>
              <a:ext uri="{FF2B5EF4-FFF2-40B4-BE49-F238E27FC236}">
                <a16:creationId xmlns:a16="http://schemas.microsoft.com/office/drawing/2014/main" id="{995C6373-99A1-EAFD-560B-4CE58438F15D}"/>
              </a:ext>
            </a:extLst>
          </p:cNvPr>
          <p:cNvSpPr/>
          <p:nvPr/>
        </p:nvSpPr>
        <p:spPr>
          <a:xfrm>
            <a:off x="3688492" y="3376969"/>
            <a:ext cx="881392" cy="88139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28" name="Rectangle: Rounded Corners 27">
            <a:extLst>
              <a:ext uri="{FF2B5EF4-FFF2-40B4-BE49-F238E27FC236}">
                <a16:creationId xmlns:a16="http://schemas.microsoft.com/office/drawing/2014/main" id="{AF5B7945-3ADD-7235-5556-D9649797AD77}"/>
              </a:ext>
            </a:extLst>
          </p:cNvPr>
          <p:cNvSpPr/>
          <p:nvPr/>
        </p:nvSpPr>
        <p:spPr>
          <a:xfrm>
            <a:off x="4599941" y="3376969"/>
            <a:ext cx="881392" cy="88139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29" name="Rectangle: Rounded Corners 28">
            <a:extLst>
              <a:ext uri="{FF2B5EF4-FFF2-40B4-BE49-F238E27FC236}">
                <a16:creationId xmlns:a16="http://schemas.microsoft.com/office/drawing/2014/main" id="{CBC2D95C-B5FC-0054-4A92-881332443EB9}"/>
              </a:ext>
            </a:extLst>
          </p:cNvPr>
          <p:cNvSpPr/>
          <p:nvPr/>
        </p:nvSpPr>
        <p:spPr>
          <a:xfrm>
            <a:off x="5511390" y="3376969"/>
            <a:ext cx="881392" cy="88139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31" name="Rectangle: Rounded Corners 30">
            <a:extLst>
              <a:ext uri="{FF2B5EF4-FFF2-40B4-BE49-F238E27FC236}">
                <a16:creationId xmlns:a16="http://schemas.microsoft.com/office/drawing/2014/main" id="{0F4559DD-C93E-638C-35FC-CE591B19CF42}"/>
              </a:ext>
            </a:extLst>
          </p:cNvPr>
          <p:cNvSpPr/>
          <p:nvPr/>
        </p:nvSpPr>
        <p:spPr>
          <a:xfrm>
            <a:off x="6422839" y="3376969"/>
            <a:ext cx="881392" cy="88139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algn="ctr"/>
            <a:endParaRPr lang="en-US"/>
          </a:p>
        </p:txBody>
      </p:sp>
      <p:sp>
        <p:nvSpPr>
          <p:cNvPr id="50" name="TextBox 49">
            <a:extLst>
              <a:ext uri="{FF2B5EF4-FFF2-40B4-BE49-F238E27FC236}">
                <a16:creationId xmlns:a16="http://schemas.microsoft.com/office/drawing/2014/main" id="{9C5842C0-EADF-630C-C046-ED3912A90140}"/>
              </a:ext>
            </a:extLst>
          </p:cNvPr>
          <p:cNvSpPr txBox="1"/>
          <p:nvPr/>
        </p:nvSpPr>
        <p:spPr>
          <a:xfrm>
            <a:off x="7198105" y="187954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a:t>Consumer goods &amp; retail</a:t>
            </a:r>
          </a:p>
        </p:txBody>
      </p:sp>
      <p:sp>
        <p:nvSpPr>
          <p:cNvPr id="32" name="TextBox 31">
            <a:extLst>
              <a:ext uri="{FF2B5EF4-FFF2-40B4-BE49-F238E27FC236}">
                <a16:creationId xmlns:a16="http://schemas.microsoft.com/office/drawing/2014/main" id="{59C5DE74-1050-AF91-73F3-6D628C5740BD}"/>
              </a:ext>
            </a:extLst>
          </p:cNvPr>
          <p:cNvSpPr txBox="1"/>
          <p:nvPr/>
        </p:nvSpPr>
        <p:spPr>
          <a:xfrm>
            <a:off x="276872" y="218732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b="1">
                <a:solidFill>
                  <a:schemeClr val="bg1"/>
                </a:solidFill>
              </a:rPr>
              <a:t>9%</a:t>
            </a:r>
          </a:p>
        </p:txBody>
      </p:sp>
      <p:sp>
        <p:nvSpPr>
          <p:cNvPr id="33" name="TextBox 32">
            <a:extLst>
              <a:ext uri="{FF2B5EF4-FFF2-40B4-BE49-F238E27FC236}">
                <a16:creationId xmlns:a16="http://schemas.microsoft.com/office/drawing/2014/main" id="{84C9047B-655B-0BDE-ACB9-D72DD6EFFAB1}"/>
              </a:ext>
            </a:extLst>
          </p:cNvPr>
          <p:cNvSpPr txBox="1"/>
          <p:nvPr/>
        </p:nvSpPr>
        <p:spPr>
          <a:xfrm>
            <a:off x="276872" y="187954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b="1">
                <a:solidFill>
                  <a:schemeClr val="bg1"/>
                </a:solidFill>
              </a:rPr>
              <a:t>All</a:t>
            </a:r>
            <a:br>
              <a:rPr lang="en-US" sz="1000" b="1">
                <a:solidFill>
                  <a:schemeClr val="bg1"/>
                </a:solidFill>
              </a:rPr>
            </a:br>
            <a:r>
              <a:rPr lang="en-US" sz="1000" b="1">
                <a:solidFill>
                  <a:schemeClr val="bg1"/>
                </a:solidFill>
              </a:rPr>
              <a:t>industries</a:t>
            </a:r>
          </a:p>
        </p:txBody>
      </p:sp>
      <p:sp>
        <p:nvSpPr>
          <p:cNvPr id="34" name="TextBox 33">
            <a:extLst>
              <a:ext uri="{FF2B5EF4-FFF2-40B4-BE49-F238E27FC236}">
                <a16:creationId xmlns:a16="http://schemas.microsoft.com/office/drawing/2014/main" id="{09A901BD-D5F7-4A6C-2DD8-F1CD8E95723F}"/>
              </a:ext>
            </a:extLst>
          </p:cNvPr>
          <p:cNvSpPr txBox="1"/>
          <p:nvPr/>
        </p:nvSpPr>
        <p:spPr>
          <a:xfrm>
            <a:off x="1206512" y="218732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28%</a:t>
            </a:r>
          </a:p>
        </p:txBody>
      </p:sp>
      <p:sp>
        <p:nvSpPr>
          <p:cNvPr id="35" name="TextBox 34">
            <a:extLst>
              <a:ext uri="{FF2B5EF4-FFF2-40B4-BE49-F238E27FC236}">
                <a16:creationId xmlns:a16="http://schemas.microsoft.com/office/drawing/2014/main" id="{C233BE9A-88DD-49AC-34BF-9C13B1DA4308}"/>
              </a:ext>
            </a:extLst>
          </p:cNvPr>
          <p:cNvSpPr txBox="1"/>
          <p:nvPr/>
        </p:nvSpPr>
        <p:spPr>
          <a:xfrm>
            <a:off x="1206512" y="187954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a:t>IT &amp;</a:t>
            </a:r>
            <a:br>
              <a:rPr lang="en-US" sz="1000"/>
            </a:br>
            <a:r>
              <a:rPr lang="en-US" sz="1000"/>
              <a:t>telecom</a:t>
            </a:r>
          </a:p>
        </p:txBody>
      </p:sp>
      <p:sp>
        <p:nvSpPr>
          <p:cNvPr id="37" name="TextBox 36">
            <a:extLst>
              <a:ext uri="{FF2B5EF4-FFF2-40B4-BE49-F238E27FC236}">
                <a16:creationId xmlns:a16="http://schemas.microsoft.com/office/drawing/2014/main" id="{217DE13F-E6BA-88DC-A973-7B9A73F9C133}"/>
              </a:ext>
            </a:extLst>
          </p:cNvPr>
          <p:cNvSpPr txBox="1"/>
          <p:nvPr/>
        </p:nvSpPr>
        <p:spPr>
          <a:xfrm>
            <a:off x="2117961" y="218732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17%</a:t>
            </a:r>
          </a:p>
        </p:txBody>
      </p:sp>
      <p:sp>
        <p:nvSpPr>
          <p:cNvPr id="38" name="TextBox 37">
            <a:extLst>
              <a:ext uri="{FF2B5EF4-FFF2-40B4-BE49-F238E27FC236}">
                <a16:creationId xmlns:a16="http://schemas.microsoft.com/office/drawing/2014/main" id="{3FF8B037-1B7F-9CCD-4D3B-C18E353668E6}"/>
              </a:ext>
            </a:extLst>
          </p:cNvPr>
          <p:cNvSpPr txBox="1"/>
          <p:nvPr/>
        </p:nvSpPr>
        <p:spPr>
          <a:xfrm>
            <a:off x="2117961" y="187954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a:t>Financial services</a:t>
            </a:r>
          </a:p>
        </p:txBody>
      </p:sp>
      <p:sp>
        <p:nvSpPr>
          <p:cNvPr id="40" name="TextBox 39">
            <a:extLst>
              <a:ext uri="{FF2B5EF4-FFF2-40B4-BE49-F238E27FC236}">
                <a16:creationId xmlns:a16="http://schemas.microsoft.com/office/drawing/2014/main" id="{DDBBFB5B-4C5C-512D-12EB-7112B2A92E3B}"/>
              </a:ext>
            </a:extLst>
          </p:cNvPr>
          <p:cNvSpPr txBox="1"/>
          <p:nvPr/>
        </p:nvSpPr>
        <p:spPr>
          <a:xfrm>
            <a:off x="3029410" y="218732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15%</a:t>
            </a:r>
          </a:p>
        </p:txBody>
      </p:sp>
      <p:sp>
        <p:nvSpPr>
          <p:cNvPr id="41" name="TextBox 40">
            <a:extLst>
              <a:ext uri="{FF2B5EF4-FFF2-40B4-BE49-F238E27FC236}">
                <a16:creationId xmlns:a16="http://schemas.microsoft.com/office/drawing/2014/main" id="{4C9DEE87-8DF0-A9D4-7185-587CB16D9B98}"/>
              </a:ext>
            </a:extLst>
          </p:cNvPr>
          <p:cNvSpPr txBox="1"/>
          <p:nvPr/>
        </p:nvSpPr>
        <p:spPr>
          <a:xfrm>
            <a:off x="3029410" y="187954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a:t>Professional services</a:t>
            </a:r>
          </a:p>
        </p:txBody>
      </p:sp>
      <p:sp>
        <p:nvSpPr>
          <p:cNvPr id="43" name="TextBox 42">
            <a:extLst>
              <a:ext uri="{FF2B5EF4-FFF2-40B4-BE49-F238E27FC236}">
                <a16:creationId xmlns:a16="http://schemas.microsoft.com/office/drawing/2014/main" id="{F2FC5182-EDC2-E611-2462-8401216292D0}"/>
              </a:ext>
            </a:extLst>
          </p:cNvPr>
          <p:cNvSpPr txBox="1"/>
          <p:nvPr/>
        </p:nvSpPr>
        <p:spPr>
          <a:xfrm>
            <a:off x="4445567" y="218732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b="1"/>
              <a:t>9%</a:t>
            </a:r>
          </a:p>
        </p:txBody>
      </p:sp>
      <p:sp>
        <p:nvSpPr>
          <p:cNvPr id="44" name="TextBox 43">
            <a:extLst>
              <a:ext uri="{FF2B5EF4-FFF2-40B4-BE49-F238E27FC236}">
                <a16:creationId xmlns:a16="http://schemas.microsoft.com/office/drawing/2014/main" id="{BED9A1E5-202B-6FAD-92E4-0F1B11D7ED81}"/>
              </a:ext>
            </a:extLst>
          </p:cNvPr>
          <p:cNvSpPr txBox="1"/>
          <p:nvPr/>
        </p:nvSpPr>
        <p:spPr>
          <a:xfrm>
            <a:off x="4445567" y="187954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b="1"/>
              <a:t>All</a:t>
            </a:r>
            <a:br>
              <a:rPr lang="en-US" sz="1000" b="1"/>
            </a:br>
            <a:r>
              <a:rPr lang="en-US" sz="1000" b="1"/>
              <a:t>industries</a:t>
            </a:r>
          </a:p>
        </p:txBody>
      </p:sp>
      <p:sp>
        <p:nvSpPr>
          <p:cNvPr id="45" name="TextBox 44">
            <a:extLst>
              <a:ext uri="{FF2B5EF4-FFF2-40B4-BE49-F238E27FC236}">
                <a16:creationId xmlns:a16="http://schemas.microsoft.com/office/drawing/2014/main" id="{FBCC6CC6-3EC4-DBC6-122D-E6B9018DD0AB}"/>
              </a:ext>
            </a:extLst>
          </p:cNvPr>
          <p:cNvSpPr txBox="1"/>
          <p:nvPr/>
        </p:nvSpPr>
        <p:spPr>
          <a:xfrm>
            <a:off x="5375207" y="218732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18%</a:t>
            </a:r>
          </a:p>
        </p:txBody>
      </p:sp>
      <p:sp>
        <p:nvSpPr>
          <p:cNvPr id="46" name="TextBox 45">
            <a:extLst>
              <a:ext uri="{FF2B5EF4-FFF2-40B4-BE49-F238E27FC236}">
                <a16:creationId xmlns:a16="http://schemas.microsoft.com/office/drawing/2014/main" id="{408C11F9-04CB-7BA6-F811-0987387413B6}"/>
              </a:ext>
            </a:extLst>
          </p:cNvPr>
          <p:cNvSpPr txBox="1"/>
          <p:nvPr/>
        </p:nvSpPr>
        <p:spPr>
          <a:xfrm>
            <a:off x="5375207" y="187954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a:t>Professional services</a:t>
            </a:r>
          </a:p>
        </p:txBody>
      </p:sp>
      <p:sp>
        <p:nvSpPr>
          <p:cNvPr id="47" name="TextBox 46">
            <a:extLst>
              <a:ext uri="{FF2B5EF4-FFF2-40B4-BE49-F238E27FC236}">
                <a16:creationId xmlns:a16="http://schemas.microsoft.com/office/drawing/2014/main" id="{4A0F9519-09AB-1949-8BB5-BCCE5780AB73}"/>
              </a:ext>
            </a:extLst>
          </p:cNvPr>
          <p:cNvSpPr txBox="1"/>
          <p:nvPr/>
        </p:nvSpPr>
        <p:spPr>
          <a:xfrm>
            <a:off x="6286656" y="218732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14%</a:t>
            </a:r>
          </a:p>
        </p:txBody>
      </p:sp>
      <p:sp>
        <p:nvSpPr>
          <p:cNvPr id="48" name="TextBox 47">
            <a:extLst>
              <a:ext uri="{FF2B5EF4-FFF2-40B4-BE49-F238E27FC236}">
                <a16:creationId xmlns:a16="http://schemas.microsoft.com/office/drawing/2014/main" id="{0A19DCE1-D342-B750-D76E-BB8E1CBCDB78}"/>
              </a:ext>
            </a:extLst>
          </p:cNvPr>
          <p:cNvSpPr txBox="1"/>
          <p:nvPr/>
        </p:nvSpPr>
        <p:spPr>
          <a:xfrm>
            <a:off x="6286656" y="187954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a:t>IT &amp;</a:t>
            </a:r>
            <a:br>
              <a:rPr lang="en-US" sz="1000"/>
            </a:br>
            <a:r>
              <a:rPr lang="en-US" sz="1000"/>
              <a:t>telecom</a:t>
            </a:r>
          </a:p>
        </p:txBody>
      </p:sp>
      <p:sp>
        <p:nvSpPr>
          <p:cNvPr id="49" name="TextBox 48">
            <a:extLst>
              <a:ext uri="{FF2B5EF4-FFF2-40B4-BE49-F238E27FC236}">
                <a16:creationId xmlns:a16="http://schemas.microsoft.com/office/drawing/2014/main" id="{D3BD7C98-CA9A-1BF2-285F-8375824C1DEB}"/>
              </a:ext>
            </a:extLst>
          </p:cNvPr>
          <p:cNvSpPr txBox="1"/>
          <p:nvPr/>
        </p:nvSpPr>
        <p:spPr>
          <a:xfrm>
            <a:off x="7198105" y="218732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13%</a:t>
            </a:r>
          </a:p>
        </p:txBody>
      </p:sp>
      <p:sp>
        <p:nvSpPr>
          <p:cNvPr id="51" name="TextBox 50">
            <a:extLst>
              <a:ext uri="{FF2B5EF4-FFF2-40B4-BE49-F238E27FC236}">
                <a16:creationId xmlns:a16="http://schemas.microsoft.com/office/drawing/2014/main" id="{E6EF5D83-87B1-7A32-1170-1ABDFD214536}"/>
              </a:ext>
            </a:extLst>
          </p:cNvPr>
          <p:cNvSpPr txBox="1"/>
          <p:nvPr/>
        </p:nvSpPr>
        <p:spPr>
          <a:xfrm>
            <a:off x="8109554" y="218732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13%</a:t>
            </a:r>
          </a:p>
        </p:txBody>
      </p:sp>
      <p:sp>
        <p:nvSpPr>
          <p:cNvPr id="52" name="TextBox 51">
            <a:extLst>
              <a:ext uri="{FF2B5EF4-FFF2-40B4-BE49-F238E27FC236}">
                <a16:creationId xmlns:a16="http://schemas.microsoft.com/office/drawing/2014/main" id="{8E5C391D-2576-8DD7-3EA2-8795253EE728}"/>
              </a:ext>
            </a:extLst>
          </p:cNvPr>
          <p:cNvSpPr txBox="1"/>
          <p:nvPr/>
        </p:nvSpPr>
        <p:spPr>
          <a:xfrm>
            <a:off x="8109554" y="187954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a:t>Financial services</a:t>
            </a:r>
          </a:p>
        </p:txBody>
      </p:sp>
      <p:sp>
        <p:nvSpPr>
          <p:cNvPr id="55" name="TextBox 54">
            <a:extLst>
              <a:ext uri="{FF2B5EF4-FFF2-40B4-BE49-F238E27FC236}">
                <a16:creationId xmlns:a16="http://schemas.microsoft.com/office/drawing/2014/main" id="{E0CD345C-1566-D231-D6DF-E07710A3567F}"/>
              </a:ext>
            </a:extLst>
          </p:cNvPr>
          <p:cNvSpPr txBox="1"/>
          <p:nvPr/>
        </p:nvSpPr>
        <p:spPr>
          <a:xfrm>
            <a:off x="1898850" y="375611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b="1">
                <a:solidFill>
                  <a:schemeClr val="bg1"/>
                </a:solidFill>
              </a:rPr>
              <a:t>81%</a:t>
            </a:r>
          </a:p>
        </p:txBody>
      </p:sp>
      <p:sp>
        <p:nvSpPr>
          <p:cNvPr id="56" name="TextBox 55">
            <a:extLst>
              <a:ext uri="{FF2B5EF4-FFF2-40B4-BE49-F238E27FC236}">
                <a16:creationId xmlns:a16="http://schemas.microsoft.com/office/drawing/2014/main" id="{C1970502-E81B-5F2D-6B52-C5C65D5E522D}"/>
              </a:ext>
            </a:extLst>
          </p:cNvPr>
          <p:cNvSpPr txBox="1"/>
          <p:nvPr/>
        </p:nvSpPr>
        <p:spPr>
          <a:xfrm>
            <a:off x="1898850" y="344833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b="1">
                <a:solidFill>
                  <a:schemeClr val="bg1"/>
                </a:solidFill>
              </a:rPr>
              <a:t>All</a:t>
            </a:r>
            <a:br>
              <a:rPr lang="en-US" sz="1000" b="1">
                <a:solidFill>
                  <a:schemeClr val="bg1"/>
                </a:solidFill>
              </a:rPr>
            </a:br>
            <a:r>
              <a:rPr lang="en-US" sz="1000" b="1">
                <a:solidFill>
                  <a:schemeClr val="bg1"/>
                </a:solidFill>
              </a:rPr>
              <a:t>industries</a:t>
            </a:r>
          </a:p>
        </p:txBody>
      </p:sp>
      <p:sp>
        <p:nvSpPr>
          <p:cNvPr id="57" name="TextBox 56">
            <a:extLst>
              <a:ext uri="{FF2B5EF4-FFF2-40B4-BE49-F238E27FC236}">
                <a16:creationId xmlns:a16="http://schemas.microsoft.com/office/drawing/2014/main" id="{294AF0CC-0062-194C-7DD5-A9A1D4BE3E3E}"/>
              </a:ext>
            </a:extLst>
          </p:cNvPr>
          <p:cNvSpPr txBox="1"/>
          <p:nvPr/>
        </p:nvSpPr>
        <p:spPr>
          <a:xfrm>
            <a:off x="2828490" y="375611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96%</a:t>
            </a:r>
          </a:p>
        </p:txBody>
      </p:sp>
      <p:sp>
        <p:nvSpPr>
          <p:cNvPr id="58" name="TextBox 57">
            <a:extLst>
              <a:ext uri="{FF2B5EF4-FFF2-40B4-BE49-F238E27FC236}">
                <a16:creationId xmlns:a16="http://schemas.microsoft.com/office/drawing/2014/main" id="{BB719886-DA9A-EA1A-459D-0770BFB23B13}"/>
              </a:ext>
            </a:extLst>
          </p:cNvPr>
          <p:cNvSpPr txBox="1"/>
          <p:nvPr/>
        </p:nvSpPr>
        <p:spPr>
          <a:xfrm>
            <a:off x="2828490" y="3602222"/>
            <a:ext cx="778498" cy="153888"/>
          </a:xfrm>
          <a:prstGeom prst="rect">
            <a:avLst/>
          </a:prstGeom>
          <a:noFill/>
        </p:spPr>
        <p:txBody>
          <a:bodyPr wrap="square" lIns="0" tIns="0" rIns="0" bIns="0" rtlCol="0" anchor="b">
            <a:spAutoFit/>
          </a:bodyPr>
          <a:lstStyle/>
          <a:p>
            <a:pPr marR="0" lvl="0" algn="ctr">
              <a:spcBef>
                <a:spcPts val="0"/>
              </a:spcBef>
              <a:spcAft>
                <a:spcPts val="300"/>
              </a:spcAft>
            </a:pPr>
            <a:r>
              <a:rPr lang="en-US" sz="1000"/>
              <a:t>Government</a:t>
            </a:r>
          </a:p>
        </p:txBody>
      </p:sp>
      <p:sp>
        <p:nvSpPr>
          <p:cNvPr id="59" name="TextBox 58">
            <a:extLst>
              <a:ext uri="{FF2B5EF4-FFF2-40B4-BE49-F238E27FC236}">
                <a16:creationId xmlns:a16="http://schemas.microsoft.com/office/drawing/2014/main" id="{42BB59E8-79D7-F6C1-19E5-69B5F638F6E0}"/>
              </a:ext>
            </a:extLst>
          </p:cNvPr>
          <p:cNvSpPr txBox="1"/>
          <p:nvPr/>
        </p:nvSpPr>
        <p:spPr>
          <a:xfrm>
            <a:off x="3739939" y="375611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95%</a:t>
            </a:r>
          </a:p>
        </p:txBody>
      </p:sp>
      <p:sp>
        <p:nvSpPr>
          <p:cNvPr id="60" name="TextBox 59">
            <a:extLst>
              <a:ext uri="{FF2B5EF4-FFF2-40B4-BE49-F238E27FC236}">
                <a16:creationId xmlns:a16="http://schemas.microsoft.com/office/drawing/2014/main" id="{FE3D60D4-E194-381D-0B01-54DE25641FAE}"/>
              </a:ext>
            </a:extLst>
          </p:cNvPr>
          <p:cNvSpPr txBox="1"/>
          <p:nvPr/>
        </p:nvSpPr>
        <p:spPr>
          <a:xfrm>
            <a:off x="3739939" y="344833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a:t>Transport &amp; logistics</a:t>
            </a:r>
          </a:p>
        </p:txBody>
      </p:sp>
      <p:sp>
        <p:nvSpPr>
          <p:cNvPr id="61" name="TextBox 60">
            <a:extLst>
              <a:ext uri="{FF2B5EF4-FFF2-40B4-BE49-F238E27FC236}">
                <a16:creationId xmlns:a16="http://schemas.microsoft.com/office/drawing/2014/main" id="{07BF0132-A784-9C17-962B-2B161122FE2F}"/>
              </a:ext>
            </a:extLst>
          </p:cNvPr>
          <p:cNvSpPr txBox="1"/>
          <p:nvPr/>
        </p:nvSpPr>
        <p:spPr>
          <a:xfrm>
            <a:off x="4651388" y="375611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90%</a:t>
            </a:r>
          </a:p>
        </p:txBody>
      </p:sp>
      <p:sp>
        <p:nvSpPr>
          <p:cNvPr id="62" name="TextBox 61">
            <a:extLst>
              <a:ext uri="{FF2B5EF4-FFF2-40B4-BE49-F238E27FC236}">
                <a16:creationId xmlns:a16="http://schemas.microsoft.com/office/drawing/2014/main" id="{461B3621-5A62-A55A-278A-408A83A9F723}"/>
              </a:ext>
            </a:extLst>
          </p:cNvPr>
          <p:cNvSpPr txBox="1"/>
          <p:nvPr/>
        </p:nvSpPr>
        <p:spPr>
          <a:xfrm>
            <a:off x="4651388" y="344833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a:t>Energy &amp; utilities</a:t>
            </a:r>
          </a:p>
        </p:txBody>
      </p:sp>
      <p:sp>
        <p:nvSpPr>
          <p:cNvPr id="66" name="TextBox 65">
            <a:extLst>
              <a:ext uri="{FF2B5EF4-FFF2-40B4-BE49-F238E27FC236}">
                <a16:creationId xmlns:a16="http://schemas.microsoft.com/office/drawing/2014/main" id="{39FD1772-DBE9-4864-2219-244166A76A09}"/>
              </a:ext>
            </a:extLst>
          </p:cNvPr>
          <p:cNvSpPr txBox="1"/>
          <p:nvPr/>
        </p:nvSpPr>
        <p:spPr>
          <a:xfrm>
            <a:off x="5562837" y="375611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89%</a:t>
            </a:r>
          </a:p>
        </p:txBody>
      </p:sp>
      <p:sp>
        <p:nvSpPr>
          <p:cNvPr id="67" name="TextBox 66">
            <a:extLst>
              <a:ext uri="{FF2B5EF4-FFF2-40B4-BE49-F238E27FC236}">
                <a16:creationId xmlns:a16="http://schemas.microsoft.com/office/drawing/2014/main" id="{41FA405D-F46B-C275-13B2-F5E393F2691A}"/>
              </a:ext>
            </a:extLst>
          </p:cNvPr>
          <p:cNvSpPr txBox="1"/>
          <p:nvPr/>
        </p:nvSpPr>
        <p:spPr>
          <a:xfrm>
            <a:off x="5562837" y="344833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a:t>Pharma &amp; health care</a:t>
            </a:r>
          </a:p>
        </p:txBody>
      </p:sp>
      <p:sp>
        <p:nvSpPr>
          <p:cNvPr id="70" name="TextBox 69">
            <a:extLst>
              <a:ext uri="{FF2B5EF4-FFF2-40B4-BE49-F238E27FC236}">
                <a16:creationId xmlns:a16="http://schemas.microsoft.com/office/drawing/2014/main" id="{BE57ED14-2979-CE9E-CE6E-20F7156FF561}"/>
              </a:ext>
            </a:extLst>
          </p:cNvPr>
          <p:cNvSpPr txBox="1"/>
          <p:nvPr/>
        </p:nvSpPr>
        <p:spPr>
          <a:xfrm>
            <a:off x="6474286" y="3756110"/>
            <a:ext cx="778498" cy="430887"/>
          </a:xfrm>
          <a:prstGeom prst="rect">
            <a:avLst/>
          </a:prstGeom>
          <a:noFill/>
        </p:spPr>
        <p:txBody>
          <a:bodyPr wrap="square" lIns="0" tIns="0" rIns="0" bIns="0" rtlCol="0" anchor="b">
            <a:spAutoFit/>
          </a:bodyPr>
          <a:lstStyle/>
          <a:p>
            <a:pPr marR="0" lvl="0" algn="ctr">
              <a:spcBef>
                <a:spcPts val="0"/>
              </a:spcBef>
              <a:spcAft>
                <a:spcPts val="300"/>
              </a:spcAft>
            </a:pPr>
            <a:r>
              <a:rPr lang="en-US" sz="2800"/>
              <a:t>88%</a:t>
            </a:r>
          </a:p>
        </p:txBody>
      </p:sp>
      <p:sp>
        <p:nvSpPr>
          <p:cNvPr id="71" name="TextBox 70">
            <a:extLst>
              <a:ext uri="{FF2B5EF4-FFF2-40B4-BE49-F238E27FC236}">
                <a16:creationId xmlns:a16="http://schemas.microsoft.com/office/drawing/2014/main" id="{AFD4DF26-536B-4C24-4226-A8E83D3437A0}"/>
              </a:ext>
            </a:extLst>
          </p:cNvPr>
          <p:cNvSpPr txBox="1"/>
          <p:nvPr/>
        </p:nvSpPr>
        <p:spPr>
          <a:xfrm>
            <a:off x="6474286" y="3448333"/>
            <a:ext cx="778498" cy="307777"/>
          </a:xfrm>
          <a:prstGeom prst="rect">
            <a:avLst/>
          </a:prstGeom>
          <a:noFill/>
        </p:spPr>
        <p:txBody>
          <a:bodyPr wrap="square" lIns="0" tIns="0" rIns="0" bIns="0" rtlCol="0" anchor="b">
            <a:spAutoFit/>
          </a:bodyPr>
          <a:lstStyle/>
          <a:p>
            <a:pPr marR="0" lvl="0" algn="ctr">
              <a:spcBef>
                <a:spcPts val="0"/>
              </a:spcBef>
              <a:spcAft>
                <a:spcPts val="300"/>
              </a:spcAft>
            </a:pPr>
            <a:r>
              <a:rPr lang="en-US" sz="1000"/>
              <a:t>Travel &amp; hospitality</a:t>
            </a:r>
          </a:p>
        </p:txBody>
      </p:sp>
      <p:sp>
        <p:nvSpPr>
          <p:cNvPr id="72" name="TextBox 71">
            <a:extLst>
              <a:ext uri="{FF2B5EF4-FFF2-40B4-BE49-F238E27FC236}">
                <a16:creationId xmlns:a16="http://schemas.microsoft.com/office/drawing/2014/main" id="{9661626F-6C9E-9AFA-FE1B-FB5CC704C72B}"/>
              </a:ext>
            </a:extLst>
          </p:cNvPr>
          <p:cNvSpPr txBox="1"/>
          <p:nvPr/>
        </p:nvSpPr>
        <p:spPr>
          <a:xfrm>
            <a:off x="225425" y="1214170"/>
            <a:ext cx="3633930" cy="492443"/>
          </a:xfrm>
          <a:prstGeom prst="rect">
            <a:avLst/>
          </a:prstGeom>
          <a:noFill/>
        </p:spPr>
        <p:txBody>
          <a:bodyPr wrap="square" lIns="0" tIns="0" rIns="0" bIns="0" rtlCol="0" anchor="b">
            <a:spAutoFit/>
          </a:bodyPr>
          <a:lstStyle/>
          <a:p>
            <a:pPr marR="0" lvl="0">
              <a:spcBef>
                <a:spcPts val="0"/>
              </a:spcBef>
              <a:spcAft>
                <a:spcPts val="300"/>
              </a:spcAft>
            </a:pPr>
            <a:r>
              <a:rPr lang="en-US" sz="1600" b="1">
                <a:solidFill>
                  <a:schemeClr val="accent2"/>
                </a:solidFill>
              </a:rPr>
              <a:t>Leaders: We have already deployed at least one use case</a:t>
            </a:r>
          </a:p>
        </p:txBody>
      </p:sp>
      <p:sp>
        <p:nvSpPr>
          <p:cNvPr id="73" name="TextBox 72">
            <a:extLst>
              <a:ext uri="{FF2B5EF4-FFF2-40B4-BE49-F238E27FC236}">
                <a16:creationId xmlns:a16="http://schemas.microsoft.com/office/drawing/2014/main" id="{697D58C1-793A-0A93-685C-5B5BEA3DF33A}"/>
              </a:ext>
            </a:extLst>
          </p:cNvPr>
          <p:cNvSpPr txBox="1"/>
          <p:nvPr/>
        </p:nvSpPr>
        <p:spPr>
          <a:xfrm>
            <a:off x="4388187" y="1460392"/>
            <a:ext cx="4551312" cy="246221"/>
          </a:xfrm>
          <a:prstGeom prst="rect">
            <a:avLst/>
          </a:prstGeom>
          <a:noFill/>
        </p:spPr>
        <p:txBody>
          <a:bodyPr wrap="square" lIns="0" tIns="0" rIns="0" bIns="0" rtlCol="0" anchor="b">
            <a:spAutoFit/>
          </a:bodyPr>
          <a:lstStyle/>
          <a:p>
            <a:pPr marR="0" lvl="0">
              <a:spcBef>
                <a:spcPts val="0"/>
              </a:spcBef>
              <a:spcAft>
                <a:spcPts val="300"/>
              </a:spcAft>
            </a:pPr>
            <a:r>
              <a:rPr lang="en-US" sz="1600" b="1">
                <a:solidFill>
                  <a:schemeClr val="accent2"/>
                </a:solidFill>
              </a:rPr>
              <a:t>Leaders: We are already formally experimenting</a:t>
            </a:r>
          </a:p>
        </p:txBody>
      </p:sp>
      <p:sp>
        <p:nvSpPr>
          <p:cNvPr id="74" name="TextBox 73">
            <a:extLst>
              <a:ext uri="{FF2B5EF4-FFF2-40B4-BE49-F238E27FC236}">
                <a16:creationId xmlns:a16="http://schemas.microsoft.com/office/drawing/2014/main" id="{B7C17154-1E2D-163D-F74C-C9FF050C592A}"/>
              </a:ext>
            </a:extLst>
          </p:cNvPr>
          <p:cNvSpPr txBox="1"/>
          <p:nvPr/>
        </p:nvSpPr>
        <p:spPr>
          <a:xfrm>
            <a:off x="1847403" y="3061487"/>
            <a:ext cx="5456828" cy="246221"/>
          </a:xfrm>
          <a:prstGeom prst="rect">
            <a:avLst/>
          </a:prstGeom>
          <a:noFill/>
        </p:spPr>
        <p:txBody>
          <a:bodyPr wrap="square" lIns="0" tIns="0" rIns="0" bIns="0" rtlCol="0" anchor="b">
            <a:spAutoFit/>
          </a:bodyPr>
          <a:lstStyle/>
          <a:p>
            <a:pPr marR="0" lvl="0">
              <a:spcBef>
                <a:spcPts val="0"/>
              </a:spcBef>
              <a:spcAft>
                <a:spcPts val="300"/>
              </a:spcAft>
            </a:pPr>
            <a:r>
              <a:rPr lang="en-US" sz="1600" b="1">
                <a:solidFill>
                  <a:schemeClr val="accent2"/>
                </a:solidFill>
              </a:rPr>
              <a:t>Laggards: Not yet deployed or experimenting</a:t>
            </a:r>
          </a:p>
        </p:txBody>
      </p:sp>
      <p:pic>
        <p:nvPicPr>
          <p:cNvPr id="3" name="Picture 4" descr="File:Revature-768x768.webp">
            <a:extLst>
              <a:ext uri="{FF2B5EF4-FFF2-40B4-BE49-F238E27FC236}">
                <a16:creationId xmlns:a16="http://schemas.microsoft.com/office/drawing/2014/main" id="{9DFA3C08-BCE0-0F03-27EC-981D352F1429}"/>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15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6756-2252-6878-AA18-363B0F8423B1}"/>
              </a:ext>
            </a:extLst>
          </p:cNvPr>
          <p:cNvSpPr>
            <a:spLocks noGrp="1"/>
          </p:cNvSpPr>
          <p:nvPr>
            <p:ph type="title"/>
          </p:nvPr>
        </p:nvSpPr>
        <p:spPr>
          <a:xfrm>
            <a:off x="225425" y="211723"/>
            <a:ext cx="5743575" cy="384721"/>
          </a:xfrm>
        </p:spPr>
        <p:txBody>
          <a:bodyPr/>
          <a:lstStyle/>
          <a:p>
            <a:r>
              <a:rPr lang="en-US"/>
              <a:t>Impact in BFSI</a:t>
            </a:r>
          </a:p>
        </p:txBody>
      </p:sp>
      <p:sp>
        <p:nvSpPr>
          <p:cNvPr id="4" name="Rectangle: Single Corner Rounded 3">
            <a:extLst>
              <a:ext uri="{FF2B5EF4-FFF2-40B4-BE49-F238E27FC236}">
                <a16:creationId xmlns:a16="http://schemas.microsoft.com/office/drawing/2014/main" id="{E752E3F9-7F0B-5247-3832-D456C2CA17F7}"/>
              </a:ext>
            </a:extLst>
          </p:cNvPr>
          <p:cNvSpPr/>
          <p:nvPr/>
        </p:nvSpPr>
        <p:spPr>
          <a:xfrm flipH="1">
            <a:off x="6192410" y="0"/>
            <a:ext cx="2951589" cy="5143500"/>
          </a:xfrm>
          <a:prstGeom prst="round1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1080D326-861C-1F8B-457A-36623A32B31E}"/>
              </a:ext>
            </a:extLst>
          </p:cNvPr>
          <p:cNvSpPr/>
          <p:nvPr/>
        </p:nvSpPr>
        <p:spPr>
          <a:xfrm flipV="1">
            <a:off x="8601076" y="4859907"/>
            <a:ext cx="332096" cy="13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ea typeface="+mn-ea"/>
              <a:cs typeface="+mn-cs"/>
            </a:endParaRPr>
          </a:p>
        </p:txBody>
      </p:sp>
      <p:sp>
        <p:nvSpPr>
          <p:cNvPr id="7" name="Slide Number Placeholder 6">
            <a:extLst>
              <a:ext uri="{FF2B5EF4-FFF2-40B4-BE49-F238E27FC236}">
                <a16:creationId xmlns:a16="http://schemas.microsoft.com/office/drawing/2014/main" id="{8827E5F7-86CA-B451-4FB1-576BE1EB2D8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04F7E95-2AEA-4C90-8528-C659D04F1447}" type="slidenum">
              <a:rPr kumimoji="0" lang="en-US" sz="1050" b="0" i="0" u="none" strike="noStrike" kern="1200" cap="none" spc="0" normalizeH="0" baseline="0" noProof="0" smtClean="0">
                <a:ln>
                  <a:noFill/>
                </a:ln>
                <a:solidFill>
                  <a:srgbClr val="FFFFFF"/>
                </a:solidFill>
                <a:effectLst/>
                <a:uLnTx/>
                <a:uFillTx/>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050" b="0" i="0" u="none" strike="noStrike" kern="1200" cap="none" spc="0" normalizeH="0" baseline="0" noProof="0">
              <a:ln>
                <a:noFill/>
              </a:ln>
              <a:solidFill>
                <a:srgbClr val="FFFFFF"/>
              </a:solidFill>
              <a:effectLst/>
              <a:uLnTx/>
              <a:uFillTx/>
              <a:ea typeface="+mn-ea"/>
              <a:cs typeface="+mn-cs"/>
            </a:endParaRPr>
          </a:p>
        </p:txBody>
      </p:sp>
      <p:pic>
        <p:nvPicPr>
          <p:cNvPr id="8" name="Picture 7">
            <a:extLst>
              <a:ext uri="{FF2B5EF4-FFF2-40B4-BE49-F238E27FC236}">
                <a16:creationId xmlns:a16="http://schemas.microsoft.com/office/drawing/2014/main" id="{5443000B-B4E5-A1EA-F68D-2BD4DA9AF80D}"/>
              </a:ext>
            </a:extLst>
          </p:cNvPr>
          <p:cNvPicPr>
            <a:picLocks noChangeAspect="1"/>
          </p:cNvPicPr>
          <p:nvPr/>
        </p:nvPicPr>
        <p:blipFill>
          <a:blip r:embed="rId3"/>
          <a:stretch>
            <a:fillRect/>
          </a:stretch>
        </p:blipFill>
        <p:spPr>
          <a:xfrm>
            <a:off x="225425" y="796607"/>
            <a:ext cx="438912" cy="438912"/>
          </a:xfrm>
          <a:prstGeom prst="rect">
            <a:avLst/>
          </a:prstGeom>
        </p:spPr>
      </p:pic>
      <p:sp>
        <p:nvSpPr>
          <p:cNvPr id="46" name="TextBox 45">
            <a:extLst>
              <a:ext uri="{FF2B5EF4-FFF2-40B4-BE49-F238E27FC236}">
                <a16:creationId xmlns:a16="http://schemas.microsoft.com/office/drawing/2014/main" id="{67E77801-F841-F002-7F21-3898880CA1CD}"/>
              </a:ext>
            </a:extLst>
          </p:cNvPr>
          <p:cNvSpPr txBox="1"/>
          <p:nvPr/>
        </p:nvSpPr>
        <p:spPr>
          <a:xfrm>
            <a:off x="225424" y="1325330"/>
            <a:ext cx="1637850"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Fraud Detection</a:t>
            </a:r>
          </a:p>
        </p:txBody>
      </p:sp>
      <p:sp>
        <p:nvSpPr>
          <p:cNvPr id="52" name="TextBox 51">
            <a:extLst>
              <a:ext uri="{FF2B5EF4-FFF2-40B4-BE49-F238E27FC236}">
                <a16:creationId xmlns:a16="http://schemas.microsoft.com/office/drawing/2014/main" id="{85408ADA-8732-2784-7E86-FC334C7C7EF0}"/>
              </a:ext>
            </a:extLst>
          </p:cNvPr>
          <p:cNvSpPr txBox="1"/>
          <p:nvPr/>
        </p:nvSpPr>
        <p:spPr>
          <a:xfrm>
            <a:off x="225424" y="1529694"/>
            <a:ext cx="1637850" cy="615553"/>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Detect anomalies or unusual behavior</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Detection of real-time frauds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Adversarial Learning</a:t>
            </a:r>
          </a:p>
        </p:txBody>
      </p:sp>
      <p:sp>
        <p:nvSpPr>
          <p:cNvPr id="58" name="TextBox 57">
            <a:extLst>
              <a:ext uri="{FF2B5EF4-FFF2-40B4-BE49-F238E27FC236}">
                <a16:creationId xmlns:a16="http://schemas.microsoft.com/office/drawing/2014/main" id="{60067A9C-6F56-6C09-0A37-CC54B578283A}"/>
              </a:ext>
            </a:extLst>
          </p:cNvPr>
          <p:cNvSpPr txBox="1"/>
          <p:nvPr/>
        </p:nvSpPr>
        <p:spPr>
          <a:xfrm>
            <a:off x="2278287" y="1325330"/>
            <a:ext cx="1637850"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Legacy Code Conversion</a:t>
            </a:r>
          </a:p>
        </p:txBody>
      </p:sp>
      <p:sp>
        <p:nvSpPr>
          <p:cNvPr id="59" name="TextBox 58">
            <a:extLst>
              <a:ext uri="{FF2B5EF4-FFF2-40B4-BE49-F238E27FC236}">
                <a16:creationId xmlns:a16="http://schemas.microsoft.com/office/drawing/2014/main" id="{7B381311-B539-4D4B-6B4B-420D1D9017B1}"/>
              </a:ext>
            </a:extLst>
          </p:cNvPr>
          <p:cNvSpPr txBox="1"/>
          <p:nvPr/>
        </p:nvSpPr>
        <p:spPr>
          <a:xfrm>
            <a:off x="2278287" y="1529694"/>
            <a:ext cx="1637850" cy="769441"/>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Coding Patterns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Privacy-Preserving Machine Learning</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create masks for sensitive data</a:t>
            </a:r>
          </a:p>
        </p:txBody>
      </p:sp>
      <p:sp>
        <p:nvSpPr>
          <p:cNvPr id="60" name="TextBox 59">
            <a:extLst>
              <a:ext uri="{FF2B5EF4-FFF2-40B4-BE49-F238E27FC236}">
                <a16:creationId xmlns:a16="http://schemas.microsoft.com/office/drawing/2014/main" id="{871728E6-56F0-1F46-1D64-8E4573E20478}"/>
              </a:ext>
            </a:extLst>
          </p:cNvPr>
          <p:cNvSpPr txBox="1"/>
          <p:nvPr/>
        </p:nvSpPr>
        <p:spPr>
          <a:xfrm>
            <a:off x="4331150" y="1325330"/>
            <a:ext cx="1637850" cy="36933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Risk Model Documentation</a:t>
            </a:r>
          </a:p>
        </p:txBody>
      </p:sp>
      <p:sp>
        <p:nvSpPr>
          <p:cNvPr id="61" name="TextBox 60">
            <a:extLst>
              <a:ext uri="{FF2B5EF4-FFF2-40B4-BE49-F238E27FC236}">
                <a16:creationId xmlns:a16="http://schemas.microsoft.com/office/drawing/2014/main" id="{F10257C2-3F28-6442-A6D2-DD28D50F3876}"/>
              </a:ext>
            </a:extLst>
          </p:cNvPr>
          <p:cNvSpPr txBox="1"/>
          <p:nvPr/>
        </p:nvSpPr>
        <p:spPr>
          <a:xfrm>
            <a:off x="4331150" y="1714360"/>
            <a:ext cx="1637850" cy="461665"/>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Portfolio Management</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Credit Risk Assessment</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Scenario Analysis</a:t>
            </a:r>
          </a:p>
        </p:txBody>
      </p:sp>
      <p:sp>
        <p:nvSpPr>
          <p:cNvPr id="71" name="TextBox 70">
            <a:extLst>
              <a:ext uri="{FF2B5EF4-FFF2-40B4-BE49-F238E27FC236}">
                <a16:creationId xmlns:a16="http://schemas.microsoft.com/office/drawing/2014/main" id="{223A1469-E50D-5DA2-A5F0-C8DF1E8F9626}"/>
              </a:ext>
            </a:extLst>
          </p:cNvPr>
          <p:cNvSpPr txBox="1"/>
          <p:nvPr/>
        </p:nvSpPr>
        <p:spPr>
          <a:xfrm>
            <a:off x="225424" y="3273444"/>
            <a:ext cx="1637850"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Loan Decision Making</a:t>
            </a:r>
          </a:p>
        </p:txBody>
      </p:sp>
      <p:sp>
        <p:nvSpPr>
          <p:cNvPr id="72" name="TextBox 71">
            <a:extLst>
              <a:ext uri="{FF2B5EF4-FFF2-40B4-BE49-F238E27FC236}">
                <a16:creationId xmlns:a16="http://schemas.microsoft.com/office/drawing/2014/main" id="{995FBBA9-0A66-11D0-277A-F5E58B1CB1A3}"/>
              </a:ext>
            </a:extLst>
          </p:cNvPr>
          <p:cNvSpPr txBox="1"/>
          <p:nvPr/>
        </p:nvSpPr>
        <p:spPr>
          <a:xfrm>
            <a:off x="225424" y="3477808"/>
            <a:ext cx="1637850" cy="615553"/>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Automate the loan underwriting process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Faster Decision-Making</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Predictive Analytics</a:t>
            </a:r>
          </a:p>
        </p:txBody>
      </p:sp>
      <p:sp>
        <p:nvSpPr>
          <p:cNvPr id="73" name="TextBox 72">
            <a:extLst>
              <a:ext uri="{FF2B5EF4-FFF2-40B4-BE49-F238E27FC236}">
                <a16:creationId xmlns:a16="http://schemas.microsoft.com/office/drawing/2014/main" id="{BFA44B64-59DC-620A-FAEB-F11C52EEDA33}"/>
              </a:ext>
            </a:extLst>
          </p:cNvPr>
          <p:cNvSpPr txBox="1"/>
          <p:nvPr/>
        </p:nvSpPr>
        <p:spPr>
          <a:xfrm>
            <a:off x="2278287" y="3273444"/>
            <a:ext cx="1637850"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Customer IVR</a:t>
            </a:r>
          </a:p>
        </p:txBody>
      </p:sp>
      <p:sp>
        <p:nvSpPr>
          <p:cNvPr id="74" name="TextBox 73">
            <a:extLst>
              <a:ext uri="{FF2B5EF4-FFF2-40B4-BE49-F238E27FC236}">
                <a16:creationId xmlns:a16="http://schemas.microsoft.com/office/drawing/2014/main" id="{826D0659-FF29-0307-BEEB-758181D5EDA4}"/>
              </a:ext>
            </a:extLst>
          </p:cNvPr>
          <p:cNvSpPr txBox="1"/>
          <p:nvPr/>
        </p:nvSpPr>
        <p:spPr>
          <a:xfrm>
            <a:off x="2278287" y="3477808"/>
            <a:ext cx="1637850" cy="923330"/>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Enhanced Customer Intelligence</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Efficient Interpretation of Customer Intent</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Building Meaningful Customer Relationships</a:t>
            </a:r>
          </a:p>
        </p:txBody>
      </p:sp>
      <p:sp>
        <p:nvSpPr>
          <p:cNvPr id="75" name="TextBox 74">
            <a:extLst>
              <a:ext uri="{FF2B5EF4-FFF2-40B4-BE49-F238E27FC236}">
                <a16:creationId xmlns:a16="http://schemas.microsoft.com/office/drawing/2014/main" id="{6E512FC0-1C11-34DE-7525-AD4ACECCA078}"/>
              </a:ext>
            </a:extLst>
          </p:cNvPr>
          <p:cNvSpPr txBox="1"/>
          <p:nvPr/>
        </p:nvSpPr>
        <p:spPr>
          <a:xfrm>
            <a:off x="4331150" y="3273444"/>
            <a:ext cx="1637850" cy="36933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Marketing and Customer Offers</a:t>
            </a:r>
          </a:p>
        </p:txBody>
      </p:sp>
      <p:sp>
        <p:nvSpPr>
          <p:cNvPr id="76" name="TextBox 75">
            <a:extLst>
              <a:ext uri="{FF2B5EF4-FFF2-40B4-BE49-F238E27FC236}">
                <a16:creationId xmlns:a16="http://schemas.microsoft.com/office/drawing/2014/main" id="{58D0461D-F8D0-42C7-5536-543429013F3C}"/>
              </a:ext>
            </a:extLst>
          </p:cNvPr>
          <p:cNvSpPr txBox="1"/>
          <p:nvPr/>
        </p:nvSpPr>
        <p:spPr>
          <a:xfrm>
            <a:off x="4331150" y="3662474"/>
            <a:ext cx="1637850" cy="461665"/>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Hyper-personalized content</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Accelerate marketing processes</a:t>
            </a:r>
          </a:p>
        </p:txBody>
      </p:sp>
      <p:pic>
        <p:nvPicPr>
          <p:cNvPr id="79" name="Picture 78">
            <a:extLst>
              <a:ext uri="{FF2B5EF4-FFF2-40B4-BE49-F238E27FC236}">
                <a16:creationId xmlns:a16="http://schemas.microsoft.com/office/drawing/2014/main" id="{3DC3E440-4C62-B265-519B-E00E18EE7F83}"/>
              </a:ext>
            </a:extLst>
          </p:cNvPr>
          <p:cNvPicPr>
            <a:picLocks noChangeAspect="1"/>
          </p:cNvPicPr>
          <p:nvPr/>
        </p:nvPicPr>
        <p:blipFill>
          <a:blip r:embed="rId4"/>
          <a:stretch>
            <a:fillRect/>
          </a:stretch>
        </p:blipFill>
        <p:spPr>
          <a:xfrm>
            <a:off x="4331151" y="796608"/>
            <a:ext cx="438912" cy="438912"/>
          </a:xfrm>
          <a:prstGeom prst="rect">
            <a:avLst/>
          </a:prstGeom>
        </p:spPr>
      </p:pic>
      <p:pic>
        <p:nvPicPr>
          <p:cNvPr id="80" name="Picture 79">
            <a:extLst>
              <a:ext uri="{FF2B5EF4-FFF2-40B4-BE49-F238E27FC236}">
                <a16:creationId xmlns:a16="http://schemas.microsoft.com/office/drawing/2014/main" id="{09CA7651-770A-A4E4-2B3C-DFE959F1EA56}"/>
              </a:ext>
            </a:extLst>
          </p:cNvPr>
          <p:cNvPicPr>
            <a:picLocks noChangeAspect="1"/>
          </p:cNvPicPr>
          <p:nvPr/>
        </p:nvPicPr>
        <p:blipFill>
          <a:blip r:embed="rId5"/>
          <a:stretch>
            <a:fillRect/>
          </a:stretch>
        </p:blipFill>
        <p:spPr>
          <a:xfrm>
            <a:off x="225424" y="2737038"/>
            <a:ext cx="438912" cy="438912"/>
          </a:xfrm>
          <a:prstGeom prst="rect">
            <a:avLst/>
          </a:prstGeom>
        </p:spPr>
      </p:pic>
      <p:pic>
        <p:nvPicPr>
          <p:cNvPr id="81" name="Picture 80">
            <a:extLst>
              <a:ext uri="{FF2B5EF4-FFF2-40B4-BE49-F238E27FC236}">
                <a16:creationId xmlns:a16="http://schemas.microsoft.com/office/drawing/2014/main" id="{77658C74-AA79-E6B1-48B4-4F2E6DEF5FED}"/>
              </a:ext>
            </a:extLst>
          </p:cNvPr>
          <p:cNvPicPr>
            <a:picLocks noChangeAspect="1"/>
          </p:cNvPicPr>
          <p:nvPr/>
        </p:nvPicPr>
        <p:blipFill>
          <a:blip r:embed="rId6"/>
          <a:stretch>
            <a:fillRect/>
          </a:stretch>
        </p:blipFill>
        <p:spPr>
          <a:xfrm>
            <a:off x="2278287" y="2737038"/>
            <a:ext cx="438912" cy="438912"/>
          </a:xfrm>
          <a:prstGeom prst="rect">
            <a:avLst/>
          </a:prstGeom>
        </p:spPr>
      </p:pic>
      <p:pic>
        <p:nvPicPr>
          <p:cNvPr id="82" name="Picture 81">
            <a:extLst>
              <a:ext uri="{FF2B5EF4-FFF2-40B4-BE49-F238E27FC236}">
                <a16:creationId xmlns:a16="http://schemas.microsoft.com/office/drawing/2014/main" id="{73355E60-4509-5428-E2BB-8AAFCABDF313}"/>
              </a:ext>
            </a:extLst>
          </p:cNvPr>
          <p:cNvPicPr>
            <a:picLocks noChangeAspect="1"/>
          </p:cNvPicPr>
          <p:nvPr/>
        </p:nvPicPr>
        <p:blipFill>
          <a:blip r:embed="rId7"/>
          <a:stretch>
            <a:fillRect/>
          </a:stretch>
        </p:blipFill>
        <p:spPr>
          <a:xfrm>
            <a:off x="4331150" y="2737038"/>
            <a:ext cx="438912" cy="438912"/>
          </a:xfrm>
          <a:prstGeom prst="rect">
            <a:avLst/>
          </a:prstGeom>
        </p:spPr>
      </p:pic>
      <p:sp>
        <p:nvSpPr>
          <p:cNvPr id="83" name="TextBox 82">
            <a:extLst>
              <a:ext uri="{FF2B5EF4-FFF2-40B4-BE49-F238E27FC236}">
                <a16:creationId xmlns:a16="http://schemas.microsoft.com/office/drawing/2014/main" id="{AC9DC87F-FC42-4C23-AF7E-7D88E792F80A}"/>
              </a:ext>
            </a:extLst>
          </p:cNvPr>
          <p:cNvSpPr txBox="1"/>
          <p:nvPr/>
        </p:nvSpPr>
        <p:spPr>
          <a:xfrm>
            <a:off x="6384011" y="796608"/>
            <a:ext cx="2549161" cy="2769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ea typeface="+mn-ea"/>
                <a:cs typeface="+mn-cs"/>
              </a:rPr>
              <a:t>Potential Productivity Lift</a:t>
            </a:r>
          </a:p>
        </p:txBody>
      </p:sp>
      <p:sp>
        <p:nvSpPr>
          <p:cNvPr id="84" name="Textfeld 279">
            <a:extLst>
              <a:ext uri="{FF2B5EF4-FFF2-40B4-BE49-F238E27FC236}">
                <a16:creationId xmlns:a16="http://schemas.microsoft.com/office/drawing/2014/main" id="{528469C2-0F44-B404-7486-94F473425D67}"/>
              </a:ext>
            </a:extLst>
          </p:cNvPr>
          <p:cNvSpPr txBox="1"/>
          <p:nvPr/>
        </p:nvSpPr>
        <p:spPr bwMode="gray">
          <a:xfrm>
            <a:off x="6384011" y="1154241"/>
            <a:ext cx="2549161" cy="430887"/>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a:ln>
                  <a:noFill/>
                </a:ln>
                <a:solidFill>
                  <a:srgbClr val="FFFFFF"/>
                </a:solidFill>
                <a:effectLst/>
                <a:uLnTx/>
                <a:uFillTx/>
                <a:ea typeface="+mn-ea"/>
                <a:cs typeface="Calibri" panose="020F0502020204030204" pitchFamily="34" charset="0"/>
              </a:rPr>
              <a:t>3-5%</a:t>
            </a:r>
            <a:endParaRPr kumimoji="0" lang="de-DE" sz="1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85" name="TextBox 84">
            <a:extLst>
              <a:ext uri="{FF2B5EF4-FFF2-40B4-BE49-F238E27FC236}">
                <a16:creationId xmlns:a16="http://schemas.microsoft.com/office/drawing/2014/main" id="{2B6B3CA8-94CB-7BC9-BF11-704327A40E97}"/>
              </a:ext>
            </a:extLst>
          </p:cNvPr>
          <p:cNvSpPr txBox="1"/>
          <p:nvPr/>
        </p:nvSpPr>
        <p:spPr>
          <a:xfrm>
            <a:off x="6384011" y="1585128"/>
            <a:ext cx="254916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of Global Industry Revenue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ea typeface="+mn-ea"/>
                <a:cs typeface="+mn-cs"/>
              </a:rPr>
              <a:t>From 2.8 to 4.7 percent of annual revenues across Banking</a:t>
            </a:r>
          </a:p>
        </p:txBody>
      </p:sp>
      <p:grpSp>
        <p:nvGrpSpPr>
          <p:cNvPr id="10" name="Group 9">
            <a:extLst>
              <a:ext uri="{FF2B5EF4-FFF2-40B4-BE49-F238E27FC236}">
                <a16:creationId xmlns:a16="http://schemas.microsoft.com/office/drawing/2014/main" id="{24A06769-3E82-24B1-730F-D3B5E6C53354}"/>
              </a:ext>
            </a:extLst>
          </p:cNvPr>
          <p:cNvGrpSpPr/>
          <p:nvPr/>
        </p:nvGrpSpPr>
        <p:grpSpPr>
          <a:xfrm>
            <a:off x="6384011" y="2365703"/>
            <a:ext cx="2549161" cy="615553"/>
            <a:chOff x="6384011" y="2511897"/>
            <a:chExt cx="2549161" cy="615553"/>
          </a:xfrm>
        </p:grpSpPr>
        <p:sp>
          <p:nvSpPr>
            <p:cNvPr id="87" name="TextBox 86">
              <a:extLst>
                <a:ext uri="{FF2B5EF4-FFF2-40B4-BE49-F238E27FC236}">
                  <a16:creationId xmlns:a16="http://schemas.microsoft.com/office/drawing/2014/main" id="{9747307D-2431-43DA-836C-5B328EAE246F}"/>
                </a:ext>
              </a:extLst>
            </p:cNvPr>
            <p:cNvSpPr txBox="1"/>
            <p:nvPr/>
          </p:nvSpPr>
          <p:spPr>
            <a:xfrm>
              <a:off x="6384011" y="2942784"/>
              <a:ext cx="254916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of Global Industry Revenue</a:t>
              </a:r>
            </a:p>
          </p:txBody>
        </p:sp>
        <p:sp>
          <p:nvSpPr>
            <p:cNvPr id="86" name="Textfeld 279">
              <a:extLst>
                <a:ext uri="{FF2B5EF4-FFF2-40B4-BE49-F238E27FC236}">
                  <a16:creationId xmlns:a16="http://schemas.microsoft.com/office/drawing/2014/main" id="{BB815033-4EDE-00B2-F5FD-3288C84CE255}"/>
                </a:ext>
              </a:extLst>
            </p:cNvPr>
            <p:cNvSpPr txBox="1"/>
            <p:nvPr/>
          </p:nvSpPr>
          <p:spPr bwMode="gray">
            <a:xfrm>
              <a:off x="6384011" y="2511897"/>
              <a:ext cx="2549161" cy="430887"/>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a:ln>
                    <a:noFill/>
                  </a:ln>
                  <a:solidFill>
                    <a:srgbClr val="FFFFFF"/>
                  </a:solidFill>
                  <a:effectLst/>
                  <a:uLnTx/>
                  <a:uFillTx/>
                  <a:ea typeface="+mn-ea"/>
                  <a:cs typeface="Calibri" panose="020F0502020204030204" pitchFamily="34" charset="0"/>
                </a:rPr>
                <a:t>~$200B-$340B</a:t>
              </a:r>
            </a:p>
          </p:txBody>
        </p:sp>
      </p:grpSp>
      <p:grpSp>
        <p:nvGrpSpPr>
          <p:cNvPr id="11" name="Group 10">
            <a:extLst>
              <a:ext uri="{FF2B5EF4-FFF2-40B4-BE49-F238E27FC236}">
                <a16:creationId xmlns:a16="http://schemas.microsoft.com/office/drawing/2014/main" id="{E1479243-35B7-8F1F-535A-A05EB0DDC0AF}"/>
              </a:ext>
            </a:extLst>
          </p:cNvPr>
          <p:cNvGrpSpPr/>
          <p:nvPr/>
        </p:nvGrpSpPr>
        <p:grpSpPr>
          <a:xfrm>
            <a:off x="6384011" y="3269389"/>
            <a:ext cx="2549161" cy="984885"/>
            <a:chOff x="6384011" y="3561777"/>
            <a:chExt cx="2549161" cy="984885"/>
          </a:xfrm>
        </p:grpSpPr>
        <p:sp>
          <p:nvSpPr>
            <p:cNvPr id="88" name="TextBox 87">
              <a:extLst>
                <a:ext uri="{FF2B5EF4-FFF2-40B4-BE49-F238E27FC236}">
                  <a16:creationId xmlns:a16="http://schemas.microsoft.com/office/drawing/2014/main" id="{6E645BD2-8A58-0BD9-9F6F-9372C0643652}"/>
                </a:ext>
              </a:extLst>
            </p:cNvPr>
            <p:cNvSpPr txBox="1"/>
            <p:nvPr/>
          </p:nvSpPr>
          <p:spPr>
            <a:xfrm>
              <a:off x="6384011" y="3992664"/>
              <a:ext cx="254916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of all working hours in the banking industry can be impacted by large language models (LLMs)</a:t>
              </a:r>
            </a:p>
          </p:txBody>
        </p:sp>
        <p:sp>
          <p:nvSpPr>
            <p:cNvPr id="89" name="Textfeld 279">
              <a:extLst>
                <a:ext uri="{FF2B5EF4-FFF2-40B4-BE49-F238E27FC236}">
                  <a16:creationId xmlns:a16="http://schemas.microsoft.com/office/drawing/2014/main" id="{C30E12E7-CF32-FF2C-8D11-5B324A3BE74C}"/>
                </a:ext>
              </a:extLst>
            </p:cNvPr>
            <p:cNvSpPr txBox="1"/>
            <p:nvPr/>
          </p:nvSpPr>
          <p:spPr bwMode="gray">
            <a:xfrm>
              <a:off x="6384011" y="3561777"/>
              <a:ext cx="2549161" cy="430887"/>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a:ln>
                    <a:noFill/>
                  </a:ln>
                  <a:solidFill>
                    <a:srgbClr val="FFFFFF"/>
                  </a:solidFill>
                  <a:effectLst/>
                  <a:uLnTx/>
                  <a:uFillTx/>
                  <a:ea typeface="+mn-ea"/>
                  <a:cs typeface="Calibri" panose="020F0502020204030204" pitchFamily="34" charset="0"/>
                </a:rPr>
                <a:t>90%</a:t>
              </a:r>
            </a:p>
          </p:txBody>
        </p:sp>
      </p:grpSp>
      <p:pic>
        <p:nvPicPr>
          <p:cNvPr id="5" name="Picture 4">
            <a:extLst>
              <a:ext uri="{FF2B5EF4-FFF2-40B4-BE49-F238E27FC236}">
                <a16:creationId xmlns:a16="http://schemas.microsoft.com/office/drawing/2014/main" id="{4CA08572-8E7F-2FA6-A208-DE2B6D58FB20}"/>
              </a:ext>
            </a:extLst>
          </p:cNvPr>
          <p:cNvPicPr>
            <a:picLocks noChangeAspect="1"/>
          </p:cNvPicPr>
          <p:nvPr/>
        </p:nvPicPr>
        <p:blipFill>
          <a:blip r:embed="rId8"/>
          <a:stretch>
            <a:fillRect/>
          </a:stretch>
        </p:blipFill>
        <p:spPr>
          <a:xfrm>
            <a:off x="2287653" y="796608"/>
            <a:ext cx="438912" cy="438912"/>
          </a:xfrm>
          <a:prstGeom prst="rect">
            <a:avLst/>
          </a:prstGeom>
        </p:spPr>
      </p:pic>
      <p:cxnSp>
        <p:nvCxnSpPr>
          <p:cNvPr id="14" name="Straight Connector 13">
            <a:extLst>
              <a:ext uri="{FF2B5EF4-FFF2-40B4-BE49-F238E27FC236}">
                <a16:creationId xmlns:a16="http://schemas.microsoft.com/office/drawing/2014/main" id="{26BB8441-880B-2F5D-E41E-9E40900FAD70}"/>
              </a:ext>
            </a:extLst>
          </p:cNvPr>
          <p:cNvCxnSpPr>
            <a:cxnSpLocks/>
          </p:cNvCxnSpPr>
          <p:nvPr/>
        </p:nvCxnSpPr>
        <p:spPr>
          <a:xfrm>
            <a:off x="225424" y="1293908"/>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CAB7B3-DFB8-93D6-6564-93318101D144}"/>
              </a:ext>
            </a:extLst>
          </p:cNvPr>
          <p:cNvCxnSpPr>
            <a:cxnSpLocks/>
          </p:cNvCxnSpPr>
          <p:nvPr/>
        </p:nvCxnSpPr>
        <p:spPr>
          <a:xfrm>
            <a:off x="2278287" y="1293908"/>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D31E12-C4C2-5A90-F6EF-0610FD319DAB}"/>
              </a:ext>
            </a:extLst>
          </p:cNvPr>
          <p:cNvCxnSpPr>
            <a:cxnSpLocks/>
          </p:cNvCxnSpPr>
          <p:nvPr/>
        </p:nvCxnSpPr>
        <p:spPr>
          <a:xfrm>
            <a:off x="4331149" y="1293908"/>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AA8656-FFB0-AFF1-EA8D-539CE6FB21AC}"/>
              </a:ext>
            </a:extLst>
          </p:cNvPr>
          <p:cNvCxnSpPr>
            <a:cxnSpLocks/>
          </p:cNvCxnSpPr>
          <p:nvPr/>
        </p:nvCxnSpPr>
        <p:spPr>
          <a:xfrm>
            <a:off x="225424" y="3242022"/>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B7ADA57-0382-D3E2-85C9-8A7DAD7816A1}"/>
              </a:ext>
            </a:extLst>
          </p:cNvPr>
          <p:cNvCxnSpPr>
            <a:cxnSpLocks/>
          </p:cNvCxnSpPr>
          <p:nvPr/>
        </p:nvCxnSpPr>
        <p:spPr>
          <a:xfrm>
            <a:off x="2278287" y="3242022"/>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D3A2897-5BFC-2E61-43AF-B22D9147B7F7}"/>
              </a:ext>
            </a:extLst>
          </p:cNvPr>
          <p:cNvCxnSpPr>
            <a:cxnSpLocks/>
          </p:cNvCxnSpPr>
          <p:nvPr/>
        </p:nvCxnSpPr>
        <p:spPr>
          <a:xfrm>
            <a:off x="4331149" y="3242022"/>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E6483596-A1BF-F416-AE02-EC465B6150C0}"/>
              </a:ext>
            </a:extLst>
          </p:cNvPr>
          <p:cNvSpPr/>
          <p:nvPr/>
        </p:nvSpPr>
        <p:spPr>
          <a:xfrm>
            <a:off x="225424" y="3227828"/>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40" name="Rectangle: Rounded Corners 39">
            <a:extLst>
              <a:ext uri="{FF2B5EF4-FFF2-40B4-BE49-F238E27FC236}">
                <a16:creationId xmlns:a16="http://schemas.microsoft.com/office/drawing/2014/main" id="{FDDF1495-A447-3851-75F9-94CC653D9B63}"/>
              </a:ext>
            </a:extLst>
          </p:cNvPr>
          <p:cNvSpPr/>
          <p:nvPr/>
        </p:nvSpPr>
        <p:spPr>
          <a:xfrm>
            <a:off x="225424" y="1279714"/>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42" name="Rectangle: Rounded Corners 41">
            <a:extLst>
              <a:ext uri="{FF2B5EF4-FFF2-40B4-BE49-F238E27FC236}">
                <a16:creationId xmlns:a16="http://schemas.microsoft.com/office/drawing/2014/main" id="{35FB070C-B93E-E3FC-0D8C-CE851839DC70}"/>
              </a:ext>
            </a:extLst>
          </p:cNvPr>
          <p:cNvSpPr/>
          <p:nvPr/>
        </p:nvSpPr>
        <p:spPr>
          <a:xfrm>
            <a:off x="2278287" y="3227828"/>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43" name="Rectangle: Rounded Corners 42">
            <a:extLst>
              <a:ext uri="{FF2B5EF4-FFF2-40B4-BE49-F238E27FC236}">
                <a16:creationId xmlns:a16="http://schemas.microsoft.com/office/drawing/2014/main" id="{73CA17D4-2926-71E5-6E9F-3E4440E92CC3}"/>
              </a:ext>
            </a:extLst>
          </p:cNvPr>
          <p:cNvSpPr/>
          <p:nvPr/>
        </p:nvSpPr>
        <p:spPr>
          <a:xfrm>
            <a:off x="2278287" y="1279714"/>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45" name="Rectangle: Rounded Corners 44">
            <a:extLst>
              <a:ext uri="{FF2B5EF4-FFF2-40B4-BE49-F238E27FC236}">
                <a16:creationId xmlns:a16="http://schemas.microsoft.com/office/drawing/2014/main" id="{84D9CA67-F3A6-7840-2D86-69E43CCE39A8}"/>
              </a:ext>
            </a:extLst>
          </p:cNvPr>
          <p:cNvSpPr/>
          <p:nvPr/>
        </p:nvSpPr>
        <p:spPr>
          <a:xfrm>
            <a:off x="4331149" y="3227828"/>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47" name="Rectangle: Rounded Corners 46">
            <a:extLst>
              <a:ext uri="{FF2B5EF4-FFF2-40B4-BE49-F238E27FC236}">
                <a16:creationId xmlns:a16="http://schemas.microsoft.com/office/drawing/2014/main" id="{5CD3AA5F-A1F7-512C-E419-1E899DFF5A7A}"/>
              </a:ext>
            </a:extLst>
          </p:cNvPr>
          <p:cNvSpPr/>
          <p:nvPr/>
        </p:nvSpPr>
        <p:spPr>
          <a:xfrm>
            <a:off x="4331149" y="1279714"/>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2" name="TextBox 61">
            <a:extLst>
              <a:ext uri="{FF2B5EF4-FFF2-40B4-BE49-F238E27FC236}">
                <a16:creationId xmlns:a16="http://schemas.microsoft.com/office/drawing/2014/main" id="{F8542A4D-5332-164F-C453-AC0247B71ECB}"/>
              </a:ext>
            </a:extLst>
          </p:cNvPr>
          <p:cNvSpPr txBox="1"/>
          <p:nvPr/>
        </p:nvSpPr>
        <p:spPr>
          <a:xfrm>
            <a:off x="1422748" y="4897426"/>
            <a:ext cx="4545177"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Calibri" panose="020F0502020204030204" pitchFamily="34" charset="0"/>
              </a:rPr>
              <a:t>Source: </a:t>
            </a:r>
            <a:r>
              <a:rPr kumimoji="0" lang="en-US" sz="800" b="0" i="0" u="none" strike="noStrike" kern="1200" cap="none" spc="0" normalizeH="0" baseline="0" noProof="0">
                <a:ln>
                  <a:noFill/>
                </a:ln>
                <a:solidFill>
                  <a:srgbClr val="000000"/>
                </a:solidFill>
                <a:effectLst/>
                <a:uLnTx/>
                <a:uFillTx/>
                <a:ea typeface="+mn-ea"/>
                <a:cs typeface="Calibri" panose="020F0502020204030204" pitchFamily="34" charset="0"/>
                <a:hlinkClick r:id="rId9"/>
              </a:rPr>
              <a:t>McKinsey </a:t>
            </a:r>
            <a:r>
              <a:rPr kumimoji="0" lang="en-US" sz="800" b="0" i="0" u="none" strike="noStrike" kern="1200" cap="none" spc="0" normalizeH="0" baseline="0" noProof="0">
                <a:ln>
                  <a:noFill/>
                </a:ln>
                <a:solidFill>
                  <a:srgbClr val="000000"/>
                </a:solidFill>
                <a:effectLst/>
                <a:uLnTx/>
                <a:uFillTx/>
                <a:ea typeface="+mn-ea"/>
                <a:cs typeface="+mn-cs"/>
                <a:hlinkClick r:id="rId9"/>
              </a:rPr>
              <a:t>The economic potential of generative AI</a:t>
            </a:r>
            <a:endParaRPr kumimoji="0" lang="en-US" sz="800" b="0" i="0" u="none" strike="noStrike" kern="1200" cap="none" spc="0" normalizeH="0" baseline="0" noProof="0">
              <a:ln>
                <a:noFill/>
              </a:ln>
              <a:solidFill>
                <a:srgbClr val="000000"/>
              </a:solidFill>
              <a:effectLst/>
              <a:uLnTx/>
              <a:uFillTx/>
              <a:ea typeface="+mn-ea"/>
              <a:cs typeface="+mn-cs"/>
            </a:endParaRPr>
          </a:p>
        </p:txBody>
      </p:sp>
      <p:pic>
        <p:nvPicPr>
          <p:cNvPr id="3" name="Picture 4" descr="File:Revature-768x768.webp">
            <a:extLst>
              <a:ext uri="{FF2B5EF4-FFF2-40B4-BE49-F238E27FC236}">
                <a16:creationId xmlns:a16="http://schemas.microsoft.com/office/drawing/2014/main" id="{54874CB9-2582-9955-B22F-3151FF9F5D13}"/>
              </a:ext>
            </a:extLst>
          </p:cNvPr>
          <p:cNvPicPr>
            <a:picLocks noChangeAspect="1" noChangeArrowheads="1"/>
          </p:cNvPicPr>
          <p:nvPr/>
        </p:nvPicPr>
        <p:blipFill>
          <a:blip r:embed="rId10">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957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6756-2252-6878-AA18-363B0F8423B1}"/>
              </a:ext>
            </a:extLst>
          </p:cNvPr>
          <p:cNvSpPr>
            <a:spLocks noGrp="1"/>
          </p:cNvSpPr>
          <p:nvPr>
            <p:ph type="title"/>
          </p:nvPr>
        </p:nvSpPr>
        <p:spPr>
          <a:xfrm>
            <a:off x="225425" y="211723"/>
            <a:ext cx="5743575" cy="384721"/>
          </a:xfrm>
        </p:spPr>
        <p:txBody>
          <a:bodyPr/>
          <a:lstStyle/>
          <a:p>
            <a:r>
              <a:rPr lang="en-US"/>
              <a:t>Impact in Retail Industry</a:t>
            </a:r>
          </a:p>
        </p:txBody>
      </p:sp>
      <p:sp>
        <p:nvSpPr>
          <p:cNvPr id="4" name="Rectangle: Single Corner Rounded 3">
            <a:extLst>
              <a:ext uri="{FF2B5EF4-FFF2-40B4-BE49-F238E27FC236}">
                <a16:creationId xmlns:a16="http://schemas.microsoft.com/office/drawing/2014/main" id="{E752E3F9-7F0B-5247-3832-D456C2CA17F7}"/>
              </a:ext>
            </a:extLst>
          </p:cNvPr>
          <p:cNvSpPr/>
          <p:nvPr/>
        </p:nvSpPr>
        <p:spPr>
          <a:xfrm flipH="1">
            <a:off x="6192410" y="0"/>
            <a:ext cx="2951589" cy="5143500"/>
          </a:xfrm>
          <a:prstGeom prst="round1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1080D326-861C-1F8B-457A-36623A32B31E}"/>
              </a:ext>
            </a:extLst>
          </p:cNvPr>
          <p:cNvSpPr/>
          <p:nvPr/>
        </p:nvSpPr>
        <p:spPr>
          <a:xfrm flipV="1">
            <a:off x="8601076" y="4859907"/>
            <a:ext cx="332096" cy="13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ea typeface="+mn-ea"/>
              <a:cs typeface="+mn-cs"/>
            </a:endParaRPr>
          </a:p>
        </p:txBody>
      </p:sp>
      <p:sp>
        <p:nvSpPr>
          <p:cNvPr id="7" name="Slide Number Placeholder 6">
            <a:extLst>
              <a:ext uri="{FF2B5EF4-FFF2-40B4-BE49-F238E27FC236}">
                <a16:creationId xmlns:a16="http://schemas.microsoft.com/office/drawing/2014/main" id="{8827E5F7-86CA-B451-4FB1-576BE1EB2D8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04F7E95-2AEA-4C90-8528-C659D04F1447}" type="slidenum">
              <a:rPr kumimoji="0" lang="en-US" sz="1050" b="0" i="0" u="none" strike="noStrike" kern="1200" cap="none" spc="0" normalizeH="0" baseline="0" noProof="0" smtClean="0">
                <a:ln>
                  <a:noFill/>
                </a:ln>
                <a:solidFill>
                  <a:srgbClr val="FFFFFF"/>
                </a:solidFill>
                <a:effectLst/>
                <a:uLnTx/>
                <a:uFillTx/>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050" b="0" i="0" u="none" strike="noStrike" kern="1200" cap="none" spc="0" normalizeH="0" baseline="0" noProof="0">
              <a:ln>
                <a:noFill/>
              </a:ln>
              <a:solidFill>
                <a:srgbClr val="FFFFFF"/>
              </a:solidFill>
              <a:effectLst/>
              <a:uLnTx/>
              <a:uFillTx/>
              <a:ea typeface="+mn-ea"/>
              <a:cs typeface="+mn-cs"/>
            </a:endParaRPr>
          </a:p>
        </p:txBody>
      </p:sp>
      <p:sp>
        <p:nvSpPr>
          <p:cNvPr id="46" name="TextBox 45">
            <a:extLst>
              <a:ext uri="{FF2B5EF4-FFF2-40B4-BE49-F238E27FC236}">
                <a16:creationId xmlns:a16="http://schemas.microsoft.com/office/drawing/2014/main" id="{67E77801-F841-F002-7F21-3898880CA1CD}"/>
              </a:ext>
            </a:extLst>
          </p:cNvPr>
          <p:cNvSpPr txBox="1"/>
          <p:nvPr/>
        </p:nvSpPr>
        <p:spPr>
          <a:xfrm>
            <a:off x="225424" y="1325330"/>
            <a:ext cx="1637850" cy="36933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Augmented Customer Support</a:t>
            </a:r>
          </a:p>
        </p:txBody>
      </p:sp>
      <p:sp>
        <p:nvSpPr>
          <p:cNvPr id="52" name="TextBox 51">
            <a:extLst>
              <a:ext uri="{FF2B5EF4-FFF2-40B4-BE49-F238E27FC236}">
                <a16:creationId xmlns:a16="http://schemas.microsoft.com/office/drawing/2014/main" id="{85408ADA-8732-2784-7E86-FC334C7C7EF0}"/>
              </a:ext>
            </a:extLst>
          </p:cNvPr>
          <p:cNvSpPr txBox="1"/>
          <p:nvPr/>
        </p:nvSpPr>
        <p:spPr>
          <a:xfrm>
            <a:off x="225424" y="1714360"/>
            <a:ext cx="1637850" cy="307777"/>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Chatbots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Automatic Translation</a:t>
            </a:r>
          </a:p>
        </p:txBody>
      </p:sp>
      <p:sp>
        <p:nvSpPr>
          <p:cNvPr id="58" name="TextBox 57">
            <a:extLst>
              <a:ext uri="{FF2B5EF4-FFF2-40B4-BE49-F238E27FC236}">
                <a16:creationId xmlns:a16="http://schemas.microsoft.com/office/drawing/2014/main" id="{60067A9C-6F56-6C09-0A37-CC54B578283A}"/>
              </a:ext>
            </a:extLst>
          </p:cNvPr>
          <p:cNvSpPr txBox="1"/>
          <p:nvPr/>
        </p:nvSpPr>
        <p:spPr>
          <a:xfrm>
            <a:off x="2278287" y="1325330"/>
            <a:ext cx="1637850" cy="36933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Marketing Content Creation</a:t>
            </a:r>
          </a:p>
        </p:txBody>
      </p:sp>
      <p:sp>
        <p:nvSpPr>
          <p:cNvPr id="59" name="TextBox 58">
            <a:extLst>
              <a:ext uri="{FF2B5EF4-FFF2-40B4-BE49-F238E27FC236}">
                <a16:creationId xmlns:a16="http://schemas.microsoft.com/office/drawing/2014/main" id="{7B381311-B539-4D4B-6B4B-420D1D9017B1}"/>
              </a:ext>
            </a:extLst>
          </p:cNvPr>
          <p:cNvSpPr txBox="1"/>
          <p:nvPr/>
        </p:nvSpPr>
        <p:spPr>
          <a:xfrm>
            <a:off x="2278287" y="1714360"/>
            <a:ext cx="1637850" cy="461665"/>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Marketing Campaigns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Product Design</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Product description</a:t>
            </a:r>
          </a:p>
        </p:txBody>
      </p:sp>
      <p:sp>
        <p:nvSpPr>
          <p:cNvPr id="60" name="TextBox 59">
            <a:extLst>
              <a:ext uri="{FF2B5EF4-FFF2-40B4-BE49-F238E27FC236}">
                <a16:creationId xmlns:a16="http://schemas.microsoft.com/office/drawing/2014/main" id="{871728E6-56F0-1F46-1D64-8E4573E20478}"/>
              </a:ext>
            </a:extLst>
          </p:cNvPr>
          <p:cNvSpPr txBox="1"/>
          <p:nvPr/>
        </p:nvSpPr>
        <p:spPr>
          <a:xfrm>
            <a:off x="4331150" y="1325330"/>
            <a:ext cx="1637850"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Digital Commerce</a:t>
            </a:r>
          </a:p>
        </p:txBody>
      </p:sp>
      <p:sp>
        <p:nvSpPr>
          <p:cNvPr id="61" name="TextBox 60">
            <a:extLst>
              <a:ext uri="{FF2B5EF4-FFF2-40B4-BE49-F238E27FC236}">
                <a16:creationId xmlns:a16="http://schemas.microsoft.com/office/drawing/2014/main" id="{F10257C2-3F28-6442-A6D2-DD28D50F3876}"/>
              </a:ext>
            </a:extLst>
          </p:cNvPr>
          <p:cNvSpPr txBox="1"/>
          <p:nvPr/>
        </p:nvSpPr>
        <p:spPr>
          <a:xfrm>
            <a:off x="4331150" y="1529694"/>
            <a:ext cx="1637850" cy="307777"/>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Product Recommendation</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Content Creation</a:t>
            </a:r>
          </a:p>
        </p:txBody>
      </p:sp>
      <p:sp>
        <p:nvSpPr>
          <p:cNvPr id="71" name="TextBox 70">
            <a:extLst>
              <a:ext uri="{FF2B5EF4-FFF2-40B4-BE49-F238E27FC236}">
                <a16:creationId xmlns:a16="http://schemas.microsoft.com/office/drawing/2014/main" id="{223A1469-E50D-5DA2-A5F0-C8DF1E8F9626}"/>
              </a:ext>
            </a:extLst>
          </p:cNvPr>
          <p:cNvSpPr txBox="1"/>
          <p:nvPr/>
        </p:nvSpPr>
        <p:spPr>
          <a:xfrm>
            <a:off x="225424" y="3273444"/>
            <a:ext cx="1637850"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IT and Core Applications</a:t>
            </a:r>
          </a:p>
        </p:txBody>
      </p:sp>
      <p:sp>
        <p:nvSpPr>
          <p:cNvPr id="72" name="TextBox 71">
            <a:extLst>
              <a:ext uri="{FF2B5EF4-FFF2-40B4-BE49-F238E27FC236}">
                <a16:creationId xmlns:a16="http://schemas.microsoft.com/office/drawing/2014/main" id="{995FBBA9-0A66-11D0-277A-F5E58B1CB1A3}"/>
              </a:ext>
            </a:extLst>
          </p:cNvPr>
          <p:cNvSpPr txBox="1"/>
          <p:nvPr/>
        </p:nvSpPr>
        <p:spPr>
          <a:xfrm>
            <a:off x="225424" y="3477808"/>
            <a:ext cx="1637850" cy="461665"/>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Faster Software Development</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Increasing Productivity</a:t>
            </a:r>
          </a:p>
        </p:txBody>
      </p:sp>
      <p:sp>
        <p:nvSpPr>
          <p:cNvPr id="73" name="TextBox 72">
            <a:extLst>
              <a:ext uri="{FF2B5EF4-FFF2-40B4-BE49-F238E27FC236}">
                <a16:creationId xmlns:a16="http://schemas.microsoft.com/office/drawing/2014/main" id="{BFA44B64-59DC-620A-FAEB-F11C52EEDA33}"/>
              </a:ext>
            </a:extLst>
          </p:cNvPr>
          <p:cNvSpPr txBox="1"/>
          <p:nvPr/>
        </p:nvSpPr>
        <p:spPr>
          <a:xfrm>
            <a:off x="2278287" y="3273444"/>
            <a:ext cx="1637850"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Consumer Research</a:t>
            </a:r>
          </a:p>
        </p:txBody>
      </p:sp>
      <p:sp>
        <p:nvSpPr>
          <p:cNvPr id="74" name="TextBox 73">
            <a:extLst>
              <a:ext uri="{FF2B5EF4-FFF2-40B4-BE49-F238E27FC236}">
                <a16:creationId xmlns:a16="http://schemas.microsoft.com/office/drawing/2014/main" id="{826D0659-FF29-0307-BEEB-758181D5EDA4}"/>
              </a:ext>
            </a:extLst>
          </p:cNvPr>
          <p:cNvSpPr txBox="1"/>
          <p:nvPr/>
        </p:nvSpPr>
        <p:spPr>
          <a:xfrm>
            <a:off x="2278287" y="3477808"/>
            <a:ext cx="1637850" cy="307777"/>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Market research and Trends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Data Analysis and Insights</a:t>
            </a:r>
          </a:p>
        </p:txBody>
      </p:sp>
      <p:sp>
        <p:nvSpPr>
          <p:cNvPr id="75" name="TextBox 74">
            <a:extLst>
              <a:ext uri="{FF2B5EF4-FFF2-40B4-BE49-F238E27FC236}">
                <a16:creationId xmlns:a16="http://schemas.microsoft.com/office/drawing/2014/main" id="{6E512FC0-1C11-34DE-7525-AD4ACECCA078}"/>
              </a:ext>
            </a:extLst>
          </p:cNvPr>
          <p:cNvSpPr txBox="1"/>
          <p:nvPr/>
        </p:nvSpPr>
        <p:spPr>
          <a:xfrm>
            <a:off x="4331150" y="3273444"/>
            <a:ext cx="1637850" cy="36933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Procurement Supply Process</a:t>
            </a:r>
          </a:p>
        </p:txBody>
      </p:sp>
      <p:sp>
        <p:nvSpPr>
          <p:cNvPr id="76" name="TextBox 75">
            <a:extLst>
              <a:ext uri="{FF2B5EF4-FFF2-40B4-BE49-F238E27FC236}">
                <a16:creationId xmlns:a16="http://schemas.microsoft.com/office/drawing/2014/main" id="{58D0461D-F8D0-42C7-5536-543429013F3C}"/>
              </a:ext>
            </a:extLst>
          </p:cNvPr>
          <p:cNvSpPr txBox="1"/>
          <p:nvPr/>
        </p:nvSpPr>
        <p:spPr>
          <a:xfrm>
            <a:off x="4331150" y="3662474"/>
            <a:ext cx="1637850" cy="307777"/>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Freight Tracking</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Supply Chain Optimizations</a:t>
            </a:r>
          </a:p>
        </p:txBody>
      </p:sp>
      <p:sp>
        <p:nvSpPr>
          <p:cNvPr id="83" name="TextBox 82">
            <a:extLst>
              <a:ext uri="{FF2B5EF4-FFF2-40B4-BE49-F238E27FC236}">
                <a16:creationId xmlns:a16="http://schemas.microsoft.com/office/drawing/2014/main" id="{AC9DC87F-FC42-4C23-AF7E-7D88E792F80A}"/>
              </a:ext>
            </a:extLst>
          </p:cNvPr>
          <p:cNvSpPr txBox="1"/>
          <p:nvPr/>
        </p:nvSpPr>
        <p:spPr>
          <a:xfrm>
            <a:off x="6384011" y="796608"/>
            <a:ext cx="2549161" cy="2769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ea typeface="+mn-ea"/>
                <a:cs typeface="+mn-cs"/>
              </a:rPr>
              <a:t>Potential Productivity Lift</a:t>
            </a:r>
          </a:p>
        </p:txBody>
      </p:sp>
      <p:sp>
        <p:nvSpPr>
          <p:cNvPr id="84" name="Textfeld 279">
            <a:extLst>
              <a:ext uri="{FF2B5EF4-FFF2-40B4-BE49-F238E27FC236}">
                <a16:creationId xmlns:a16="http://schemas.microsoft.com/office/drawing/2014/main" id="{528469C2-0F44-B404-7486-94F473425D67}"/>
              </a:ext>
            </a:extLst>
          </p:cNvPr>
          <p:cNvSpPr txBox="1"/>
          <p:nvPr/>
        </p:nvSpPr>
        <p:spPr bwMode="gray">
          <a:xfrm>
            <a:off x="6384011" y="1154241"/>
            <a:ext cx="2549161" cy="430887"/>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a:ln>
                  <a:noFill/>
                </a:ln>
                <a:solidFill>
                  <a:srgbClr val="FFFFFF"/>
                </a:solidFill>
                <a:effectLst/>
                <a:uLnTx/>
                <a:uFillTx/>
                <a:ea typeface="+mn-ea"/>
                <a:cs typeface="Calibri" panose="020F0502020204030204" pitchFamily="34" charset="0"/>
              </a:rPr>
              <a:t>1-2%</a:t>
            </a:r>
            <a:endParaRPr kumimoji="0" lang="de-DE" sz="1800" b="0" i="0" u="none" strike="noStrike" kern="1200" cap="none" spc="0" normalizeH="0" baseline="0" noProof="0">
              <a:ln>
                <a:noFill/>
              </a:ln>
              <a:solidFill>
                <a:srgbClr val="FFFFFF"/>
              </a:solidFill>
              <a:effectLst/>
              <a:uLnTx/>
              <a:uFillTx/>
              <a:ea typeface="+mn-ea"/>
              <a:cs typeface="Calibri" panose="020F0502020204030204" pitchFamily="34" charset="0"/>
            </a:endParaRPr>
          </a:p>
        </p:txBody>
      </p:sp>
      <p:sp>
        <p:nvSpPr>
          <p:cNvPr id="85" name="TextBox 84">
            <a:extLst>
              <a:ext uri="{FF2B5EF4-FFF2-40B4-BE49-F238E27FC236}">
                <a16:creationId xmlns:a16="http://schemas.microsoft.com/office/drawing/2014/main" id="{2B6B3CA8-94CB-7BC9-BF11-704327A40E97}"/>
              </a:ext>
            </a:extLst>
          </p:cNvPr>
          <p:cNvSpPr txBox="1"/>
          <p:nvPr/>
        </p:nvSpPr>
        <p:spPr>
          <a:xfrm>
            <a:off x="6384011" y="1585128"/>
            <a:ext cx="254916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of Global Industry Revenue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ea typeface="+mn-ea"/>
                <a:cs typeface="+mn-cs"/>
              </a:rPr>
              <a:t>From 1.2 to 2 percent of annual revenues across Retail</a:t>
            </a:r>
          </a:p>
        </p:txBody>
      </p:sp>
      <p:grpSp>
        <p:nvGrpSpPr>
          <p:cNvPr id="10" name="Group 9">
            <a:extLst>
              <a:ext uri="{FF2B5EF4-FFF2-40B4-BE49-F238E27FC236}">
                <a16:creationId xmlns:a16="http://schemas.microsoft.com/office/drawing/2014/main" id="{24A06769-3E82-24B1-730F-D3B5E6C53354}"/>
              </a:ext>
            </a:extLst>
          </p:cNvPr>
          <p:cNvGrpSpPr/>
          <p:nvPr/>
        </p:nvGrpSpPr>
        <p:grpSpPr>
          <a:xfrm>
            <a:off x="6384011" y="2365703"/>
            <a:ext cx="2549161" cy="615553"/>
            <a:chOff x="6384011" y="2511897"/>
            <a:chExt cx="2549161" cy="615553"/>
          </a:xfrm>
        </p:grpSpPr>
        <p:sp>
          <p:nvSpPr>
            <p:cNvPr id="87" name="TextBox 86">
              <a:extLst>
                <a:ext uri="{FF2B5EF4-FFF2-40B4-BE49-F238E27FC236}">
                  <a16:creationId xmlns:a16="http://schemas.microsoft.com/office/drawing/2014/main" id="{9747307D-2431-43DA-836C-5B328EAE246F}"/>
                </a:ext>
              </a:extLst>
            </p:cNvPr>
            <p:cNvSpPr txBox="1"/>
            <p:nvPr/>
          </p:nvSpPr>
          <p:spPr>
            <a:xfrm>
              <a:off x="6384011" y="2942784"/>
              <a:ext cx="254916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of Global Industry Revenue</a:t>
              </a:r>
            </a:p>
          </p:txBody>
        </p:sp>
        <p:sp>
          <p:nvSpPr>
            <p:cNvPr id="86" name="Textfeld 279">
              <a:extLst>
                <a:ext uri="{FF2B5EF4-FFF2-40B4-BE49-F238E27FC236}">
                  <a16:creationId xmlns:a16="http://schemas.microsoft.com/office/drawing/2014/main" id="{BB815033-4EDE-00B2-F5FD-3288C84CE255}"/>
                </a:ext>
              </a:extLst>
            </p:cNvPr>
            <p:cNvSpPr txBox="1"/>
            <p:nvPr/>
          </p:nvSpPr>
          <p:spPr bwMode="gray">
            <a:xfrm>
              <a:off x="6384011" y="2511897"/>
              <a:ext cx="2549161" cy="430887"/>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a:ln>
                    <a:noFill/>
                  </a:ln>
                  <a:solidFill>
                    <a:srgbClr val="FFFFFF"/>
                  </a:solidFill>
                  <a:effectLst/>
                  <a:uLnTx/>
                  <a:uFillTx/>
                  <a:ea typeface="+mn-ea"/>
                  <a:cs typeface="Calibri" panose="020F0502020204030204" pitchFamily="34" charset="0"/>
                </a:rPr>
                <a:t>~$400B-$660B</a:t>
              </a:r>
            </a:p>
          </p:txBody>
        </p:sp>
      </p:grpSp>
      <p:grpSp>
        <p:nvGrpSpPr>
          <p:cNvPr id="11" name="Group 10">
            <a:extLst>
              <a:ext uri="{FF2B5EF4-FFF2-40B4-BE49-F238E27FC236}">
                <a16:creationId xmlns:a16="http://schemas.microsoft.com/office/drawing/2014/main" id="{E1479243-35B7-8F1F-535A-A05EB0DDC0AF}"/>
              </a:ext>
            </a:extLst>
          </p:cNvPr>
          <p:cNvGrpSpPr/>
          <p:nvPr/>
        </p:nvGrpSpPr>
        <p:grpSpPr>
          <a:xfrm>
            <a:off x="6384011" y="3269389"/>
            <a:ext cx="2549161" cy="984885"/>
            <a:chOff x="6384011" y="3561777"/>
            <a:chExt cx="2549161" cy="984885"/>
          </a:xfrm>
        </p:grpSpPr>
        <p:sp>
          <p:nvSpPr>
            <p:cNvPr id="88" name="TextBox 87">
              <a:extLst>
                <a:ext uri="{FF2B5EF4-FFF2-40B4-BE49-F238E27FC236}">
                  <a16:creationId xmlns:a16="http://schemas.microsoft.com/office/drawing/2014/main" id="{6E645BD2-8A58-0BD9-9F6F-9372C0643652}"/>
                </a:ext>
              </a:extLst>
            </p:cNvPr>
            <p:cNvSpPr txBox="1"/>
            <p:nvPr/>
          </p:nvSpPr>
          <p:spPr>
            <a:xfrm>
              <a:off x="6384011" y="3992664"/>
              <a:ext cx="254916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of worldwide retailers and brands  are already investing in the implementation of </a:t>
              </a:r>
              <a:r>
                <a:rPr kumimoji="0" lang="en-US" sz="1200" b="0" i="0" u="none" strike="noStrike" kern="1200" cap="none" spc="0" normalizeH="0" baseline="0" noProof="0" err="1">
                  <a:ln>
                    <a:noFill/>
                  </a:ln>
                  <a:solidFill>
                    <a:srgbClr val="FFFFFF"/>
                  </a:solidFill>
                  <a:effectLst/>
                  <a:uLnTx/>
                  <a:uFillTx/>
                  <a:ea typeface="+mn-ea"/>
                  <a:cs typeface="+mn-cs"/>
                </a:rPr>
                <a:t>GenAI</a:t>
              </a:r>
              <a:r>
                <a:rPr kumimoji="0" lang="en-US" sz="1200" b="0" i="0" u="none" strike="noStrike" kern="1200" cap="none" spc="0" normalizeH="0" baseline="0" noProof="0">
                  <a:ln>
                    <a:noFill/>
                  </a:ln>
                  <a:solidFill>
                    <a:srgbClr val="FFFFFF"/>
                  </a:solidFill>
                  <a:effectLst/>
                  <a:uLnTx/>
                  <a:uFillTx/>
                  <a:ea typeface="+mn-ea"/>
                  <a:cs typeface="+mn-cs"/>
                </a:rPr>
                <a:t> technologies.</a:t>
              </a:r>
            </a:p>
          </p:txBody>
        </p:sp>
        <p:sp>
          <p:nvSpPr>
            <p:cNvPr id="89" name="Textfeld 279">
              <a:extLst>
                <a:ext uri="{FF2B5EF4-FFF2-40B4-BE49-F238E27FC236}">
                  <a16:creationId xmlns:a16="http://schemas.microsoft.com/office/drawing/2014/main" id="{C30E12E7-CF32-FF2C-8D11-5B324A3BE74C}"/>
                </a:ext>
              </a:extLst>
            </p:cNvPr>
            <p:cNvSpPr txBox="1"/>
            <p:nvPr/>
          </p:nvSpPr>
          <p:spPr bwMode="gray">
            <a:xfrm>
              <a:off x="6384011" y="3561777"/>
              <a:ext cx="2549161" cy="430887"/>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a:ln>
                    <a:noFill/>
                  </a:ln>
                  <a:solidFill>
                    <a:srgbClr val="FFFFFF"/>
                  </a:solidFill>
                  <a:effectLst/>
                  <a:uLnTx/>
                  <a:uFillTx/>
                  <a:ea typeface="+mn-ea"/>
                  <a:cs typeface="Calibri" panose="020F0502020204030204" pitchFamily="34" charset="0"/>
                </a:rPr>
                <a:t>21%</a:t>
              </a:r>
            </a:p>
          </p:txBody>
        </p:sp>
      </p:grpSp>
      <p:pic>
        <p:nvPicPr>
          <p:cNvPr id="14" name="Picture 13">
            <a:extLst>
              <a:ext uri="{FF2B5EF4-FFF2-40B4-BE49-F238E27FC236}">
                <a16:creationId xmlns:a16="http://schemas.microsoft.com/office/drawing/2014/main" id="{B4A0227B-36CD-1B39-D0A5-68EBF6646B0F}"/>
              </a:ext>
            </a:extLst>
          </p:cNvPr>
          <p:cNvPicPr>
            <a:picLocks noChangeAspect="1"/>
          </p:cNvPicPr>
          <p:nvPr/>
        </p:nvPicPr>
        <p:blipFill>
          <a:blip r:embed="rId3"/>
          <a:stretch>
            <a:fillRect/>
          </a:stretch>
        </p:blipFill>
        <p:spPr>
          <a:xfrm>
            <a:off x="225424" y="800036"/>
            <a:ext cx="438912" cy="438912"/>
          </a:xfrm>
          <a:prstGeom prst="rect">
            <a:avLst/>
          </a:prstGeom>
        </p:spPr>
      </p:pic>
      <p:pic>
        <p:nvPicPr>
          <p:cNvPr id="17" name="Picture 16">
            <a:extLst>
              <a:ext uri="{FF2B5EF4-FFF2-40B4-BE49-F238E27FC236}">
                <a16:creationId xmlns:a16="http://schemas.microsoft.com/office/drawing/2014/main" id="{7CCC0685-EE50-AA77-63AB-641D08C3E81B}"/>
              </a:ext>
            </a:extLst>
          </p:cNvPr>
          <p:cNvPicPr>
            <a:picLocks noChangeAspect="1"/>
          </p:cNvPicPr>
          <p:nvPr/>
        </p:nvPicPr>
        <p:blipFill>
          <a:blip r:embed="rId4"/>
          <a:stretch>
            <a:fillRect/>
          </a:stretch>
        </p:blipFill>
        <p:spPr>
          <a:xfrm>
            <a:off x="2278287" y="800036"/>
            <a:ext cx="438912" cy="438912"/>
          </a:xfrm>
          <a:prstGeom prst="rect">
            <a:avLst/>
          </a:prstGeom>
        </p:spPr>
      </p:pic>
      <p:pic>
        <p:nvPicPr>
          <p:cNvPr id="20" name="Picture 19">
            <a:extLst>
              <a:ext uri="{FF2B5EF4-FFF2-40B4-BE49-F238E27FC236}">
                <a16:creationId xmlns:a16="http://schemas.microsoft.com/office/drawing/2014/main" id="{D4244F12-6E89-FA1A-F945-2D879C66A2ED}"/>
              </a:ext>
            </a:extLst>
          </p:cNvPr>
          <p:cNvPicPr>
            <a:picLocks noChangeAspect="1"/>
          </p:cNvPicPr>
          <p:nvPr/>
        </p:nvPicPr>
        <p:blipFill>
          <a:blip r:embed="rId5"/>
          <a:stretch>
            <a:fillRect/>
          </a:stretch>
        </p:blipFill>
        <p:spPr>
          <a:xfrm>
            <a:off x="4331150" y="800036"/>
            <a:ext cx="438912" cy="438912"/>
          </a:xfrm>
          <a:prstGeom prst="rect">
            <a:avLst/>
          </a:prstGeom>
        </p:spPr>
      </p:pic>
      <p:pic>
        <p:nvPicPr>
          <p:cNvPr id="21" name="Picture 20">
            <a:extLst>
              <a:ext uri="{FF2B5EF4-FFF2-40B4-BE49-F238E27FC236}">
                <a16:creationId xmlns:a16="http://schemas.microsoft.com/office/drawing/2014/main" id="{29EAFA15-3456-F850-CF31-E42EB7FE7F5E}"/>
              </a:ext>
            </a:extLst>
          </p:cNvPr>
          <p:cNvPicPr>
            <a:picLocks noChangeAspect="1"/>
          </p:cNvPicPr>
          <p:nvPr/>
        </p:nvPicPr>
        <p:blipFill>
          <a:blip r:embed="rId6"/>
          <a:stretch>
            <a:fillRect/>
          </a:stretch>
        </p:blipFill>
        <p:spPr>
          <a:xfrm>
            <a:off x="225424" y="2737038"/>
            <a:ext cx="438912" cy="438912"/>
          </a:xfrm>
          <a:prstGeom prst="rect">
            <a:avLst/>
          </a:prstGeom>
        </p:spPr>
      </p:pic>
      <p:pic>
        <p:nvPicPr>
          <p:cNvPr id="22" name="Picture 21">
            <a:extLst>
              <a:ext uri="{FF2B5EF4-FFF2-40B4-BE49-F238E27FC236}">
                <a16:creationId xmlns:a16="http://schemas.microsoft.com/office/drawing/2014/main" id="{DC18E090-16E5-9E88-78F2-AAEF90E0B949}"/>
              </a:ext>
            </a:extLst>
          </p:cNvPr>
          <p:cNvPicPr>
            <a:picLocks noChangeAspect="1"/>
          </p:cNvPicPr>
          <p:nvPr/>
        </p:nvPicPr>
        <p:blipFill>
          <a:blip r:embed="rId7"/>
          <a:stretch>
            <a:fillRect/>
          </a:stretch>
        </p:blipFill>
        <p:spPr>
          <a:xfrm>
            <a:off x="2278287" y="2737038"/>
            <a:ext cx="438912" cy="438912"/>
          </a:xfrm>
          <a:prstGeom prst="rect">
            <a:avLst/>
          </a:prstGeom>
        </p:spPr>
      </p:pic>
      <p:pic>
        <p:nvPicPr>
          <p:cNvPr id="23" name="Picture 22">
            <a:extLst>
              <a:ext uri="{FF2B5EF4-FFF2-40B4-BE49-F238E27FC236}">
                <a16:creationId xmlns:a16="http://schemas.microsoft.com/office/drawing/2014/main" id="{A1460FDF-6804-860D-7956-791AFD7EE2F0}"/>
              </a:ext>
            </a:extLst>
          </p:cNvPr>
          <p:cNvPicPr>
            <a:picLocks noChangeAspect="1"/>
          </p:cNvPicPr>
          <p:nvPr/>
        </p:nvPicPr>
        <p:blipFill>
          <a:blip r:embed="rId8"/>
          <a:stretch>
            <a:fillRect/>
          </a:stretch>
        </p:blipFill>
        <p:spPr>
          <a:xfrm>
            <a:off x="4331150" y="2737038"/>
            <a:ext cx="438912" cy="438912"/>
          </a:xfrm>
          <a:prstGeom prst="rect">
            <a:avLst/>
          </a:prstGeom>
        </p:spPr>
      </p:pic>
      <p:cxnSp>
        <p:nvCxnSpPr>
          <p:cNvPr id="3" name="Straight Connector 2">
            <a:extLst>
              <a:ext uri="{FF2B5EF4-FFF2-40B4-BE49-F238E27FC236}">
                <a16:creationId xmlns:a16="http://schemas.microsoft.com/office/drawing/2014/main" id="{420031E2-EEA6-D5C2-A5A5-CEB6D7895491}"/>
              </a:ext>
            </a:extLst>
          </p:cNvPr>
          <p:cNvCxnSpPr>
            <a:cxnSpLocks/>
          </p:cNvCxnSpPr>
          <p:nvPr/>
        </p:nvCxnSpPr>
        <p:spPr>
          <a:xfrm>
            <a:off x="225424" y="1293908"/>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BC17BD0-2598-740E-4DE2-289330592F31}"/>
              </a:ext>
            </a:extLst>
          </p:cNvPr>
          <p:cNvCxnSpPr>
            <a:cxnSpLocks/>
          </p:cNvCxnSpPr>
          <p:nvPr/>
        </p:nvCxnSpPr>
        <p:spPr>
          <a:xfrm>
            <a:off x="2278287" y="1293908"/>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6DEF770-E202-7815-9527-877DB2B99F9D}"/>
              </a:ext>
            </a:extLst>
          </p:cNvPr>
          <p:cNvCxnSpPr>
            <a:cxnSpLocks/>
          </p:cNvCxnSpPr>
          <p:nvPr/>
        </p:nvCxnSpPr>
        <p:spPr>
          <a:xfrm>
            <a:off x="4331149" y="1293908"/>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EBF431-2BE5-7AC0-425B-D77A12D1E6F4}"/>
              </a:ext>
            </a:extLst>
          </p:cNvPr>
          <p:cNvCxnSpPr>
            <a:cxnSpLocks/>
          </p:cNvCxnSpPr>
          <p:nvPr/>
        </p:nvCxnSpPr>
        <p:spPr>
          <a:xfrm>
            <a:off x="225424" y="3242022"/>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903DA7C-2004-8168-903B-959FB67AFF41}"/>
              </a:ext>
            </a:extLst>
          </p:cNvPr>
          <p:cNvCxnSpPr>
            <a:cxnSpLocks/>
          </p:cNvCxnSpPr>
          <p:nvPr/>
        </p:nvCxnSpPr>
        <p:spPr>
          <a:xfrm>
            <a:off x="2278287" y="3242022"/>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F53886-669D-8337-D2CD-FDC8972F43A7}"/>
              </a:ext>
            </a:extLst>
          </p:cNvPr>
          <p:cNvCxnSpPr>
            <a:cxnSpLocks/>
          </p:cNvCxnSpPr>
          <p:nvPr/>
        </p:nvCxnSpPr>
        <p:spPr>
          <a:xfrm>
            <a:off x="4331149" y="3242022"/>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CB9CD669-D06C-EE0C-E4AF-DE27BA485E1A}"/>
              </a:ext>
            </a:extLst>
          </p:cNvPr>
          <p:cNvSpPr/>
          <p:nvPr/>
        </p:nvSpPr>
        <p:spPr>
          <a:xfrm>
            <a:off x="225424" y="3227828"/>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7" name="Rectangle: Rounded Corners 26">
            <a:extLst>
              <a:ext uri="{FF2B5EF4-FFF2-40B4-BE49-F238E27FC236}">
                <a16:creationId xmlns:a16="http://schemas.microsoft.com/office/drawing/2014/main" id="{3989C24F-014A-6B6F-4B36-2B6A832C30C1}"/>
              </a:ext>
            </a:extLst>
          </p:cNvPr>
          <p:cNvSpPr/>
          <p:nvPr/>
        </p:nvSpPr>
        <p:spPr>
          <a:xfrm>
            <a:off x="225424" y="1279714"/>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8" name="Rectangle: Rounded Corners 27">
            <a:extLst>
              <a:ext uri="{FF2B5EF4-FFF2-40B4-BE49-F238E27FC236}">
                <a16:creationId xmlns:a16="http://schemas.microsoft.com/office/drawing/2014/main" id="{AF7D5D40-085F-51AE-1183-B21DB187601A}"/>
              </a:ext>
            </a:extLst>
          </p:cNvPr>
          <p:cNvSpPr/>
          <p:nvPr/>
        </p:nvSpPr>
        <p:spPr>
          <a:xfrm>
            <a:off x="2278287" y="3227828"/>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9" name="Rectangle: Rounded Corners 28">
            <a:extLst>
              <a:ext uri="{FF2B5EF4-FFF2-40B4-BE49-F238E27FC236}">
                <a16:creationId xmlns:a16="http://schemas.microsoft.com/office/drawing/2014/main" id="{D3AC9AF7-7F3A-B140-1C35-547D5395CAF4}"/>
              </a:ext>
            </a:extLst>
          </p:cNvPr>
          <p:cNvSpPr/>
          <p:nvPr/>
        </p:nvSpPr>
        <p:spPr>
          <a:xfrm>
            <a:off x="2278287" y="1279714"/>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30" name="Rectangle: Rounded Corners 29">
            <a:extLst>
              <a:ext uri="{FF2B5EF4-FFF2-40B4-BE49-F238E27FC236}">
                <a16:creationId xmlns:a16="http://schemas.microsoft.com/office/drawing/2014/main" id="{54A39AF9-F9B3-9843-0BAD-3B77F1BE8598}"/>
              </a:ext>
            </a:extLst>
          </p:cNvPr>
          <p:cNvSpPr/>
          <p:nvPr/>
        </p:nvSpPr>
        <p:spPr>
          <a:xfrm>
            <a:off x="4331149" y="3227828"/>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31" name="Rectangle: Rounded Corners 30">
            <a:extLst>
              <a:ext uri="{FF2B5EF4-FFF2-40B4-BE49-F238E27FC236}">
                <a16:creationId xmlns:a16="http://schemas.microsoft.com/office/drawing/2014/main" id="{57882227-E047-0D10-7E5B-96D82BC292DE}"/>
              </a:ext>
            </a:extLst>
          </p:cNvPr>
          <p:cNvSpPr/>
          <p:nvPr/>
        </p:nvSpPr>
        <p:spPr>
          <a:xfrm>
            <a:off x="4331149" y="1279714"/>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12" name="Picture 4" descr="File:Revature-768x768.webp">
            <a:extLst>
              <a:ext uri="{FF2B5EF4-FFF2-40B4-BE49-F238E27FC236}">
                <a16:creationId xmlns:a16="http://schemas.microsoft.com/office/drawing/2014/main" id="{4C4387C5-1D8D-2506-25FA-0E624070207B}"/>
              </a:ext>
            </a:extLst>
          </p:cNvPr>
          <p:cNvPicPr>
            <a:picLocks noChangeAspect="1" noChangeArrowheads="1"/>
          </p:cNvPicPr>
          <p:nvPr/>
        </p:nvPicPr>
        <p:blipFill>
          <a:blip r:embed="rId9">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29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riting in a notebook&#10;&#10;Description automatically generated">
            <a:extLst>
              <a:ext uri="{FF2B5EF4-FFF2-40B4-BE49-F238E27FC236}">
                <a16:creationId xmlns:a16="http://schemas.microsoft.com/office/drawing/2014/main" id="{70AF53EE-BD07-0284-DD24-445723EBCC8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1199" t="8906" r="27704" b="928"/>
          <a:stretch/>
        </p:blipFill>
        <p:spPr>
          <a:xfrm>
            <a:off x="0" y="0"/>
            <a:ext cx="2946399" cy="5143500"/>
          </a:xfrm>
          <a:prstGeom prst="rect">
            <a:avLst/>
          </a:prstGeom>
        </p:spPr>
      </p:pic>
      <p:sp>
        <p:nvSpPr>
          <p:cNvPr id="24" name="Rectangle 23">
            <a:extLst>
              <a:ext uri="{FF2B5EF4-FFF2-40B4-BE49-F238E27FC236}">
                <a16:creationId xmlns:a16="http://schemas.microsoft.com/office/drawing/2014/main" id="{3BF4EC39-D5FD-E1B4-9614-BC58FD3648E9}"/>
              </a:ext>
            </a:extLst>
          </p:cNvPr>
          <p:cNvSpPr/>
          <p:nvPr/>
        </p:nvSpPr>
        <p:spPr>
          <a:xfrm>
            <a:off x="0" y="0"/>
            <a:ext cx="2946399" cy="5143500"/>
          </a:xfrm>
          <a:prstGeom prst="rect">
            <a:avLst/>
          </a:prstGeom>
          <a:solidFill>
            <a:schemeClr val="tx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endParaRPr lang="en-US">
              <a:solidFill>
                <a:srgbClr val="FFFFFF"/>
              </a:solidFill>
              <a:latin typeface="Calibri"/>
            </a:endParaRPr>
          </a:p>
        </p:txBody>
      </p:sp>
      <p:sp>
        <p:nvSpPr>
          <p:cNvPr id="6" name="Title 21">
            <a:extLst>
              <a:ext uri="{FF2B5EF4-FFF2-40B4-BE49-F238E27FC236}">
                <a16:creationId xmlns:a16="http://schemas.microsoft.com/office/drawing/2014/main" id="{25E5DF4D-520A-976D-9EE3-E72F1612DFE7}"/>
              </a:ext>
            </a:extLst>
          </p:cNvPr>
          <p:cNvSpPr txBox="1">
            <a:spLocks/>
          </p:cNvSpPr>
          <p:nvPr/>
        </p:nvSpPr>
        <p:spPr>
          <a:xfrm>
            <a:off x="169854" y="2156252"/>
            <a:ext cx="2606692" cy="830997"/>
          </a:xfrm>
          <a:prstGeom prst="rect">
            <a:avLst/>
          </a:prstGeom>
        </p:spPr>
        <p:txBody>
          <a:bodyPr vert="horz" wrap="square" lIns="0" tIns="0" rIns="0" bIns="0" rtlCol="0" anchor="ctr">
            <a:spAutoFit/>
          </a:bodyPr>
          <a:lstStyle>
            <a:lvl1pPr algn="l" defTabSz="685800" rtl="0" eaLnBrk="1" latinLnBrk="0" hangingPunct="1">
              <a:lnSpc>
                <a:spcPct val="100000"/>
              </a:lnSpc>
              <a:spcBef>
                <a:spcPct val="0"/>
              </a:spcBef>
              <a:buNone/>
              <a:defRPr sz="2500" b="1" kern="1200">
                <a:solidFill>
                  <a:schemeClr val="tx2"/>
                </a:solidFill>
                <a:latin typeface="+mj-lt"/>
                <a:ea typeface="+mj-ea"/>
                <a:cs typeface="FUTURA MEDIUM" panose="020B0602020204020303" pitchFamily="34" charset="-79"/>
              </a:defRPr>
            </a:lvl1pPr>
          </a:lstStyle>
          <a:p>
            <a:pPr algn="ctr" defTabSz="685783"/>
            <a:r>
              <a:rPr lang="en-US" sz="5400">
                <a:solidFill>
                  <a:srgbClr val="FFFFFF"/>
                </a:solidFill>
                <a:latin typeface="Calibri"/>
              </a:rPr>
              <a:t>Agenda</a:t>
            </a:r>
          </a:p>
        </p:txBody>
      </p:sp>
      <p:pic>
        <p:nvPicPr>
          <p:cNvPr id="7" name="Picture 6">
            <a:extLst>
              <a:ext uri="{FF2B5EF4-FFF2-40B4-BE49-F238E27FC236}">
                <a16:creationId xmlns:a16="http://schemas.microsoft.com/office/drawing/2014/main" id="{A0B7E3F2-C6C4-EBA6-739C-C881AA45099D}"/>
              </a:ext>
            </a:extLst>
          </p:cNvPr>
          <p:cNvPicPr>
            <a:picLocks noChangeAspect="1"/>
          </p:cNvPicPr>
          <p:nvPr/>
        </p:nvPicPr>
        <p:blipFill rotWithShape="1">
          <a:blip r:embed="rId3">
            <a:biLevel thresh="25000"/>
          </a:blip>
          <a:srcRect l="4334" t="9546" r="3294" b="28937"/>
          <a:stretch/>
        </p:blipFill>
        <p:spPr>
          <a:xfrm>
            <a:off x="210830" y="4641274"/>
            <a:ext cx="1074253" cy="354044"/>
          </a:xfrm>
          <a:prstGeom prst="rect">
            <a:avLst/>
          </a:prstGeom>
        </p:spPr>
      </p:pic>
      <p:grpSp>
        <p:nvGrpSpPr>
          <p:cNvPr id="20" name="Group 19">
            <a:extLst>
              <a:ext uri="{FF2B5EF4-FFF2-40B4-BE49-F238E27FC236}">
                <a16:creationId xmlns:a16="http://schemas.microsoft.com/office/drawing/2014/main" id="{EB695EED-F272-430E-3F13-FB31045C9F3A}"/>
              </a:ext>
            </a:extLst>
          </p:cNvPr>
          <p:cNvGrpSpPr/>
          <p:nvPr/>
        </p:nvGrpSpPr>
        <p:grpSpPr>
          <a:xfrm>
            <a:off x="3116253" y="736740"/>
            <a:ext cx="5740275" cy="402336"/>
            <a:chOff x="3116253" y="736740"/>
            <a:chExt cx="5740275" cy="402336"/>
          </a:xfrm>
        </p:grpSpPr>
        <p:sp>
          <p:nvSpPr>
            <p:cNvPr id="8" name="Rectangle 7">
              <a:extLst>
                <a:ext uri="{FF2B5EF4-FFF2-40B4-BE49-F238E27FC236}">
                  <a16:creationId xmlns:a16="http://schemas.microsoft.com/office/drawing/2014/main" id="{4FF987FD-051E-CAE6-51F2-F827E78B2595}"/>
                </a:ext>
              </a:extLst>
            </p:cNvPr>
            <p:cNvSpPr/>
            <p:nvPr/>
          </p:nvSpPr>
          <p:spPr>
            <a:xfrm>
              <a:off x="3317421" y="736740"/>
              <a:ext cx="5539107" cy="4023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marL="172720" defTabSz="914355"/>
              <a:r>
                <a:rPr lang="en-US" sz="1600">
                  <a:solidFill>
                    <a:srgbClr val="00183C"/>
                  </a:solidFill>
                  <a:latin typeface="Calibri"/>
                </a:rPr>
                <a:t>Introduction to Generative AI</a:t>
              </a:r>
              <a:endParaRPr lang="en-US"/>
            </a:p>
          </p:txBody>
        </p:sp>
        <p:sp>
          <p:nvSpPr>
            <p:cNvPr id="9" name="Oval 8">
              <a:extLst>
                <a:ext uri="{FF2B5EF4-FFF2-40B4-BE49-F238E27FC236}">
                  <a16:creationId xmlns:a16="http://schemas.microsoft.com/office/drawing/2014/main" id="{72CD3877-11DB-6E16-FD2A-EAA007A80D6A}"/>
                </a:ext>
              </a:extLst>
            </p:cNvPr>
            <p:cNvSpPr/>
            <p:nvPr/>
          </p:nvSpPr>
          <p:spPr>
            <a:xfrm>
              <a:off x="3116253" y="736740"/>
              <a:ext cx="402336" cy="4023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355"/>
              <a:r>
                <a:rPr lang="en-US" sz="1600" b="1">
                  <a:solidFill>
                    <a:srgbClr val="FFFFFF"/>
                  </a:solidFill>
                  <a:latin typeface="Calibri"/>
                </a:rPr>
                <a:t>1</a:t>
              </a:r>
            </a:p>
          </p:txBody>
        </p:sp>
      </p:grpSp>
      <p:grpSp>
        <p:nvGrpSpPr>
          <p:cNvPr id="21" name="Group 20">
            <a:extLst>
              <a:ext uri="{FF2B5EF4-FFF2-40B4-BE49-F238E27FC236}">
                <a16:creationId xmlns:a16="http://schemas.microsoft.com/office/drawing/2014/main" id="{0412CC61-0A7D-4AE4-62C7-418902C6C520}"/>
              </a:ext>
            </a:extLst>
          </p:cNvPr>
          <p:cNvGrpSpPr/>
          <p:nvPr/>
        </p:nvGrpSpPr>
        <p:grpSpPr>
          <a:xfrm>
            <a:off x="3116253" y="1308697"/>
            <a:ext cx="5740275" cy="402336"/>
            <a:chOff x="3116253" y="1308697"/>
            <a:chExt cx="5740275" cy="402336"/>
          </a:xfrm>
        </p:grpSpPr>
        <p:sp>
          <p:nvSpPr>
            <p:cNvPr id="10" name="Rectangle 9">
              <a:extLst>
                <a:ext uri="{FF2B5EF4-FFF2-40B4-BE49-F238E27FC236}">
                  <a16:creationId xmlns:a16="http://schemas.microsoft.com/office/drawing/2014/main" id="{E79D3FDC-62B7-39DF-A8D8-3B3BC2810F1A}"/>
                </a:ext>
              </a:extLst>
            </p:cNvPr>
            <p:cNvSpPr/>
            <p:nvPr/>
          </p:nvSpPr>
          <p:spPr>
            <a:xfrm>
              <a:off x="3317421" y="1308697"/>
              <a:ext cx="5539107" cy="4023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marL="173034" defTabSz="914355"/>
              <a:r>
                <a:rPr lang="en-US" sz="1600">
                  <a:solidFill>
                    <a:srgbClr val="00183C"/>
                  </a:solidFill>
                  <a:latin typeface="Calibri"/>
                </a:rPr>
                <a:t>Impact of AI</a:t>
              </a:r>
            </a:p>
          </p:txBody>
        </p:sp>
        <p:sp>
          <p:nvSpPr>
            <p:cNvPr id="11" name="Oval 10">
              <a:extLst>
                <a:ext uri="{FF2B5EF4-FFF2-40B4-BE49-F238E27FC236}">
                  <a16:creationId xmlns:a16="http://schemas.microsoft.com/office/drawing/2014/main" id="{79B331C5-334D-CEF8-4E3C-C2611A8DCCE1}"/>
                </a:ext>
              </a:extLst>
            </p:cNvPr>
            <p:cNvSpPr/>
            <p:nvPr/>
          </p:nvSpPr>
          <p:spPr>
            <a:xfrm>
              <a:off x="3116253" y="1308697"/>
              <a:ext cx="402336" cy="4023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355"/>
              <a:r>
                <a:rPr lang="en-US" sz="1600" b="1">
                  <a:solidFill>
                    <a:srgbClr val="FFFFFF"/>
                  </a:solidFill>
                  <a:latin typeface="Calibri"/>
                </a:rPr>
                <a:t>2</a:t>
              </a:r>
            </a:p>
          </p:txBody>
        </p:sp>
      </p:grpSp>
      <p:grpSp>
        <p:nvGrpSpPr>
          <p:cNvPr id="22" name="Group 21">
            <a:extLst>
              <a:ext uri="{FF2B5EF4-FFF2-40B4-BE49-F238E27FC236}">
                <a16:creationId xmlns:a16="http://schemas.microsoft.com/office/drawing/2014/main" id="{9AF8CD5A-A1B8-9A5F-7B72-22C55FDF86FF}"/>
              </a:ext>
            </a:extLst>
          </p:cNvPr>
          <p:cNvGrpSpPr/>
          <p:nvPr/>
        </p:nvGrpSpPr>
        <p:grpSpPr>
          <a:xfrm>
            <a:off x="3116253" y="1880654"/>
            <a:ext cx="5740275" cy="402336"/>
            <a:chOff x="3116253" y="1880654"/>
            <a:chExt cx="5740275" cy="402336"/>
          </a:xfrm>
        </p:grpSpPr>
        <p:sp>
          <p:nvSpPr>
            <p:cNvPr id="12" name="Rectangle 11">
              <a:extLst>
                <a:ext uri="{FF2B5EF4-FFF2-40B4-BE49-F238E27FC236}">
                  <a16:creationId xmlns:a16="http://schemas.microsoft.com/office/drawing/2014/main" id="{B0F5144D-9244-8B5A-4358-9CA7AD9872EB}"/>
                </a:ext>
              </a:extLst>
            </p:cNvPr>
            <p:cNvSpPr/>
            <p:nvPr/>
          </p:nvSpPr>
          <p:spPr>
            <a:xfrm>
              <a:off x="3317421" y="1880654"/>
              <a:ext cx="5539107" cy="4023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marL="173034" defTabSz="914355"/>
              <a:r>
                <a:rPr lang="en-US" sz="1600">
                  <a:solidFill>
                    <a:srgbClr val="00183C"/>
                  </a:solidFill>
                  <a:latin typeface="Calibri"/>
                </a:rPr>
                <a:t>Discussion: Wins and Losses with </a:t>
              </a:r>
              <a:r>
                <a:rPr lang="en-US" sz="1600" err="1">
                  <a:solidFill>
                    <a:srgbClr val="00183C"/>
                  </a:solidFill>
                  <a:latin typeface="Calibri"/>
                </a:rPr>
                <a:t>GenAI</a:t>
              </a:r>
              <a:endParaRPr lang="en-US" sz="1600">
                <a:solidFill>
                  <a:srgbClr val="00183C"/>
                </a:solidFill>
                <a:latin typeface="Calibri"/>
              </a:endParaRPr>
            </a:p>
          </p:txBody>
        </p:sp>
        <p:sp>
          <p:nvSpPr>
            <p:cNvPr id="13" name="Oval 12">
              <a:extLst>
                <a:ext uri="{FF2B5EF4-FFF2-40B4-BE49-F238E27FC236}">
                  <a16:creationId xmlns:a16="http://schemas.microsoft.com/office/drawing/2014/main" id="{2B8FDAD9-0055-C2AB-3716-5A564B0F3B2D}"/>
                </a:ext>
              </a:extLst>
            </p:cNvPr>
            <p:cNvSpPr/>
            <p:nvPr/>
          </p:nvSpPr>
          <p:spPr>
            <a:xfrm>
              <a:off x="3116253" y="1880654"/>
              <a:ext cx="402336" cy="4023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355"/>
              <a:r>
                <a:rPr lang="en-US" sz="1600" b="1">
                  <a:solidFill>
                    <a:srgbClr val="FFFFFF"/>
                  </a:solidFill>
                  <a:latin typeface="Calibri"/>
                </a:rPr>
                <a:t>3</a:t>
              </a:r>
            </a:p>
          </p:txBody>
        </p:sp>
      </p:grpSp>
      <p:grpSp>
        <p:nvGrpSpPr>
          <p:cNvPr id="23" name="Group 22">
            <a:extLst>
              <a:ext uri="{FF2B5EF4-FFF2-40B4-BE49-F238E27FC236}">
                <a16:creationId xmlns:a16="http://schemas.microsoft.com/office/drawing/2014/main" id="{E557220F-2BDC-705C-DCA2-8E1EE13560C6}"/>
              </a:ext>
            </a:extLst>
          </p:cNvPr>
          <p:cNvGrpSpPr/>
          <p:nvPr/>
        </p:nvGrpSpPr>
        <p:grpSpPr>
          <a:xfrm>
            <a:off x="3109630" y="2455011"/>
            <a:ext cx="5740275" cy="402336"/>
            <a:chOff x="3109630" y="2455011"/>
            <a:chExt cx="5740275" cy="402336"/>
          </a:xfrm>
        </p:grpSpPr>
        <p:sp>
          <p:nvSpPr>
            <p:cNvPr id="2" name="Rectangle 1">
              <a:extLst>
                <a:ext uri="{FF2B5EF4-FFF2-40B4-BE49-F238E27FC236}">
                  <a16:creationId xmlns:a16="http://schemas.microsoft.com/office/drawing/2014/main" id="{CCCAD495-91D7-2FDA-64D5-DC060A6F5DF2}"/>
                </a:ext>
              </a:extLst>
            </p:cNvPr>
            <p:cNvSpPr/>
            <p:nvPr/>
          </p:nvSpPr>
          <p:spPr>
            <a:xfrm>
              <a:off x="3310798" y="2455011"/>
              <a:ext cx="5539107" cy="4023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marL="173034" defTabSz="914355"/>
              <a:r>
                <a:rPr lang="en-US" sz="1600">
                  <a:solidFill>
                    <a:srgbClr val="00183C"/>
                  </a:solidFill>
                  <a:latin typeface="Calibri"/>
                </a:rPr>
                <a:t>Business Implications of Gen AI along with Risks and Challenges</a:t>
              </a:r>
            </a:p>
          </p:txBody>
        </p:sp>
        <p:sp>
          <p:nvSpPr>
            <p:cNvPr id="3" name="Oval 2">
              <a:extLst>
                <a:ext uri="{FF2B5EF4-FFF2-40B4-BE49-F238E27FC236}">
                  <a16:creationId xmlns:a16="http://schemas.microsoft.com/office/drawing/2014/main" id="{7643A179-FEC9-799D-4969-679869BDBC6C}"/>
                </a:ext>
              </a:extLst>
            </p:cNvPr>
            <p:cNvSpPr/>
            <p:nvPr/>
          </p:nvSpPr>
          <p:spPr>
            <a:xfrm>
              <a:off x="3109630" y="2455011"/>
              <a:ext cx="402336" cy="4023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355"/>
              <a:r>
                <a:rPr lang="en-US" sz="1600" b="1">
                  <a:solidFill>
                    <a:srgbClr val="FFFFFF"/>
                  </a:solidFill>
                  <a:latin typeface="Calibri"/>
                </a:rPr>
                <a:t>4</a:t>
              </a:r>
            </a:p>
          </p:txBody>
        </p:sp>
      </p:grpSp>
      <p:grpSp>
        <p:nvGrpSpPr>
          <p:cNvPr id="25" name="Group 24">
            <a:extLst>
              <a:ext uri="{FF2B5EF4-FFF2-40B4-BE49-F238E27FC236}">
                <a16:creationId xmlns:a16="http://schemas.microsoft.com/office/drawing/2014/main" id="{96DC4238-21B9-8137-1FB1-C16FF068BFA9}"/>
              </a:ext>
            </a:extLst>
          </p:cNvPr>
          <p:cNvGrpSpPr/>
          <p:nvPr/>
        </p:nvGrpSpPr>
        <p:grpSpPr>
          <a:xfrm>
            <a:off x="3109630" y="3026968"/>
            <a:ext cx="5740275" cy="402336"/>
            <a:chOff x="3109630" y="3026968"/>
            <a:chExt cx="5740275" cy="402336"/>
          </a:xfrm>
        </p:grpSpPr>
        <p:sp>
          <p:nvSpPr>
            <p:cNvPr id="5" name="Rectangle 4">
              <a:extLst>
                <a:ext uri="{FF2B5EF4-FFF2-40B4-BE49-F238E27FC236}">
                  <a16:creationId xmlns:a16="http://schemas.microsoft.com/office/drawing/2014/main" id="{DD557878-411A-AB4D-76C1-C22A76CB978A}"/>
                </a:ext>
              </a:extLst>
            </p:cNvPr>
            <p:cNvSpPr/>
            <p:nvPr/>
          </p:nvSpPr>
          <p:spPr>
            <a:xfrm>
              <a:off x="3310798" y="3026968"/>
              <a:ext cx="5539107" cy="4023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marL="173034" defTabSz="914355"/>
              <a:r>
                <a:rPr lang="en-US" sz="1600">
                  <a:solidFill>
                    <a:srgbClr val="00183C"/>
                  </a:solidFill>
                  <a:latin typeface="Calibri"/>
                </a:rPr>
                <a:t>Prompt Engineering Exercise: Business Use Cases</a:t>
              </a:r>
            </a:p>
          </p:txBody>
        </p:sp>
        <p:sp>
          <p:nvSpPr>
            <p:cNvPr id="14" name="Oval 13">
              <a:extLst>
                <a:ext uri="{FF2B5EF4-FFF2-40B4-BE49-F238E27FC236}">
                  <a16:creationId xmlns:a16="http://schemas.microsoft.com/office/drawing/2014/main" id="{BE835F10-9E2A-B8A5-F78C-75918640DE25}"/>
                </a:ext>
              </a:extLst>
            </p:cNvPr>
            <p:cNvSpPr/>
            <p:nvPr/>
          </p:nvSpPr>
          <p:spPr>
            <a:xfrm>
              <a:off x="3109630" y="3026968"/>
              <a:ext cx="402336" cy="4023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355"/>
              <a:r>
                <a:rPr lang="en-US" sz="1600" b="1">
                  <a:solidFill>
                    <a:srgbClr val="FFFFFF"/>
                  </a:solidFill>
                  <a:latin typeface="Calibri"/>
                </a:rPr>
                <a:t>5</a:t>
              </a:r>
            </a:p>
          </p:txBody>
        </p:sp>
      </p:grpSp>
      <p:grpSp>
        <p:nvGrpSpPr>
          <p:cNvPr id="26" name="Group 25">
            <a:extLst>
              <a:ext uri="{FF2B5EF4-FFF2-40B4-BE49-F238E27FC236}">
                <a16:creationId xmlns:a16="http://schemas.microsoft.com/office/drawing/2014/main" id="{F84FCFF0-D1A6-6EB9-2038-2D6F6E91512C}"/>
              </a:ext>
            </a:extLst>
          </p:cNvPr>
          <p:cNvGrpSpPr/>
          <p:nvPr/>
        </p:nvGrpSpPr>
        <p:grpSpPr>
          <a:xfrm>
            <a:off x="3109630" y="3598925"/>
            <a:ext cx="5740275" cy="402336"/>
            <a:chOff x="3109630" y="3598925"/>
            <a:chExt cx="5740275" cy="402336"/>
          </a:xfrm>
        </p:grpSpPr>
        <p:sp>
          <p:nvSpPr>
            <p:cNvPr id="18" name="Rectangle 17">
              <a:extLst>
                <a:ext uri="{FF2B5EF4-FFF2-40B4-BE49-F238E27FC236}">
                  <a16:creationId xmlns:a16="http://schemas.microsoft.com/office/drawing/2014/main" id="{30FF7FB6-24EF-DA1D-3B09-649BD0C0CE36}"/>
                </a:ext>
              </a:extLst>
            </p:cNvPr>
            <p:cNvSpPr/>
            <p:nvPr/>
          </p:nvSpPr>
          <p:spPr>
            <a:xfrm>
              <a:off x="3310798" y="3598925"/>
              <a:ext cx="5539107" cy="4023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marL="173034" defTabSz="914355"/>
              <a:r>
                <a:rPr lang="en-US" sz="1600">
                  <a:solidFill>
                    <a:srgbClr val="00183C"/>
                  </a:solidFill>
                  <a:latin typeface="Calibri"/>
                </a:rPr>
                <a:t>Take Home Discussion Questions</a:t>
              </a:r>
            </a:p>
          </p:txBody>
        </p:sp>
        <p:sp>
          <p:nvSpPr>
            <p:cNvPr id="19" name="Oval 18">
              <a:extLst>
                <a:ext uri="{FF2B5EF4-FFF2-40B4-BE49-F238E27FC236}">
                  <a16:creationId xmlns:a16="http://schemas.microsoft.com/office/drawing/2014/main" id="{2B62E6B8-E825-75D1-4905-FDB0D3A016F3}"/>
                </a:ext>
              </a:extLst>
            </p:cNvPr>
            <p:cNvSpPr/>
            <p:nvPr/>
          </p:nvSpPr>
          <p:spPr>
            <a:xfrm>
              <a:off x="3109630" y="3598925"/>
              <a:ext cx="402336" cy="4023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355"/>
              <a:r>
                <a:rPr lang="en-US" sz="1600" b="1">
                  <a:solidFill>
                    <a:srgbClr val="FFFFFF"/>
                  </a:solidFill>
                  <a:latin typeface="Calibri"/>
                </a:rPr>
                <a:t>6</a:t>
              </a:r>
            </a:p>
          </p:txBody>
        </p:sp>
      </p:grpSp>
      <p:pic>
        <p:nvPicPr>
          <p:cNvPr id="27" name="Picture 4" descr="File:Revature-768x768.webp">
            <a:extLst>
              <a:ext uri="{FF2B5EF4-FFF2-40B4-BE49-F238E27FC236}">
                <a16:creationId xmlns:a16="http://schemas.microsoft.com/office/drawing/2014/main" id="{70EC82B7-CE38-9428-ED15-EAB67A3ACFC5}"/>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14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6756-2252-6878-AA18-363B0F8423B1}"/>
              </a:ext>
            </a:extLst>
          </p:cNvPr>
          <p:cNvSpPr>
            <a:spLocks noGrp="1"/>
          </p:cNvSpPr>
          <p:nvPr>
            <p:ph type="title"/>
          </p:nvPr>
        </p:nvSpPr>
        <p:spPr>
          <a:xfrm>
            <a:off x="225425" y="211723"/>
            <a:ext cx="5743575" cy="384721"/>
          </a:xfrm>
        </p:spPr>
        <p:txBody>
          <a:bodyPr/>
          <a:lstStyle/>
          <a:p>
            <a:r>
              <a:rPr lang="en-US"/>
              <a:t>Impact in Healthcare Industry</a:t>
            </a:r>
          </a:p>
        </p:txBody>
      </p:sp>
      <p:sp>
        <p:nvSpPr>
          <p:cNvPr id="4" name="Rectangle: Single Corner Rounded 3">
            <a:extLst>
              <a:ext uri="{FF2B5EF4-FFF2-40B4-BE49-F238E27FC236}">
                <a16:creationId xmlns:a16="http://schemas.microsoft.com/office/drawing/2014/main" id="{E752E3F9-7F0B-5247-3832-D456C2CA17F7}"/>
              </a:ext>
            </a:extLst>
          </p:cNvPr>
          <p:cNvSpPr/>
          <p:nvPr/>
        </p:nvSpPr>
        <p:spPr>
          <a:xfrm flipH="1">
            <a:off x="6192410" y="0"/>
            <a:ext cx="2951589" cy="5143500"/>
          </a:xfrm>
          <a:prstGeom prst="round1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1080D326-861C-1F8B-457A-36623A32B31E}"/>
              </a:ext>
            </a:extLst>
          </p:cNvPr>
          <p:cNvSpPr/>
          <p:nvPr/>
        </p:nvSpPr>
        <p:spPr>
          <a:xfrm flipV="1">
            <a:off x="8601076" y="4859907"/>
            <a:ext cx="332096" cy="13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ea typeface="+mn-ea"/>
              <a:cs typeface="+mn-cs"/>
            </a:endParaRPr>
          </a:p>
        </p:txBody>
      </p:sp>
      <p:sp>
        <p:nvSpPr>
          <p:cNvPr id="7" name="Slide Number Placeholder 6">
            <a:extLst>
              <a:ext uri="{FF2B5EF4-FFF2-40B4-BE49-F238E27FC236}">
                <a16:creationId xmlns:a16="http://schemas.microsoft.com/office/drawing/2014/main" id="{8827E5F7-86CA-B451-4FB1-576BE1EB2D8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04F7E95-2AEA-4C90-8528-C659D04F1447}" type="slidenum">
              <a:rPr kumimoji="0" lang="en-US" sz="1050" b="0" i="0" u="none" strike="noStrike" kern="1200" cap="none" spc="0" normalizeH="0" baseline="0" noProof="0" smtClean="0">
                <a:ln>
                  <a:noFill/>
                </a:ln>
                <a:solidFill>
                  <a:srgbClr val="FFFFFF"/>
                </a:solidFill>
                <a:effectLst/>
                <a:uLnTx/>
                <a:uFillTx/>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1050" b="0" i="0" u="none" strike="noStrike" kern="1200" cap="none" spc="0" normalizeH="0" baseline="0" noProof="0">
              <a:ln>
                <a:noFill/>
              </a:ln>
              <a:solidFill>
                <a:srgbClr val="FFFFFF"/>
              </a:solidFill>
              <a:effectLst/>
              <a:uLnTx/>
              <a:uFillTx/>
              <a:ea typeface="+mn-ea"/>
              <a:cs typeface="+mn-cs"/>
            </a:endParaRPr>
          </a:p>
        </p:txBody>
      </p:sp>
      <p:cxnSp>
        <p:nvCxnSpPr>
          <p:cNvPr id="63" name="Straight Connector 62">
            <a:extLst>
              <a:ext uri="{FF2B5EF4-FFF2-40B4-BE49-F238E27FC236}">
                <a16:creationId xmlns:a16="http://schemas.microsoft.com/office/drawing/2014/main" id="{BC1A7D83-E937-5BF2-32AD-49A095062318}"/>
              </a:ext>
            </a:extLst>
          </p:cNvPr>
          <p:cNvCxnSpPr>
            <a:cxnSpLocks/>
          </p:cNvCxnSpPr>
          <p:nvPr/>
        </p:nvCxnSpPr>
        <p:spPr>
          <a:xfrm>
            <a:off x="225424" y="3242022"/>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0AB9373-0D47-1063-5550-67A4D97BBBA4}"/>
              </a:ext>
            </a:extLst>
          </p:cNvPr>
          <p:cNvCxnSpPr>
            <a:cxnSpLocks/>
          </p:cNvCxnSpPr>
          <p:nvPr/>
        </p:nvCxnSpPr>
        <p:spPr>
          <a:xfrm>
            <a:off x="2278287" y="3242022"/>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DAC4759-F8A6-82D9-1100-BFF07E49F59F}"/>
              </a:ext>
            </a:extLst>
          </p:cNvPr>
          <p:cNvCxnSpPr>
            <a:cxnSpLocks/>
          </p:cNvCxnSpPr>
          <p:nvPr/>
        </p:nvCxnSpPr>
        <p:spPr>
          <a:xfrm>
            <a:off x="4331149" y="3242022"/>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23A1469-E50D-5DA2-A5F0-C8DF1E8F9626}"/>
              </a:ext>
            </a:extLst>
          </p:cNvPr>
          <p:cNvSpPr txBox="1"/>
          <p:nvPr/>
        </p:nvSpPr>
        <p:spPr>
          <a:xfrm>
            <a:off x="225424" y="3273444"/>
            <a:ext cx="1637850" cy="36933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Research &amp;Drug Discovery</a:t>
            </a:r>
          </a:p>
        </p:txBody>
      </p:sp>
      <p:sp>
        <p:nvSpPr>
          <p:cNvPr id="72" name="TextBox 71">
            <a:extLst>
              <a:ext uri="{FF2B5EF4-FFF2-40B4-BE49-F238E27FC236}">
                <a16:creationId xmlns:a16="http://schemas.microsoft.com/office/drawing/2014/main" id="{995FBBA9-0A66-11D0-277A-F5E58B1CB1A3}"/>
              </a:ext>
            </a:extLst>
          </p:cNvPr>
          <p:cNvSpPr txBox="1"/>
          <p:nvPr/>
        </p:nvSpPr>
        <p:spPr>
          <a:xfrm>
            <a:off x="225424" y="3662474"/>
            <a:ext cx="1637850" cy="769441"/>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Accelerated Drug Discovery, Clinical planning and execution</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Precision medicine therapies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ea typeface="+mn-ea"/>
              <a:cs typeface="+mn-cs"/>
            </a:endParaRPr>
          </a:p>
        </p:txBody>
      </p:sp>
      <p:sp>
        <p:nvSpPr>
          <p:cNvPr id="73" name="TextBox 72">
            <a:extLst>
              <a:ext uri="{FF2B5EF4-FFF2-40B4-BE49-F238E27FC236}">
                <a16:creationId xmlns:a16="http://schemas.microsoft.com/office/drawing/2014/main" id="{BFA44B64-59DC-620A-FAEB-F11C52EEDA33}"/>
              </a:ext>
            </a:extLst>
          </p:cNvPr>
          <p:cNvSpPr txBox="1"/>
          <p:nvPr/>
        </p:nvSpPr>
        <p:spPr>
          <a:xfrm>
            <a:off x="2278287" y="3273444"/>
            <a:ext cx="1637850" cy="36933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Content for Commercial Representatives</a:t>
            </a:r>
          </a:p>
        </p:txBody>
      </p:sp>
      <p:sp>
        <p:nvSpPr>
          <p:cNvPr id="74" name="TextBox 73">
            <a:extLst>
              <a:ext uri="{FF2B5EF4-FFF2-40B4-BE49-F238E27FC236}">
                <a16:creationId xmlns:a16="http://schemas.microsoft.com/office/drawing/2014/main" id="{826D0659-FF29-0307-BEEB-758181D5EDA4}"/>
              </a:ext>
            </a:extLst>
          </p:cNvPr>
          <p:cNvSpPr txBox="1"/>
          <p:nvPr/>
        </p:nvSpPr>
        <p:spPr>
          <a:xfrm>
            <a:off x="2278287" y="3662474"/>
            <a:ext cx="1637850" cy="615553"/>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Patient Screening and On-demand personal Care</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Real time data Integration</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30" normalizeH="0" baseline="0" noProof="0">
                <a:ln>
                  <a:noFill/>
                </a:ln>
                <a:solidFill>
                  <a:srgbClr val="000000"/>
                </a:solidFill>
                <a:effectLst/>
                <a:uLnTx/>
                <a:uFillTx/>
                <a:ea typeface="+mn-ea"/>
                <a:cs typeface="+mn-cs"/>
              </a:rPr>
              <a:t>Automation of claim processing</a:t>
            </a:r>
          </a:p>
        </p:txBody>
      </p:sp>
      <p:sp>
        <p:nvSpPr>
          <p:cNvPr id="75" name="TextBox 74">
            <a:extLst>
              <a:ext uri="{FF2B5EF4-FFF2-40B4-BE49-F238E27FC236}">
                <a16:creationId xmlns:a16="http://schemas.microsoft.com/office/drawing/2014/main" id="{6E512FC0-1C11-34DE-7525-AD4ACECCA078}"/>
              </a:ext>
            </a:extLst>
          </p:cNvPr>
          <p:cNvSpPr txBox="1"/>
          <p:nvPr/>
        </p:nvSpPr>
        <p:spPr>
          <a:xfrm>
            <a:off x="4331150" y="3273444"/>
            <a:ext cx="1637850"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Contract Generation</a:t>
            </a:r>
          </a:p>
        </p:txBody>
      </p:sp>
      <p:sp>
        <p:nvSpPr>
          <p:cNvPr id="76" name="TextBox 75">
            <a:extLst>
              <a:ext uri="{FF2B5EF4-FFF2-40B4-BE49-F238E27FC236}">
                <a16:creationId xmlns:a16="http://schemas.microsoft.com/office/drawing/2014/main" id="{58D0461D-F8D0-42C7-5536-543429013F3C}"/>
              </a:ext>
            </a:extLst>
          </p:cNvPr>
          <p:cNvSpPr txBox="1"/>
          <p:nvPr/>
        </p:nvSpPr>
        <p:spPr>
          <a:xfrm>
            <a:off x="4331150" y="3477808"/>
            <a:ext cx="1637850" cy="769441"/>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Risk Mitigation</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Automated Contract Templates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Customized Contract Language</a:t>
            </a:r>
          </a:p>
        </p:txBody>
      </p:sp>
      <p:sp>
        <p:nvSpPr>
          <p:cNvPr id="83" name="TextBox 82">
            <a:extLst>
              <a:ext uri="{FF2B5EF4-FFF2-40B4-BE49-F238E27FC236}">
                <a16:creationId xmlns:a16="http://schemas.microsoft.com/office/drawing/2014/main" id="{AC9DC87F-FC42-4C23-AF7E-7D88E792F80A}"/>
              </a:ext>
            </a:extLst>
          </p:cNvPr>
          <p:cNvSpPr txBox="1"/>
          <p:nvPr/>
        </p:nvSpPr>
        <p:spPr>
          <a:xfrm>
            <a:off x="6384011" y="796608"/>
            <a:ext cx="2549161" cy="276999"/>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ea typeface="+mn-ea"/>
                <a:cs typeface="+mn-cs"/>
              </a:rPr>
              <a:t>Potential Productivity Lift</a:t>
            </a:r>
          </a:p>
        </p:txBody>
      </p:sp>
      <p:grpSp>
        <p:nvGrpSpPr>
          <p:cNvPr id="101" name="Group 100">
            <a:extLst>
              <a:ext uri="{FF2B5EF4-FFF2-40B4-BE49-F238E27FC236}">
                <a16:creationId xmlns:a16="http://schemas.microsoft.com/office/drawing/2014/main" id="{2ECCC963-560F-B4FA-EAD1-E13A1EA99536}"/>
              </a:ext>
            </a:extLst>
          </p:cNvPr>
          <p:cNvGrpSpPr/>
          <p:nvPr/>
        </p:nvGrpSpPr>
        <p:grpSpPr>
          <a:xfrm>
            <a:off x="6384011" y="1154241"/>
            <a:ext cx="2549161" cy="1077218"/>
            <a:chOff x="6384011" y="1154241"/>
            <a:chExt cx="2549161" cy="1077218"/>
          </a:xfrm>
        </p:grpSpPr>
        <p:sp>
          <p:nvSpPr>
            <p:cNvPr id="84" name="Textfeld 279">
              <a:extLst>
                <a:ext uri="{FF2B5EF4-FFF2-40B4-BE49-F238E27FC236}">
                  <a16:creationId xmlns:a16="http://schemas.microsoft.com/office/drawing/2014/main" id="{528469C2-0F44-B404-7486-94F473425D67}"/>
                </a:ext>
              </a:extLst>
            </p:cNvPr>
            <p:cNvSpPr txBox="1"/>
            <p:nvPr/>
          </p:nvSpPr>
          <p:spPr bwMode="gray">
            <a:xfrm>
              <a:off x="6384011" y="1154241"/>
              <a:ext cx="2549161" cy="430887"/>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a:ln>
                    <a:noFill/>
                  </a:ln>
                  <a:solidFill>
                    <a:srgbClr val="FFFFFF"/>
                  </a:solidFill>
                  <a:effectLst/>
                  <a:uLnTx/>
                  <a:uFillTx/>
                  <a:ea typeface="+mn-ea"/>
                  <a:cs typeface="Calibri" panose="020F0502020204030204" pitchFamily="34" charset="0"/>
                </a:rPr>
                <a:t>3-5%</a:t>
              </a:r>
            </a:p>
          </p:txBody>
        </p:sp>
        <p:sp>
          <p:nvSpPr>
            <p:cNvPr id="85" name="TextBox 84">
              <a:extLst>
                <a:ext uri="{FF2B5EF4-FFF2-40B4-BE49-F238E27FC236}">
                  <a16:creationId xmlns:a16="http://schemas.microsoft.com/office/drawing/2014/main" id="{2B6B3CA8-94CB-7BC9-BF11-704327A40E97}"/>
                </a:ext>
              </a:extLst>
            </p:cNvPr>
            <p:cNvSpPr txBox="1"/>
            <p:nvPr/>
          </p:nvSpPr>
          <p:spPr>
            <a:xfrm>
              <a:off x="6384011" y="1585128"/>
              <a:ext cx="2549161"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of Global Industry Revenue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ea typeface="+mn-ea"/>
                  <a:cs typeface="+mn-cs"/>
                </a:rPr>
                <a:t>From 2.6 to 4.5 percent of annual revenues across the pharmaceutical and medical-product industries</a:t>
              </a:r>
            </a:p>
          </p:txBody>
        </p:sp>
      </p:grpSp>
      <p:grpSp>
        <p:nvGrpSpPr>
          <p:cNvPr id="102" name="Group 101">
            <a:extLst>
              <a:ext uri="{FF2B5EF4-FFF2-40B4-BE49-F238E27FC236}">
                <a16:creationId xmlns:a16="http://schemas.microsoft.com/office/drawing/2014/main" id="{E38F06F6-DD20-14FB-9BD7-233720F69296}"/>
              </a:ext>
            </a:extLst>
          </p:cNvPr>
          <p:cNvGrpSpPr/>
          <p:nvPr/>
        </p:nvGrpSpPr>
        <p:grpSpPr>
          <a:xfrm>
            <a:off x="6384011" y="2442648"/>
            <a:ext cx="2549161" cy="615553"/>
            <a:chOff x="6384011" y="2511897"/>
            <a:chExt cx="2549161" cy="615553"/>
          </a:xfrm>
        </p:grpSpPr>
        <p:sp>
          <p:nvSpPr>
            <p:cNvPr id="87" name="TextBox 86">
              <a:extLst>
                <a:ext uri="{FF2B5EF4-FFF2-40B4-BE49-F238E27FC236}">
                  <a16:creationId xmlns:a16="http://schemas.microsoft.com/office/drawing/2014/main" id="{9747307D-2431-43DA-836C-5B328EAE246F}"/>
                </a:ext>
              </a:extLst>
            </p:cNvPr>
            <p:cNvSpPr txBox="1"/>
            <p:nvPr/>
          </p:nvSpPr>
          <p:spPr>
            <a:xfrm>
              <a:off x="6384011" y="2942784"/>
              <a:ext cx="254916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of Global Industry Revenue</a:t>
              </a:r>
            </a:p>
          </p:txBody>
        </p:sp>
        <p:sp>
          <p:nvSpPr>
            <p:cNvPr id="86" name="Textfeld 279">
              <a:extLst>
                <a:ext uri="{FF2B5EF4-FFF2-40B4-BE49-F238E27FC236}">
                  <a16:creationId xmlns:a16="http://schemas.microsoft.com/office/drawing/2014/main" id="{BB815033-4EDE-00B2-F5FD-3288C84CE255}"/>
                </a:ext>
              </a:extLst>
            </p:cNvPr>
            <p:cNvSpPr txBox="1"/>
            <p:nvPr/>
          </p:nvSpPr>
          <p:spPr bwMode="gray">
            <a:xfrm>
              <a:off x="6384011" y="2511897"/>
              <a:ext cx="2549161" cy="430887"/>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a:ln>
                    <a:noFill/>
                  </a:ln>
                  <a:solidFill>
                    <a:srgbClr val="FFFFFF"/>
                  </a:solidFill>
                  <a:effectLst/>
                  <a:uLnTx/>
                  <a:uFillTx/>
                  <a:ea typeface="+mn-ea"/>
                  <a:cs typeface="Calibri" panose="020F0502020204030204" pitchFamily="34" charset="0"/>
                </a:rPr>
                <a:t>~$60B-$110B</a:t>
              </a:r>
            </a:p>
          </p:txBody>
        </p:sp>
      </p:grpSp>
      <p:grpSp>
        <p:nvGrpSpPr>
          <p:cNvPr id="103" name="Group 102">
            <a:extLst>
              <a:ext uri="{FF2B5EF4-FFF2-40B4-BE49-F238E27FC236}">
                <a16:creationId xmlns:a16="http://schemas.microsoft.com/office/drawing/2014/main" id="{6A245AD8-94DE-CD98-22B4-B46466E3A2F0}"/>
              </a:ext>
            </a:extLst>
          </p:cNvPr>
          <p:cNvGrpSpPr/>
          <p:nvPr/>
        </p:nvGrpSpPr>
        <p:grpSpPr>
          <a:xfrm>
            <a:off x="6384011" y="3269389"/>
            <a:ext cx="2549161" cy="1354217"/>
            <a:chOff x="6384011" y="2926777"/>
            <a:chExt cx="2549161" cy="1354217"/>
          </a:xfrm>
        </p:grpSpPr>
        <p:sp>
          <p:nvSpPr>
            <p:cNvPr id="88" name="TextBox 87">
              <a:extLst>
                <a:ext uri="{FF2B5EF4-FFF2-40B4-BE49-F238E27FC236}">
                  <a16:creationId xmlns:a16="http://schemas.microsoft.com/office/drawing/2014/main" id="{6E645BD2-8A58-0BD9-9F6F-9372C0643652}"/>
                </a:ext>
              </a:extLst>
            </p:cNvPr>
            <p:cNvSpPr txBox="1"/>
            <p:nvPr/>
          </p:nvSpPr>
          <p:spPr>
            <a:xfrm>
              <a:off x="6384011" y="3357664"/>
              <a:ext cx="254916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venture capital firms have </a:t>
              </a:r>
              <a:r>
                <a:rPr kumimoji="0" lang="en-US" sz="1200" b="0" i="0" u="none" strike="noStrike" kern="1200" cap="none" spc="0" normalizeH="0" baseline="0" noProof="0">
                  <a:ln>
                    <a:noFill/>
                  </a:ln>
                  <a:solidFill>
                    <a:srgbClr val="FFFFFF"/>
                  </a:solidFill>
                  <a:effectLst/>
                  <a:uLnTx/>
                  <a:uFillTx/>
                  <a:ea typeface="+mn-ea"/>
                  <a:cs typeface="+mn-cs"/>
                  <a:hlinkClick r:id="rId3" tooltip="https://www.gartner.com/en/articles/beyond-chatgpt-the-future-of-generative-ai-for-enterprises">
                    <a:extLst>
                      <a:ext uri="{A12FA001-AC4F-418D-AE19-62706E023703}">
                        <ahyp:hlinkClr xmlns:ahyp="http://schemas.microsoft.com/office/drawing/2018/hyperlinkcolor" val="tx"/>
                      </a:ext>
                    </a:extLst>
                  </a:hlinkClick>
                </a:rPr>
                <a:t>invested over $1.7 billion</a:t>
              </a:r>
              <a:r>
                <a:rPr kumimoji="0" lang="en-US" sz="1200" b="0" i="0" u="none" strike="noStrike" kern="1200" cap="none" spc="0" normalizeH="0" baseline="0" noProof="0">
                  <a:ln>
                    <a:noFill/>
                  </a:ln>
                  <a:solidFill>
                    <a:srgbClr val="FFFFFF"/>
                  </a:solidFill>
                  <a:effectLst/>
                  <a:uLnTx/>
                  <a:uFillTx/>
                  <a:ea typeface="+mn-ea"/>
                  <a:cs typeface="+mn-cs"/>
                </a:rPr>
                <a:t> in generative AI solutions over the last three years, with AI-enabled drug discovery and AI software coding receiving the most funding.</a:t>
              </a:r>
            </a:p>
          </p:txBody>
        </p:sp>
        <p:sp>
          <p:nvSpPr>
            <p:cNvPr id="89" name="Textfeld 279">
              <a:extLst>
                <a:ext uri="{FF2B5EF4-FFF2-40B4-BE49-F238E27FC236}">
                  <a16:creationId xmlns:a16="http://schemas.microsoft.com/office/drawing/2014/main" id="{C30E12E7-CF32-FF2C-8D11-5B324A3BE74C}"/>
                </a:ext>
              </a:extLst>
            </p:cNvPr>
            <p:cNvSpPr txBox="1"/>
            <p:nvPr/>
          </p:nvSpPr>
          <p:spPr bwMode="gray">
            <a:xfrm>
              <a:off x="6384011" y="2926777"/>
              <a:ext cx="2549161" cy="430887"/>
            </a:xfrm>
            <a:prstGeom prst="rect">
              <a:avLst/>
            </a:prstGeom>
            <a:noFill/>
          </p:spPr>
          <p:txBody>
            <a:bodyPr wrap="square" lIns="0" tIns="0" rIns="0" bIns="0" rtlCol="0" anchor="t" anchorCtr="0">
              <a:spAutoFit/>
            </a:bodyPr>
            <a:lstStyle>
              <a:defPPr>
                <a:defRPr lang="de-DE"/>
              </a:defPPr>
              <a:lvl1pPr lvl="0" algn="ctr">
                <a:spcAft>
                  <a:spcPts val="600"/>
                </a:spcAft>
                <a:defRPr sz="1200">
                  <a:solidFill>
                    <a:prstClr val="black"/>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800" b="1" i="0" u="none" strike="noStrike" kern="1200" cap="none" spc="0" normalizeH="0" baseline="0" noProof="0">
                  <a:ln>
                    <a:noFill/>
                  </a:ln>
                  <a:solidFill>
                    <a:srgbClr val="FFFFFF"/>
                  </a:solidFill>
                  <a:effectLst/>
                  <a:uLnTx/>
                  <a:uFillTx/>
                  <a:ea typeface="+mn-ea"/>
                  <a:cs typeface="Calibri" panose="020F0502020204030204" pitchFamily="34" charset="0"/>
                </a:rPr>
                <a:t>~$1.7B</a:t>
              </a:r>
            </a:p>
          </p:txBody>
        </p:sp>
      </p:grpSp>
      <p:cxnSp>
        <p:nvCxnSpPr>
          <p:cNvPr id="12" name="Straight Connector 11">
            <a:extLst>
              <a:ext uri="{FF2B5EF4-FFF2-40B4-BE49-F238E27FC236}">
                <a16:creationId xmlns:a16="http://schemas.microsoft.com/office/drawing/2014/main" id="{9A6A5BC3-D926-A751-199D-3679F507AAFF}"/>
              </a:ext>
            </a:extLst>
          </p:cNvPr>
          <p:cNvCxnSpPr>
            <a:cxnSpLocks/>
          </p:cNvCxnSpPr>
          <p:nvPr/>
        </p:nvCxnSpPr>
        <p:spPr>
          <a:xfrm>
            <a:off x="225424" y="1293908"/>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85B52D-5488-4725-3B02-549CFA04E626}"/>
              </a:ext>
            </a:extLst>
          </p:cNvPr>
          <p:cNvCxnSpPr>
            <a:cxnSpLocks/>
          </p:cNvCxnSpPr>
          <p:nvPr/>
        </p:nvCxnSpPr>
        <p:spPr>
          <a:xfrm>
            <a:off x="2278287" y="1293908"/>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A66B95-A990-2733-52EA-628F856B5CE2}"/>
              </a:ext>
            </a:extLst>
          </p:cNvPr>
          <p:cNvCxnSpPr>
            <a:cxnSpLocks/>
          </p:cNvCxnSpPr>
          <p:nvPr/>
        </p:nvCxnSpPr>
        <p:spPr>
          <a:xfrm>
            <a:off x="4331149" y="1293908"/>
            <a:ext cx="163785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85E14A47-869B-0F68-D5A6-0BC438ED48A7}"/>
              </a:ext>
            </a:extLst>
          </p:cNvPr>
          <p:cNvSpPr/>
          <p:nvPr/>
        </p:nvSpPr>
        <p:spPr>
          <a:xfrm>
            <a:off x="225424" y="3227828"/>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3" name="Rectangle: Rounded Corners 12">
            <a:extLst>
              <a:ext uri="{FF2B5EF4-FFF2-40B4-BE49-F238E27FC236}">
                <a16:creationId xmlns:a16="http://schemas.microsoft.com/office/drawing/2014/main" id="{A2F5097E-5E5F-CE09-CE98-F9E5FC51AB94}"/>
              </a:ext>
            </a:extLst>
          </p:cNvPr>
          <p:cNvSpPr/>
          <p:nvPr/>
        </p:nvSpPr>
        <p:spPr>
          <a:xfrm>
            <a:off x="225424" y="1279714"/>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7" name="Rectangle: Rounded Corners 66">
            <a:extLst>
              <a:ext uri="{FF2B5EF4-FFF2-40B4-BE49-F238E27FC236}">
                <a16:creationId xmlns:a16="http://schemas.microsoft.com/office/drawing/2014/main" id="{F8448E22-7FC3-B754-B7B5-812D4FA54836}"/>
              </a:ext>
            </a:extLst>
          </p:cNvPr>
          <p:cNvSpPr/>
          <p:nvPr/>
        </p:nvSpPr>
        <p:spPr>
          <a:xfrm>
            <a:off x="2278287" y="3227828"/>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6" name="Rectangle: Rounded Corners 15">
            <a:extLst>
              <a:ext uri="{FF2B5EF4-FFF2-40B4-BE49-F238E27FC236}">
                <a16:creationId xmlns:a16="http://schemas.microsoft.com/office/drawing/2014/main" id="{D885276A-7315-6247-0BA0-A219F39FB8B0}"/>
              </a:ext>
            </a:extLst>
          </p:cNvPr>
          <p:cNvSpPr/>
          <p:nvPr/>
        </p:nvSpPr>
        <p:spPr>
          <a:xfrm>
            <a:off x="2278287" y="1279714"/>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8" name="Rectangle: Rounded Corners 67">
            <a:extLst>
              <a:ext uri="{FF2B5EF4-FFF2-40B4-BE49-F238E27FC236}">
                <a16:creationId xmlns:a16="http://schemas.microsoft.com/office/drawing/2014/main" id="{B62E1391-66D9-A99A-E02C-6A279B5FF606}"/>
              </a:ext>
            </a:extLst>
          </p:cNvPr>
          <p:cNvSpPr/>
          <p:nvPr/>
        </p:nvSpPr>
        <p:spPr>
          <a:xfrm>
            <a:off x="4331149" y="3227828"/>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9" name="Rectangle: Rounded Corners 18">
            <a:extLst>
              <a:ext uri="{FF2B5EF4-FFF2-40B4-BE49-F238E27FC236}">
                <a16:creationId xmlns:a16="http://schemas.microsoft.com/office/drawing/2014/main" id="{4E7C5316-D205-B692-20E3-5A0E90809FBC}"/>
              </a:ext>
            </a:extLst>
          </p:cNvPr>
          <p:cNvSpPr/>
          <p:nvPr/>
        </p:nvSpPr>
        <p:spPr>
          <a:xfrm>
            <a:off x="4331149" y="1279714"/>
            <a:ext cx="435421" cy="28388"/>
          </a:xfrm>
          <a:prstGeom prst="roundRect">
            <a:avLst>
              <a:gd name="adj" fmla="val 5000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46" name="TextBox 45">
            <a:extLst>
              <a:ext uri="{FF2B5EF4-FFF2-40B4-BE49-F238E27FC236}">
                <a16:creationId xmlns:a16="http://schemas.microsoft.com/office/drawing/2014/main" id="{67E77801-F841-F002-7F21-3898880CA1CD}"/>
              </a:ext>
            </a:extLst>
          </p:cNvPr>
          <p:cNvSpPr txBox="1"/>
          <p:nvPr/>
        </p:nvSpPr>
        <p:spPr>
          <a:xfrm>
            <a:off x="225424" y="1325330"/>
            <a:ext cx="1637850"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Technology</a:t>
            </a:r>
          </a:p>
        </p:txBody>
      </p:sp>
      <p:sp>
        <p:nvSpPr>
          <p:cNvPr id="52" name="TextBox 51">
            <a:extLst>
              <a:ext uri="{FF2B5EF4-FFF2-40B4-BE49-F238E27FC236}">
                <a16:creationId xmlns:a16="http://schemas.microsoft.com/office/drawing/2014/main" id="{85408ADA-8732-2784-7E86-FC334C7C7EF0}"/>
              </a:ext>
            </a:extLst>
          </p:cNvPr>
          <p:cNvSpPr txBox="1"/>
          <p:nvPr/>
        </p:nvSpPr>
        <p:spPr>
          <a:xfrm>
            <a:off x="225424" y="1529694"/>
            <a:ext cx="1637850" cy="615553"/>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Reduce cost and downtime by Automated Code generation</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Customer-Facing Chatbots</a:t>
            </a:r>
          </a:p>
        </p:txBody>
      </p:sp>
      <p:sp>
        <p:nvSpPr>
          <p:cNvPr id="58" name="TextBox 57">
            <a:extLst>
              <a:ext uri="{FF2B5EF4-FFF2-40B4-BE49-F238E27FC236}">
                <a16:creationId xmlns:a16="http://schemas.microsoft.com/office/drawing/2014/main" id="{60067A9C-6F56-6C09-0A37-CC54B578283A}"/>
              </a:ext>
            </a:extLst>
          </p:cNvPr>
          <p:cNvSpPr txBox="1"/>
          <p:nvPr/>
        </p:nvSpPr>
        <p:spPr>
          <a:xfrm>
            <a:off x="2278287" y="1325330"/>
            <a:ext cx="1637850"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Drugs Manufacturing</a:t>
            </a:r>
          </a:p>
        </p:txBody>
      </p:sp>
      <p:sp>
        <p:nvSpPr>
          <p:cNvPr id="59" name="TextBox 58">
            <a:extLst>
              <a:ext uri="{FF2B5EF4-FFF2-40B4-BE49-F238E27FC236}">
                <a16:creationId xmlns:a16="http://schemas.microsoft.com/office/drawing/2014/main" id="{7B381311-B539-4D4B-6B4B-420D1D9017B1}"/>
              </a:ext>
            </a:extLst>
          </p:cNvPr>
          <p:cNvSpPr txBox="1"/>
          <p:nvPr/>
        </p:nvSpPr>
        <p:spPr>
          <a:xfrm>
            <a:off x="2278287" y="1529694"/>
            <a:ext cx="1637850" cy="615553"/>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Accelerated Drug Designing</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Drug Screening</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Generative Product Design</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Optimizing Trials and Process</a:t>
            </a:r>
          </a:p>
        </p:txBody>
      </p:sp>
      <p:sp>
        <p:nvSpPr>
          <p:cNvPr id="60" name="TextBox 59">
            <a:extLst>
              <a:ext uri="{FF2B5EF4-FFF2-40B4-BE49-F238E27FC236}">
                <a16:creationId xmlns:a16="http://schemas.microsoft.com/office/drawing/2014/main" id="{871728E6-56F0-1F46-1D64-8E4573E20478}"/>
              </a:ext>
            </a:extLst>
          </p:cNvPr>
          <p:cNvSpPr txBox="1"/>
          <p:nvPr/>
        </p:nvSpPr>
        <p:spPr>
          <a:xfrm>
            <a:off x="4331149" y="1325330"/>
            <a:ext cx="1636776" cy="36933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Customer Document Generation</a:t>
            </a:r>
          </a:p>
        </p:txBody>
      </p:sp>
      <p:sp>
        <p:nvSpPr>
          <p:cNvPr id="61" name="TextBox 60">
            <a:extLst>
              <a:ext uri="{FF2B5EF4-FFF2-40B4-BE49-F238E27FC236}">
                <a16:creationId xmlns:a16="http://schemas.microsoft.com/office/drawing/2014/main" id="{F10257C2-3F28-6442-A6D2-DD28D50F3876}"/>
              </a:ext>
            </a:extLst>
          </p:cNvPr>
          <p:cNvSpPr txBox="1"/>
          <p:nvPr/>
        </p:nvSpPr>
        <p:spPr>
          <a:xfrm>
            <a:off x="4331150" y="1714360"/>
            <a:ext cx="1636776" cy="615553"/>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Synthetic-data generation</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Data Sharing and Interoperability</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ea typeface="+mn-ea"/>
                <a:cs typeface="+mn-cs"/>
              </a:rPr>
              <a:t>Generative AI Cloud Services</a:t>
            </a:r>
          </a:p>
        </p:txBody>
      </p:sp>
      <p:pic>
        <p:nvPicPr>
          <p:cNvPr id="94" name="Graphic 93" descr="Medicine with solid fill">
            <a:extLst>
              <a:ext uri="{FF2B5EF4-FFF2-40B4-BE49-F238E27FC236}">
                <a16:creationId xmlns:a16="http://schemas.microsoft.com/office/drawing/2014/main" id="{9715E2AF-A55E-BD42-9FB8-782596368A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78287" y="796608"/>
            <a:ext cx="435421" cy="435421"/>
          </a:xfrm>
          <a:prstGeom prst="rect">
            <a:avLst/>
          </a:prstGeom>
        </p:spPr>
      </p:pic>
      <p:pic>
        <p:nvPicPr>
          <p:cNvPr id="95" name="Graphic 94" descr="Folder Search with solid fill">
            <a:extLst>
              <a:ext uri="{FF2B5EF4-FFF2-40B4-BE49-F238E27FC236}">
                <a16:creationId xmlns:a16="http://schemas.microsoft.com/office/drawing/2014/main" id="{D19649F7-8B9E-FA27-6FC9-DB00DB7BF8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31149" y="796608"/>
            <a:ext cx="435421" cy="435421"/>
          </a:xfrm>
          <a:prstGeom prst="rect">
            <a:avLst/>
          </a:prstGeom>
        </p:spPr>
      </p:pic>
      <p:pic>
        <p:nvPicPr>
          <p:cNvPr id="96" name="Graphic 95" descr="Programmer female with solid fill">
            <a:extLst>
              <a:ext uri="{FF2B5EF4-FFF2-40B4-BE49-F238E27FC236}">
                <a16:creationId xmlns:a16="http://schemas.microsoft.com/office/drawing/2014/main" id="{553FC222-03B2-A1EF-1BE3-0745EC745B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5424" y="796608"/>
            <a:ext cx="435421" cy="435421"/>
          </a:xfrm>
          <a:prstGeom prst="rect">
            <a:avLst/>
          </a:prstGeom>
        </p:spPr>
      </p:pic>
      <p:pic>
        <p:nvPicPr>
          <p:cNvPr id="97" name="Graphic 96" descr="Flask with solid fill">
            <a:extLst>
              <a:ext uri="{FF2B5EF4-FFF2-40B4-BE49-F238E27FC236}">
                <a16:creationId xmlns:a16="http://schemas.microsoft.com/office/drawing/2014/main" id="{A765C4A8-4CAC-442B-5E24-23CEE0C50A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5424" y="2740529"/>
            <a:ext cx="435421" cy="435421"/>
          </a:xfrm>
          <a:prstGeom prst="rect">
            <a:avLst/>
          </a:prstGeom>
        </p:spPr>
      </p:pic>
      <p:pic>
        <p:nvPicPr>
          <p:cNvPr id="98" name="Graphic 97" descr="Chat with solid fill">
            <a:extLst>
              <a:ext uri="{FF2B5EF4-FFF2-40B4-BE49-F238E27FC236}">
                <a16:creationId xmlns:a16="http://schemas.microsoft.com/office/drawing/2014/main" id="{B9E7AD13-3A85-69A9-BD4F-5992DE3D6A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78287" y="2740529"/>
            <a:ext cx="435421" cy="435421"/>
          </a:xfrm>
          <a:prstGeom prst="rect">
            <a:avLst/>
          </a:prstGeom>
        </p:spPr>
      </p:pic>
      <p:pic>
        <p:nvPicPr>
          <p:cNvPr id="28" name="Picture 27">
            <a:extLst>
              <a:ext uri="{FF2B5EF4-FFF2-40B4-BE49-F238E27FC236}">
                <a16:creationId xmlns:a16="http://schemas.microsoft.com/office/drawing/2014/main" id="{F8B7C354-00A5-EDCA-9C7F-F76379496BC8}"/>
              </a:ext>
            </a:extLst>
          </p:cNvPr>
          <p:cNvPicPr>
            <a:picLocks noChangeAspect="1"/>
          </p:cNvPicPr>
          <p:nvPr/>
        </p:nvPicPr>
        <p:blipFill>
          <a:blip r:embed="rId14"/>
          <a:stretch>
            <a:fillRect/>
          </a:stretch>
        </p:blipFill>
        <p:spPr>
          <a:xfrm>
            <a:off x="4331149" y="2740529"/>
            <a:ext cx="435421" cy="435421"/>
          </a:xfrm>
          <a:prstGeom prst="rect">
            <a:avLst/>
          </a:prstGeom>
        </p:spPr>
      </p:pic>
      <p:sp>
        <p:nvSpPr>
          <p:cNvPr id="45" name="TextBox 44">
            <a:extLst>
              <a:ext uri="{FF2B5EF4-FFF2-40B4-BE49-F238E27FC236}">
                <a16:creationId xmlns:a16="http://schemas.microsoft.com/office/drawing/2014/main" id="{C4398D52-9287-3670-587E-E2E041F02985}"/>
              </a:ext>
            </a:extLst>
          </p:cNvPr>
          <p:cNvSpPr txBox="1"/>
          <p:nvPr/>
        </p:nvSpPr>
        <p:spPr>
          <a:xfrm>
            <a:off x="1422748" y="4897426"/>
            <a:ext cx="4545177"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Calibri" panose="020F0502020204030204" pitchFamily="34" charset="0"/>
              </a:rPr>
              <a:t>Source: </a:t>
            </a:r>
            <a:r>
              <a:rPr kumimoji="0" lang="en-US" sz="800" b="0" i="0" u="none" strike="noStrike" kern="1200" cap="none" spc="0" normalizeH="0" baseline="0" noProof="0">
                <a:ln>
                  <a:noFill/>
                </a:ln>
                <a:solidFill>
                  <a:srgbClr val="000000"/>
                </a:solidFill>
                <a:effectLst/>
                <a:uLnTx/>
                <a:uFillTx/>
                <a:ea typeface="+mn-ea"/>
                <a:cs typeface="Calibri" panose="020F0502020204030204" pitchFamily="34" charset="0"/>
                <a:hlinkClick r:id="rId15"/>
              </a:rPr>
              <a:t>McKinsey </a:t>
            </a:r>
            <a:r>
              <a:rPr kumimoji="0" lang="en-US" sz="800" b="0" i="0" u="none" strike="noStrike" kern="1200" cap="none" spc="0" normalizeH="0" baseline="0" noProof="0">
                <a:ln>
                  <a:noFill/>
                </a:ln>
                <a:solidFill>
                  <a:srgbClr val="000000"/>
                </a:solidFill>
                <a:effectLst/>
                <a:uLnTx/>
                <a:uFillTx/>
                <a:ea typeface="+mn-ea"/>
                <a:cs typeface="+mn-cs"/>
                <a:hlinkClick r:id="rId15"/>
              </a:rPr>
              <a:t>The economic potential of generative AI</a:t>
            </a:r>
            <a:endParaRPr kumimoji="0" lang="en-US" sz="800" b="0" i="0" u="none" strike="noStrike" kern="1200" cap="none" spc="0" normalizeH="0" baseline="0" noProof="0">
              <a:ln>
                <a:noFill/>
              </a:ln>
              <a:solidFill>
                <a:srgbClr val="000000"/>
              </a:solidFill>
              <a:effectLst/>
              <a:uLnTx/>
              <a:uFillTx/>
              <a:ea typeface="+mn-ea"/>
              <a:cs typeface="+mn-cs"/>
            </a:endParaRPr>
          </a:p>
        </p:txBody>
      </p:sp>
      <p:pic>
        <p:nvPicPr>
          <p:cNvPr id="3" name="Picture 4" descr="File:Revature-768x768.webp">
            <a:extLst>
              <a:ext uri="{FF2B5EF4-FFF2-40B4-BE49-F238E27FC236}">
                <a16:creationId xmlns:a16="http://schemas.microsoft.com/office/drawing/2014/main" id="{87A6FBB5-27F7-D785-B480-F7193F1604AE}"/>
              </a:ext>
            </a:extLst>
          </p:cNvPr>
          <p:cNvPicPr>
            <a:picLocks noChangeAspect="1" noChangeArrowheads="1"/>
          </p:cNvPicPr>
          <p:nvPr/>
        </p:nvPicPr>
        <p:blipFill>
          <a:blip r:embed="rId16">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344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83E3-6C1A-D2B8-6D3C-15E29AD5CB26}"/>
              </a:ext>
            </a:extLst>
          </p:cNvPr>
          <p:cNvSpPr>
            <a:spLocks noGrp="1"/>
          </p:cNvSpPr>
          <p:nvPr>
            <p:ph type="title"/>
          </p:nvPr>
        </p:nvSpPr>
        <p:spPr>
          <a:xfrm>
            <a:off x="225426" y="211724"/>
            <a:ext cx="8707746" cy="346201"/>
          </a:xfrm>
        </p:spPr>
        <p:txBody>
          <a:bodyPr/>
          <a:lstStyle/>
          <a:p>
            <a:r>
              <a:rPr lang="en-US"/>
              <a:t>Activity: Gen AI Wins and Losses</a:t>
            </a:r>
          </a:p>
        </p:txBody>
      </p:sp>
      <p:sp>
        <p:nvSpPr>
          <p:cNvPr id="3" name="TextBox 2">
            <a:extLst>
              <a:ext uri="{FF2B5EF4-FFF2-40B4-BE49-F238E27FC236}">
                <a16:creationId xmlns:a16="http://schemas.microsoft.com/office/drawing/2014/main" id="{CA7D6B25-A4E8-5B5B-604C-D4A27F72D7C5}"/>
              </a:ext>
            </a:extLst>
          </p:cNvPr>
          <p:cNvSpPr txBox="1"/>
          <p:nvPr/>
        </p:nvSpPr>
        <p:spPr>
          <a:xfrm>
            <a:off x="294894" y="975184"/>
            <a:ext cx="8572500" cy="3939796"/>
          </a:xfrm>
          <a:prstGeom prst="rect">
            <a:avLst/>
          </a:prstGeom>
          <a:noFill/>
        </p:spPr>
        <p:txBody>
          <a:bodyPr wrap="square" rtlCol="0">
            <a:spAutoFit/>
          </a:bodyPr>
          <a:lstStyle/>
          <a:p>
            <a:pPr>
              <a:lnSpc>
                <a:spcPct val="107000"/>
              </a:lnSpc>
              <a:spcBef>
                <a:spcPts val="1350"/>
              </a:spcBef>
              <a:spcAft>
                <a:spcPts val="300"/>
              </a:spcAft>
            </a:pPr>
            <a:r>
              <a:rPr lang="en-US" b="1" kern="100">
                <a:solidFill>
                  <a:srgbClr val="0F4761"/>
                </a:solidFill>
                <a:latin typeface="Aptos Display" panose="020B0004020202020204" pitchFamily="34" charset="0"/>
                <a:cs typeface="Times New Roman" panose="02020603050405020304" pitchFamily="18" charset="0"/>
              </a:rPr>
              <a:t>Consider the experience you’ve had, if any, with </a:t>
            </a:r>
            <a:r>
              <a:rPr lang="en-US" b="1" kern="100" err="1">
                <a:solidFill>
                  <a:srgbClr val="0F4761"/>
                </a:solidFill>
                <a:latin typeface="Aptos Display" panose="020B0004020202020204" pitchFamily="34" charset="0"/>
                <a:cs typeface="Times New Roman" panose="02020603050405020304" pitchFamily="18" charset="0"/>
              </a:rPr>
              <a:t>GenAI</a:t>
            </a:r>
            <a:r>
              <a:rPr lang="en-US" b="1" kern="100">
                <a:solidFill>
                  <a:srgbClr val="0F4761"/>
                </a:solidFill>
                <a:latin typeface="Aptos Display" panose="020B0004020202020204" pitchFamily="34" charset="0"/>
                <a:cs typeface="Times New Roman" panose="02020603050405020304" pitchFamily="18" charset="0"/>
              </a:rPr>
              <a:t>. You can also consider the experiences of your peers and collogues, if needed. </a:t>
            </a:r>
          </a:p>
          <a:p>
            <a:endParaRPr lang="en-US" sz="1500"/>
          </a:p>
          <a:p>
            <a:pPr lvl="3"/>
            <a:r>
              <a:rPr lang="en-US" sz="1500" b="1"/>
              <a:t>Wins Using </a:t>
            </a:r>
            <a:r>
              <a:rPr lang="en-US" sz="1500" b="1" err="1"/>
              <a:t>GenAI</a:t>
            </a:r>
            <a:endParaRPr lang="en-US" sz="1500" b="1"/>
          </a:p>
          <a:p>
            <a:pPr marL="1657350" lvl="3" indent="-285750">
              <a:buFont typeface="Arial" panose="020B0604020202020204" pitchFamily="34" charset="0"/>
              <a:buChar char="•"/>
            </a:pPr>
            <a:r>
              <a:rPr lang="en-US" sz="1500"/>
              <a:t>Have you successfully used </a:t>
            </a:r>
            <a:r>
              <a:rPr lang="en-US" sz="1500" err="1"/>
              <a:t>GenAI</a:t>
            </a:r>
            <a:r>
              <a:rPr lang="en-US" sz="1500"/>
              <a:t> to achieve your business goals?</a:t>
            </a:r>
          </a:p>
          <a:p>
            <a:pPr marL="1657350" lvl="3" indent="-285750">
              <a:buFont typeface="Arial" panose="020B0604020202020204" pitchFamily="34" charset="0"/>
              <a:buChar char="•"/>
            </a:pPr>
            <a:r>
              <a:rPr lang="en-US" sz="1500"/>
              <a:t>How were processes made more efficient?</a:t>
            </a:r>
          </a:p>
          <a:p>
            <a:pPr lvl="3"/>
            <a:endParaRPr lang="en-US" sz="1500"/>
          </a:p>
          <a:p>
            <a:pPr lvl="3"/>
            <a:r>
              <a:rPr lang="en-US" sz="1500" b="1"/>
              <a:t>Losses Using </a:t>
            </a:r>
            <a:r>
              <a:rPr lang="en-US" sz="1500" b="1" err="1"/>
              <a:t>GenAI</a:t>
            </a:r>
            <a:endParaRPr lang="en-US" sz="1500" b="1"/>
          </a:p>
          <a:p>
            <a:pPr marL="1657350" lvl="3" indent="-285750">
              <a:buFont typeface="Arial" panose="020B0604020202020204" pitchFamily="34" charset="0"/>
              <a:buChar char="•"/>
            </a:pPr>
            <a:r>
              <a:rPr lang="en-US" sz="1500"/>
              <a:t>Has there been a </a:t>
            </a:r>
            <a:r>
              <a:rPr lang="en-US" sz="1500" err="1"/>
              <a:t>GenAI</a:t>
            </a:r>
            <a:r>
              <a:rPr lang="en-US" sz="1500"/>
              <a:t> project where </a:t>
            </a:r>
            <a:r>
              <a:rPr lang="en-US" sz="1500" err="1"/>
              <a:t>GenAI</a:t>
            </a:r>
            <a:r>
              <a:rPr lang="en-US" sz="1500"/>
              <a:t> turned out not to be the right choice?</a:t>
            </a:r>
          </a:p>
          <a:p>
            <a:pPr marL="1657350" lvl="3" indent="-285750">
              <a:buFont typeface="Arial" panose="020B0604020202020204" pitchFamily="34" charset="0"/>
              <a:buChar char="•"/>
            </a:pPr>
            <a:r>
              <a:rPr lang="en-US" sz="1500"/>
              <a:t>Have there been missed opportunities where </a:t>
            </a:r>
            <a:r>
              <a:rPr lang="en-US" sz="1500" err="1"/>
              <a:t>GenAI</a:t>
            </a:r>
            <a:r>
              <a:rPr lang="en-US" sz="1500"/>
              <a:t> could have improved a business process?</a:t>
            </a:r>
          </a:p>
          <a:p>
            <a:pPr marL="1657350" lvl="3" indent="-285750">
              <a:buFont typeface="Arial" panose="020B0604020202020204" pitchFamily="34" charset="0"/>
              <a:buChar char="•"/>
            </a:pPr>
            <a:endParaRPr lang="en-US" sz="1500"/>
          </a:p>
          <a:p>
            <a:pPr lvl="3"/>
            <a:r>
              <a:rPr lang="en-US" sz="1500" b="1"/>
              <a:t>Neither</a:t>
            </a:r>
          </a:p>
          <a:p>
            <a:pPr marL="1657350" lvl="3" indent="-285750">
              <a:buFont typeface="Arial" panose="020B0604020202020204" pitchFamily="34" charset="0"/>
              <a:buChar char="•"/>
            </a:pPr>
            <a:r>
              <a:rPr lang="en-US" sz="1500"/>
              <a:t>Have there been any conversations with the client that have not going forward or backward – if so, why?</a:t>
            </a:r>
          </a:p>
          <a:p>
            <a:pPr lvl="3"/>
            <a:endParaRPr lang="en-US" sz="1400"/>
          </a:p>
        </p:txBody>
      </p:sp>
      <p:pic>
        <p:nvPicPr>
          <p:cNvPr id="5" name="Graphic 4" descr="Downward trend graph with solid fill">
            <a:extLst>
              <a:ext uri="{FF2B5EF4-FFF2-40B4-BE49-F238E27FC236}">
                <a16:creationId xmlns:a16="http://schemas.microsoft.com/office/drawing/2014/main" id="{77A49AC1-51D7-47CF-8CFC-D6087485F4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380" y="2918017"/>
            <a:ext cx="683512" cy="683512"/>
          </a:xfrm>
          <a:prstGeom prst="rect">
            <a:avLst/>
          </a:prstGeom>
        </p:spPr>
      </p:pic>
      <p:pic>
        <p:nvPicPr>
          <p:cNvPr id="7" name="Graphic 6" descr="Medal with solid fill">
            <a:extLst>
              <a:ext uri="{FF2B5EF4-FFF2-40B4-BE49-F238E27FC236}">
                <a16:creationId xmlns:a16="http://schemas.microsoft.com/office/drawing/2014/main" id="{711405DC-219F-3084-967D-791DF050D8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380" y="1919725"/>
            <a:ext cx="683512" cy="683512"/>
          </a:xfrm>
          <a:prstGeom prst="rect">
            <a:avLst/>
          </a:prstGeom>
        </p:spPr>
      </p:pic>
      <p:pic>
        <p:nvPicPr>
          <p:cNvPr id="6" name="Graphic 5" descr="Customer review with solid fill">
            <a:extLst>
              <a:ext uri="{FF2B5EF4-FFF2-40B4-BE49-F238E27FC236}">
                <a16:creationId xmlns:a16="http://schemas.microsoft.com/office/drawing/2014/main" id="{DCB9E45A-175A-E135-9982-AFF98F8261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570" y="3992261"/>
            <a:ext cx="587867" cy="587867"/>
          </a:xfrm>
          <a:prstGeom prst="rect">
            <a:avLst/>
          </a:prstGeom>
        </p:spPr>
      </p:pic>
      <p:pic>
        <p:nvPicPr>
          <p:cNvPr id="8" name="Picture 4" descr="File:Revature-768x768.webp">
            <a:extLst>
              <a:ext uri="{FF2B5EF4-FFF2-40B4-BE49-F238E27FC236}">
                <a16:creationId xmlns:a16="http://schemas.microsoft.com/office/drawing/2014/main" id="{F04BFD53-45E9-564E-5C7B-5ECD019033FC}"/>
              </a:ext>
            </a:extLst>
          </p:cNvPr>
          <p:cNvPicPr>
            <a:picLocks noChangeAspect="1" noChangeArrowheads="1"/>
          </p:cNvPicPr>
          <p:nvPr/>
        </p:nvPicPr>
        <p:blipFill>
          <a:blip r:embed="rId9">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922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CF2C39-98DB-4F1C-B12C-C96B4133AE48}"/>
              </a:ext>
            </a:extLst>
          </p:cNvPr>
          <p:cNvSpPr>
            <a:spLocks noGrp="1"/>
          </p:cNvSpPr>
          <p:nvPr>
            <p:ph type="title"/>
          </p:nvPr>
        </p:nvSpPr>
        <p:spPr>
          <a:xfrm>
            <a:off x="225426" y="211723"/>
            <a:ext cx="8707746" cy="384721"/>
          </a:xfrm>
        </p:spPr>
        <p:txBody>
          <a:bodyPr/>
          <a:lstStyle/>
          <a:p>
            <a:pPr>
              <a:lnSpc>
                <a:spcPct val="100000"/>
              </a:lnSpc>
            </a:pPr>
            <a:r>
              <a:rPr lang="en-US"/>
              <a:t>Opportunity Prospects – for Consulting and SI firms</a:t>
            </a:r>
          </a:p>
        </p:txBody>
      </p:sp>
      <p:sp>
        <p:nvSpPr>
          <p:cNvPr id="14" name="TextBox 13">
            <a:extLst>
              <a:ext uri="{FF2B5EF4-FFF2-40B4-BE49-F238E27FC236}">
                <a16:creationId xmlns:a16="http://schemas.microsoft.com/office/drawing/2014/main" id="{E3630623-8483-1E8C-FF2A-9F21B74CD0BC}"/>
              </a:ext>
            </a:extLst>
          </p:cNvPr>
          <p:cNvSpPr txBox="1"/>
          <p:nvPr/>
        </p:nvSpPr>
        <p:spPr>
          <a:xfrm>
            <a:off x="3385251" y="2435736"/>
            <a:ext cx="5549778" cy="923330"/>
          </a:xfrm>
          <a:prstGeom prst="rect">
            <a:avLst/>
          </a:prstGeom>
          <a:noFill/>
        </p:spPr>
        <p:txBody>
          <a:bodyPr wrap="square" lIns="0" tIns="0" rIns="0" bIns="0" rtlCol="0" anchor="t">
            <a:spAutoFit/>
          </a:bodyPr>
          <a:lstStyle>
            <a:defPPr>
              <a:defRPr lang="en-US"/>
            </a:defPPr>
            <a:lvl1pPr>
              <a:defRPr sz="1000">
                <a:solidFill>
                  <a:schemeClr val="bg1"/>
                </a:solidFill>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ea typeface="+mn-ea"/>
                <a:cs typeface="+mn-cs"/>
              </a:rPr>
              <a:t>AI Enabled Workforce in IT and ITES (Developers, Testers, Analysts and various functional roles)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ea typeface="+mn-ea"/>
                <a:cs typeface="+mn-cs"/>
              </a:rPr>
              <a:t>Projects including COE Setup, POCs, Point Solutions leveraging AI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ea typeface="+mn-ea"/>
                <a:cs typeface="+mn-cs"/>
              </a:rPr>
              <a:t>New Roles powered by AI: Prompt Engineers,  AI Compliance Managers, AI Integration experts </a:t>
            </a:r>
            <a:r>
              <a:rPr kumimoji="0" lang="en-US" sz="1200" b="0" i="0" u="none" strike="noStrike" kern="1200" cap="none" spc="0" normalizeH="0" baseline="0" noProof="0" err="1">
                <a:ln>
                  <a:noFill/>
                </a:ln>
                <a:solidFill>
                  <a:srgbClr val="FFFFFF"/>
                </a:solidFill>
                <a:effectLst/>
                <a:uLnTx/>
                <a:uFillTx/>
                <a:ea typeface="+mn-ea"/>
                <a:cs typeface="+mn-cs"/>
              </a:rPr>
              <a:t>etc</a:t>
            </a:r>
            <a:endParaRPr kumimoji="0" lang="en-US" sz="1200" b="0" i="0" u="none" strike="noStrike" kern="1200" cap="none" spc="0" normalizeH="0" baseline="0" noProof="0">
              <a:ln>
                <a:noFill/>
              </a:ln>
              <a:solidFill>
                <a:srgbClr val="FFFFFF"/>
              </a:solidFill>
              <a:effectLst/>
              <a:uLnTx/>
              <a:uFillTx/>
              <a:ea typeface="+mn-ea"/>
              <a:cs typeface="+mn-cs"/>
            </a:endParaRPr>
          </a:p>
        </p:txBody>
      </p:sp>
      <p:sp>
        <p:nvSpPr>
          <p:cNvPr id="30" name="TextBox 29">
            <a:extLst>
              <a:ext uri="{FF2B5EF4-FFF2-40B4-BE49-F238E27FC236}">
                <a16:creationId xmlns:a16="http://schemas.microsoft.com/office/drawing/2014/main" id="{88E2B085-C2DD-2142-4676-3F18F03B1612}"/>
              </a:ext>
            </a:extLst>
          </p:cNvPr>
          <p:cNvSpPr txBox="1"/>
          <p:nvPr/>
        </p:nvSpPr>
        <p:spPr>
          <a:xfrm>
            <a:off x="3385251" y="2179116"/>
            <a:ext cx="5549778" cy="24622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ea typeface="+mn-ea"/>
                <a:cs typeface="+mn-cs"/>
              </a:rPr>
              <a:t>Emerging Horizons</a:t>
            </a:r>
          </a:p>
        </p:txBody>
      </p:sp>
      <p:sp>
        <p:nvSpPr>
          <p:cNvPr id="11" name="TextBox 10">
            <a:extLst>
              <a:ext uri="{FF2B5EF4-FFF2-40B4-BE49-F238E27FC236}">
                <a16:creationId xmlns:a16="http://schemas.microsoft.com/office/drawing/2014/main" id="{3B306313-220E-C765-8D13-84F34FBBF04F}"/>
              </a:ext>
            </a:extLst>
          </p:cNvPr>
          <p:cNvSpPr txBox="1"/>
          <p:nvPr/>
        </p:nvSpPr>
        <p:spPr>
          <a:xfrm>
            <a:off x="2973659" y="883535"/>
            <a:ext cx="5961369" cy="923330"/>
          </a:xfrm>
          <a:prstGeom prst="rect">
            <a:avLst/>
          </a:prstGeom>
          <a:noFill/>
        </p:spPr>
        <p:txBody>
          <a:bodyPr wrap="square" lIns="0" tIns="0" rIns="0" bIns="0" rtlCol="0" anchor="t">
            <a:spAutoFit/>
          </a:bodyPr>
          <a:lstStyle>
            <a:defPPr>
              <a:defRPr lang="en-US"/>
            </a:defPPr>
            <a:lvl1pPr>
              <a:defRPr sz="1000">
                <a:solidFill>
                  <a:schemeClr val="bg1"/>
                </a:solidFill>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ea typeface="+mn-ea"/>
                <a:cs typeface="+mn-cs"/>
              </a:rPr>
              <a:t>Productivity based vs Location Arbitrage impacting ~28 Million Software Developer Roles. Opportunities to have more AI enabled programmers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ea typeface="+mn-ea"/>
                <a:cs typeface="+mn-cs"/>
              </a:rPr>
              <a:t>Opportunities within ~11 Mn Shared Services Jobs by creating AI Empowered Techno Functional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ea typeface="+mn-ea"/>
                <a:cs typeface="+mn-cs"/>
              </a:rPr>
              <a:t>Value based pricing models instead of traditional T&amp;M, FP</a:t>
            </a:r>
          </a:p>
        </p:txBody>
      </p:sp>
      <p:sp>
        <p:nvSpPr>
          <p:cNvPr id="29" name="TextBox 28">
            <a:extLst>
              <a:ext uri="{FF2B5EF4-FFF2-40B4-BE49-F238E27FC236}">
                <a16:creationId xmlns:a16="http://schemas.microsoft.com/office/drawing/2014/main" id="{867BEA2A-63E0-697B-8B30-EB405616EE85}"/>
              </a:ext>
            </a:extLst>
          </p:cNvPr>
          <p:cNvSpPr txBox="1"/>
          <p:nvPr/>
        </p:nvSpPr>
        <p:spPr>
          <a:xfrm>
            <a:off x="2973659" y="626915"/>
            <a:ext cx="5961369" cy="24622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ea typeface="+mn-ea"/>
                <a:cs typeface="+mn-cs"/>
              </a:rPr>
              <a:t>Innovation</a:t>
            </a:r>
          </a:p>
        </p:txBody>
      </p:sp>
      <p:sp>
        <p:nvSpPr>
          <p:cNvPr id="17" name="TextBox 16">
            <a:extLst>
              <a:ext uri="{FF2B5EF4-FFF2-40B4-BE49-F238E27FC236}">
                <a16:creationId xmlns:a16="http://schemas.microsoft.com/office/drawing/2014/main" id="{531CAA0B-66FC-A37A-E940-6041DBB3FBAE}"/>
              </a:ext>
            </a:extLst>
          </p:cNvPr>
          <p:cNvSpPr txBox="1"/>
          <p:nvPr/>
        </p:nvSpPr>
        <p:spPr>
          <a:xfrm>
            <a:off x="2973659" y="4025179"/>
            <a:ext cx="5961369" cy="553998"/>
          </a:xfrm>
          <a:prstGeom prst="rect">
            <a:avLst/>
          </a:prstGeom>
          <a:noFill/>
        </p:spPr>
        <p:txBody>
          <a:bodyPr wrap="square" lIns="0" tIns="0" rIns="0" bIns="0" rtlCol="0" anchor="t">
            <a:spAutoFit/>
          </a:bodyPr>
          <a:lstStyle>
            <a:defPPr>
              <a:defRPr lang="en-US"/>
            </a:defPPr>
            <a:lvl1pPr>
              <a:defRPr sz="1000">
                <a:solidFill>
                  <a:schemeClr val="bg1"/>
                </a:solidFill>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ea typeface="+mn-ea"/>
                <a:cs typeface="+mn-cs"/>
              </a:rPr>
              <a:t>Training and Consulting on AI and impact of AI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ea typeface="+mn-ea"/>
                <a:cs typeface="+mn-cs"/>
              </a:rPr>
              <a:t>AI Enabled workforce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ea typeface="+mn-ea"/>
                <a:cs typeface="+mn-cs"/>
              </a:rPr>
              <a:t>Cost Optimization</a:t>
            </a:r>
          </a:p>
        </p:txBody>
      </p:sp>
      <p:sp>
        <p:nvSpPr>
          <p:cNvPr id="31" name="TextBox 30">
            <a:extLst>
              <a:ext uri="{FF2B5EF4-FFF2-40B4-BE49-F238E27FC236}">
                <a16:creationId xmlns:a16="http://schemas.microsoft.com/office/drawing/2014/main" id="{DEA3055E-7E9B-88D9-C2CA-D0F6DAD6C0D5}"/>
              </a:ext>
            </a:extLst>
          </p:cNvPr>
          <p:cNvSpPr txBox="1"/>
          <p:nvPr/>
        </p:nvSpPr>
        <p:spPr>
          <a:xfrm>
            <a:off x="2973659" y="3768559"/>
            <a:ext cx="5961369" cy="24622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ea typeface="+mn-ea"/>
                <a:cs typeface="+mn-cs"/>
              </a:rPr>
              <a:t>Quick Wins</a:t>
            </a:r>
          </a:p>
        </p:txBody>
      </p:sp>
      <p:grpSp>
        <p:nvGrpSpPr>
          <p:cNvPr id="4" name="Group 3">
            <a:extLst>
              <a:ext uri="{FF2B5EF4-FFF2-40B4-BE49-F238E27FC236}">
                <a16:creationId xmlns:a16="http://schemas.microsoft.com/office/drawing/2014/main" id="{8274EEEA-55E7-200A-1862-2AA82992481F}"/>
              </a:ext>
            </a:extLst>
          </p:cNvPr>
          <p:cNvGrpSpPr/>
          <p:nvPr/>
        </p:nvGrpSpPr>
        <p:grpSpPr>
          <a:xfrm>
            <a:off x="225426" y="906396"/>
            <a:ext cx="2988823" cy="3725390"/>
            <a:chOff x="4447935" y="1144588"/>
            <a:chExt cx="3666772" cy="4570413"/>
          </a:xfrm>
        </p:grpSpPr>
        <p:sp>
          <p:nvSpPr>
            <p:cNvPr id="5" name="Freeform 5">
              <a:extLst>
                <a:ext uri="{FF2B5EF4-FFF2-40B4-BE49-F238E27FC236}">
                  <a16:creationId xmlns:a16="http://schemas.microsoft.com/office/drawing/2014/main" id="{B3CF07DD-300A-295D-E1AF-F473E1C8A6E3}"/>
                </a:ext>
              </a:extLst>
            </p:cNvPr>
            <p:cNvSpPr>
              <a:spLocks/>
            </p:cNvSpPr>
            <p:nvPr/>
          </p:nvSpPr>
          <p:spPr bwMode="auto">
            <a:xfrm>
              <a:off x="5727107" y="1144588"/>
              <a:ext cx="1979613" cy="1644650"/>
            </a:xfrm>
            <a:custGeom>
              <a:avLst/>
              <a:gdLst>
                <a:gd name="T0" fmla="*/ 0 w 10386"/>
                <a:gd name="T1" fmla="*/ 0 h 8635"/>
                <a:gd name="T2" fmla="*/ 10386 w 10386"/>
                <a:gd name="T3" fmla="*/ 5996 h 8635"/>
                <a:gd name="T4" fmla="*/ 5816 w 10386"/>
                <a:gd name="T5" fmla="*/ 8635 h 8635"/>
                <a:gd name="T6" fmla="*/ 0 w 10386"/>
                <a:gd name="T7" fmla="*/ 5277 h 8635"/>
                <a:gd name="T8" fmla="*/ 0 w 10386"/>
                <a:gd name="T9" fmla="*/ 0 h 8635"/>
              </a:gdLst>
              <a:ahLst/>
              <a:cxnLst>
                <a:cxn ang="0">
                  <a:pos x="T0" y="T1"/>
                </a:cxn>
                <a:cxn ang="0">
                  <a:pos x="T2" y="T3"/>
                </a:cxn>
                <a:cxn ang="0">
                  <a:pos x="T4" y="T5"/>
                </a:cxn>
                <a:cxn ang="0">
                  <a:pos x="T6" y="T7"/>
                </a:cxn>
                <a:cxn ang="0">
                  <a:pos x="T8" y="T9"/>
                </a:cxn>
              </a:cxnLst>
              <a:rect l="0" t="0" r="r" b="b"/>
              <a:pathLst>
                <a:path w="10386" h="8635">
                  <a:moveTo>
                    <a:pt x="0" y="0"/>
                  </a:moveTo>
                  <a:cubicBezTo>
                    <a:pt x="4285" y="0"/>
                    <a:pt x="8244" y="2286"/>
                    <a:pt x="10386" y="5996"/>
                  </a:cubicBezTo>
                  <a:lnTo>
                    <a:pt x="5816" y="8635"/>
                  </a:lnTo>
                  <a:cubicBezTo>
                    <a:pt x="4617" y="6557"/>
                    <a:pt x="2400" y="5277"/>
                    <a:pt x="0" y="5277"/>
                  </a:cubicBez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 name="Freeform 6">
              <a:extLst>
                <a:ext uri="{FF2B5EF4-FFF2-40B4-BE49-F238E27FC236}">
                  <a16:creationId xmlns:a16="http://schemas.microsoft.com/office/drawing/2014/main" id="{C36983A5-661A-0F22-0745-404DD9BFB16C}"/>
                </a:ext>
              </a:extLst>
            </p:cNvPr>
            <p:cNvSpPr>
              <a:spLocks/>
            </p:cNvSpPr>
            <p:nvPr/>
          </p:nvSpPr>
          <p:spPr bwMode="auto">
            <a:xfrm>
              <a:off x="6835182" y="2287588"/>
              <a:ext cx="1279525" cy="2284413"/>
            </a:xfrm>
            <a:custGeom>
              <a:avLst/>
              <a:gdLst>
                <a:gd name="T0" fmla="*/ 4570 w 6712"/>
                <a:gd name="T1" fmla="*/ 0 h 11992"/>
                <a:gd name="T2" fmla="*/ 4570 w 6712"/>
                <a:gd name="T3" fmla="*/ 11992 h 11992"/>
                <a:gd name="T4" fmla="*/ 0 w 6712"/>
                <a:gd name="T5" fmla="*/ 9354 h 11992"/>
                <a:gd name="T6" fmla="*/ 0 w 6712"/>
                <a:gd name="T7" fmla="*/ 2639 h 11992"/>
                <a:gd name="T8" fmla="*/ 4570 w 6712"/>
                <a:gd name="T9" fmla="*/ 0 h 11992"/>
              </a:gdLst>
              <a:ahLst/>
              <a:cxnLst>
                <a:cxn ang="0">
                  <a:pos x="T0" y="T1"/>
                </a:cxn>
                <a:cxn ang="0">
                  <a:pos x="T2" y="T3"/>
                </a:cxn>
                <a:cxn ang="0">
                  <a:pos x="T4" y="T5"/>
                </a:cxn>
                <a:cxn ang="0">
                  <a:pos x="T6" y="T7"/>
                </a:cxn>
                <a:cxn ang="0">
                  <a:pos x="T8" y="T9"/>
                </a:cxn>
              </a:cxnLst>
              <a:rect l="0" t="0" r="r" b="b"/>
              <a:pathLst>
                <a:path w="6712" h="11992">
                  <a:moveTo>
                    <a:pt x="4570" y="0"/>
                  </a:moveTo>
                  <a:cubicBezTo>
                    <a:pt x="6712" y="3711"/>
                    <a:pt x="6712" y="8282"/>
                    <a:pt x="4570" y="11992"/>
                  </a:cubicBezTo>
                  <a:lnTo>
                    <a:pt x="0" y="9354"/>
                  </a:lnTo>
                  <a:cubicBezTo>
                    <a:pt x="1200" y="7276"/>
                    <a:pt x="1200" y="4716"/>
                    <a:pt x="0" y="2639"/>
                  </a:cubicBezTo>
                  <a:lnTo>
                    <a:pt x="457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 name="Freeform 7">
              <a:extLst>
                <a:ext uri="{FF2B5EF4-FFF2-40B4-BE49-F238E27FC236}">
                  <a16:creationId xmlns:a16="http://schemas.microsoft.com/office/drawing/2014/main" id="{76388E28-2112-2DB3-E400-9D76455ECBEB}"/>
                </a:ext>
              </a:extLst>
            </p:cNvPr>
            <p:cNvSpPr>
              <a:spLocks/>
            </p:cNvSpPr>
            <p:nvPr/>
          </p:nvSpPr>
          <p:spPr bwMode="auto">
            <a:xfrm>
              <a:off x="5727107" y="4068763"/>
              <a:ext cx="1979613" cy="1646238"/>
            </a:xfrm>
            <a:custGeom>
              <a:avLst/>
              <a:gdLst>
                <a:gd name="T0" fmla="*/ 10386 w 10386"/>
                <a:gd name="T1" fmla="*/ 2638 h 8635"/>
                <a:gd name="T2" fmla="*/ 0 w 10386"/>
                <a:gd name="T3" fmla="*/ 8635 h 8635"/>
                <a:gd name="T4" fmla="*/ 0 w 10386"/>
                <a:gd name="T5" fmla="*/ 3358 h 8635"/>
                <a:gd name="T6" fmla="*/ 5816 w 10386"/>
                <a:gd name="T7" fmla="*/ 0 h 8635"/>
                <a:gd name="T8" fmla="*/ 10386 w 10386"/>
                <a:gd name="T9" fmla="*/ 2638 h 8635"/>
              </a:gdLst>
              <a:ahLst/>
              <a:cxnLst>
                <a:cxn ang="0">
                  <a:pos x="T0" y="T1"/>
                </a:cxn>
                <a:cxn ang="0">
                  <a:pos x="T2" y="T3"/>
                </a:cxn>
                <a:cxn ang="0">
                  <a:pos x="T4" y="T5"/>
                </a:cxn>
                <a:cxn ang="0">
                  <a:pos x="T6" y="T7"/>
                </a:cxn>
                <a:cxn ang="0">
                  <a:pos x="T8" y="T9"/>
                </a:cxn>
              </a:cxnLst>
              <a:rect l="0" t="0" r="r" b="b"/>
              <a:pathLst>
                <a:path w="10386" h="8635">
                  <a:moveTo>
                    <a:pt x="10386" y="2638"/>
                  </a:moveTo>
                  <a:cubicBezTo>
                    <a:pt x="8244" y="6349"/>
                    <a:pt x="4285" y="8635"/>
                    <a:pt x="0" y="8635"/>
                  </a:cubicBezTo>
                  <a:lnTo>
                    <a:pt x="0" y="3358"/>
                  </a:lnTo>
                  <a:cubicBezTo>
                    <a:pt x="2400" y="3358"/>
                    <a:pt x="4617" y="2078"/>
                    <a:pt x="5816" y="0"/>
                  </a:cubicBezTo>
                  <a:lnTo>
                    <a:pt x="10386" y="2638"/>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8" name="Freeform: Shape 7">
              <a:extLst>
                <a:ext uri="{FF2B5EF4-FFF2-40B4-BE49-F238E27FC236}">
                  <a16:creationId xmlns:a16="http://schemas.microsoft.com/office/drawing/2014/main" id="{B3F674D3-FFDB-DB45-8FC0-F7A56D479E76}"/>
                </a:ext>
              </a:extLst>
            </p:cNvPr>
            <p:cNvSpPr/>
            <p:nvPr/>
          </p:nvSpPr>
          <p:spPr>
            <a:xfrm>
              <a:off x="4447935" y="2150136"/>
              <a:ext cx="1279171" cy="2559317"/>
            </a:xfrm>
            <a:custGeom>
              <a:avLst/>
              <a:gdLst>
                <a:gd name="connsiteX0" fmla="*/ 1279171 w 1279171"/>
                <a:gd name="connsiteY0" fmla="*/ 0 h 2559317"/>
                <a:gd name="connsiteX1" fmla="*/ 1279171 w 1279171"/>
                <a:gd name="connsiteY1" fmla="*/ 282062 h 2559317"/>
                <a:gd name="connsiteX2" fmla="*/ 282368 w 1279171"/>
                <a:gd name="connsiteY2" fmla="*/ 1278865 h 2559317"/>
                <a:gd name="connsiteX3" fmla="*/ 1279171 w 1279171"/>
                <a:gd name="connsiteY3" fmla="*/ 2275668 h 2559317"/>
                <a:gd name="connsiteX4" fmla="*/ 1279171 w 1279171"/>
                <a:gd name="connsiteY4" fmla="*/ 2559317 h 2559317"/>
                <a:gd name="connsiteX5" fmla="*/ 1021407 w 1279171"/>
                <a:gd name="connsiteY5" fmla="*/ 2533316 h 2559317"/>
                <a:gd name="connsiteX6" fmla="*/ 0 w 1279171"/>
                <a:gd name="connsiteY6" fmla="*/ 1279563 h 2559317"/>
                <a:gd name="connsiteX7" fmla="*/ 1021407 w 1279171"/>
                <a:gd name="connsiteY7" fmla="*/ 25993 h 255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9171" h="2559317">
                  <a:moveTo>
                    <a:pt x="1279171" y="0"/>
                  </a:moveTo>
                  <a:lnTo>
                    <a:pt x="1279171" y="282062"/>
                  </a:lnTo>
                  <a:cubicBezTo>
                    <a:pt x="728652" y="282062"/>
                    <a:pt x="282368" y="728346"/>
                    <a:pt x="282368" y="1278865"/>
                  </a:cubicBezTo>
                  <a:cubicBezTo>
                    <a:pt x="282368" y="1829384"/>
                    <a:pt x="728652" y="2275668"/>
                    <a:pt x="1279171" y="2275668"/>
                  </a:cubicBezTo>
                  <a:lnTo>
                    <a:pt x="1279171" y="2559317"/>
                  </a:lnTo>
                  <a:lnTo>
                    <a:pt x="1021407" y="2533316"/>
                  </a:lnTo>
                  <a:cubicBezTo>
                    <a:pt x="438564" y="2413979"/>
                    <a:pt x="0" y="1897979"/>
                    <a:pt x="0" y="1279563"/>
                  </a:cubicBezTo>
                  <a:cubicBezTo>
                    <a:pt x="0" y="661147"/>
                    <a:pt x="438564" y="145294"/>
                    <a:pt x="1021407" y="25993"/>
                  </a:cubicBezTo>
                  <a:close/>
                </a:path>
              </a:pathLst>
            </a:custGeom>
            <a:gradFill>
              <a:gsLst>
                <a:gs pos="49000">
                  <a:schemeClr val="accent5"/>
                </a:gs>
                <a:gs pos="100000">
                  <a:schemeClr val="accent5">
                    <a:lumMod val="5000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pic>
        <p:nvPicPr>
          <p:cNvPr id="9" name="Graphic 8" descr="Handshake with solid fill">
            <a:extLst>
              <a:ext uri="{FF2B5EF4-FFF2-40B4-BE49-F238E27FC236}">
                <a16:creationId xmlns:a16="http://schemas.microsoft.com/office/drawing/2014/main" id="{D076DB43-2F94-6A97-C477-FB89B8D7D7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675" y="2311891"/>
            <a:ext cx="914400" cy="914400"/>
          </a:xfrm>
          <a:prstGeom prst="rect">
            <a:avLst/>
          </a:prstGeom>
        </p:spPr>
      </p:pic>
      <p:sp>
        <p:nvSpPr>
          <p:cNvPr id="32" name="Freeform: Shape 31">
            <a:extLst>
              <a:ext uri="{FF2B5EF4-FFF2-40B4-BE49-F238E27FC236}">
                <a16:creationId xmlns:a16="http://schemas.microsoft.com/office/drawing/2014/main" id="{88F59B9D-C2ED-CB20-EF3E-945B60742E94}"/>
              </a:ext>
            </a:extLst>
          </p:cNvPr>
          <p:cNvSpPr/>
          <p:nvPr/>
        </p:nvSpPr>
        <p:spPr>
          <a:xfrm>
            <a:off x="1773322" y="1260280"/>
            <a:ext cx="527094" cy="544136"/>
          </a:xfrm>
          <a:custGeom>
            <a:avLst/>
            <a:gdLst>
              <a:gd name="connsiteX0" fmla="*/ 414900 w 830399"/>
              <a:gd name="connsiteY0" fmla="*/ 367313 h 857250"/>
              <a:gd name="connsiteX1" fmla="*/ 359226 w 830399"/>
              <a:gd name="connsiteY1" fmla="*/ 422967 h 857250"/>
              <a:gd name="connsiteX2" fmla="*/ 414880 w 830399"/>
              <a:gd name="connsiteY2" fmla="*/ 478641 h 857250"/>
              <a:gd name="connsiteX3" fmla="*/ 470554 w 830399"/>
              <a:gd name="connsiteY3" fmla="*/ 422986 h 857250"/>
              <a:gd name="connsiteX4" fmla="*/ 470554 w 830399"/>
              <a:gd name="connsiteY4" fmla="*/ 422977 h 857250"/>
              <a:gd name="connsiteX5" fmla="*/ 414900 w 830399"/>
              <a:gd name="connsiteY5" fmla="*/ 367313 h 857250"/>
              <a:gd name="connsiteX6" fmla="*/ 414900 w 830399"/>
              <a:gd name="connsiteY6" fmla="*/ 499215 h 857250"/>
              <a:gd name="connsiteX7" fmla="*/ 338700 w 830399"/>
              <a:gd name="connsiteY7" fmla="*/ 423015 h 857250"/>
              <a:gd name="connsiteX8" fmla="*/ 414900 w 830399"/>
              <a:gd name="connsiteY8" fmla="*/ 346815 h 857250"/>
              <a:gd name="connsiteX9" fmla="*/ 491100 w 830399"/>
              <a:gd name="connsiteY9" fmla="*/ 423015 h 857250"/>
              <a:gd name="connsiteX10" fmla="*/ 414900 w 830399"/>
              <a:gd name="connsiteY10" fmla="*/ 499215 h 857250"/>
              <a:gd name="connsiteX11" fmla="*/ 253927 w 830399"/>
              <a:gd name="connsiteY11" fmla="*/ 402165 h 857250"/>
              <a:gd name="connsiteX12" fmla="*/ 255375 w 830399"/>
              <a:gd name="connsiteY12" fmla="*/ 400745 h 857250"/>
              <a:gd name="connsiteX13" fmla="*/ 285588 w 830399"/>
              <a:gd name="connsiteY13" fmla="*/ 400745 h 857250"/>
              <a:gd name="connsiteX14" fmla="*/ 295589 w 830399"/>
              <a:gd name="connsiteY14" fmla="*/ 392954 h 857250"/>
              <a:gd name="connsiteX15" fmla="*/ 309315 w 830399"/>
              <a:gd name="connsiteY15" fmla="*/ 359826 h 857250"/>
              <a:gd name="connsiteX16" fmla="*/ 307772 w 830399"/>
              <a:gd name="connsiteY16" fmla="*/ 347262 h 857250"/>
              <a:gd name="connsiteX17" fmla="*/ 286379 w 830399"/>
              <a:gd name="connsiteY17" fmla="*/ 325879 h 857250"/>
              <a:gd name="connsiteX18" fmla="*/ 286379 w 830399"/>
              <a:gd name="connsiteY18" fmla="*/ 323860 h 857250"/>
              <a:gd name="connsiteX19" fmla="*/ 315811 w 830399"/>
              <a:gd name="connsiteY19" fmla="*/ 294418 h 857250"/>
              <a:gd name="connsiteX20" fmla="*/ 317821 w 830399"/>
              <a:gd name="connsiteY20" fmla="*/ 294418 h 857250"/>
              <a:gd name="connsiteX21" fmla="*/ 339204 w 830399"/>
              <a:gd name="connsiteY21" fmla="*/ 315820 h 857250"/>
              <a:gd name="connsiteX22" fmla="*/ 351777 w 830399"/>
              <a:gd name="connsiteY22" fmla="*/ 317363 h 857250"/>
              <a:gd name="connsiteX23" fmla="*/ 384905 w 830399"/>
              <a:gd name="connsiteY23" fmla="*/ 303638 h 857250"/>
              <a:gd name="connsiteX24" fmla="*/ 392697 w 830399"/>
              <a:gd name="connsiteY24" fmla="*/ 293656 h 857250"/>
              <a:gd name="connsiteX25" fmla="*/ 392697 w 830399"/>
              <a:gd name="connsiteY25" fmla="*/ 263414 h 857250"/>
              <a:gd name="connsiteX26" fmla="*/ 394106 w 830399"/>
              <a:gd name="connsiteY26" fmla="*/ 261995 h 857250"/>
              <a:gd name="connsiteX27" fmla="*/ 435750 w 830399"/>
              <a:gd name="connsiteY27" fmla="*/ 261995 h 857250"/>
              <a:gd name="connsiteX28" fmla="*/ 437169 w 830399"/>
              <a:gd name="connsiteY28" fmla="*/ 263414 h 857250"/>
              <a:gd name="connsiteX29" fmla="*/ 437169 w 830399"/>
              <a:gd name="connsiteY29" fmla="*/ 293656 h 857250"/>
              <a:gd name="connsiteX30" fmla="*/ 444932 w 830399"/>
              <a:gd name="connsiteY30" fmla="*/ 303638 h 857250"/>
              <a:gd name="connsiteX31" fmla="*/ 478060 w 830399"/>
              <a:gd name="connsiteY31" fmla="*/ 317363 h 857250"/>
              <a:gd name="connsiteX32" fmla="*/ 490604 w 830399"/>
              <a:gd name="connsiteY32" fmla="*/ 315820 h 857250"/>
              <a:gd name="connsiteX33" fmla="*/ 511997 w 830399"/>
              <a:gd name="connsiteY33" fmla="*/ 294437 h 857250"/>
              <a:gd name="connsiteX34" fmla="*/ 514026 w 830399"/>
              <a:gd name="connsiteY34" fmla="*/ 294437 h 857250"/>
              <a:gd name="connsiteX35" fmla="*/ 543458 w 830399"/>
              <a:gd name="connsiteY35" fmla="*/ 323879 h 857250"/>
              <a:gd name="connsiteX36" fmla="*/ 543458 w 830399"/>
              <a:gd name="connsiteY36" fmla="*/ 325898 h 857250"/>
              <a:gd name="connsiteX37" fmla="*/ 522084 w 830399"/>
              <a:gd name="connsiteY37" fmla="*/ 347282 h 857250"/>
              <a:gd name="connsiteX38" fmla="*/ 520522 w 830399"/>
              <a:gd name="connsiteY38" fmla="*/ 359845 h 857250"/>
              <a:gd name="connsiteX39" fmla="*/ 534257 w 830399"/>
              <a:gd name="connsiteY39" fmla="*/ 392963 h 857250"/>
              <a:gd name="connsiteX40" fmla="*/ 544230 w 830399"/>
              <a:gd name="connsiteY40" fmla="*/ 400745 h 857250"/>
              <a:gd name="connsiteX41" fmla="*/ 574472 w 830399"/>
              <a:gd name="connsiteY41" fmla="*/ 400745 h 857250"/>
              <a:gd name="connsiteX42" fmla="*/ 575891 w 830399"/>
              <a:gd name="connsiteY42" fmla="*/ 402165 h 857250"/>
              <a:gd name="connsiteX43" fmla="*/ 575891 w 830399"/>
              <a:gd name="connsiteY43" fmla="*/ 443789 h 857250"/>
              <a:gd name="connsiteX44" fmla="*/ 574472 w 830399"/>
              <a:gd name="connsiteY44" fmla="*/ 445208 h 857250"/>
              <a:gd name="connsiteX45" fmla="*/ 544192 w 830399"/>
              <a:gd name="connsiteY45" fmla="*/ 445208 h 857250"/>
              <a:gd name="connsiteX46" fmla="*/ 534257 w 830399"/>
              <a:gd name="connsiteY46" fmla="*/ 452990 h 857250"/>
              <a:gd name="connsiteX47" fmla="*/ 520522 w 830399"/>
              <a:gd name="connsiteY47" fmla="*/ 486127 h 857250"/>
              <a:gd name="connsiteX48" fmla="*/ 522084 w 830399"/>
              <a:gd name="connsiteY48" fmla="*/ 498681 h 857250"/>
              <a:gd name="connsiteX49" fmla="*/ 543430 w 830399"/>
              <a:gd name="connsiteY49" fmla="*/ 520065 h 857250"/>
              <a:gd name="connsiteX50" fmla="*/ 543430 w 830399"/>
              <a:gd name="connsiteY50" fmla="*/ 522065 h 857250"/>
              <a:gd name="connsiteX51" fmla="*/ 513998 w 830399"/>
              <a:gd name="connsiteY51" fmla="*/ 551498 h 857250"/>
              <a:gd name="connsiteX52" fmla="*/ 511969 w 830399"/>
              <a:gd name="connsiteY52" fmla="*/ 551498 h 857250"/>
              <a:gd name="connsiteX53" fmla="*/ 490595 w 830399"/>
              <a:gd name="connsiteY53" fmla="*/ 530104 h 857250"/>
              <a:gd name="connsiteX54" fmla="*/ 478031 w 830399"/>
              <a:gd name="connsiteY54" fmla="*/ 528561 h 857250"/>
              <a:gd name="connsiteX55" fmla="*/ 444894 w 830399"/>
              <a:gd name="connsiteY55" fmla="*/ 542287 h 857250"/>
              <a:gd name="connsiteX56" fmla="*/ 437131 w 830399"/>
              <a:gd name="connsiteY56" fmla="*/ 552269 h 857250"/>
              <a:gd name="connsiteX57" fmla="*/ 437131 w 830399"/>
              <a:gd name="connsiteY57" fmla="*/ 582511 h 857250"/>
              <a:gd name="connsiteX58" fmla="*/ 435712 w 830399"/>
              <a:gd name="connsiteY58" fmla="*/ 583930 h 857250"/>
              <a:gd name="connsiteX59" fmla="*/ 394068 w 830399"/>
              <a:gd name="connsiteY59" fmla="*/ 583930 h 857250"/>
              <a:gd name="connsiteX60" fmla="*/ 392659 w 830399"/>
              <a:gd name="connsiteY60" fmla="*/ 582511 h 857250"/>
              <a:gd name="connsiteX61" fmla="*/ 392659 w 830399"/>
              <a:gd name="connsiteY61" fmla="*/ 552288 h 857250"/>
              <a:gd name="connsiteX62" fmla="*/ 384867 w 830399"/>
              <a:gd name="connsiteY62" fmla="*/ 542306 h 857250"/>
              <a:gd name="connsiteX63" fmla="*/ 351739 w 830399"/>
              <a:gd name="connsiteY63" fmla="*/ 528580 h 857250"/>
              <a:gd name="connsiteX64" fmla="*/ 339166 w 830399"/>
              <a:gd name="connsiteY64" fmla="*/ 530123 h 857250"/>
              <a:gd name="connsiteX65" fmla="*/ 317783 w 830399"/>
              <a:gd name="connsiteY65" fmla="*/ 551498 h 857250"/>
              <a:gd name="connsiteX66" fmla="*/ 315773 w 830399"/>
              <a:gd name="connsiteY66" fmla="*/ 551498 h 857250"/>
              <a:gd name="connsiteX67" fmla="*/ 286341 w 830399"/>
              <a:gd name="connsiteY67" fmla="*/ 522065 h 857250"/>
              <a:gd name="connsiteX68" fmla="*/ 286341 w 830399"/>
              <a:gd name="connsiteY68" fmla="*/ 520065 h 857250"/>
              <a:gd name="connsiteX69" fmla="*/ 307734 w 830399"/>
              <a:gd name="connsiteY69" fmla="*/ 498662 h 857250"/>
              <a:gd name="connsiteX70" fmla="*/ 309277 w 830399"/>
              <a:gd name="connsiteY70" fmla="*/ 486108 h 857250"/>
              <a:gd name="connsiteX71" fmla="*/ 295551 w 830399"/>
              <a:gd name="connsiteY71" fmla="*/ 452971 h 857250"/>
              <a:gd name="connsiteX72" fmla="*/ 285550 w 830399"/>
              <a:gd name="connsiteY72" fmla="*/ 445189 h 857250"/>
              <a:gd name="connsiteX73" fmla="*/ 255337 w 830399"/>
              <a:gd name="connsiteY73" fmla="*/ 445189 h 857250"/>
              <a:gd name="connsiteX74" fmla="*/ 253889 w 830399"/>
              <a:gd name="connsiteY74" fmla="*/ 443770 h 857250"/>
              <a:gd name="connsiteX75" fmla="*/ 253889 w 830399"/>
              <a:gd name="connsiteY75" fmla="*/ 402146 h 857250"/>
              <a:gd name="connsiteX76" fmla="*/ 255375 w 830399"/>
              <a:gd name="connsiteY76" fmla="*/ 465782 h 857250"/>
              <a:gd name="connsiteX77" fmla="*/ 233267 w 830399"/>
              <a:gd name="connsiteY77" fmla="*/ 443827 h 857250"/>
              <a:gd name="connsiteX78" fmla="*/ 233267 w 830399"/>
              <a:gd name="connsiteY78" fmla="*/ 443789 h 857250"/>
              <a:gd name="connsiteX79" fmla="*/ 233267 w 830399"/>
              <a:gd name="connsiteY79" fmla="*/ 402165 h 857250"/>
              <a:gd name="connsiteX80" fmla="*/ 255299 w 830399"/>
              <a:gd name="connsiteY80" fmla="*/ 380162 h 857250"/>
              <a:gd name="connsiteX81" fmla="*/ 277739 w 830399"/>
              <a:gd name="connsiteY81" fmla="*/ 380162 h 857250"/>
              <a:gd name="connsiteX82" fmla="*/ 287626 w 830399"/>
              <a:gd name="connsiteY82" fmla="*/ 356302 h 857250"/>
              <a:gd name="connsiteX83" fmla="*/ 271767 w 830399"/>
              <a:gd name="connsiteY83" fmla="*/ 340424 h 857250"/>
              <a:gd name="connsiteX84" fmla="*/ 271767 w 830399"/>
              <a:gd name="connsiteY84" fmla="*/ 309315 h 857250"/>
              <a:gd name="connsiteX85" fmla="*/ 301228 w 830399"/>
              <a:gd name="connsiteY85" fmla="*/ 279883 h 857250"/>
              <a:gd name="connsiteX86" fmla="*/ 332337 w 830399"/>
              <a:gd name="connsiteY86" fmla="*/ 279883 h 857250"/>
              <a:gd name="connsiteX87" fmla="*/ 348205 w 830399"/>
              <a:gd name="connsiteY87" fmla="*/ 295770 h 857250"/>
              <a:gd name="connsiteX88" fmla="*/ 372085 w 830399"/>
              <a:gd name="connsiteY88" fmla="*/ 285874 h 857250"/>
              <a:gd name="connsiteX89" fmla="*/ 372085 w 830399"/>
              <a:gd name="connsiteY89" fmla="*/ 263414 h 857250"/>
              <a:gd name="connsiteX90" fmla="*/ 394068 w 830399"/>
              <a:gd name="connsiteY90" fmla="*/ 241421 h 857250"/>
              <a:gd name="connsiteX91" fmla="*/ 435712 w 830399"/>
              <a:gd name="connsiteY91" fmla="*/ 241421 h 857250"/>
              <a:gd name="connsiteX92" fmla="*/ 457686 w 830399"/>
              <a:gd name="connsiteY92" fmla="*/ 263414 h 857250"/>
              <a:gd name="connsiteX93" fmla="*/ 457686 w 830399"/>
              <a:gd name="connsiteY93" fmla="*/ 285864 h 857250"/>
              <a:gd name="connsiteX94" fmla="*/ 481546 w 830399"/>
              <a:gd name="connsiteY94" fmla="*/ 295761 h 857250"/>
              <a:gd name="connsiteX95" fmla="*/ 497434 w 830399"/>
              <a:gd name="connsiteY95" fmla="*/ 279883 h 857250"/>
              <a:gd name="connsiteX96" fmla="*/ 528542 w 830399"/>
              <a:gd name="connsiteY96" fmla="*/ 279883 h 857250"/>
              <a:gd name="connsiteX97" fmla="*/ 557975 w 830399"/>
              <a:gd name="connsiteY97" fmla="*/ 309315 h 857250"/>
              <a:gd name="connsiteX98" fmla="*/ 557975 w 830399"/>
              <a:gd name="connsiteY98" fmla="*/ 340424 h 857250"/>
              <a:gd name="connsiteX99" fmla="*/ 542106 w 830399"/>
              <a:gd name="connsiteY99" fmla="*/ 356302 h 857250"/>
              <a:gd name="connsiteX100" fmla="*/ 552002 w 830399"/>
              <a:gd name="connsiteY100" fmla="*/ 380162 h 857250"/>
              <a:gd name="connsiteX101" fmla="*/ 574443 w 830399"/>
              <a:gd name="connsiteY101" fmla="*/ 380162 h 857250"/>
              <a:gd name="connsiteX102" fmla="*/ 596436 w 830399"/>
              <a:gd name="connsiteY102" fmla="*/ 402165 h 857250"/>
              <a:gd name="connsiteX103" fmla="*/ 596436 w 830399"/>
              <a:gd name="connsiteY103" fmla="*/ 443789 h 857250"/>
              <a:gd name="connsiteX104" fmla="*/ 574443 w 830399"/>
              <a:gd name="connsiteY104" fmla="*/ 465773 h 857250"/>
              <a:gd name="connsiteX105" fmla="*/ 552002 w 830399"/>
              <a:gd name="connsiteY105" fmla="*/ 465773 h 857250"/>
              <a:gd name="connsiteX106" fmla="*/ 542106 w 830399"/>
              <a:gd name="connsiteY106" fmla="*/ 489585 h 857250"/>
              <a:gd name="connsiteX107" fmla="*/ 557975 w 830399"/>
              <a:gd name="connsiteY107" fmla="*/ 505473 h 857250"/>
              <a:gd name="connsiteX108" fmla="*/ 557975 w 830399"/>
              <a:gd name="connsiteY108" fmla="*/ 536581 h 857250"/>
              <a:gd name="connsiteX109" fmla="*/ 528542 w 830399"/>
              <a:gd name="connsiteY109" fmla="*/ 566071 h 857250"/>
              <a:gd name="connsiteX110" fmla="*/ 497434 w 830399"/>
              <a:gd name="connsiteY110" fmla="*/ 566071 h 857250"/>
              <a:gd name="connsiteX111" fmla="*/ 481546 w 830399"/>
              <a:gd name="connsiteY111" fmla="*/ 550174 h 857250"/>
              <a:gd name="connsiteX112" fmla="*/ 457686 w 830399"/>
              <a:gd name="connsiteY112" fmla="*/ 560070 h 857250"/>
              <a:gd name="connsiteX113" fmla="*/ 457686 w 830399"/>
              <a:gd name="connsiteY113" fmla="*/ 582501 h 857250"/>
              <a:gd name="connsiteX114" fmla="*/ 435712 w 830399"/>
              <a:gd name="connsiteY114" fmla="*/ 604504 h 857250"/>
              <a:gd name="connsiteX115" fmla="*/ 394068 w 830399"/>
              <a:gd name="connsiteY115" fmla="*/ 604504 h 857250"/>
              <a:gd name="connsiteX116" fmla="*/ 372085 w 830399"/>
              <a:gd name="connsiteY116" fmla="*/ 582501 h 857250"/>
              <a:gd name="connsiteX117" fmla="*/ 372085 w 830399"/>
              <a:gd name="connsiteY117" fmla="*/ 560070 h 857250"/>
              <a:gd name="connsiteX118" fmla="*/ 348205 w 830399"/>
              <a:gd name="connsiteY118" fmla="*/ 550174 h 857250"/>
              <a:gd name="connsiteX119" fmla="*/ 332327 w 830399"/>
              <a:gd name="connsiteY119" fmla="*/ 566071 h 857250"/>
              <a:gd name="connsiteX120" fmla="*/ 301219 w 830399"/>
              <a:gd name="connsiteY120" fmla="*/ 566071 h 857250"/>
              <a:gd name="connsiteX121" fmla="*/ 271758 w 830399"/>
              <a:gd name="connsiteY121" fmla="*/ 536639 h 857250"/>
              <a:gd name="connsiteX122" fmla="*/ 271758 w 830399"/>
              <a:gd name="connsiteY122" fmla="*/ 505530 h 857250"/>
              <a:gd name="connsiteX123" fmla="*/ 287655 w 830399"/>
              <a:gd name="connsiteY123" fmla="*/ 489642 h 857250"/>
              <a:gd name="connsiteX124" fmla="*/ 277768 w 830399"/>
              <a:gd name="connsiteY124" fmla="*/ 465830 h 857250"/>
              <a:gd name="connsiteX125" fmla="*/ 121377 w 830399"/>
              <a:gd name="connsiteY125" fmla="*/ 136388 h 857250"/>
              <a:gd name="connsiteX126" fmla="*/ 181613 w 830399"/>
              <a:gd name="connsiteY126" fmla="*/ 196606 h 857250"/>
              <a:gd name="connsiteX127" fmla="*/ 196145 w 830399"/>
              <a:gd name="connsiteY127" fmla="*/ 197297 h 857250"/>
              <a:gd name="connsiteX128" fmla="*/ 196836 w 830399"/>
              <a:gd name="connsiteY128" fmla="*/ 182766 h 857250"/>
              <a:gd name="connsiteX129" fmla="*/ 196120 w 830399"/>
              <a:gd name="connsiteY129" fmla="*/ 182051 h 857250"/>
              <a:gd name="connsiteX130" fmla="*/ 135941 w 830399"/>
              <a:gd name="connsiteY130" fmla="*/ 121825 h 857250"/>
              <a:gd name="connsiteX131" fmla="*/ 121377 w 830399"/>
              <a:gd name="connsiteY131" fmla="*/ 121825 h 857250"/>
              <a:gd name="connsiteX132" fmla="*/ 121377 w 830399"/>
              <a:gd name="connsiteY132" fmla="*/ 136388 h 857250"/>
              <a:gd name="connsiteX133" fmla="*/ 0 w 830399"/>
              <a:gd name="connsiteY133" fmla="*/ 415509 h 857250"/>
              <a:gd name="connsiteX134" fmla="*/ 10277 w 830399"/>
              <a:gd name="connsiteY134" fmla="*/ 405222 h 857250"/>
              <a:gd name="connsiteX135" fmla="*/ 95469 w 830399"/>
              <a:gd name="connsiteY135" fmla="*/ 405222 h 857250"/>
              <a:gd name="connsiteX136" fmla="*/ 105756 w 830399"/>
              <a:gd name="connsiteY136" fmla="*/ 415509 h 857250"/>
              <a:gd name="connsiteX137" fmla="*/ 95469 w 830399"/>
              <a:gd name="connsiteY137" fmla="*/ 425796 h 857250"/>
              <a:gd name="connsiteX138" fmla="*/ 10277 w 830399"/>
              <a:gd name="connsiteY138" fmla="*/ 425796 h 857250"/>
              <a:gd name="connsiteX139" fmla="*/ 0 w 830399"/>
              <a:gd name="connsiteY139" fmla="*/ 415519 h 857250"/>
              <a:gd name="connsiteX140" fmla="*/ 0 w 830399"/>
              <a:gd name="connsiteY140" fmla="*/ 415509 h 857250"/>
              <a:gd name="connsiteX141" fmla="*/ 121825 w 830399"/>
              <a:gd name="connsiteY141" fmla="*/ 694458 h 857250"/>
              <a:gd name="connsiteX142" fmla="*/ 121820 w 830399"/>
              <a:gd name="connsiteY142" fmla="*/ 709008 h 857250"/>
              <a:gd name="connsiteX143" fmla="*/ 136369 w 830399"/>
              <a:gd name="connsiteY143" fmla="*/ 709012 h 857250"/>
              <a:gd name="connsiteX144" fmla="*/ 196596 w 830399"/>
              <a:gd name="connsiteY144" fmla="*/ 648776 h 857250"/>
              <a:gd name="connsiteX145" fmla="*/ 196601 w 830399"/>
              <a:gd name="connsiteY145" fmla="*/ 634236 h 857250"/>
              <a:gd name="connsiteX146" fmla="*/ 182061 w 830399"/>
              <a:gd name="connsiteY146" fmla="*/ 634232 h 857250"/>
              <a:gd name="connsiteX147" fmla="*/ 121825 w 830399"/>
              <a:gd name="connsiteY147" fmla="*/ 694458 h 857250"/>
              <a:gd name="connsiteX148" fmla="*/ 709003 w 830399"/>
              <a:gd name="connsiteY148" fmla="*/ 694001 h 857250"/>
              <a:gd name="connsiteX149" fmla="*/ 648776 w 830399"/>
              <a:gd name="connsiteY149" fmla="*/ 633794 h 857250"/>
              <a:gd name="connsiteX150" fmla="*/ 634245 w 830399"/>
              <a:gd name="connsiteY150" fmla="*/ 633102 h 857250"/>
              <a:gd name="connsiteX151" fmla="*/ 633553 w 830399"/>
              <a:gd name="connsiteY151" fmla="*/ 647633 h 857250"/>
              <a:gd name="connsiteX152" fmla="*/ 634270 w 830399"/>
              <a:gd name="connsiteY152" fmla="*/ 648348 h 857250"/>
              <a:gd name="connsiteX153" fmla="*/ 694477 w 830399"/>
              <a:gd name="connsiteY153" fmla="*/ 708565 h 857250"/>
              <a:gd name="connsiteX154" fmla="*/ 709036 w 830399"/>
              <a:gd name="connsiteY154" fmla="*/ 708289 h 857250"/>
              <a:gd name="connsiteX155" fmla="*/ 709031 w 830399"/>
              <a:gd name="connsiteY155" fmla="*/ 694001 h 857250"/>
              <a:gd name="connsiteX156" fmla="*/ 724643 w 830399"/>
              <a:gd name="connsiteY156" fmla="*/ 414919 h 857250"/>
              <a:gd name="connsiteX157" fmla="*/ 734930 w 830399"/>
              <a:gd name="connsiteY157" fmla="*/ 404632 h 857250"/>
              <a:gd name="connsiteX158" fmla="*/ 820112 w 830399"/>
              <a:gd name="connsiteY158" fmla="*/ 404632 h 857250"/>
              <a:gd name="connsiteX159" fmla="*/ 830399 w 830399"/>
              <a:gd name="connsiteY159" fmla="*/ 414919 h 857250"/>
              <a:gd name="connsiteX160" fmla="*/ 820112 w 830399"/>
              <a:gd name="connsiteY160" fmla="*/ 425206 h 857250"/>
              <a:gd name="connsiteX161" fmla="*/ 734930 w 830399"/>
              <a:gd name="connsiteY161" fmla="*/ 425206 h 857250"/>
              <a:gd name="connsiteX162" fmla="*/ 724643 w 830399"/>
              <a:gd name="connsiteY162" fmla="*/ 414919 h 857250"/>
              <a:gd name="connsiteX163" fmla="*/ 633794 w 830399"/>
              <a:gd name="connsiteY163" fmla="*/ 181613 h 857250"/>
              <a:gd name="connsiteX164" fmla="*/ 633760 w 830399"/>
              <a:gd name="connsiteY164" fmla="*/ 196182 h 857250"/>
              <a:gd name="connsiteX165" fmla="*/ 648329 w 830399"/>
              <a:gd name="connsiteY165" fmla="*/ 196215 h 857250"/>
              <a:gd name="connsiteX166" fmla="*/ 708565 w 830399"/>
              <a:gd name="connsiteY166" fmla="*/ 135931 h 857250"/>
              <a:gd name="connsiteX167" fmla="*/ 708253 w 830399"/>
              <a:gd name="connsiteY167" fmla="*/ 121387 h 857250"/>
              <a:gd name="connsiteX168" fmla="*/ 694020 w 830399"/>
              <a:gd name="connsiteY168" fmla="*/ 121387 h 857250"/>
              <a:gd name="connsiteX169" fmla="*/ 633794 w 830399"/>
              <a:gd name="connsiteY169" fmla="*/ 181613 h 857250"/>
              <a:gd name="connsiteX170" fmla="*/ 414900 w 830399"/>
              <a:gd name="connsiteY170" fmla="*/ 105728 h 857250"/>
              <a:gd name="connsiteX171" fmla="*/ 404593 w 830399"/>
              <a:gd name="connsiteY171" fmla="*/ 95479 h 857250"/>
              <a:gd name="connsiteX172" fmla="*/ 404593 w 830399"/>
              <a:gd name="connsiteY172" fmla="*/ 95450 h 857250"/>
              <a:gd name="connsiteX173" fmla="*/ 404593 w 830399"/>
              <a:gd name="connsiteY173" fmla="*/ 10287 h 857250"/>
              <a:gd name="connsiteX174" fmla="*/ 414880 w 830399"/>
              <a:gd name="connsiteY174" fmla="*/ 0 h 857250"/>
              <a:gd name="connsiteX175" fmla="*/ 425167 w 830399"/>
              <a:gd name="connsiteY175" fmla="*/ 10287 h 857250"/>
              <a:gd name="connsiteX176" fmla="*/ 425167 w 830399"/>
              <a:gd name="connsiteY176" fmla="*/ 95460 h 857250"/>
              <a:gd name="connsiteX177" fmla="*/ 414900 w 830399"/>
              <a:gd name="connsiteY177" fmla="*/ 105728 h 857250"/>
              <a:gd name="connsiteX178" fmla="*/ 414900 w 830399"/>
              <a:gd name="connsiteY178" fmla="*/ 155667 h 857250"/>
              <a:gd name="connsiteX179" fmla="*/ 676479 w 830399"/>
              <a:gd name="connsiteY179" fmla="*/ 417353 h 857250"/>
              <a:gd name="connsiteX180" fmla="*/ 553965 w 830399"/>
              <a:gd name="connsiteY180" fmla="*/ 638880 h 857250"/>
              <a:gd name="connsiteX181" fmla="*/ 522418 w 830399"/>
              <a:gd name="connsiteY181" fmla="*/ 687353 h 857250"/>
              <a:gd name="connsiteX182" fmla="*/ 307315 w 830399"/>
              <a:gd name="connsiteY182" fmla="*/ 687353 h 857250"/>
              <a:gd name="connsiteX183" fmla="*/ 275758 w 830399"/>
              <a:gd name="connsiteY183" fmla="*/ 638880 h 857250"/>
              <a:gd name="connsiteX184" fmla="*/ 193321 w 830399"/>
              <a:gd name="connsiteY184" fmla="*/ 278176 h 857250"/>
              <a:gd name="connsiteX185" fmla="*/ 414900 w 830399"/>
              <a:gd name="connsiteY185" fmla="*/ 155677 h 857250"/>
              <a:gd name="connsiteX186" fmla="*/ 505920 w 830399"/>
              <a:gd name="connsiteY186" fmla="*/ 792775 h 857250"/>
              <a:gd name="connsiteX187" fmla="*/ 323831 w 830399"/>
              <a:gd name="connsiteY187" fmla="*/ 792775 h 857250"/>
              <a:gd name="connsiteX188" fmla="*/ 308019 w 830399"/>
              <a:gd name="connsiteY188" fmla="*/ 776954 h 857250"/>
              <a:gd name="connsiteX189" fmla="*/ 308019 w 830399"/>
              <a:gd name="connsiteY189" fmla="*/ 757314 h 857250"/>
              <a:gd name="connsiteX190" fmla="*/ 521741 w 830399"/>
              <a:gd name="connsiteY190" fmla="*/ 757314 h 857250"/>
              <a:gd name="connsiteX191" fmla="*/ 521741 w 830399"/>
              <a:gd name="connsiteY191" fmla="*/ 776964 h 857250"/>
              <a:gd name="connsiteX192" fmla="*/ 505920 w 830399"/>
              <a:gd name="connsiteY192" fmla="*/ 792785 h 857250"/>
              <a:gd name="connsiteX193" fmla="*/ 414900 w 830399"/>
              <a:gd name="connsiteY193" fmla="*/ 857250 h 857250"/>
              <a:gd name="connsiteX194" fmla="*/ 339785 w 830399"/>
              <a:gd name="connsiteY194" fmla="*/ 813368 h 857250"/>
              <a:gd name="connsiteX195" fmla="*/ 489995 w 830399"/>
              <a:gd name="connsiteY195" fmla="*/ 813368 h 857250"/>
              <a:gd name="connsiteX196" fmla="*/ 414900 w 830399"/>
              <a:gd name="connsiteY196" fmla="*/ 857250 h 857250"/>
              <a:gd name="connsiteX197" fmla="*/ 308019 w 830399"/>
              <a:gd name="connsiteY197" fmla="*/ 707936 h 857250"/>
              <a:gd name="connsiteX198" fmla="*/ 521741 w 830399"/>
              <a:gd name="connsiteY198" fmla="*/ 707936 h 857250"/>
              <a:gd name="connsiteX199" fmla="*/ 521741 w 830399"/>
              <a:gd name="connsiteY199" fmla="*/ 736740 h 857250"/>
              <a:gd name="connsiteX200" fmla="*/ 308019 w 830399"/>
              <a:gd name="connsiteY200" fmla="*/ 73674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830399" h="857250">
                <a:moveTo>
                  <a:pt x="414900" y="367313"/>
                </a:moveTo>
                <a:cubicBezTo>
                  <a:pt x="384158" y="367307"/>
                  <a:pt x="359232" y="392224"/>
                  <a:pt x="359226" y="422967"/>
                </a:cubicBezTo>
                <a:cubicBezTo>
                  <a:pt x="359220" y="453709"/>
                  <a:pt x="384138" y="478635"/>
                  <a:pt x="414880" y="478641"/>
                </a:cubicBezTo>
                <a:cubicBezTo>
                  <a:pt x="445622" y="478646"/>
                  <a:pt x="470548" y="453729"/>
                  <a:pt x="470554" y="422986"/>
                </a:cubicBezTo>
                <a:cubicBezTo>
                  <a:pt x="470554" y="422983"/>
                  <a:pt x="470554" y="422980"/>
                  <a:pt x="470554" y="422977"/>
                </a:cubicBezTo>
                <a:cubicBezTo>
                  <a:pt x="470523" y="392251"/>
                  <a:pt x="445625" y="367350"/>
                  <a:pt x="414900" y="367313"/>
                </a:cubicBezTo>
                <a:close/>
                <a:moveTo>
                  <a:pt x="414900" y="499215"/>
                </a:moveTo>
                <a:cubicBezTo>
                  <a:pt x="372815" y="499215"/>
                  <a:pt x="338700" y="465099"/>
                  <a:pt x="338700" y="423015"/>
                </a:cubicBezTo>
                <a:cubicBezTo>
                  <a:pt x="338700" y="380930"/>
                  <a:pt x="372815" y="346815"/>
                  <a:pt x="414900" y="346815"/>
                </a:cubicBezTo>
                <a:cubicBezTo>
                  <a:pt x="456984" y="346815"/>
                  <a:pt x="491100" y="380930"/>
                  <a:pt x="491100" y="423015"/>
                </a:cubicBezTo>
                <a:cubicBezTo>
                  <a:pt x="491020" y="465067"/>
                  <a:pt x="456951" y="499136"/>
                  <a:pt x="414900" y="499215"/>
                </a:cubicBezTo>
                <a:close/>
                <a:moveTo>
                  <a:pt x="253927" y="402165"/>
                </a:moveTo>
                <a:cubicBezTo>
                  <a:pt x="253948" y="401379"/>
                  <a:pt x="254588" y="400750"/>
                  <a:pt x="255375" y="400745"/>
                </a:cubicBezTo>
                <a:lnTo>
                  <a:pt x="285588" y="400745"/>
                </a:lnTo>
                <a:cubicBezTo>
                  <a:pt x="290312" y="400742"/>
                  <a:pt x="294430" y="397533"/>
                  <a:pt x="295589" y="392954"/>
                </a:cubicBezTo>
                <a:cubicBezTo>
                  <a:pt x="298500" y="381293"/>
                  <a:pt x="303126" y="370129"/>
                  <a:pt x="309315" y="359826"/>
                </a:cubicBezTo>
                <a:cubicBezTo>
                  <a:pt x="311739" y="355779"/>
                  <a:pt x="311104" y="350602"/>
                  <a:pt x="307772" y="347262"/>
                </a:cubicBezTo>
                <a:lnTo>
                  <a:pt x="286379" y="325879"/>
                </a:lnTo>
                <a:cubicBezTo>
                  <a:pt x="285837" y="325315"/>
                  <a:pt x="285837" y="324423"/>
                  <a:pt x="286379" y="323860"/>
                </a:cubicBezTo>
                <a:lnTo>
                  <a:pt x="315811" y="294418"/>
                </a:lnTo>
                <a:cubicBezTo>
                  <a:pt x="316380" y="293896"/>
                  <a:pt x="317252" y="293896"/>
                  <a:pt x="317821" y="294418"/>
                </a:cubicBezTo>
                <a:lnTo>
                  <a:pt x="339204" y="315820"/>
                </a:lnTo>
                <a:cubicBezTo>
                  <a:pt x="342543" y="319164"/>
                  <a:pt x="347730" y="319800"/>
                  <a:pt x="351777" y="317363"/>
                </a:cubicBezTo>
                <a:cubicBezTo>
                  <a:pt x="362083" y="311181"/>
                  <a:pt x="373247" y="306555"/>
                  <a:pt x="384905" y="303638"/>
                </a:cubicBezTo>
                <a:cubicBezTo>
                  <a:pt x="389483" y="302489"/>
                  <a:pt x="392695" y="298375"/>
                  <a:pt x="392697" y="293656"/>
                </a:cubicBezTo>
                <a:lnTo>
                  <a:pt x="392697" y="263414"/>
                </a:lnTo>
                <a:cubicBezTo>
                  <a:pt x="392707" y="262638"/>
                  <a:pt x="393331" y="262010"/>
                  <a:pt x="394106" y="261995"/>
                </a:cubicBezTo>
                <a:lnTo>
                  <a:pt x="435750" y="261995"/>
                </a:lnTo>
                <a:cubicBezTo>
                  <a:pt x="436525" y="262015"/>
                  <a:pt x="437149" y="262639"/>
                  <a:pt x="437169" y="263414"/>
                </a:cubicBezTo>
                <a:lnTo>
                  <a:pt x="437169" y="293656"/>
                </a:lnTo>
                <a:cubicBezTo>
                  <a:pt x="437161" y="298370"/>
                  <a:pt x="440361" y="302484"/>
                  <a:pt x="444932" y="303638"/>
                </a:cubicBezTo>
                <a:cubicBezTo>
                  <a:pt x="456589" y="306560"/>
                  <a:pt x="467752" y="311185"/>
                  <a:pt x="478060" y="317363"/>
                </a:cubicBezTo>
                <a:cubicBezTo>
                  <a:pt x="482096" y="319803"/>
                  <a:pt x="487278" y="319166"/>
                  <a:pt x="490604" y="315820"/>
                </a:cubicBezTo>
                <a:lnTo>
                  <a:pt x="511997" y="294437"/>
                </a:lnTo>
                <a:cubicBezTo>
                  <a:pt x="512568" y="293903"/>
                  <a:pt x="513455" y="293903"/>
                  <a:pt x="514026" y="294437"/>
                </a:cubicBezTo>
                <a:lnTo>
                  <a:pt x="543458" y="323879"/>
                </a:lnTo>
                <a:cubicBezTo>
                  <a:pt x="543991" y="324446"/>
                  <a:pt x="543991" y="325330"/>
                  <a:pt x="543458" y="325898"/>
                </a:cubicBezTo>
                <a:lnTo>
                  <a:pt x="522084" y="347282"/>
                </a:lnTo>
                <a:cubicBezTo>
                  <a:pt x="518736" y="350612"/>
                  <a:pt x="518092" y="355796"/>
                  <a:pt x="520522" y="359845"/>
                </a:cubicBezTo>
                <a:cubicBezTo>
                  <a:pt x="526700" y="370151"/>
                  <a:pt x="531327" y="381311"/>
                  <a:pt x="534257" y="392963"/>
                </a:cubicBezTo>
                <a:cubicBezTo>
                  <a:pt x="535402" y="397538"/>
                  <a:pt x="539514" y="400746"/>
                  <a:pt x="544230" y="400745"/>
                </a:cubicBezTo>
                <a:lnTo>
                  <a:pt x="574472" y="400745"/>
                </a:lnTo>
                <a:cubicBezTo>
                  <a:pt x="575247" y="400765"/>
                  <a:pt x="575871" y="401389"/>
                  <a:pt x="575891" y="402165"/>
                </a:cubicBezTo>
                <a:lnTo>
                  <a:pt x="575891" y="443789"/>
                </a:lnTo>
                <a:cubicBezTo>
                  <a:pt x="575871" y="444564"/>
                  <a:pt x="575247" y="445188"/>
                  <a:pt x="574472" y="445208"/>
                </a:cubicBezTo>
                <a:lnTo>
                  <a:pt x="544192" y="445208"/>
                </a:lnTo>
                <a:cubicBezTo>
                  <a:pt x="539487" y="445218"/>
                  <a:pt x="535393" y="448425"/>
                  <a:pt x="534257" y="452990"/>
                </a:cubicBezTo>
                <a:cubicBezTo>
                  <a:pt x="531318" y="464646"/>
                  <a:pt x="526691" y="475810"/>
                  <a:pt x="520522" y="486127"/>
                </a:cubicBezTo>
                <a:cubicBezTo>
                  <a:pt x="518090" y="490173"/>
                  <a:pt x="518735" y="495355"/>
                  <a:pt x="522084" y="498681"/>
                </a:cubicBezTo>
                <a:lnTo>
                  <a:pt x="543430" y="520065"/>
                </a:lnTo>
                <a:cubicBezTo>
                  <a:pt x="543964" y="520624"/>
                  <a:pt x="543964" y="521506"/>
                  <a:pt x="543430" y="522065"/>
                </a:cubicBezTo>
                <a:lnTo>
                  <a:pt x="513998" y="551498"/>
                </a:lnTo>
                <a:cubicBezTo>
                  <a:pt x="513433" y="552045"/>
                  <a:pt x="512534" y="552045"/>
                  <a:pt x="511969" y="551498"/>
                </a:cubicBezTo>
                <a:lnTo>
                  <a:pt x="490595" y="530104"/>
                </a:lnTo>
                <a:cubicBezTo>
                  <a:pt x="487255" y="526773"/>
                  <a:pt x="482078" y="526137"/>
                  <a:pt x="478031" y="528561"/>
                </a:cubicBezTo>
                <a:cubicBezTo>
                  <a:pt x="467720" y="534741"/>
                  <a:pt x="456554" y="539366"/>
                  <a:pt x="444894" y="542287"/>
                </a:cubicBezTo>
                <a:cubicBezTo>
                  <a:pt x="440325" y="543443"/>
                  <a:pt x="437126" y="547556"/>
                  <a:pt x="437131" y="552269"/>
                </a:cubicBezTo>
                <a:lnTo>
                  <a:pt x="437131" y="582511"/>
                </a:lnTo>
                <a:cubicBezTo>
                  <a:pt x="437111" y="583286"/>
                  <a:pt x="436487" y="583910"/>
                  <a:pt x="435712" y="583930"/>
                </a:cubicBezTo>
                <a:lnTo>
                  <a:pt x="394068" y="583930"/>
                </a:lnTo>
                <a:cubicBezTo>
                  <a:pt x="393293" y="583915"/>
                  <a:pt x="392669" y="583287"/>
                  <a:pt x="392659" y="582511"/>
                </a:cubicBezTo>
                <a:lnTo>
                  <a:pt x="392659" y="552288"/>
                </a:lnTo>
                <a:cubicBezTo>
                  <a:pt x="392653" y="547569"/>
                  <a:pt x="389443" y="543457"/>
                  <a:pt x="384867" y="542306"/>
                </a:cubicBezTo>
                <a:cubicBezTo>
                  <a:pt x="373208" y="539391"/>
                  <a:pt x="362043" y="534766"/>
                  <a:pt x="351739" y="528580"/>
                </a:cubicBezTo>
                <a:cubicBezTo>
                  <a:pt x="347687" y="526165"/>
                  <a:pt x="342514" y="526800"/>
                  <a:pt x="339166" y="530123"/>
                </a:cubicBezTo>
                <a:lnTo>
                  <a:pt x="317783" y="551498"/>
                </a:lnTo>
                <a:cubicBezTo>
                  <a:pt x="317223" y="552043"/>
                  <a:pt x="316332" y="552043"/>
                  <a:pt x="315773" y="551498"/>
                </a:cubicBezTo>
                <a:lnTo>
                  <a:pt x="286341" y="522065"/>
                </a:lnTo>
                <a:cubicBezTo>
                  <a:pt x="285796" y="521510"/>
                  <a:pt x="285796" y="520620"/>
                  <a:pt x="286341" y="520065"/>
                </a:cubicBezTo>
                <a:lnTo>
                  <a:pt x="307734" y="498662"/>
                </a:lnTo>
                <a:cubicBezTo>
                  <a:pt x="311064" y="495326"/>
                  <a:pt x="311700" y="490153"/>
                  <a:pt x="309277" y="486108"/>
                </a:cubicBezTo>
                <a:cubicBezTo>
                  <a:pt x="303088" y="475802"/>
                  <a:pt x="298462" y="464635"/>
                  <a:pt x="295551" y="452971"/>
                </a:cubicBezTo>
                <a:cubicBezTo>
                  <a:pt x="294391" y="448393"/>
                  <a:pt x="290272" y="445188"/>
                  <a:pt x="285550" y="445189"/>
                </a:cubicBezTo>
                <a:lnTo>
                  <a:pt x="255337" y="445189"/>
                </a:lnTo>
                <a:cubicBezTo>
                  <a:pt x="254550" y="445184"/>
                  <a:pt x="253910" y="444556"/>
                  <a:pt x="253889" y="443770"/>
                </a:cubicBezTo>
                <a:lnTo>
                  <a:pt x="253889" y="402146"/>
                </a:lnTo>
                <a:close/>
                <a:moveTo>
                  <a:pt x="255375" y="465782"/>
                </a:moveTo>
                <a:cubicBezTo>
                  <a:pt x="243208" y="465824"/>
                  <a:pt x="233309" y="455994"/>
                  <a:pt x="233267" y="443827"/>
                </a:cubicBezTo>
                <a:cubicBezTo>
                  <a:pt x="233267" y="443815"/>
                  <a:pt x="233267" y="443801"/>
                  <a:pt x="233267" y="443789"/>
                </a:cubicBezTo>
                <a:lnTo>
                  <a:pt x="233267" y="402165"/>
                </a:lnTo>
                <a:cubicBezTo>
                  <a:pt x="233288" y="390011"/>
                  <a:pt x="243145" y="380167"/>
                  <a:pt x="255299" y="380162"/>
                </a:cubicBezTo>
                <a:lnTo>
                  <a:pt x="277739" y="380162"/>
                </a:lnTo>
                <a:cubicBezTo>
                  <a:pt x="280309" y="371927"/>
                  <a:pt x="283618" y="363941"/>
                  <a:pt x="287626" y="356302"/>
                </a:cubicBezTo>
                <a:lnTo>
                  <a:pt x="271767" y="340424"/>
                </a:lnTo>
                <a:cubicBezTo>
                  <a:pt x="263196" y="331825"/>
                  <a:pt x="263196" y="317913"/>
                  <a:pt x="271767" y="309315"/>
                </a:cubicBezTo>
                <a:lnTo>
                  <a:pt x="301228" y="279883"/>
                </a:lnTo>
                <a:cubicBezTo>
                  <a:pt x="309826" y="271311"/>
                  <a:pt x="323739" y="271311"/>
                  <a:pt x="332337" y="279883"/>
                </a:cubicBezTo>
                <a:lnTo>
                  <a:pt x="348205" y="295770"/>
                </a:lnTo>
                <a:cubicBezTo>
                  <a:pt x="355849" y="291756"/>
                  <a:pt x="363842" y="288444"/>
                  <a:pt x="372085" y="285874"/>
                </a:cubicBezTo>
                <a:lnTo>
                  <a:pt x="372085" y="263414"/>
                </a:lnTo>
                <a:cubicBezTo>
                  <a:pt x="372090" y="251273"/>
                  <a:pt x="381928" y="241431"/>
                  <a:pt x="394068" y="241421"/>
                </a:cubicBezTo>
                <a:lnTo>
                  <a:pt x="435712" y="241421"/>
                </a:lnTo>
                <a:cubicBezTo>
                  <a:pt x="447848" y="241437"/>
                  <a:pt x="457680" y="251277"/>
                  <a:pt x="457686" y="263414"/>
                </a:cubicBezTo>
                <a:lnTo>
                  <a:pt x="457686" y="285864"/>
                </a:lnTo>
                <a:cubicBezTo>
                  <a:pt x="465922" y="288434"/>
                  <a:pt x="473909" y="291747"/>
                  <a:pt x="481546" y="295761"/>
                </a:cubicBezTo>
                <a:lnTo>
                  <a:pt x="497434" y="279883"/>
                </a:lnTo>
                <a:cubicBezTo>
                  <a:pt x="506032" y="271311"/>
                  <a:pt x="519944" y="271311"/>
                  <a:pt x="528542" y="279883"/>
                </a:cubicBezTo>
                <a:lnTo>
                  <a:pt x="557975" y="309315"/>
                </a:lnTo>
                <a:cubicBezTo>
                  <a:pt x="566546" y="317913"/>
                  <a:pt x="566546" y="331825"/>
                  <a:pt x="557975" y="340424"/>
                </a:cubicBezTo>
                <a:lnTo>
                  <a:pt x="542106" y="356302"/>
                </a:lnTo>
                <a:cubicBezTo>
                  <a:pt x="546109" y="363945"/>
                  <a:pt x="549421" y="371929"/>
                  <a:pt x="552002" y="380162"/>
                </a:cubicBezTo>
                <a:lnTo>
                  <a:pt x="574443" y="380162"/>
                </a:lnTo>
                <a:cubicBezTo>
                  <a:pt x="586590" y="380172"/>
                  <a:pt x="596432" y="390018"/>
                  <a:pt x="596436" y="402165"/>
                </a:cubicBezTo>
                <a:lnTo>
                  <a:pt x="596436" y="443789"/>
                </a:lnTo>
                <a:cubicBezTo>
                  <a:pt x="596420" y="455927"/>
                  <a:pt x="586582" y="465762"/>
                  <a:pt x="574443" y="465773"/>
                </a:cubicBezTo>
                <a:lnTo>
                  <a:pt x="552002" y="465773"/>
                </a:lnTo>
                <a:cubicBezTo>
                  <a:pt x="549421" y="473990"/>
                  <a:pt x="546109" y="481959"/>
                  <a:pt x="542106" y="489585"/>
                </a:cubicBezTo>
                <a:lnTo>
                  <a:pt x="557975" y="505473"/>
                </a:lnTo>
                <a:cubicBezTo>
                  <a:pt x="566546" y="514071"/>
                  <a:pt x="566546" y="527983"/>
                  <a:pt x="557975" y="536581"/>
                </a:cubicBezTo>
                <a:lnTo>
                  <a:pt x="528542" y="566071"/>
                </a:lnTo>
                <a:cubicBezTo>
                  <a:pt x="519944" y="574642"/>
                  <a:pt x="506032" y="574642"/>
                  <a:pt x="497434" y="566071"/>
                </a:cubicBezTo>
                <a:lnTo>
                  <a:pt x="481546" y="550174"/>
                </a:lnTo>
                <a:cubicBezTo>
                  <a:pt x="473908" y="554187"/>
                  <a:pt x="465922" y="557499"/>
                  <a:pt x="457686" y="560070"/>
                </a:cubicBezTo>
                <a:lnTo>
                  <a:pt x="457686" y="582501"/>
                </a:lnTo>
                <a:cubicBezTo>
                  <a:pt x="457675" y="594638"/>
                  <a:pt x="447847" y="604477"/>
                  <a:pt x="435712" y="604504"/>
                </a:cubicBezTo>
                <a:lnTo>
                  <a:pt x="394068" y="604504"/>
                </a:lnTo>
                <a:cubicBezTo>
                  <a:pt x="381929" y="604483"/>
                  <a:pt x="372095" y="594641"/>
                  <a:pt x="372085" y="582501"/>
                </a:cubicBezTo>
                <a:lnTo>
                  <a:pt x="372085" y="560070"/>
                </a:lnTo>
                <a:cubicBezTo>
                  <a:pt x="363838" y="557513"/>
                  <a:pt x="355844" y="554200"/>
                  <a:pt x="348205" y="550174"/>
                </a:cubicBezTo>
                <a:lnTo>
                  <a:pt x="332327" y="566071"/>
                </a:lnTo>
                <a:cubicBezTo>
                  <a:pt x="323729" y="574642"/>
                  <a:pt x="309817" y="574642"/>
                  <a:pt x="301219" y="566071"/>
                </a:cubicBezTo>
                <a:lnTo>
                  <a:pt x="271758" y="536639"/>
                </a:lnTo>
                <a:cubicBezTo>
                  <a:pt x="263186" y="528040"/>
                  <a:pt x="263186" y="514128"/>
                  <a:pt x="271758" y="505530"/>
                </a:cubicBezTo>
                <a:lnTo>
                  <a:pt x="287655" y="489642"/>
                </a:lnTo>
                <a:cubicBezTo>
                  <a:pt x="283635" y="482025"/>
                  <a:pt x="280325" y="474055"/>
                  <a:pt x="277768" y="465830"/>
                </a:cubicBezTo>
                <a:close/>
                <a:moveTo>
                  <a:pt x="121377" y="136388"/>
                </a:moveTo>
                <a:lnTo>
                  <a:pt x="181613" y="196606"/>
                </a:lnTo>
                <a:cubicBezTo>
                  <a:pt x="185435" y="200809"/>
                  <a:pt x="191941" y="201119"/>
                  <a:pt x="196145" y="197297"/>
                </a:cubicBezTo>
                <a:cubicBezTo>
                  <a:pt x="200349" y="193476"/>
                  <a:pt x="200658" y="186969"/>
                  <a:pt x="196836" y="182766"/>
                </a:cubicBezTo>
                <a:cubicBezTo>
                  <a:pt x="196609" y="182516"/>
                  <a:pt x="196370" y="182277"/>
                  <a:pt x="196120" y="182051"/>
                </a:cubicBezTo>
                <a:lnTo>
                  <a:pt x="135941" y="121825"/>
                </a:lnTo>
                <a:cubicBezTo>
                  <a:pt x="131919" y="117803"/>
                  <a:pt x="125399" y="117803"/>
                  <a:pt x="121377" y="121825"/>
                </a:cubicBezTo>
                <a:cubicBezTo>
                  <a:pt x="117356" y="125846"/>
                  <a:pt x="117356" y="132367"/>
                  <a:pt x="121377" y="136388"/>
                </a:cubicBezTo>
                <a:close/>
                <a:moveTo>
                  <a:pt x="0" y="415509"/>
                </a:moveTo>
                <a:cubicBezTo>
                  <a:pt x="0" y="409831"/>
                  <a:pt x="4600" y="405228"/>
                  <a:pt x="10277" y="405222"/>
                </a:cubicBezTo>
                <a:lnTo>
                  <a:pt x="95469" y="405222"/>
                </a:lnTo>
                <a:cubicBezTo>
                  <a:pt x="101151" y="405222"/>
                  <a:pt x="105756" y="409827"/>
                  <a:pt x="105756" y="415509"/>
                </a:cubicBezTo>
                <a:cubicBezTo>
                  <a:pt x="105756" y="421191"/>
                  <a:pt x="101151" y="425796"/>
                  <a:pt x="95469" y="425796"/>
                </a:cubicBezTo>
                <a:lnTo>
                  <a:pt x="10277" y="425796"/>
                </a:lnTo>
                <a:cubicBezTo>
                  <a:pt x="4601" y="425796"/>
                  <a:pt x="0" y="421195"/>
                  <a:pt x="0" y="415519"/>
                </a:cubicBezTo>
                <a:cubicBezTo>
                  <a:pt x="0" y="415516"/>
                  <a:pt x="0" y="415512"/>
                  <a:pt x="0" y="415509"/>
                </a:cubicBezTo>
                <a:close/>
                <a:moveTo>
                  <a:pt x="121825" y="694458"/>
                </a:moveTo>
                <a:cubicBezTo>
                  <a:pt x="117806" y="698475"/>
                  <a:pt x="117803" y="704988"/>
                  <a:pt x="121820" y="709008"/>
                </a:cubicBezTo>
                <a:cubicBezTo>
                  <a:pt x="125837" y="713026"/>
                  <a:pt x="132351" y="713029"/>
                  <a:pt x="136369" y="709012"/>
                </a:cubicBezTo>
                <a:lnTo>
                  <a:pt x="196596" y="648776"/>
                </a:lnTo>
                <a:cubicBezTo>
                  <a:pt x="200613" y="644762"/>
                  <a:pt x="200615" y="638253"/>
                  <a:pt x="196601" y="634236"/>
                </a:cubicBezTo>
                <a:cubicBezTo>
                  <a:pt x="192587" y="630220"/>
                  <a:pt x="186078" y="630218"/>
                  <a:pt x="182061" y="634232"/>
                </a:cubicBezTo>
                <a:lnTo>
                  <a:pt x="121825" y="694458"/>
                </a:lnTo>
                <a:close/>
                <a:moveTo>
                  <a:pt x="709003" y="694001"/>
                </a:moveTo>
                <a:lnTo>
                  <a:pt x="648776" y="633794"/>
                </a:lnTo>
                <a:cubicBezTo>
                  <a:pt x="644955" y="629590"/>
                  <a:pt x="638448" y="629280"/>
                  <a:pt x="634245" y="633102"/>
                </a:cubicBezTo>
                <a:cubicBezTo>
                  <a:pt x="630041" y="636923"/>
                  <a:pt x="629731" y="643430"/>
                  <a:pt x="633553" y="647633"/>
                </a:cubicBezTo>
                <a:cubicBezTo>
                  <a:pt x="633780" y="647883"/>
                  <a:pt x="634019" y="648121"/>
                  <a:pt x="634270" y="648348"/>
                </a:cubicBezTo>
                <a:lnTo>
                  <a:pt x="694477" y="708565"/>
                </a:lnTo>
                <a:cubicBezTo>
                  <a:pt x="698574" y="712509"/>
                  <a:pt x="705092" y="712385"/>
                  <a:pt x="709036" y="708289"/>
                </a:cubicBezTo>
                <a:cubicBezTo>
                  <a:pt x="712877" y="704299"/>
                  <a:pt x="712875" y="697987"/>
                  <a:pt x="709031" y="694001"/>
                </a:cubicBezTo>
                <a:close/>
                <a:moveTo>
                  <a:pt x="724643" y="414919"/>
                </a:moveTo>
                <a:cubicBezTo>
                  <a:pt x="724648" y="409240"/>
                  <a:pt x="729251" y="404637"/>
                  <a:pt x="734930" y="404632"/>
                </a:cubicBezTo>
                <a:lnTo>
                  <a:pt x="820112" y="404632"/>
                </a:lnTo>
                <a:cubicBezTo>
                  <a:pt x="825794" y="404632"/>
                  <a:pt x="830399" y="409237"/>
                  <a:pt x="830399" y="414919"/>
                </a:cubicBezTo>
                <a:cubicBezTo>
                  <a:pt x="830399" y="420600"/>
                  <a:pt x="825794" y="425206"/>
                  <a:pt x="820112" y="425206"/>
                </a:cubicBezTo>
                <a:lnTo>
                  <a:pt x="734930" y="425206"/>
                </a:lnTo>
                <a:cubicBezTo>
                  <a:pt x="729251" y="425200"/>
                  <a:pt x="724649" y="420597"/>
                  <a:pt x="724643" y="414919"/>
                </a:cubicBezTo>
                <a:close/>
                <a:moveTo>
                  <a:pt x="633794" y="181613"/>
                </a:moveTo>
                <a:cubicBezTo>
                  <a:pt x="629762" y="185627"/>
                  <a:pt x="629746" y="192150"/>
                  <a:pt x="633760" y="196182"/>
                </a:cubicBezTo>
                <a:cubicBezTo>
                  <a:pt x="637774" y="200214"/>
                  <a:pt x="644297" y="200229"/>
                  <a:pt x="648329" y="196215"/>
                </a:cubicBezTo>
                <a:lnTo>
                  <a:pt x="708565" y="135931"/>
                </a:lnTo>
                <a:cubicBezTo>
                  <a:pt x="712495" y="131829"/>
                  <a:pt x="712356" y="125317"/>
                  <a:pt x="708253" y="121387"/>
                </a:cubicBezTo>
                <a:cubicBezTo>
                  <a:pt x="704275" y="117575"/>
                  <a:pt x="697999" y="117575"/>
                  <a:pt x="694020" y="121387"/>
                </a:cubicBezTo>
                <a:lnTo>
                  <a:pt x="633794" y="181613"/>
                </a:lnTo>
                <a:close/>
                <a:moveTo>
                  <a:pt x="414900" y="105728"/>
                </a:moveTo>
                <a:cubicBezTo>
                  <a:pt x="409224" y="105744"/>
                  <a:pt x="404610" y="101155"/>
                  <a:pt x="404593" y="95479"/>
                </a:cubicBezTo>
                <a:cubicBezTo>
                  <a:pt x="404593" y="95469"/>
                  <a:pt x="404593" y="95460"/>
                  <a:pt x="404593" y="95450"/>
                </a:cubicBezTo>
                <a:lnTo>
                  <a:pt x="404593" y="10287"/>
                </a:lnTo>
                <a:cubicBezTo>
                  <a:pt x="404593" y="4606"/>
                  <a:pt x="409199" y="0"/>
                  <a:pt x="414880" y="0"/>
                </a:cubicBezTo>
                <a:cubicBezTo>
                  <a:pt x="420562" y="0"/>
                  <a:pt x="425167" y="4606"/>
                  <a:pt x="425167" y="10287"/>
                </a:cubicBezTo>
                <a:lnTo>
                  <a:pt x="425167" y="95460"/>
                </a:lnTo>
                <a:cubicBezTo>
                  <a:pt x="425162" y="101128"/>
                  <a:pt x="420568" y="105722"/>
                  <a:pt x="414900" y="105728"/>
                </a:cubicBezTo>
                <a:close/>
                <a:moveTo>
                  <a:pt x="414900" y="155667"/>
                </a:moveTo>
                <a:cubicBezTo>
                  <a:pt x="559396" y="155697"/>
                  <a:pt x="676508" y="272858"/>
                  <a:pt x="676479" y="417353"/>
                </a:cubicBezTo>
                <a:cubicBezTo>
                  <a:pt x="676461" y="507352"/>
                  <a:pt x="630185" y="591024"/>
                  <a:pt x="553965" y="638880"/>
                </a:cubicBezTo>
                <a:cubicBezTo>
                  <a:pt x="536710" y="649488"/>
                  <a:pt x="525130" y="667281"/>
                  <a:pt x="522418" y="687353"/>
                </a:cubicBezTo>
                <a:lnTo>
                  <a:pt x="307315" y="687353"/>
                </a:lnTo>
                <a:cubicBezTo>
                  <a:pt x="304585" y="667285"/>
                  <a:pt x="293004" y="649497"/>
                  <a:pt x="275758" y="638880"/>
                </a:cubicBezTo>
                <a:cubicBezTo>
                  <a:pt x="153389" y="562039"/>
                  <a:pt x="116480" y="400546"/>
                  <a:pt x="193321" y="278176"/>
                </a:cubicBezTo>
                <a:cubicBezTo>
                  <a:pt x="241190" y="201944"/>
                  <a:pt x="324885" y="155674"/>
                  <a:pt x="414900" y="155677"/>
                </a:cubicBezTo>
                <a:close/>
                <a:moveTo>
                  <a:pt x="505920" y="792775"/>
                </a:moveTo>
                <a:lnTo>
                  <a:pt x="323831" y="792775"/>
                </a:lnTo>
                <a:cubicBezTo>
                  <a:pt x="315099" y="792765"/>
                  <a:pt x="308025" y="785686"/>
                  <a:pt x="308019" y="776954"/>
                </a:cubicBezTo>
                <a:lnTo>
                  <a:pt x="308019" y="757314"/>
                </a:lnTo>
                <a:lnTo>
                  <a:pt x="521741" y="757314"/>
                </a:lnTo>
                <a:lnTo>
                  <a:pt x="521741" y="776964"/>
                </a:lnTo>
                <a:cubicBezTo>
                  <a:pt x="521741" y="785701"/>
                  <a:pt x="514658" y="792785"/>
                  <a:pt x="505920" y="792785"/>
                </a:cubicBezTo>
                <a:close/>
                <a:moveTo>
                  <a:pt x="414900" y="857250"/>
                </a:moveTo>
                <a:cubicBezTo>
                  <a:pt x="383787" y="857214"/>
                  <a:pt x="355097" y="840453"/>
                  <a:pt x="339785" y="813368"/>
                </a:cubicBezTo>
                <a:lnTo>
                  <a:pt x="489995" y="813368"/>
                </a:lnTo>
                <a:cubicBezTo>
                  <a:pt x="474688" y="840448"/>
                  <a:pt x="446006" y="857209"/>
                  <a:pt x="414900" y="857250"/>
                </a:cubicBezTo>
                <a:close/>
                <a:moveTo>
                  <a:pt x="308019" y="707936"/>
                </a:moveTo>
                <a:lnTo>
                  <a:pt x="521741" y="707936"/>
                </a:lnTo>
                <a:lnTo>
                  <a:pt x="521741" y="736740"/>
                </a:lnTo>
                <a:lnTo>
                  <a:pt x="308019" y="73674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nvGrpSpPr>
          <p:cNvPr id="43" name="Group 42">
            <a:extLst>
              <a:ext uri="{FF2B5EF4-FFF2-40B4-BE49-F238E27FC236}">
                <a16:creationId xmlns:a16="http://schemas.microsoft.com/office/drawing/2014/main" id="{0227892D-4B21-8E84-FA53-E906A14ADB2A}"/>
              </a:ext>
            </a:extLst>
          </p:cNvPr>
          <p:cNvGrpSpPr/>
          <p:nvPr/>
        </p:nvGrpSpPr>
        <p:grpSpPr>
          <a:xfrm>
            <a:off x="2402496" y="2705106"/>
            <a:ext cx="672268" cy="123784"/>
            <a:chOff x="-1303620" y="2324324"/>
            <a:chExt cx="918308" cy="169087"/>
          </a:xfrm>
          <a:solidFill>
            <a:schemeClr val="bg1"/>
          </a:solidFill>
        </p:grpSpPr>
        <p:sp>
          <p:nvSpPr>
            <p:cNvPr id="38" name="Freeform: Shape 37">
              <a:extLst>
                <a:ext uri="{FF2B5EF4-FFF2-40B4-BE49-F238E27FC236}">
                  <a16:creationId xmlns:a16="http://schemas.microsoft.com/office/drawing/2014/main" id="{FA218C33-4EE6-8E2B-E0D9-E998545AABC9}"/>
                </a:ext>
              </a:extLst>
            </p:cNvPr>
            <p:cNvSpPr/>
            <p:nvPr/>
          </p:nvSpPr>
          <p:spPr>
            <a:xfrm>
              <a:off x="-1303620" y="2324333"/>
              <a:ext cx="310174" cy="169068"/>
            </a:xfrm>
            <a:custGeom>
              <a:avLst/>
              <a:gdLst>
                <a:gd name="connsiteX0" fmla="*/ 310174 w 310174"/>
                <a:gd name="connsiteY0" fmla="*/ 82077 h 169068"/>
                <a:gd name="connsiteX1" fmla="*/ 307812 w 310174"/>
                <a:gd name="connsiteY1" fmla="*/ 76886 h 169068"/>
                <a:gd name="connsiteX2" fmla="*/ 224640 w 310174"/>
                <a:gd name="connsiteY2" fmla="*/ 1838 h 169068"/>
                <a:gd name="connsiteX3" fmla="*/ 219858 w 310174"/>
                <a:gd name="connsiteY3" fmla="*/ 0 h 169068"/>
                <a:gd name="connsiteX4" fmla="*/ 7146 w 310174"/>
                <a:gd name="connsiteY4" fmla="*/ 0 h 169068"/>
                <a:gd name="connsiteX5" fmla="*/ 497 w 310174"/>
                <a:gd name="connsiteY5" fmla="*/ 4534 h 169068"/>
                <a:gd name="connsiteX6" fmla="*/ 2279 w 310174"/>
                <a:gd name="connsiteY6" fmla="*/ 12373 h 169068"/>
                <a:gd name="connsiteX7" fmla="*/ 79831 w 310174"/>
                <a:gd name="connsiteY7" fmla="*/ 84534 h 169068"/>
                <a:gd name="connsiteX8" fmla="*/ 2279 w 310174"/>
                <a:gd name="connsiteY8" fmla="*/ 156696 h 169068"/>
                <a:gd name="connsiteX9" fmla="*/ 497 w 310174"/>
                <a:gd name="connsiteY9" fmla="*/ 164535 h 169068"/>
                <a:gd name="connsiteX10" fmla="*/ 7146 w 310174"/>
                <a:gd name="connsiteY10" fmla="*/ 169069 h 169068"/>
                <a:gd name="connsiteX11" fmla="*/ 219858 w 310174"/>
                <a:gd name="connsiteY11" fmla="*/ 169069 h 169068"/>
                <a:gd name="connsiteX12" fmla="*/ 224802 w 310174"/>
                <a:gd name="connsiteY12" fmla="*/ 167078 h 169068"/>
                <a:gd name="connsiteX13" fmla="*/ 307974 w 310174"/>
                <a:gd name="connsiteY13" fmla="*/ 87354 h 169068"/>
                <a:gd name="connsiteX14" fmla="*/ 310174 w 310174"/>
                <a:gd name="connsiteY14" fmla="*/ 82077 h 16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174" h="169068">
                  <a:moveTo>
                    <a:pt x="310174" y="82077"/>
                  </a:moveTo>
                  <a:cubicBezTo>
                    <a:pt x="310146" y="80096"/>
                    <a:pt x="309288" y="78210"/>
                    <a:pt x="307812" y="76886"/>
                  </a:cubicBezTo>
                  <a:lnTo>
                    <a:pt x="224640" y="1838"/>
                  </a:lnTo>
                  <a:cubicBezTo>
                    <a:pt x="223325" y="648"/>
                    <a:pt x="221620" y="0"/>
                    <a:pt x="219858" y="0"/>
                  </a:cubicBezTo>
                  <a:lnTo>
                    <a:pt x="7146" y="0"/>
                  </a:lnTo>
                  <a:cubicBezTo>
                    <a:pt x="4212" y="0"/>
                    <a:pt x="1574" y="1791"/>
                    <a:pt x="497" y="4534"/>
                  </a:cubicBezTo>
                  <a:cubicBezTo>
                    <a:pt x="-579" y="7268"/>
                    <a:pt x="126" y="10373"/>
                    <a:pt x="2279" y="12373"/>
                  </a:cubicBezTo>
                  <a:lnTo>
                    <a:pt x="79831" y="84534"/>
                  </a:lnTo>
                  <a:lnTo>
                    <a:pt x="2279" y="156696"/>
                  </a:lnTo>
                  <a:cubicBezTo>
                    <a:pt x="126" y="158696"/>
                    <a:pt x="-579" y="161801"/>
                    <a:pt x="497" y="164535"/>
                  </a:cubicBezTo>
                  <a:cubicBezTo>
                    <a:pt x="1574" y="167269"/>
                    <a:pt x="4212" y="169069"/>
                    <a:pt x="7146" y="169069"/>
                  </a:cubicBezTo>
                  <a:lnTo>
                    <a:pt x="219858" y="169069"/>
                  </a:lnTo>
                  <a:cubicBezTo>
                    <a:pt x="221696" y="169069"/>
                    <a:pt x="223468" y="168354"/>
                    <a:pt x="224802" y="167078"/>
                  </a:cubicBezTo>
                  <a:lnTo>
                    <a:pt x="307974" y="87354"/>
                  </a:lnTo>
                  <a:cubicBezTo>
                    <a:pt x="309403" y="85973"/>
                    <a:pt x="310203" y="84058"/>
                    <a:pt x="310174" y="820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9" name="Freeform: Shape 38">
              <a:extLst>
                <a:ext uri="{FF2B5EF4-FFF2-40B4-BE49-F238E27FC236}">
                  <a16:creationId xmlns:a16="http://schemas.microsoft.com/office/drawing/2014/main" id="{7448B662-9DA8-1D55-6B1F-4D3A460B4C68}"/>
                </a:ext>
              </a:extLst>
            </p:cNvPr>
            <p:cNvSpPr/>
            <p:nvPr/>
          </p:nvSpPr>
          <p:spPr>
            <a:xfrm>
              <a:off x="-999553" y="2324324"/>
              <a:ext cx="310184" cy="169068"/>
            </a:xfrm>
            <a:custGeom>
              <a:avLst/>
              <a:gdLst>
                <a:gd name="connsiteX0" fmla="*/ 310184 w 310184"/>
                <a:gd name="connsiteY0" fmla="*/ 82086 h 169068"/>
                <a:gd name="connsiteX1" fmla="*/ 307822 w 310184"/>
                <a:gd name="connsiteY1" fmla="*/ 76886 h 169068"/>
                <a:gd name="connsiteX2" fmla="*/ 224630 w 310184"/>
                <a:gd name="connsiteY2" fmla="*/ 1838 h 169068"/>
                <a:gd name="connsiteX3" fmla="*/ 219849 w 310184"/>
                <a:gd name="connsiteY3" fmla="*/ 0 h 169068"/>
                <a:gd name="connsiteX4" fmla="*/ 7146 w 310184"/>
                <a:gd name="connsiteY4" fmla="*/ 0 h 169068"/>
                <a:gd name="connsiteX5" fmla="*/ 497 w 310184"/>
                <a:gd name="connsiteY5" fmla="*/ 4534 h 169068"/>
                <a:gd name="connsiteX6" fmla="*/ 2279 w 310184"/>
                <a:gd name="connsiteY6" fmla="*/ 12382 h 169068"/>
                <a:gd name="connsiteX7" fmla="*/ 79841 w 310184"/>
                <a:gd name="connsiteY7" fmla="*/ 84534 h 169068"/>
                <a:gd name="connsiteX8" fmla="*/ 2279 w 310184"/>
                <a:gd name="connsiteY8" fmla="*/ 156696 h 169068"/>
                <a:gd name="connsiteX9" fmla="*/ 497 w 310184"/>
                <a:gd name="connsiteY9" fmla="*/ 164535 h 169068"/>
                <a:gd name="connsiteX10" fmla="*/ 7146 w 310184"/>
                <a:gd name="connsiteY10" fmla="*/ 169069 h 169068"/>
                <a:gd name="connsiteX11" fmla="*/ 219849 w 310184"/>
                <a:gd name="connsiteY11" fmla="*/ 169069 h 169068"/>
                <a:gd name="connsiteX12" fmla="*/ 224792 w 310184"/>
                <a:gd name="connsiteY12" fmla="*/ 167078 h 169068"/>
                <a:gd name="connsiteX13" fmla="*/ 307983 w 310184"/>
                <a:gd name="connsiteY13" fmla="*/ 87354 h 169068"/>
                <a:gd name="connsiteX14" fmla="*/ 310184 w 310184"/>
                <a:gd name="connsiteY14" fmla="*/ 82086 h 16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184" h="169068">
                  <a:moveTo>
                    <a:pt x="310184" y="82086"/>
                  </a:moveTo>
                  <a:cubicBezTo>
                    <a:pt x="310155" y="80105"/>
                    <a:pt x="309298" y="78219"/>
                    <a:pt x="307822" y="76886"/>
                  </a:cubicBezTo>
                  <a:lnTo>
                    <a:pt x="224630" y="1838"/>
                  </a:lnTo>
                  <a:cubicBezTo>
                    <a:pt x="223316" y="657"/>
                    <a:pt x="221620" y="0"/>
                    <a:pt x="219849" y="0"/>
                  </a:cubicBezTo>
                  <a:lnTo>
                    <a:pt x="7146" y="0"/>
                  </a:lnTo>
                  <a:cubicBezTo>
                    <a:pt x="4212" y="0"/>
                    <a:pt x="1574" y="1791"/>
                    <a:pt x="497" y="4534"/>
                  </a:cubicBezTo>
                  <a:cubicBezTo>
                    <a:pt x="-579" y="7268"/>
                    <a:pt x="126" y="10373"/>
                    <a:pt x="2279" y="12382"/>
                  </a:cubicBezTo>
                  <a:lnTo>
                    <a:pt x="79841" y="84534"/>
                  </a:lnTo>
                  <a:lnTo>
                    <a:pt x="2279" y="156696"/>
                  </a:lnTo>
                  <a:cubicBezTo>
                    <a:pt x="126" y="158696"/>
                    <a:pt x="-579" y="161801"/>
                    <a:pt x="497" y="164535"/>
                  </a:cubicBezTo>
                  <a:cubicBezTo>
                    <a:pt x="1574" y="167269"/>
                    <a:pt x="4212" y="169069"/>
                    <a:pt x="7146" y="169069"/>
                  </a:cubicBezTo>
                  <a:lnTo>
                    <a:pt x="219849" y="169069"/>
                  </a:lnTo>
                  <a:cubicBezTo>
                    <a:pt x="221687" y="169069"/>
                    <a:pt x="223459" y="168364"/>
                    <a:pt x="224792" y="167078"/>
                  </a:cubicBezTo>
                  <a:lnTo>
                    <a:pt x="307983" y="87354"/>
                  </a:lnTo>
                  <a:cubicBezTo>
                    <a:pt x="309412" y="85982"/>
                    <a:pt x="310212" y="84077"/>
                    <a:pt x="310184" y="820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40" name="Freeform: Shape 39">
              <a:extLst>
                <a:ext uri="{FF2B5EF4-FFF2-40B4-BE49-F238E27FC236}">
                  <a16:creationId xmlns:a16="http://schemas.microsoft.com/office/drawing/2014/main" id="{2CBC809C-6A46-FDEA-FCE4-1AAADE3CC46E}"/>
                </a:ext>
              </a:extLst>
            </p:cNvPr>
            <p:cNvSpPr/>
            <p:nvPr/>
          </p:nvSpPr>
          <p:spPr>
            <a:xfrm>
              <a:off x="-695480" y="2324333"/>
              <a:ext cx="310168" cy="169078"/>
            </a:xfrm>
            <a:custGeom>
              <a:avLst/>
              <a:gdLst>
                <a:gd name="connsiteX0" fmla="*/ 307806 w 310168"/>
                <a:gd name="connsiteY0" fmla="*/ 76886 h 169078"/>
                <a:gd name="connsiteX1" fmla="*/ 224633 w 310168"/>
                <a:gd name="connsiteY1" fmla="*/ 1838 h 169078"/>
                <a:gd name="connsiteX2" fmla="*/ 219852 w 310168"/>
                <a:gd name="connsiteY2" fmla="*/ 0 h 169078"/>
                <a:gd name="connsiteX3" fmla="*/ 7139 w 310168"/>
                <a:gd name="connsiteY3" fmla="*/ 0 h 169078"/>
                <a:gd name="connsiteX4" fmla="*/ 491 w 310168"/>
                <a:gd name="connsiteY4" fmla="*/ 4534 h 169078"/>
                <a:gd name="connsiteX5" fmla="*/ 2282 w 310168"/>
                <a:gd name="connsiteY5" fmla="*/ 12383 h 169078"/>
                <a:gd name="connsiteX6" fmla="*/ 79844 w 310168"/>
                <a:gd name="connsiteY6" fmla="*/ 84544 h 169078"/>
                <a:gd name="connsiteX7" fmla="*/ 2282 w 310168"/>
                <a:gd name="connsiteY7" fmla="*/ 156705 h 169078"/>
                <a:gd name="connsiteX8" fmla="*/ 491 w 310168"/>
                <a:gd name="connsiteY8" fmla="*/ 164544 h 169078"/>
                <a:gd name="connsiteX9" fmla="*/ 7139 w 310168"/>
                <a:gd name="connsiteY9" fmla="*/ 169078 h 169078"/>
                <a:gd name="connsiteX10" fmla="*/ 219852 w 310168"/>
                <a:gd name="connsiteY10" fmla="*/ 169078 h 169078"/>
                <a:gd name="connsiteX11" fmla="*/ 224795 w 310168"/>
                <a:gd name="connsiteY11" fmla="*/ 167088 h 169078"/>
                <a:gd name="connsiteX12" fmla="*/ 307968 w 310168"/>
                <a:gd name="connsiteY12" fmla="*/ 87363 h 169078"/>
                <a:gd name="connsiteX13" fmla="*/ 310168 w 310168"/>
                <a:gd name="connsiteY13" fmla="*/ 82096 h 169078"/>
                <a:gd name="connsiteX14" fmla="*/ 307806 w 310168"/>
                <a:gd name="connsiteY14" fmla="*/ 76886 h 16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168" h="169078">
                  <a:moveTo>
                    <a:pt x="307806" y="76886"/>
                  </a:moveTo>
                  <a:lnTo>
                    <a:pt x="224633" y="1838"/>
                  </a:lnTo>
                  <a:cubicBezTo>
                    <a:pt x="223319" y="648"/>
                    <a:pt x="221623" y="0"/>
                    <a:pt x="219852" y="0"/>
                  </a:cubicBezTo>
                  <a:lnTo>
                    <a:pt x="7139" y="0"/>
                  </a:lnTo>
                  <a:cubicBezTo>
                    <a:pt x="4196" y="0"/>
                    <a:pt x="1567" y="1791"/>
                    <a:pt x="491" y="4534"/>
                  </a:cubicBezTo>
                  <a:cubicBezTo>
                    <a:pt x="-576" y="7268"/>
                    <a:pt x="129" y="10373"/>
                    <a:pt x="2282" y="12383"/>
                  </a:cubicBezTo>
                  <a:lnTo>
                    <a:pt x="79844" y="84544"/>
                  </a:lnTo>
                  <a:lnTo>
                    <a:pt x="2282" y="156705"/>
                  </a:lnTo>
                  <a:cubicBezTo>
                    <a:pt x="129" y="158706"/>
                    <a:pt x="-576" y="161811"/>
                    <a:pt x="491" y="164544"/>
                  </a:cubicBezTo>
                  <a:cubicBezTo>
                    <a:pt x="1567" y="167278"/>
                    <a:pt x="4206" y="169078"/>
                    <a:pt x="7139" y="169078"/>
                  </a:cubicBezTo>
                  <a:lnTo>
                    <a:pt x="219852" y="169078"/>
                  </a:lnTo>
                  <a:cubicBezTo>
                    <a:pt x="221690" y="169078"/>
                    <a:pt x="223462" y="168364"/>
                    <a:pt x="224795" y="167088"/>
                  </a:cubicBezTo>
                  <a:lnTo>
                    <a:pt x="307968" y="87363"/>
                  </a:lnTo>
                  <a:cubicBezTo>
                    <a:pt x="309396" y="85992"/>
                    <a:pt x="310196" y="84077"/>
                    <a:pt x="310168" y="82096"/>
                  </a:cubicBezTo>
                  <a:cubicBezTo>
                    <a:pt x="310139" y="80096"/>
                    <a:pt x="309282" y="78210"/>
                    <a:pt x="307806" y="768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47" name="Freeform: Shape 46">
            <a:extLst>
              <a:ext uri="{FF2B5EF4-FFF2-40B4-BE49-F238E27FC236}">
                <a16:creationId xmlns:a16="http://schemas.microsoft.com/office/drawing/2014/main" id="{355A1B91-0DF4-7669-2761-241CC683803C}"/>
              </a:ext>
            </a:extLst>
          </p:cNvPr>
          <p:cNvSpPr/>
          <p:nvPr/>
        </p:nvSpPr>
        <p:spPr>
          <a:xfrm>
            <a:off x="1812591" y="3799468"/>
            <a:ext cx="344924" cy="431156"/>
          </a:xfrm>
          <a:custGeom>
            <a:avLst/>
            <a:gdLst>
              <a:gd name="connsiteX0" fmla="*/ 42863 w 152400"/>
              <a:gd name="connsiteY0" fmla="*/ 0 h 190500"/>
              <a:gd name="connsiteX1" fmla="*/ 38100 w 152400"/>
              <a:gd name="connsiteY1" fmla="*/ 4763 h 190500"/>
              <a:gd name="connsiteX2" fmla="*/ 38100 w 152400"/>
              <a:gd name="connsiteY2" fmla="*/ 14288 h 190500"/>
              <a:gd name="connsiteX3" fmla="*/ 24371 w 152400"/>
              <a:gd name="connsiteY3" fmla="*/ 14288 h 190500"/>
              <a:gd name="connsiteX4" fmla="*/ 0 w 152400"/>
              <a:gd name="connsiteY4" fmla="*/ 38658 h 190500"/>
              <a:gd name="connsiteX5" fmla="*/ 0 w 152400"/>
              <a:gd name="connsiteY5" fmla="*/ 166129 h 190500"/>
              <a:gd name="connsiteX6" fmla="*/ 24371 w 152400"/>
              <a:gd name="connsiteY6" fmla="*/ 190500 h 190500"/>
              <a:gd name="connsiteX7" fmla="*/ 128029 w 152400"/>
              <a:gd name="connsiteY7" fmla="*/ 190500 h 190500"/>
              <a:gd name="connsiteX8" fmla="*/ 152400 w 152400"/>
              <a:gd name="connsiteY8" fmla="*/ 166129 h 190500"/>
              <a:gd name="connsiteX9" fmla="*/ 152400 w 152400"/>
              <a:gd name="connsiteY9" fmla="*/ 38658 h 190500"/>
              <a:gd name="connsiteX10" fmla="*/ 128029 w 152400"/>
              <a:gd name="connsiteY10" fmla="*/ 14288 h 190500"/>
              <a:gd name="connsiteX11" fmla="*/ 114300 w 152400"/>
              <a:gd name="connsiteY11" fmla="*/ 14288 h 190500"/>
              <a:gd name="connsiteX12" fmla="*/ 114300 w 152400"/>
              <a:gd name="connsiteY12" fmla="*/ 4763 h 190500"/>
              <a:gd name="connsiteX13" fmla="*/ 109538 w 152400"/>
              <a:gd name="connsiteY13" fmla="*/ 0 h 190500"/>
              <a:gd name="connsiteX14" fmla="*/ 42863 w 152400"/>
              <a:gd name="connsiteY14" fmla="*/ 0 h 190500"/>
              <a:gd name="connsiteX15" fmla="*/ 47625 w 152400"/>
              <a:gd name="connsiteY15" fmla="*/ 9525 h 190500"/>
              <a:gd name="connsiteX16" fmla="*/ 104775 w 152400"/>
              <a:gd name="connsiteY16" fmla="*/ 9525 h 190500"/>
              <a:gd name="connsiteX17" fmla="*/ 104775 w 152400"/>
              <a:gd name="connsiteY17" fmla="*/ 28575 h 190500"/>
              <a:gd name="connsiteX18" fmla="*/ 47625 w 152400"/>
              <a:gd name="connsiteY18" fmla="*/ 28575 h 190500"/>
              <a:gd name="connsiteX19" fmla="*/ 47625 w 152400"/>
              <a:gd name="connsiteY19" fmla="*/ 9525 h 190500"/>
              <a:gd name="connsiteX20" fmla="*/ 61913 w 152400"/>
              <a:gd name="connsiteY20" fmla="*/ 57150 h 190500"/>
              <a:gd name="connsiteX21" fmla="*/ 65280 w 152400"/>
              <a:gd name="connsiteY21" fmla="*/ 58545 h 190500"/>
              <a:gd name="connsiteX22" fmla="*/ 65280 w 152400"/>
              <a:gd name="connsiteY22" fmla="*/ 65280 h 190500"/>
              <a:gd name="connsiteX23" fmla="*/ 46230 w 152400"/>
              <a:gd name="connsiteY23" fmla="*/ 84330 h 190500"/>
              <a:gd name="connsiteX24" fmla="*/ 39495 w 152400"/>
              <a:gd name="connsiteY24" fmla="*/ 84330 h 190500"/>
              <a:gd name="connsiteX25" fmla="*/ 29970 w 152400"/>
              <a:gd name="connsiteY25" fmla="*/ 74805 h 190500"/>
              <a:gd name="connsiteX26" fmla="*/ 29970 w 152400"/>
              <a:gd name="connsiteY26" fmla="*/ 68070 h 190500"/>
              <a:gd name="connsiteX27" fmla="*/ 36705 w 152400"/>
              <a:gd name="connsiteY27" fmla="*/ 68070 h 190500"/>
              <a:gd name="connsiteX28" fmla="*/ 42863 w 152400"/>
              <a:gd name="connsiteY28" fmla="*/ 74228 h 190500"/>
              <a:gd name="connsiteX29" fmla="*/ 58545 w 152400"/>
              <a:gd name="connsiteY29" fmla="*/ 58545 h 190500"/>
              <a:gd name="connsiteX30" fmla="*/ 61913 w 152400"/>
              <a:gd name="connsiteY30" fmla="*/ 57150 h 190500"/>
              <a:gd name="connsiteX31" fmla="*/ 80963 w 152400"/>
              <a:gd name="connsiteY31" fmla="*/ 66675 h 190500"/>
              <a:gd name="connsiteX32" fmla="*/ 119063 w 152400"/>
              <a:gd name="connsiteY32" fmla="*/ 66675 h 190500"/>
              <a:gd name="connsiteX33" fmla="*/ 123825 w 152400"/>
              <a:gd name="connsiteY33" fmla="*/ 71438 h 190500"/>
              <a:gd name="connsiteX34" fmla="*/ 119063 w 152400"/>
              <a:gd name="connsiteY34" fmla="*/ 76200 h 190500"/>
              <a:gd name="connsiteX35" fmla="*/ 80963 w 152400"/>
              <a:gd name="connsiteY35" fmla="*/ 76200 h 190500"/>
              <a:gd name="connsiteX36" fmla="*/ 76200 w 152400"/>
              <a:gd name="connsiteY36" fmla="*/ 71438 h 190500"/>
              <a:gd name="connsiteX37" fmla="*/ 80963 w 152400"/>
              <a:gd name="connsiteY37" fmla="*/ 66675 h 190500"/>
              <a:gd name="connsiteX38" fmla="*/ 61913 w 152400"/>
              <a:gd name="connsiteY38" fmla="*/ 95250 h 190500"/>
              <a:gd name="connsiteX39" fmla="*/ 65280 w 152400"/>
              <a:gd name="connsiteY39" fmla="*/ 96645 h 190500"/>
              <a:gd name="connsiteX40" fmla="*/ 65280 w 152400"/>
              <a:gd name="connsiteY40" fmla="*/ 103380 h 190500"/>
              <a:gd name="connsiteX41" fmla="*/ 46230 w 152400"/>
              <a:gd name="connsiteY41" fmla="*/ 122430 h 190500"/>
              <a:gd name="connsiteX42" fmla="*/ 39495 w 152400"/>
              <a:gd name="connsiteY42" fmla="*/ 122430 h 190500"/>
              <a:gd name="connsiteX43" fmla="*/ 29970 w 152400"/>
              <a:gd name="connsiteY43" fmla="*/ 112905 h 190500"/>
              <a:gd name="connsiteX44" fmla="*/ 29970 w 152400"/>
              <a:gd name="connsiteY44" fmla="*/ 106170 h 190500"/>
              <a:gd name="connsiteX45" fmla="*/ 36705 w 152400"/>
              <a:gd name="connsiteY45" fmla="*/ 106170 h 190500"/>
              <a:gd name="connsiteX46" fmla="*/ 42863 w 152400"/>
              <a:gd name="connsiteY46" fmla="*/ 112328 h 190500"/>
              <a:gd name="connsiteX47" fmla="*/ 58545 w 152400"/>
              <a:gd name="connsiteY47" fmla="*/ 96645 h 190500"/>
              <a:gd name="connsiteX48" fmla="*/ 61913 w 152400"/>
              <a:gd name="connsiteY48" fmla="*/ 95250 h 190500"/>
              <a:gd name="connsiteX49" fmla="*/ 80963 w 152400"/>
              <a:gd name="connsiteY49" fmla="*/ 104775 h 190500"/>
              <a:gd name="connsiteX50" fmla="*/ 119063 w 152400"/>
              <a:gd name="connsiteY50" fmla="*/ 104775 h 190500"/>
              <a:gd name="connsiteX51" fmla="*/ 123825 w 152400"/>
              <a:gd name="connsiteY51" fmla="*/ 109538 h 190500"/>
              <a:gd name="connsiteX52" fmla="*/ 119063 w 152400"/>
              <a:gd name="connsiteY52" fmla="*/ 114300 h 190500"/>
              <a:gd name="connsiteX53" fmla="*/ 80963 w 152400"/>
              <a:gd name="connsiteY53" fmla="*/ 114300 h 190500"/>
              <a:gd name="connsiteX54" fmla="*/ 76200 w 152400"/>
              <a:gd name="connsiteY54" fmla="*/ 109538 h 190500"/>
              <a:gd name="connsiteX55" fmla="*/ 80963 w 152400"/>
              <a:gd name="connsiteY55" fmla="*/ 104775 h 190500"/>
              <a:gd name="connsiteX56" fmla="*/ 61913 w 152400"/>
              <a:gd name="connsiteY56" fmla="*/ 133350 h 190500"/>
              <a:gd name="connsiteX57" fmla="*/ 65280 w 152400"/>
              <a:gd name="connsiteY57" fmla="*/ 134745 h 190500"/>
              <a:gd name="connsiteX58" fmla="*/ 65280 w 152400"/>
              <a:gd name="connsiteY58" fmla="*/ 141480 h 190500"/>
              <a:gd name="connsiteX59" fmla="*/ 46230 w 152400"/>
              <a:gd name="connsiteY59" fmla="*/ 160530 h 190500"/>
              <a:gd name="connsiteX60" fmla="*/ 39495 w 152400"/>
              <a:gd name="connsiteY60" fmla="*/ 160530 h 190500"/>
              <a:gd name="connsiteX61" fmla="*/ 29970 w 152400"/>
              <a:gd name="connsiteY61" fmla="*/ 151005 h 190500"/>
              <a:gd name="connsiteX62" fmla="*/ 29970 w 152400"/>
              <a:gd name="connsiteY62" fmla="*/ 144270 h 190500"/>
              <a:gd name="connsiteX63" fmla="*/ 36705 w 152400"/>
              <a:gd name="connsiteY63" fmla="*/ 144270 h 190500"/>
              <a:gd name="connsiteX64" fmla="*/ 42863 w 152400"/>
              <a:gd name="connsiteY64" fmla="*/ 150428 h 190500"/>
              <a:gd name="connsiteX65" fmla="*/ 58545 w 152400"/>
              <a:gd name="connsiteY65" fmla="*/ 134745 h 190500"/>
              <a:gd name="connsiteX66" fmla="*/ 61913 w 152400"/>
              <a:gd name="connsiteY66" fmla="*/ 133350 h 190500"/>
              <a:gd name="connsiteX67" fmla="*/ 80963 w 152400"/>
              <a:gd name="connsiteY67" fmla="*/ 142875 h 190500"/>
              <a:gd name="connsiteX68" fmla="*/ 119063 w 152400"/>
              <a:gd name="connsiteY68" fmla="*/ 142875 h 190500"/>
              <a:gd name="connsiteX69" fmla="*/ 123825 w 152400"/>
              <a:gd name="connsiteY69" fmla="*/ 147638 h 190500"/>
              <a:gd name="connsiteX70" fmla="*/ 119063 w 152400"/>
              <a:gd name="connsiteY70" fmla="*/ 152400 h 190500"/>
              <a:gd name="connsiteX71" fmla="*/ 80963 w 152400"/>
              <a:gd name="connsiteY71" fmla="*/ 152400 h 190500"/>
              <a:gd name="connsiteX72" fmla="*/ 76200 w 152400"/>
              <a:gd name="connsiteY72" fmla="*/ 147638 h 190500"/>
              <a:gd name="connsiteX73" fmla="*/ 80963 w 152400"/>
              <a:gd name="connsiteY73" fmla="*/ 1428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52400" h="190500">
                <a:moveTo>
                  <a:pt x="42863" y="0"/>
                </a:moveTo>
                <a:cubicBezTo>
                  <a:pt x="40232" y="0"/>
                  <a:pt x="38100" y="2132"/>
                  <a:pt x="38100" y="4763"/>
                </a:cubicBezTo>
                <a:lnTo>
                  <a:pt x="38100" y="14288"/>
                </a:lnTo>
                <a:lnTo>
                  <a:pt x="24371" y="14288"/>
                </a:lnTo>
                <a:cubicBezTo>
                  <a:pt x="10951" y="14288"/>
                  <a:pt x="0" y="25239"/>
                  <a:pt x="0" y="38658"/>
                </a:cubicBezTo>
                <a:lnTo>
                  <a:pt x="0" y="166129"/>
                </a:lnTo>
                <a:cubicBezTo>
                  <a:pt x="0" y="179549"/>
                  <a:pt x="10951" y="190500"/>
                  <a:pt x="24371" y="190500"/>
                </a:cubicBezTo>
                <a:lnTo>
                  <a:pt x="128029" y="190500"/>
                </a:lnTo>
                <a:cubicBezTo>
                  <a:pt x="141449" y="190500"/>
                  <a:pt x="152400" y="179549"/>
                  <a:pt x="152400" y="166129"/>
                </a:cubicBezTo>
                <a:lnTo>
                  <a:pt x="152400" y="38658"/>
                </a:lnTo>
                <a:cubicBezTo>
                  <a:pt x="152400" y="25239"/>
                  <a:pt x="141449" y="14288"/>
                  <a:pt x="128029" y="14288"/>
                </a:cubicBezTo>
                <a:lnTo>
                  <a:pt x="114300" y="14288"/>
                </a:lnTo>
                <a:lnTo>
                  <a:pt x="114300" y="4763"/>
                </a:lnTo>
                <a:cubicBezTo>
                  <a:pt x="114300" y="2132"/>
                  <a:pt x="112167" y="0"/>
                  <a:pt x="109538" y="0"/>
                </a:cubicBezTo>
                <a:lnTo>
                  <a:pt x="42863" y="0"/>
                </a:lnTo>
                <a:close/>
                <a:moveTo>
                  <a:pt x="47625" y="9525"/>
                </a:moveTo>
                <a:lnTo>
                  <a:pt x="104775" y="9525"/>
                </a:lnTo>
                <a:lnTo>
                  <a:pt x="104775" y="28575"/>
                </a:lnTo>
                <a:lnTo>
                  <a:pt x="47625" y="28575"/>
                </a:lnTo>
                <a:lnTo>
                  <a:pt x="47625" y="9525"/>
                </a:lnTo>
                <a:close/>
                <a:moveTo>
                  <a:pt x="61913" y="57150"/>
                </a:moveTo>
                <a:cubicBezTo>
                  <a:pt x="63176" y="57150"/>
                  <a:pt x="64387" y="57652"/>
                  <a:pt x="65280" y="58545"/>
                </a:cubicBezTo>
                <a:cubicBezTo>
                  <a:pt x="67139" y="60405"/>
                  <a:pt x="67139" y="63420"/>
                  <a:pt x="65280" y="65280"/>
                </a:cubicBezTo>
                <a:lnTo>
                  <a:pt x="46230" y="84330"/>
                </a:lnTo>
                <a:cubicBezTo>
                  <a:pt x="44370" y="86189"/>
                  <a:pt x="41355" y="86189"/>
                  <a:pt x="39495" y="84330"/>
                </a:cubicBezTo>
                <a:lnTo>
                  <a:pt x="29970" y="74805"/>
                </a:lnTo>
                <a:cubicBezTo>
                  <a:pt x="28111" y="72945"/>
                  <a:pt x="28111" y="69930"/>
                  <a:pt x="29970" y="68070"/>
                </a:cubicBezTo>
                <a:cubicBezTo>
                  <a:pt x="31830" y="66211"/>
                  <a:pt x="34845" y="66211"/>
                  <a:pt x="36705" y="68070"/>
                </a:cubicBezTo>
                <a:lnTo>
                  <a:pt x="42863" y="74228"/>
                </a:lnTo>
                <a:lnTo>
                  <a:pt x="58545" y="58545"/>
                </a:lnTo>
                <a:cubicBezTo>
                  <a:pt x="59438" y="57652"/>
                  <a:pt x="60649" y="57150"/>
                  <a:pt x="61913" y="57150"/>
                </a:cubicBezTo>
                <a:close/>
                <a:moveTo>
                  <a:pt x="80963" y="66675"/>
                </a:moveTo>
                <a:lnTo>
                  <a:pt x="119063" y="66675"/>
                </a:lnTo>
                <a:cubicBezTo>
                  <a:pt x="121692" y="66675"/>
                  <a:pt x="123825" y="68807"/>
                  <a:pt x="123825" y="71438"/>
                </a:cubicBezTo>
                <a:cubicBezTo>
                  <a:pt x="123825" y="74068"/>
                  <a:pt x="121692" y="76200"/>
                  <a:pt x="119063" y="76200"/>
                </a:cubicBezTo>
                <a:lnTo>
                  <a:pt x="80963" y="76200"/>
                </a:lnTo>
                <a:cubicBezTo>
                  <a:pt x="78333" y="76200"/>
                  <a:pt x="76200" y="74068"/>
                  <a:pt x="76200" y="71438"/>
                </a:cubicBezTo>
                <a:cubicBezTo>
                  <a:pt x="76200" y="68807"/>
                  <a:pt x="78333" y="66675"/>
                  <a:pt x="80963" y="66675"/>
                </a:cubicBezTo>
                <a:close/>
                <a:moveTo>
                  <a:pt x="61913" y="95250"/>
                </a:moveTo>
                <a:cubicBezTo>
                  <a:pt x="63176" y="95250"/>
                  <a:pt x="64387" y="95752"/>
                  <a:pt x="65280" y="96645"/>
                </a:cubicBezTo>
                <a:cubicBezTo>
                  <a:pt x="67139" y="98505"/>
                  <a:pt x="67139" y="101520"/>
                  <a:pt x="65280" y="103380"/>
                </a:cubicBezTo>
                <a:lnTo>
                  <a:pt x="46230" y="122430"/>
                </a:lnTo>
                <a:cubicBezTo>
                  <a:pt x="44370" y="124289"/>
                  <a:pt x="41355" y="124289"/>
                  <a:pt x="39495" y="122430"/>
                </a:cubicBezTo>
                <a:lnTo>
                  <a:pt x="29970" y="112905"/>
                </a:lnTo>
                <a:cubicBezTo>
                  <a:pt x="28111" y="111045"/>
                  <a:pt x="28111" y="108030"/>
                  <a:pt x="29970" y="106170"/>
                </a:cubicBezTo>
                <a:cubicBezTo>
                  <a:pt x="31830" y="104311"/>
                  <a:pt x="34845" y="104311"/>
                  <a:pt x="36705" y="106170"/>
                </a:cubicBezTo>
                <a:lnTo>
                  <a:pt x="42863" y="112328"/>
                </a:lnTo>
                <a:lnTo>
                  <a:pt x="58545" y="96645"/>
                </a:lnTo>
                <a:cubicBezTo>
                  <a:pt x="59438" y="95752"/>
                  <a:pt x="60649" y="95250"/>
                  <a:pt x="61913" y="95250"/>
                </a:cubicBezTo>
                <a:close/>
                <a:moveTo>
                  <a:pt x="80963" y="104775"/>
                </a:moveTo>
                <a:lnTo>
                  <a:pt x="119063" y="104775"/>
                </a:lnTo>
                <a:cubicBezTo>
                  <a:pt x="121692" y="104775"/>
                  <a:pt x="123825" y="106908"/>
                  <a:pt x="123825" y="109538"/>
                </a:cubicBezTo>
                <a:cubicBezTo>
                  <a:pt x="123825" y="112167"/>
                  <a:pt x="121692" y="114300"/>
                  <a:pt x="119063" y="114300"/>
                </a:cubicBezTo>
                <a:lnTo>
                  <a:pt x="80963" y="114300"/>
                </a:lnTo>
                <a:cubicBezTo>
                  <a:pt x="78333" y="114300"/>
                  <a:pt x="76200" y="112167"/>
                  <a:pt x="76200" y="109538"/>
                </a:cubicBezTo>
                <a:cubicBezTo>
                  <a:pt x="76200" y="106908"/>
                  <a:pt x="78333" y="104775"/>
                  <a:pt x="80963" y="104775"/>
                </a:cubicBezTo>
                <a:close/>
                <a:moveTo>
                  <a:pt x="61913" y="133350"/>
                </a:moveTo>
                <a:cubicBezTo>
                  <a:pt x="63176" y="133350"/>
                  <a:pt x="64387" y="133852"/>
                  <a:pt x="65280" y="134745"/>
                </a:cubicBezTo>
                <a:cubicBezTo>
                  <a:pt x="67139" y="136605"/>
                  <a:pt x="67139" y="139620"/>
                  <a:pt x="65280" y="141480"/>
                </a:cubicBezTo>
                <a:lnTo>
                  <a:pt x="46230" y="160530"/>
                </a:lnTo>
                <a:cubicBezTo>
                  <a:pt x="44370" y="162389"/>
                  <a:pt x="41355" y="162389"/>
                  <a:pt x="39495" y="160530"/>
                </a:cubicBezTo>
                <a:lnTo>
                  <a:pt x="29970" y="151005"/>
                </a:lnTo>
                <a:cubicBezTo>
                  <a:pt x="28111" y="149145"/>
                  <a:pt x="28111" y="146130"/>
                  <a:pt x="29970" y="144270"/>
                </a:cubicBezTo>
                <a:cubicBezTo>
                  <a:pt x="31830" y="142411"/>
                  <a:pt x="34845" y="142411"/>
                  <a:pt x="36705" y="144270"/>
                </a:cubicBezTo>
                <a:lnTo>
                  <a:pt x="42863" y="150428"/>
                </a:lnTo>
                <a:lnTo>
                  <a:pt x="58545" y="134745"/>
                </a:lnTo>
                <a:cubicBezTo>
                  <a:pt x="59438" y="133852"/>
                  <a:pt x="60649" y="133350"/>
                  <a:pt x="61913" y="133350"/>
                </a:cubicBezTo>
                <a:close/>
                <a:moveTo>
                  <a:pt x="80963" y="142875"/>
                </a:moveTo>
                <a:lnTo>
                  <a:pt x="119063" y="142875"/>
                </a:lnTo>
                <a:cubicBezTo>
                  <a:pt x="121692" y="142875"/>
                  <a:pt x="123825" y="145008"/>
                  <a:pt x="123825" y="147638"/>
                </a:cubicBezTo>
                <a:cubicBezTo>
                  <a:pt x="123825" y="150267"/>
                  <a:pt x="121692" y="152400"/>
                  <a:pt x="119063" y="152400"/>
                </a:cubicBezTo>
                <a:lnTo>
                  <a:pt x="80963" y="152400"/>
                </a:lnTo>
                <a:cubicBezTo>
                  <a:pt x="78333" y="152400"/>
                  <a:pt x="76200" y="150267"/>
                  <a:pt x="76200" y="147638"/>
                </a:cubicBezTo>
                <a:cubicBezTo>
                  <a:pt x="76200" y="145008"/>
                  <a:pt x="78333" y="142875"/>
                  <a:pt x="80963" y="142875"/>
                </a:cubicBezTo>
                <a:close/>
              </a:path>
            </a:pathLst>
          </a:custGeom>
          <a:solidFill>
            <a:schemeClr val="bg1"/>
          </a:solidFill>
          <a:ln w="952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2" name="Picture 4" descr="File:Revature-768x768.webp">
            <a:extLst>
              <a:ext uri="{FF2B5EF4-FFF2-40B4-BE49-F238E27FC236}">
                <a16:creationId xmlns:a16="http://schemas.microsoft.com/office/drawing/2014/main" id="{3799C62A-E76A-7E94-B4FE-8362E2C70FA9}"/>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672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6FCBDF-6D7B-67A9-6B3B-7E7F8D701FBE}"/>
              </a:ext>
            </a:extLst>
          </p:cNvPr>
          <p:cNvSpPr>
            <a:spLocks noGrp="1"/>
          </p:cNvSpPr>
          <p:nvPr>
            <p:ph type="title"/>
          </p:nvPr>
        </p:nvSpPr>
        <p:spPr>
          <a:xfrm>
            <a:off x="225426" y="211139"/>
            <a:ext cx="8707438" cy="384721"/>
          </a:xfrm>
        </p:spPr>
        <p:txBody>
          <a:bodyPr/>
          <a:lstStyle/>
          <a:p>
            <a:pPr>
              <a:lnSpc>
                <a:spcPct val="100000"/>
              </a:lnSpc>
            </a:pPr>
            <a:r>
              <a:rPr lang="en-US"/>
              <a:t>The Era of Technology Arbitrage has begun</a:t>
            </a:r>
          </a:p>
        </p:txBody>
      </p:sp>
      <p:pic>
        <p:nvPicPr>
          <p:cNvPr id="1030" name="Picture 6">
            <a:extLst>
              <a:ext uri="{FF2B5EF4-FFF2-40B4-BE49-F238E27FC236}">
                <a16:creationId xmlns:a16="http://schemas.microsoft.com/office/drawing/2014/main" id="{69CB307B-BC78-3D51-DD00-22A4697AA13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9" r="119"/>
          <a:stretch/>
        </p:blipFill>
        <p:spPr bwMode="auto">
          <a:xfrm>
            <a:off x="794875" y="893521"/>
            <a:ext cx="7568540" cy="361852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2ECF24-58C9-584E-2E8B-99A770703225}"/>
              </a:ext>
            </a:extLst>
          </p:cNvPr>
          <p:cNvSpPr txBox="1"/>
          <p:nvPr/>
        </p:nvSpPr>
        <p:spPr>
          <a:xfrm>
            <a:off x="225426" y="596900"/>
            <a:ext cx="8707438" cy="184666"/>
          </a:xfrm>
          <a:prstGeom prst="rect">
            <a:avLst/>
          </a:prstGeom>
          <a:noFill/>
        </p:spPr>
        <p:txBody>
          <a:bodyPr wrap="square" lIns="0" tIns="0" rIns="0" bIns="0" rtlCol="0">
            <a:spAutoFit/>
          </a:bodyPr>
          <a:lstStyle/>
          <a:p>
            <a:pPr defTabSz="685800">
              <a:defRPr/>
            </a:pPr>
            <a:r>
              <a:rPr lang="en-US" sz="1200" b="1">
                <a:solidFill>
                  <a:srgbClr val="FF7014"/>
                </a:solidFill>
                <a:latin typeface="Avenir Next LT W01 Demi"/>
              </a:rPr>
              <a:t>The Technology Arbitrage era is not only about doing more with less but also generating actionable business value</a:t>
            </a:r>
          </a:p>
        </p:txBody>
      </p:sp>
      <p:sp>
        <p:nvSpPr>
          <p:cNvPr id="8" name="TextBox 7">
            <a:extLst>
              <a:ext uri="{FF2B5EF4-FFF2-40B4-BE49-F238E27FC236}">
                <a16:creationId xmlns:a16="http://schemas.microsoft.com/office/drawing/2014/main" id="{745CB6A4-02EF-27B5-9414-CE7C57F7E036}"/>
              </a:ext>
            </a:extLst>
          </p:cNvPr>
          <p:cNvSpPr txBox="1"/>
          <p:nvPr/>
        </p:nvSpPr>
        <p:spPr>
          <a:xfrm>
            <a:off x="1399541" y="4807102"/>
            <a:ext cx="6581140" cy="123111"/>
          </a:xfrm>
          <a:prstGeom prst="rect">
            <a:avLst/>
          </a:prstGeom>
          <a:noFill/>
        </p:spPr>
        <p:txBody>
          <a:bodyPr wrap="square" lIns="0" tIns="0" rIns="0" bIns="0" rtlCol="0">
            <a:spAutoFit/>
          </a:bodyPr>
          <a:lstStyle/>
          <a:p>
            <a:pPr defTabSz="685800">
              <a:defRPr/>
            </a:pPr>
            <a:r>
              <a:rPr lang="en-US" sz="800">
                <a:solidFill>
                  <a:srgbClr val="FFFFFF"/>
                </a:solidFill>
                <a:latin typeface="Calibri"/>
              </a:rPr>
              <a:t>Source: HFS Research </a:t>
            </a:r>
          </a:p>
        </p:txBody>
      </p:sp>
      <p:pic>
        <p:nvPicPr>
          <p:cNvPr id="2" name="Picture 4" descr="File:Revature-768x768.webp">
            <a:extLst>
              <a:ext uri="{FF2B5EF4-FFF2-40B4-BE49-F238E27FC236}">
                <a16:creationId xmlns:a16="http://schemas.microsoft.com/office/drawing/2014/main" id="{ABFF5BD8-2AC4-DB3A-4AB9-26B37979C851}"/>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341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8DB4C-4D89-B47E-1383-0137E00CBF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54C13-8CCD-11D1-C986-D57F03CFD9D1}"/>
              </a:ext>
            </a:extLst>
          </p:cNvPr>
          <p:cNvSpPr>
            <a:spLocks noGrp="1"/>
          </p:cNvSpPr>
          <p:nvPr>
            <p:ph type="title"/>
          </p:nvPr>
        </p:nvSpPr>
        <p:spPr>
          <a:xfrm>
            <a:off x="225425" y="211723"/>
            <a:ext cx="8720138" cy="384721"/>
          </a:xfrm>
        </p:spPr>
        <p:txBody>
          <a:bodyPr/>
          <a:lstStyle/>
          <a:p>
            <a:pPr>
              <a:lnSpc>
                <a:spcPct val="100000"/>
              </a:lnSpc>
            </a:pPr>
            <a:r>
              <a:rPr lang="en-US"/>
              <a:t>AI – Impact on Workforce </a:t>
            </a:r>
          </a:p>
        </p:txBody>
      </p:sp>
      <p:graphicFrame>
        <p:nvGraphicFramePr>
          <p:cNvPr id="6" name="Table 74">
            <a:extLst>
              <a:ext uri="{FF2B5EF4-FFF2-40B4-BE49-F238E27FC236}">
                <a16:creationId xmlns:a16="http://schemas.microsoft.com/office/drawing/2014/main" id="{D7344741-D531-BF5F-DE83-B4BA2BAE0085}"/>
              </a:ext>
            </a:extLst>
          </p:cNvPr>
          <p:cNvGraphicFramePr>
            <a:graphicFrameLocks noGrp="1"/>
          </p:cNvGraphicFramePr>
          <p:nvPr/>
        </p:nvGraphicFramePr>
        <p:xfrm>
          <a:off x="1968165" y="3602939"/>
          <a:ext cx="2872740" cy="1066800"/>
        </p:xfrm>
        <a:graphic>
          <a:graphicData uri="http://schemas.openxmlformats.org/drawingml/2006/table">
            <a:tbl>
              <a:tblPr firstRow="1" bandRow="1">
                <a:tableStyleId>{7E9639D4-E3E2-4D34-9284-5A2195B3D0D7}</a:tableStyleId>
              </a:tblPr>
              <a:tblGrid>
                <a:gridCol w="1436370">
                  <a:extLst>
                    <a:ext uri="{9D8B030D-6E8A-4147-A177-3AD203B41FA5}">
                      <a16:colId xmlns:a16="http://schemas.microsoft.com/office/drawing/2014/main" val="2076808469"/>
                    </a:ext>
                  </a:extLst>
                </a:gridCol>
                <a:gridCol w="1436370">
                  <a:extLst>
                    <a:ext uri="{9D8B030D-6E8A-4147-A177-3AD203B41FA5}">
                      <a16:colId xmlns:a16="http://schemas.microsoft.com/office/drawing/2014/main" val="1419706169"/>
                    </a:ext>
                  </a:extLst>
                </a:gridCol>
              </a:tblGrid>
              <a:tr h="155513">
                <a:tc gridSpan="2">
                  <a:txBody>
                    <a:bodyPr/>
                    <a:lstStyle/>
                    <a:p>
                      <a:pPr algn="ctr"/>
                      <a:r>
                        <a:rPr lang="en-US" sz="1100"/>
                        <a:t>Some job attributes that defines impact of AI</a:t>
                      </a:r>
                    </a:p>
                  </a:txBody>
                  <a:tcPr marL="92354" marR="92354">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lumMod val="90000"/>
                        <a:lumOff val="10000"/>
                      </a:schemeClr>
                    </a:solidFill>
                  </a:tcPr>
                </a:tc>
                <a:tc hMerge="1">
                  <a:txBody>
                    <a:bodyPr/>
                    <a:lstStyle/>
                    <a:p>
                      <a:endParaRPr lang="en-US"/>
                    </a:p>
                  </a:txBody>
                  <a:tcPr/>
                </a:tc>
                <a:extLst>
                  <a:ext uri="{0D108BD9-81ED-4DB2-BD59-A6C34878D82A}">
                    <a16:rowId xmlns:a16="http://schemas.microsoft.com/office/drawing/2014/main" val="128230845"/>
                  </a:ext>
                </a:extLst>
              </a:tr>
              <a:tr h="0">
                <a:tc>
                  <a:txBody>
                    <a:bodyPr/>
                    <a:lstStyle/>
                    <a:p>
                      <a:pPr algn="ctr"/>
                      <a:r>
                        <a:rPr lang="en-US" sz="900" b="1"/>
                        <a:t>Low Impact</a:t>
                      </a:r>
                    </a:p>
                  </a:txBody>
                  <a:tcPr marL="119308" marR="1193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a:txBody>
                    <a:bodyPr/>
                    <a:lstStyle/>
                    <a:p>
                      <a:pPr algn="ctr"/>
                      <a:r>
                        <a:rPr lang="en-US" sz="900" b="1"/>
                        <a:t>High Impact</a:t>
                      </a:r>
                    </a:p>
                  </a:txBody>
                  <a:tcPr marL="119308" marR="1193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581946515"/>
                  </a:ext>
                </a:extLst>
              </a:tr>
              <a:tr h="299495">
                <a:tc>
                  <a:txBody>
                    <a:bodyPr/>
                    <a:lstStyle/>
                    <a:p>
                      <a:pPr marL="171450" indent="-171450" algn="l" defTabSz="685800" rtl="0" eaLnBrk="1" latinLnBrk="0" hangingPunct="1">
                        <a:buFont typeface="Wingdings" panose="05000000000000000000" pitchFamily="2" charset="2"/>
                        <a:buChar char="ü"/>
                      </a:pPr>
                      <a:r>
                        <a:rPr lang="en-US" sz="800" kern="1200">
                          <a:solidFill>
                            <a:schemeClr val="tx1"/>
                          </a:solidFill>
                          <a:latin typeface="+mn-lt"/>
                          <a:ea typeface="+mn-ea"/>
                          <a:cs typeface="+mn-cs"/>
                        </a:rPr>
                        <a:t>Labor Intensive</a:t>
                      </a:r>
                    </a:p>
                    <a:p>
                      <a:pPr marL="171450" indent="-171450" algn="l" defTabSz="685800" rtl="0" eaLnBrk="1" latinLnBrk="0" hangingPunct="1">
                        <a:buFont typeface="Wingdings" panose="05000000000000000000" pitchFamily="2" charset="2"/>
                        <a:buChar char="ü"/>
                      </a:pPr>
                      <a:r>
                        <a:rPr lang="en-US" sz="800" kern="1200">
                          <a:solidFill>
                            <a:schemeClr val="tx1"/>
                          </a:solidFill>
                          <a:latin typeface="+mn-lt"/>
                          <a:ea typeface="+mn-ea"/>
                          <a:cs typeface="+mn-cs"/>
                        </a:rPr>
                        <a:t>People Management</a:t>
                      </a:r>
                    </a:p>
                    <a:p>
                      <a:pPr marL="171450" indent="-171450" algn="l" defTabSz="685800" rtl="0" eaLnBrk="1" latinLnBrk="0" hangingPunct="1">
                        <a:buFont typeface="Wingdings" panose="05000000000000000000" pitchFamily="2" charset="2"/>
                        <a:buChar char="ü"/>
                      </a:pPr>
                      <a:r>
                        <a:rPr lang="en-US" sz="800" kern="1200">
                          <a:solidFill>
                            <a:schemeClr val="tx1"/>
                          </a:solidFill>
                          <a:latin typeface="+mn-lt"/>
                          <a:ea typeface="+mn-ea"/>
                          <a:cs typeface="+mn-cs"/>
                        </a:rPr>
                        <a:t>Critical Thinking</a:t>
                      </a:r>
                    </a:p>
                  </a:txBody>
                  <a:tcPr marL="119308" marR="1193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a:txBody>
                    <a:bodyPr/>
                    <a:lstStyle/>
                    <a:p>
                      <a:pPr marL="171450" indent="-171450">
                        <a:buFont typeface="Wingdings" panose="05000000000000000000" pitchFamily="2" charset="2"/>
                        <a:buChar char="ü"/>
                      </a:pPr>
                      <a:r>
                        <a:rPr lang="en-US" sz="800"/>
                        <a:t>Content Related – text, Images, Multimedia</a:t>
                      </a:r>
                    </a:p>
                    <a:p>
                      <a:pPr marL="171450" indent="-171450">
                        <a:buFont typeface="Wingdings" panose="05000000000000000000" pitchFamily="2" charset="2"/>
                        <a:buChar char="ü"/>
                      </a:pPr>
                      <a:r>
                        <a:rPr lang="en-US" sz="800"/>
                        <a:t>Programming</a:t>
                      </a:r>
                    </a:p>
                    <a:p>
                      <a:pPr marL="171450" indent="-171450">
                        <a:buFont typeface="Wingdings" panose="05000000000000000000" pitchFamily="2" charset="2"/>
                        <a:buChar char="ü"/>
                      </a:pPr>
                      <a:r>
                        <a:rPr lang="en-US" sz="800"/>
                        <a:t>Creative Thinking</a:t>
                      </a:r>
                    </a:p>
                  </a:txBody>
                  <a:tcPr marL="119308" marR="119308">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5259153"/>
                  </a:ext>
                </a:extLst>
              </a:tr>
            </a:tbl>
          </a:graphicData>
        </a:graphic>
      </p:graphicFrame>
      <p:grpSp>
        <p:nvGrpSpPr>
          <p:cNvPr id="7" name="Group 6">
            <a:extLst>
              <a:ext uri="{FF2B5EF4-FFF2-40B4-BE49-F238E27FC236}">
                <a16:creationId xmlns:a16="http://schemas.microsoft.com/office/drawing/2014/main" id="{CFBBE5CD-3738-BB3D-EE91-DEEF0E20EDFD}"/>
              </a:ext>
            </a:extLst>
          </p:cNvPr>
          <p:cNvGrpSpPr/>
          <p:nvPr/>
        </p:nvGrpSpPr>
        <p:grpSpPr>
          <a:xfrm>
            <a:off x="225425" y="675113"/>
            <a:ext cx="8720139" cy="4345424"/>
            <a:chOff x="225425" y="675113"/>
            <a:chExt cx="8720139" cy="4345424"/>
          </a:xfrm>
        </p:grpSpPr>
        <p:sp>
          <p:nvSpPr>
            <p:cNvPr id="25" name="TextBox 24">
              <a:extLst>
                <a:ext uri="{FF2B5EF4-FFF2-40B4-BE49-F238E27FC236}">
                  <a16:creationId xmlns:a16="http://schemas.microsoft.com/office/drawing/2014/main" id="{C41269E1-4672-EFBA-7BCB-31443A783861}"/>
                </a:ext>
              </a:extLst>
            </p:cNvPr>
            <p:cNvSpPr txBox="1"/>
            <p:nvPr/>
          </p:nvSpPr>
          <p:spPr>
            <a:xfrm>
              <a:off x="1422747" y="4897426"/>
              <a:ext cx="7513569"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Calibri" panose="020F0502020204030204" pitchFamily="34" charset="0"/>
                </a:rPr>
                <a:t>*The zone definition is from O*NET </a:t>
              </a:r>
            </a:p>
          </p:txBody>
        </p:sp>
        <p:sp>
          <p:nvSpPr>
            <p:cNvPr id="21" name="TextBox 20">
              <a:extLst>
                <a:ext uri="{FF2B5EF4-FFF2-40B4-BE49-F238E27FC236}">
                  <a16:creationId xmlns:a16="http://schemas.microsoft.com/office/drawing/2014/main" id="{2A5A058B-17E9-7206-113B-0B8809D8BEA5}"/>
                </a:ext>
              </a:extLst>
            </p:cNvPr>
            <p:cNvSpPr txBox="1"/>
            <p:nvPr/>
          </p:nvSpPr>
          <p:spPr>
            <a:xfrm>
              <a:off x="7524750" y="946060"/>
              <a:ext cx="1420813"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Impact of AI</a:t>
              </a:r>
            </a:p>
          </p:txBody>
        </p:sp>
        <p:sp>
          <p:nvSpPr>
            <p:cNvPr id="22" name="TextBox 21">
              <a:extLst>
                <a:ext uri="{FF2B5EF4-FFF2-40B4-BE49-F238E27FC236}">
                  <a16:creationId xmlns:a16="http://schemas.microsoft.com/office/drawing/2014/main" id="{93638CEF-F41E-B611-FC89-950D0C6294E2}"/>
                </a:ext>
              </a:extLst>
            </p:cNvPr>
            <p:cNvSpPr txBox="1"/>
            <p:nvPr/>
          </p:nvSpPr>
          <p:spPr>
            <a:xfrm>
              <a:off x="7524750" y="680523"/>
              <a:ext cx="47295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Low</a:t>
              </a:r>
            </a:p>
          </p:txBody>
        </p:sp>
        <p:sp>
          <p:nvSpPr>
            <p:cNvPr id="23" name="TextBox 22">
              <a:extLst>
                <a:ext uri="{FF2B5EF4-FFF2-40B4-BE49-F238E27FC236}">
                  <a16:creationId xmlns:a16="http://schemas.microsoft.com/office/drawing/2014/main" id="{DEDDE484-E8A5-79F4-8577-5E73C2394707}"/>
                </a:ext>
              </a:extLst>
            </p:cNvPr>
            <p:cNvSpPr txBox="1"/>
            <p:nvPr/>
          </p:nvSpPr>
          <p:spPr>
            <a:xfrm>
              <a:off x="8472607" y="675113"/>
              <a:ext cx="472956" cy="12311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High</a:t>
              </a:r>
            </a:p>
          </p:txBody>
        </p:sp>
        <p:sp>
          <p:nvSpPr>
            <p:cNvPr id="26" name="Rectangle: Rounded Corners 25">
              <a:extLst>
                <a:ext uri="{FF2B5EF4-FFF2-40B4-BE49-F238E27FC236}">
                  <a16:creationId xmlns:a16="http://schemas.microsoft.com/office/drawing/2014/main" id="{085BE79E-CFAF-C749-56BF-477CFB759613}"/>
                </a:ext>
              </a:extLst>
            </p:cNvPr>
            <p:cNvSpPr/>
            <p:nvPr/>
          </p:nvSpPr>
          <p:spPr>
            <a:xfrm>
              <a:off x="7524750" y="801818"/>
              <a:ext cx="1420813" cy="129182"/>
            </a:xfrm>
            <a:prstGeom prst="roundRect">
              <a:avLst/>
            </a:prstGeom>
            <a:gradFill flip="none" rotWithShape="1">
              <a:gsLst>
                <a:gs pos="0">
                  <a:srgbClr val="D15708"/>
                </a:gs>
                <a:gs pos="50000">
                  <a:srgbClr val="FFFF00"/>
                </a:gs>
                <a:gs pos="100000">
                  <a:srgbClr val="0A7D39"/>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5" name="Rectangle: Rounded Corners 14">
              <a:extLst>
                <a:ext uri="{FF2B5EF4-FFF2-40B4-BE49-F238E27FC236}">
                  <a16:creationId xmlns:a16="http://schemas.microsoft.com/office/drawing/2014/main" id="{DBC95ADE-61D0-3845-3567-3A38896EE92B}"/>
                </a:ext>
              </a:extLst>
            </p:cNvPr>
            <p:cNvSpPr/>
            <p:nvPr/>
          </p:nvSpPr>
          <p:spPr>
            <a:xfrm>
              <a:off x="3707268" y="1656772"/>
              <a:ext cx="3518151" cy="1825030"/>
            </a:xfrm>
            <a:prstGeom prst="roundRect">
              <a:avLst>
                <a:gd name="adj" fmla="val 2464"/>
              </a:avLst>
            </a:prstGeom>
            <a:solidFill>
              <a:schemeClr val="accent4">
                <a:lumMod val="20000"/>
                <a:lumOff val="80000"/>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4" name="Round Diagonal Corner Rectangle 108">
              <a:extLst>
                <a:ext uri="{FF2B5EF4-FFF2-40B4-BE49-F238E27FC236}">
                  <a16:creationId xmlns:a16="http://schemas.microsoft.com/office/drawing/2014/main" id="{B0A9BD47-0159-DA54-9494-175907B0F294}"/>
                </a:ext>
              </a:extLst>
            </p:cNvPr>
            <p:cNvSpPr/>
            <p:nvPr/>
          </p:nvSpPr>
          <p:spPr>
            <a:xfrm>
              <a:off x="1987122" y="1426484"/>
              <a:ext cx="6958441" cy="181037"/>
            </a:xfrm>
            <a:prstGeom prst="round2DiagRect">
              <a:avLst>
                <a:gd name="adj1" fmla="val 38593"/>
                <a:gd name="adj2"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mn-cs"/>
                </a:rPr>
                <a:t>80% of the workforce have 10% of the work tasks impacted by LLMs</a:t>
              </a:r>
            </a:p>
          </p:txBody>
        </p:sp>
        <p:sp>
          <p:nvSpPr>
            <p:cNvPr id="5" name="Round Diagonal Corner Rectangle 120">
              <a:extLst>
                <a:ext uri="{FF2B5EF4-FFF2-40B4-BE49-F238E27FC236}">
                  <a16:creationId xmlns:a16="http://schemas.microsoft.com/office/drawing/2014/main" id="{84F2791A-5F03-86A7-8C43-6A67A4F7E5EA}"/>
                </a:ext>
              </a:extLst>
            </p:cNvPr>
            <p:cNvSpPr/>
            <p:nvPr/>
          </p:nvSpPr>
          <p:spPr>
            <a:xfrm>
              <a:off x="3748820" y="1194353"/>
              <a:ext cx="5196744" cy="182880"/>
            </a:xfrm>
            <a:prstGeom prst="round2DiagRect">
              <a:avLst>
                <a:gd name="adj1" fmla="val 38593"/>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ea typeface="+mn-ea"/>
                  <a:cs typeface="+mn-cs"/>
                </a:rPr>
                <a:t>19% of the workforce have 50% of the work tasks impacted by LLMs</a:t>
              </a:r>
            </a:p>
          </p:txBody>
        </p:sp>
        <p:grpSp>
          <p:nvGrpSpPr>
            <p:cNvPr id="34" name="Group 33">
              <a:extLst>
                <a:ext uri="{FF2B5EF4-FFF2-40B4-BE49-F238E27FC236}">
                  <a16:creationId xmlns:a16="http://schemas.microsoft.com/office/drawing/2014/main" id="{954FCCDE-E545-9351-D695-18EFF0252217}"/>
                </a:ext>
              </a:extLst>
            </p:cNvPr>
            <p:cNvGrpSpPr/>
            <p:nvPr/>
          </p:nvGrpSpPr>
          <p:grpSpPr>
            <a:xfrm>
              <a:off x="521557" y="1836492"/>
              <a:ext cx="1081088" cy="576072"/>
              <a:chOff x="585787" y="3734560"/>
              <a:chExt cx="1714500" cy="914400"/>
            </a:xfrm>
            <a:solidFill>
              <a:schemeClr val="accent3">
                <a:lumMod val="75000"/>
              </a:schemeClr>
            </a:solidFill>
          </p:grpSpPr>
          <p:pic>
            <p:nvPicPr>
              <p:cNvPr id="35" name="Graphic 34" descr="Children with solid fill">
                <a:extLst>
                  <a:ext uri="{FF2B5EF4-FFF2-40B4-BE49-F238E27FC236}">
                    <a16:creationId xmlns:a16="http://schemas.microsoft.com/office/drawing/2014/main" id="{2B192DA2-25E3-1B1C-F423-D579CB00AA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787" y="3734560"/>
                <a:ext cx="914400" cy="914400"/>
              </a:xfrm>
              <a:prstGeom prst="rect">
                <a:avLst/>
              </a:prstGeom>
            </p:spPr>
          </p:pic>
          <p:pic>
            <p:nvPicPr>
              <p:cNvPr id="36" name="Graphic 35" descr="Children with solid fill">
                <a:extLst>
                  <a:ext uri="{FF2B5EF4-FFF2-40B4-BE49-F238E27FC236}">
                    <a16:creationId xmlns:a16="http://schemas.microsoft.com/office/drawing/2014/main" id="{C0725921-C8AE-A360-2A52-AAB5CA770F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5887" y="3734560"/>
                <a:ext cx="914400" cy="914400"/>
              </a:xfrm>
              <a:prstGeom prst="rect">
                <a:avLst/>
              </a:prstGeom>
            </p:spPr>
          </p:pic>
        </p:grpSp>
        <p:sp>
          <p:nvSpPr>
            <p:cNvPr id="30" name="TextBox 29">
              <a:extLst>
                <a:ext uri="{FF2B5EF4-FFF2-40B4-BE49-F238E27FC236}">
                  <a16:creationId xmlns:a16="http://schemas.microsoft.com/office/drawing/2014/main" id="{39C23DB7-0CD0-C65B-3D36-0C554352B4C2}"/>
                </a:ext>
              </a:extLst>
            </p:cNvPr>
            <p:cNvSpPr txBox="1"/>
            <p:nvPr/>
          </p:nvSpPr>
          <p:spPr>
            <a:xfrm>
              <a:off x="225425" y="2940866"/>
              <a:ext cx="1673352" cy="496446"/>
            </a:xfrm>
            <a:prstGeom prst="rect">
              <a:avLst/>
            </a:prstGeom>
            <a:noFill/>
            <a:ln>
              <a:solidFill>
                <a:schemeClr val="bg1">
                  <a:lumMod val="85000"/>
                </a:schemeClr>
              </a:solidFill>
            </a:ln>
          </p:spPr>
          <p:txBody>
            <a:bodyPr wrap="square" lIns="36576" tIns="36576" rIns="36576" bIns="36576" rtlCol="0">
              <a:no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Landscaping Workers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Laundry and Dry-Cleaning Workers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Food Preparation Workers</a:t>
              </a:r>
            </a:p>
          </p:txBody>
        </p:sp>
        <p:sp>
          <p:nvSpPr>
            <p:cNvPr id="49" name="TextBox 48">
              <a:extLst>
                <a:ext uri="{FF2B5EF4-FFF2-40B4-BE49-F238E27FC236}">
                  <a16:creationId xmlns:a16="http://schemas.microsoft.com/office/drawing/2014/main" id="{24220483-59D6-4E1C-4F05-A81635FF601A}"/>
                </a:ext>
              </a:extLst>
            </p:cNvPr>
            <p:cNvSpPr txBox="1"/>
            <p:nvPr/>
          </p:nvSpPr>
          <p:spPr>
            <a:xfrm>
              <a:off x="681101" y="1712156"/>
              <a:ext cx="76200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ea typeface="+mn-ea"/>
                  <a:cs typeface="+mn-cs"/>
                </a:rPr>
                <a:t>Zone 1*</a:t>
              </a:r>
            </a:p>
          </p:txBody>
        </p:sp>
        <p:sp>
          <p:nvSpPr>
            <p:cNvPr id="63" name="Oval 62">
              <a:extLst>
                <a:ext uri="{FF2B5EF4-FFF2-40B4-BE49-F238E27FC236}">
                  <a16:creationId xmlns:a16="http://schemas.microsoft.com/office/drawing/2014/main" id="{F894B737-FC02-404B-A819-C89DBA4AD010}"/>
                </a:ext>
              </a:extLst>
            </p:cNvPr>
            <p:cNvSpPr/>
            <p:nvPr/>
          </p:nvSpPr>
          <p:spPr>
            <a:xfrm>
              <a:off x="1301852" y="1740612"/>
              <a:ext cx="127754" cy="127754"/>
            </a:xfrm>
            <a:prstGeom prst="ellipse">
              <a:avLst/>
            </a:prstGeom>
            <a:solidFill>
              <a:srgbClr val="FF70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8" name="TextBox 57">
              <a:extLst>
                <a:ext uri="{FF2B5EF4-FFF2-40B4-BE49-F238E27FC236}">
                  <a16:creationId xmlns:a16="http://schemas.microsoft.com/office/drawing/2014/main" id="{EB175AF5-1BBB-2D94-3081-E6BD09E8E619}"/>
                </a:ext>
              </a:extLst>
            </p:cNvPr>
            <p:cNvSpPr txBox="1"/>
            <p:nvPr/>
          </p:nvSpPr>
          <p:spPr>
            <a:xfrm>
              <a:off x="225425" y="2311309"/>
              <a:ext cx="1673352" cy="603912"/>
            </a:xfrm>
            <a:prstGeom prst="rect">
              <a:avLst/>
            </a:prstGeom>
            <a:noFill/>
            <a:ln>
              <a:solidFill>
                <a:schemeClr val="bg1">
                  <a:lumMod val="85000"/>
                </a:schemeClr>
              </a:solidFill>
            </a:ln>
          </p:spPr>
          <p:txBody>
            <a:bodyPr wrap="square" lIns="36576" tIns="36576" rIns="36576" bIns="36576" rtlCol="0">
              <a:no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Preparation required</a:t>
              </a:r>
              <a:r>
                <a:rPr kumimoji="0" lang="en-US" sz="700" b="0" i="0" u="none" strike="noStrike" kern="1200" cap="none" spc="0" normalizeH="0" baseline="0" noProof="0">
                  <a:ln>
                    <a:noFill/>
                  </a:ln>
                  <a:solidFill>
                    <a:srgbClr val="000000"/>
                  </a:solidFill>
                  <a:effectLst/>
                  <a:uLnTx/>
                  <a:uFillTx/>
                  <a:ea typeface="+mn-ea"/>
                  <a:cs typeface="+mn-cs"/>
                </a:rPr>
                <a:t>: None or little</a:t>
              </a:r>
              <a:br>
                <a:rPr kumimoji="0" lang="en-US" sz="700" b="0" i="0" u="none" strike="noStrike" kern="1200" cap="none" spc="0" normalizeH="0" baseline="0" noProof="0">
                  <a:ln>
                    <a:noFill/>
                  </a:ln>
                  <a:solidFill>
                    <a:srgbClr val="000000"/>
                  </a:solidFill>
                  <a:effectLst/>
                  <a:uLnTx/>
                  <a:uFillTx/>
                  <a:ea typeface="+mn-ea"/>
                  <a:cs typeface="+mn-cs"/>
                </a:rPr>
              </a:br>
              <a:r>
                <a:rPr kumimoji="0" lang="en-US" sz="700" b="0" i="0" u="none" strike="noStrike" kern="1200" cap="none" spc="0" normalizeH="0" baseline="0" noProof="0">
                  <a:ln>
                    <a:noFill/>
                  </a:ln>
                  <a:solidFill>
                    <a:srgbClr val="000000"/>
                  </a:solidFill>
                  <a:effectLst/>
                  <a:uLnTx/>
                  <a:uFillTx/>
                  <a:ea typeface="+mn-ea"/>
                  <a:cs typeface="+mn-cs"/>
                </a:rPr>
                <a:t>(0-3 Months)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Education: </a:t>
              </a:r>
              <a:r>
                <a:rPr kumimoji="0" lang="en-US" sz="700" b="0" i="0" u="none" strike="noStrike" kern="1200" cap="none" spc="0" normalizeH="0" baseline="0" noProof="0">
                  <a:ln>
                    <a:noFill/>
                  </a:ln>
                  <a:solidFill>
                    <a:srgbClr val="000000"/>
                  </a:solidFill>
                  <a:effectLst/>
                  <a:uLnTx/>
                  <a:uFillTx/>
                  <a:ea typeface="+mn-ea"/>
                  <a:cs typeface="+mn-cs"/>
                </a:rPr>
                <a:t>High School Diploma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Experience: </a:t>
              </a:r>
              <a:r>
                <a:rPr kumimoji="0" lang="en-US" sz="700" b="0" i="0" u="none" strike="noStrike" kern="1200" cap="none" spc="0" normalizeH="0" baseline="0" noProof="0">
                  <a:ln>
                    <a:noFill/>
                  </a:ln>
                  <a:solidFill>
                    <a:srgbClr val="000000"/>
                  </a:solidFill>
                  <a:effectLst/>
                  <a:uLnTx/>
                  <a:uFillTx/>
                  <a:ea typeface="+mn-ea"/>
                  <a:cs typeface="+mn-cs"/>
                </a:rPr>
                <a:t>Little or none</a:t>
              </a:r>
            </a:p>
          </p:txBody>
        </p:sp>
        <p:grpSp>
          <p:nvGrpSpPr>
            <p:cNvPr id="37" name="Group 36">
              <a:extLst>
                <a:ext uri="{FF2B5EF4-FFF2-40B4-BE49-F238E27FC236}">
                  <a16:creationId xmlns:a16="http://schemas.microsoft.com/office/drawing/2014/main" id="{1E717621-D6E2-41A5-7944-EAF50BC39D67}"/>
                </a:ext>
              </a:extLst>
            </p:cNvPr>
            <p:cNvGrpSpPr/>
            <p:nvPr/>
          </p:nvGrpSpPr>
          <p:grpSpPr>
            <a:xfrm>
              <a:off x="2283254" y="1836492"/>
              <a:ext cx="1081088" cy="576072"/>
              <a:chOff x="585787" y="3734560"/>
              <a:chExt cx="1714500" cy="914400"/>
            </a:xfrm>
            <a:solidFill>
              <a:schemeClr val="bg2">
                <a:lumMod val="50000"/>
              </a:schemeClr>
            </a:solidFill>
          </p:grpSpPr>
          <p:pic>
            <p:nvPicPr>
              <p:cNvPr id="38" name="Graphic 37" descr="Children with solid fill">
                <a:extLst>
                  <a:ext uri="{FF2B5EF4-FFF2-40B4-BE49-F238E27FC236}">
                    <a16:creationId xmlns:a16="http://schemas.microsoft.com/office/drawing/2014/main" id="{95A6EC64-0548-7F8D-5109-B13A4A7511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787" y="3734560"/>
                <a:ext cx="914400" cy="914400"/>
              </a:xfrm>
              <a:prstGeom prst="rect">
                <a:avLst/>
              </a:prstGeom>
            </p:spPr>
          </p:pic>
          <p:pic>
            <p:nvPicPr>
              <p:cNvPr id="39" name="Graphic 38" descr="Children with solid fill">
                <a:extLst>
                  <a:ext uri="{FF2B5EF4-FFF2-40B4-BE49-F238E27FC236}">
                    <a16:creationId xmlns:a16="http://schemas.microsoft.com/office/drawing/2014/main" id="{7A3B2D44-9C41-9FCD-EBFC-FE76477826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5887" y="3734560"/>
                <a:ext cx="914400" cy="914400"/>
              </a:xfrm>
              <a:prstGeom prst="rect">
                <a:avLst/>
              </a:prstGeom>
            </p:spPr>
          </p:pic>
        </p:grpSp>
        <p:sp>
          <p:nvSpPr>
            <p:cNvPr id="31" name="TextBox 30">
              <a:extLst>
                <a:ext uri="{FF2B5EF4-FFF2-40B4-BE49-F238E27FC236}">
                  <a16:creationId xmlns:a16="http://schemas.microsoft.com/office/drawing/2014/main" id="{A67D68A2-0EEF-ACA5-7CF7-F4E6FD4D9E11}"/>
                </a:ext>
              </a:extLst>
            </p:cNvPr>
            <p:cNvSpPr txBox="1"/>
            <p:nvPr/>
          </p:nvSpPr>
          <p:spPr>
            <a:xfrm>
              <a:off x="1987122" y="2940866"/>
              <a:ext cx="1673352" cy="496446"/>
            </a:xfrm>
            <a:prstGeom prst="rect">
              <a:avLst/>
            </a:prstGeom>
            <a:noFill/>
            <a:ln>
              <a:solidFill>
                <a:schemeClr val="bg1">
                  <a:lumMod val="85000"/>
                </a:schemeClr>
              </a:solidFill>
            </a:ln>
          </p:spPr>
          <p:txBody>
            <a:bodyPr wrap="square" lIns="36576" tIns="36576" rIns="36576" bIns="36576" rtlCol="0">
              <a:no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Data Entry </a:t>
              </a:r>
              <a:r>
                <a:rPr kumimoji="0" lang="en-US" sz="700" b="0" i="0" u="none" strike="noStrike" kern="1200" cap="none" spc="0" normalizeH="0" baseline="0" noProof="0" err="1">
                  <a:ln>
                    <a:noFill/>
                  </a:ln>
                  <a:solidFill>
                    <a:srgbClr val="000000"/>
                  </a:solidFill>
                  <a:effectLst/>
                  <a:uLnTx/>
                  <a:uFillTx/>
                  <a:ea typeface="+mn-ea"/>
                  <a:cs typeface="+mn-cs"/>
                </a:rPr>
                <a:t>Keyers</a:t>
              </a:r>
              <a:r>
                <a:rPr kumimoji="0" lang="en-US" sz="700" b="0" i="0" u="none" strike="noStrike" kern="1200" cap="none" spc="0" normalizeH="0" baseline="0" noProof="0">
                  <a:ln>
                    <a:noFill/>
                  </a:ln>
                  <a:solidFill>
                    <a:srgbClr val="000000"/>
                  </a:solidFill>
                  <a:effectLst/>
                  <a:uLnTx/>
                  <a:uFillTx/>
                  <a:ea typeface="+mn-ea"/>
                  <a:cs typeface="+mn-cs"/>
                </a:rPr>
                <a:t> / Bank Tellers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Customer Service Representatives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Administrative Assistants</a:t>
              </a:r>
            </a:p>
          </p:txBody>
        </p:sp>
        <p:sp>
          <p:nvSpPr>
            <p:cNvPr id="51" name="TextBox 50">
              <a:extLst>
                <a:ext uri="{FF2B5EF4-FFF2-40B4-BE49-F238E27FC236}">
                  <a16:creationId xmlns:a16="http://schemas.microsoft.com/office/drawing/2014/main" id="{5DB784B4-7EF7-EB61-D9FC-ED358DCD5B84}"/>
                </a:ext>
              </a:extLst>
            </p:cNvPr>
            <p:cNvSpPr txBox="1"/>
            <p:nvPr/>
          </p:nvSpPr>
          <p:spPr>
            <a:xfrm>
              <a:off x="2442798" y="1712156"/>
              <a:ext cx="76200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ea typeface="+mn-ea"/>
                  <a:cs typeface="+mn-cs"/>
                </a:rPr>
                <a:t>Zone 2</a:t>
              </a:r>
            </a:p>
          </p:txBody>
        </p:sp>
        <p:sp>
          <p:nvSpPr>
            <p:cNvPr id="64" name="Oval 63">
              <a:extLst>
                <a:ext uri="{FF2B5EF4-FFF2-40B4-BE49-F238E27FC236}">
                  <a16:creationId xmlns:a16="http://schemas.microsoft.com/office/drawing/2014/main" id="{0606FC0E-2B12-3ED3-BBE7-80D36EEB506D}"/>
                </a:ext>
              </a:extLst>
            </p:cNvPr>
            <p:cNvSpPr/>
            <p:nvPr/>
          </p:nvSpPr>
          <p:spPr>
            <a:xfrm>
              <a:off x="3063549" y="1740612"/>
              <a:ext cx="127754" cy="127754"/>
            </a:xfrm>
            <a:prstGeom prst="ellipse">
              <a:avLst/>
            </a:prstGeom>
            <a:solidFill>
              <a:srgbClr val="FFE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9" name="TextBox 58">
              <a:extLst>
                <a:ext uri="{FF2B5EF4-FFF2-40B4-BE49-F238E27FC236}">
                  <a16:creationId xmlns:a16="http://schemas.microsoft.com/office/drawing/2014/main" id="{91162346-FF88-9335-53F6-C2F3180569AE}"/>
                </a:ext>
              </a:extLst>
            </p:cNvPr>
            <p:cNvSpPr txBox="1"/>
            <p:nvPr/>
          </p:nvSpPr>
          <p:spPr>
            <a:xfrm>
              <a:off x="1987122" y="2311309"/>
              <a:ext cx="1673352" cy="603912"/>
            </a:xfrm>
            <a:prstGeom prst="rect">
              <a:avLst/>
            </a:prstGeom>
            <a:noFill/>
            <a:ln>
              <a:solidFill>
                <a:schemeClr val="bg1">
                  <a:lumMod val="85000"/>
                </a:schemeClr>
              </a:solidFill>
            </a:ln>
          </p:spPr>
          <p:txBody>
            <a:bodyPr wrap="square" lIns="36576" tIns="36576" rIns="36576" bIns="36576" rtlCol="0">
              <a:no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Preparation required</a:t>
              </a:r>
              <a:r>
                <a:rPr kumimoji="0" lang="en-US" sz="700" b="0" i="0" u="none" strike="noStrike" kern="1200" cap="none" spc="0" normalizeH="0" baseline="0" noProof="0">
                  <a:ln>
                    <a:noFill/>
                  </a:ln>
                  <a:solidFill>
                    <a:srgbClr val="000000"/>
                  </a:solidFill>
                  <a:effectLst/>
                  <a:uLnTx/>
                  <a:uFillTx/>
                  <a:ea typeface="+mn-ea"/>
                  <a:cs typeface="+mn-cs"/>
                </a:rPr>
                <a:t>: Some</a:t>
              </a:r>
              <a:br>
                <a:rPr kumimoji="0" lang="en-US" sz="700" b="0" i="0" u="none" strike="noStrike" kern="1200" cap="none" spc="0" normalizeH="0" baseline="0" noProof="0">
                  <a:ln>
                    <a:noFill/>
                  </a:ln>
                  <a:solidFill>
                    <a:srgbClr val="000000"/>
                  </a:solidFill>
                  <a:effectLst/>
                  <a:uLnTx/>
                  <a:uFillTx/>
                  <a:ea typeface="+mn-ea"/>
                  <a:cs typeface="+mn-cs"/>
                </a:rPr>
              </a:br>
              <a:r>
                <a:rPr kumimoji="0" lang="en-US" sz="700" b="0" i="0" u="none" strike="noStrike" kern="1200" cap="none" spc="0" normalizeH="0" baseline="0" noProof="0">
                  <a:ln>
                    <a:noFill/>
                  </a:ln>
                  <a:solidFill>
                    <a:srgbClr val="000000"/>
                  </a:solidFill>
                  <a:effectLst/>
                  <a:uLnTx/>
                  <a:uFillTx/>
                  <a:ea typeface="+mn-ea"/>
                  <a:cs typeface="+mn-cs"/>
                </a:rPr>
                <a:t>(3-12 months)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Education</a:t>
              </a:r>
              <a:r>
                <a:rPr kumimoji="0" lang="en-US" sz="700" b="0" i="0" u="none" strike="noStrike" kern="1200" cap="none" spc="0" normalizeH="0" baseline="0" noProof="0">
                  <a:ln>
                    <a:noFill/>
                  </a:ln>
                  <a:solidFill>
                    <a:srgbClr val="000000"/>
                  </a:solidFill>
                  <a:effectLst/>
                  <a:uLnTx/>
                  <a:uFillTx/>
                  <a:ea typeface="+mn-ea"/>
                  <a:cs typeface="+mn-cs"/>
                </a:rPr>
                <a:t>: High School Diploma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Experience</a:t>
              </a:r>
              <a:r>
                <a:rPr kumimoji="0" lang="en-US" sz="700" b="0" i="0" u="none" strike="noStrike" kern="1200" cap="none" spc="0" normalizeH="0" baseline="0" noProof="0">
                  <a:ln>
                    <a:noFill/>
                  </a:ln>
                  <a:solidFill>
                    <a:srgbClr val="000000"/>
                  </a:solidFill>
                  <a:effectLst/>
                  <a:uLnTx/>
                  <a:uFillTx/>
                  <a:ea typeface="+mn-ea"/>
                  <a:cs typeface="+mn-cs"/>
                </a:rPr>
                <a:t>: Some</a:t>
              </a:r>
            </a:p>
          </p:txBody>
        </p:sp>
        <p:grpSp>
          <p:nvGrpSpPr>
            <p:cNvPr id="40" name="Group 39">
              <a:extLst>
                <a:ext uri="{FF2B5EF4-FFF2-40B4-BE49-F238E27FC236}">
                  <a16:creationId xmlns:a16="http://schemas.microsoft.com/office/drawing/2014/main" id="{A990C829-8167-8B08-5C6A-68AA7DA88C60}"/>
                </a:ext>
              </a:extLst>
            </p:cNvPr>
            <p:cNvGrpSpPr/>
            <p:nvPr/>
          </p:nvGrpSpPr>
          <p:grpSpPr>
            <a:xfrm>
              <a:off x="4044951" y="1836492"/>
              <a:ext cx="1081088" cy="576072"/>
              <a:chOff x="585787" y="3734560"/>
              <a:chExt cx="1714500" cy="914400"/>
            </a:xfrm>
            <a:solidFill>
              <a:schemeClr val="tx2">
                <a:lumMod val="50000"/>
                <a:lumOff val="50000"/>
              </a:schemeClr>
            </a:solidFill>
          </p:grpSpPr>
          <p:pic>
            <p:nvPicPr>
              <p:cNvPr id="41" name="Graphic 40" descr="Children with solid fill">
                <a:extLst>
                  <a:ext uri="{FF2B5EF4-FFF2-40B4-BE49-F238E27FC236}">
                    <a16:creationId xmlns:a16="http://schemas.microsoft.com/office/drawing/2014/main" id="{EEABBE8C-B4C9-0C1A-E330-D6C87B876F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5787" y="3734560"/>
                <a:ext cx="914400" cy="914400"/>
              </a:xfrm>
              <a:prstGeom prst="rect">
                <a:avLst/>
              </a:prstGeom>
            </p:spPr>
          </p:pic>
          <p:pic>
            <p:nvPicPr>
              <p:cNvPr id="42" name="Graphic 41" descr="Children with solid fill">
                <a:extLst>
                  <a:ext uri="{FF2B5EF4-FFF2-40B4-BE49-F238E27FC236}">
                    <a16:creationId xmlns:a16="http://schemas.microsoft.com/office/drawing/2014/main" id="{A2112490-DEBF-38D0-6112-A90A79044E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5887" y="3734560"/>
                <a:ext cx="914400" cy="914400"/>
              </a:xfrm>
              <a:prstGeom prst="rect">
                <a:avLst/>
              </a:prstGeom>
            </p:spPr>
          </p:pic>
        </p:grpSp>
        <p:sp>
          <p:nvSpPr>
            <p:cNvPr id="33" name="TextBox 32">
              <a:extLst>
                <a:ext uri="{FF2B5EF4-FFF2-40B4-BE49-F238E27FC236}">
                  <a16:creationId xmlns:a16="http://schemas.microsoft.com/office/drawing/2014/main" id="{FFE5CF31-91DD-635D-734E-1A7BB5E39567}"/>
                </a:ext>
              </a:extLst>
            </p:cNvPr>
            <p:cNvSpPr txBox="1"/>
            <p:nvPr/>
          </p:nvSpPr>
          <p:spPr>
            <a:xfrm>
              <a:off x="3748819" y="2940866"/>
              <a:ext cx="1673352" cy="496446"/>
            </a:xfrm>
            <a:prstGeom prst="rect">
              <a:avLst/>
            </a:prstGeom>
            <a:noFill/>
            <a:ln>
              <a:solidFill>
                <a:schemeClr val="bg1">
                  <a:lumMod val="85000"/>
                </a:schemeClr>
              </a:solidFill>
            </a:ln>
          </p:spPr>
          <p:txBody>
            <a:bodyPr wrap="square" lIns="36576" tIns="36576" rIns="36576" bIns="36576" rtlCol="0">
              <a:no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Web Developers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Computer User Support Specialists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Desktop Publishers</a:t>
              </a:r>
            </a:p>
          </p:txBody>
        </p:sp>
        <p:sp>
          <p:nvSpPr>
            <p:cNvPr id="52" name="TextBox 51">
              <a:extLst>
                <a:ext uri="{FF2B5EF4-FFF2-40B4-BE49-F238E27FC236}">
                  <a16:creationId xmlns:a16="http://schemas.microsoft.com/office/drawing/2014/main" id="{84897C72-5004-3AE2-D69E-78825F3134AA}"/>
                </a:ext>
              </a:extLst>
            </p:cNvPr>
            <p:cNvSpPr txBox="1"/>
            <p:nvPr/>
          </p:nvSpPr>
          <p:spPr>
            <a:xfrm>
              <a:off x="4204495" y="1712156"/>
              <a:ext cx="76200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ea typeface="+mn-ea"/>
                  <a:cs typeface="+mn-cs"/>
                </a:rPr>
                <a:t>Zone 3</a:t>
              </a:r>
            </a:p>
          </p:txBody>
        </p:sp>
        <p:sp>
          <p:nvSpPr>
            <p:cNvPr id="65" name="Oval 64">
              <a:extLst>
                <a:ext uri="{FF2B5EF4-FFF2-40B4-BE49-F238E27FC236}">
                  <a16:creationId xmlns:a16="http://schemas.microsoft.com/office/drawing/2014/main" id="{8174CACE-BA97-B7FF-3163-850178E9F7D5}"/>
                </a:ext>
              </a:extLst>
            </p:cNvPr>
            <p:cNvSpPr/>
            <p:nvPr/>
          </p:nvSpPr>
          <p:spPr>
            <a:xfrm>
              <a:off x="4825246" y="1740612"/>
              <a:ext cx="127754" cy="127754"/>
            </a:xfrm>
            <a:prstGeom prst="ellipse">
              <a:avLst/>
            </a:prstGeom>
            <a:solidFill>
              <a:srgbClr val="0D84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0" name="TextBox 59">
              <a:extLst>
                <a:ext uri="{FF2B5EF4-FFF2-40B4-BE49-F238E27FC236}">
                  <a16:creationId xmlns:a16="http://schemas.microsoft.com/office/drawing/2014/main" id="{5F44C976-26D5-4430-C5D4-6B0839164713}"/>
                </a:ext>
              </a:extLst>
            </p:cNvPr>
            <p:cNvSpPr txBox="1"/>
            <p:nvPr/>
          </p:nvSpPr>
          <p:spPr>
            <a:xfrm>
              <a:off x="3748819" y="2311309"/>
              <a:ext cx="1673352" cy="603912"/>
            </a:xfrm>
            <a:prstGeom prst="rect">
              <a:avLst/>
            </a:prstGeom>
            <a:noFill/>
            <a:ln>
              <a:solidFill>
                <a:schemeClr val="bg1">
                  <a:lumMod val="85000"/>
                </a:schemeClr>
              </a:solidFill>
            </a:ln>
          </p:spPr>
          <p:txBody>
            <a:bodyPr wrap="square" lIns="36576" tIns="36576" rIns="36576" bIns="36576" rtlCol="0">
              <a:no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Preparation required</a:t>
              </a:r>
              <a:r>
                <a:rPr kumimoji="0" lang="en-US" sz="700" b="0" i="0" u="none" strike="noStrike" kern="1200" cap="none" spc="0" normalizeH="0" baseline="0" noProof="0">
                  <a:ln>
                    <a:noFill/>
                  </a:ln>
                  <a:solidFill>
                    <a:srgbClr val="000000"/>
                  </a:solidFill>
                  <a:effectLst/>
                  <a:uLnTx/>
                  <a:uFillTx/>
                  <a:ea typeface="+mn-ea"/>
                  <a:cs typeface="+mn-cs"/>
                </a:rPr>
                <a:t>: Medium</a:t>
              </a:r>
              <a:br>
                <a:rPr kumimoji="0" lang="en-US" sz="700" b="0" i="0" u="none" strike="noStrike" kern="1200" cap="none" spc="0" normalizeH="0" baseline="0" noProof="0">
                  <a:ln>
                    <a:noFill/>
                  </a:ln>
                  <a:solidFill>
                    <a:srgbClr val="000000"/>
                  </a:solidFill>
                  <a:effectLst/>
                  <a:uLnTx/>
                  <a:uFillTx/>
                  <a:ea typeface="+mn-ea"/>
                  <a:cs typeface="+mn-cs"/>
                </a:rPr>
              </a:br>
              <a:r>
                <a:rPr kumimoji="0" lang="en-US" sz="700" b="0" i="0" u="none" strike="noStrike" kern="1200" cap="none" spc="0" normalizeH="0" baseline="0" noProof="0">
                  <a:ln>
                    <a:noFill/>
                  </a:ln>
                  <a:solidFill>
                    <a:srgbClr val="000000"/>
                  </a:solidFill>
                  <a:effectLst/>
                  <a:uLnTx/>
                  <a:uFillTx/>
                  <a:ea typeface="+mn-ea"/>
                  <a:cs typeface="+mn-cs"/>
                </a:rPr>
                <a:t>(1-2 Years)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Education</a:t>
              </a:r>
              <a:r>
                <a:rPr kumimoji="0" lang="en-US" sz="700" b="0" i="0" u="none" strike="noStrike" kern="1200" cap="none" spc="0" normalizeH="0" baseline="0" noProof="0">
                  <a:ln>
                    <a:noFill/>
                  </a:ln>
                  <a:solidFill>
                    <a:srgbClr val="000000"/>
                  </a:solidFill>
                  <a:effectLst/>
                  <a:uLnTx/>
                  <a:uFillTx/>
                  <a:ea typeface="+mn-ea"/>
                  <a:cs typeface="+mn-cs"/>
                </a:rPr>
                <a:t>: Vocational/ related on-the-job experience/ associate's degree.</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Experience</a:t>
              </a:r>
              <a:r>
                <a:rPr kumimoji="0" lang="en-US" sz="700" b="0" i="0" u="none" strike="noStrike" kern="1200" cap="none" spc="0" normalizeH="0" baseline="0" noProof="0">
                  <a:ln>
                    <a:noFill/>
                  </a:ln>
                  <a:solidFill>
                    <a:srgbClr val="000000"/>
                  </a:solidFill>
                  <a:effectLst/>
                  <a:uLnTx/>
                  <a:uFillTx/>
                  <a:ea typeface="+mn-ea"/>
                  <a:cs typeface="+mn-cs"/>
                </a:rPr>
                <a:t>: Moderate</a:t>
              </a:r>
            </a:p>
          </p:txBody>
        </p:sp>
        <p:grpSp>
          <p:nvGrpSpPr>
            <p:cNvPr id="43" name="Group 42">
              <a:extLst>
                <a:ext uri="{FF2B5EF4-FFF2-40B4-BE49-F238E27FC236}">
                  <a16:creationId xmlns:a16="http://schemas.microsoft.com/office/drawing/2014/main" id="{42AA722D-EA04-31F7-240A-EBDB14375EF6}"/>
                </a:ext>
              </a:extLst>
            </p:cNvPr>
            <p:cNvGrpSpPr/>
            <p:nvPr/>
          </p:nvGrpSpPr>
          <p:grpSpPr>
            <a:xfrm>
              <a:off x="5806648" y="1836492"/>
              <a:ext cx="1081088" cy="576072"/>
              <a:chOff x="585787" y="3734560"/>
              <a:chExt cx="1714500" cy="914400"/>
            </a:xfrm>
            <a:solidFill>
              <a:schemeClr val="accent1">
                <a:lumMod val="60000"/>
                <a:lumOff val="40000"/>
              </a:schemeClr>
            </a:solidFill>
          </p:grpSpPr>
          <p:pic>
            <p:nvPicPr>
              <p:cNvPr id="44" name="Graphic 43" descr="Children with solid fill">
                <a:extLst>
                  <a:ext uri="{FF2B5EF4-FFF2-40B4-BE49-F238E27FC236}">
                    <a16:creationId xmlns:a16="http://schemas.microsoft.com/office/drawing/2014/main" id="{41D4D0FE-327E-09CA-149D-856EC0477C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5787" y="3734560"/>
                <a:ext cx="914400" cy="914400"/>
              </a:xfrm>
              <a:prstGeom prst="rect">
                <a:avLst/>
              </a:prstGeom>
            </p:spPr>
          </p:pic>
          <p:pic>
            <p:nvPicPr>
              <p:cNvPr id="45" name="Graphic 44" descr="Children with solid fill">
                <a:extLst>
                  <a:ext uri="{FF2B5EF4-FFF2-40B4-BE49-F238E27FC236}">
                    <a16:creationId xmlns:a16="http://schemas.microsoft.com/office/drawing/2014/main" id="{00F0B85D-50C1-C715-8844-B656B8FB6AB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5887" y="3734560"/>
                <a:ext cx="914400" cy="914400"/>
              </a:xfrm>
              <a:prstGeom prst="rect">
                <a:avLst/>
              </a:prstGeom>
            </p:spPr>
          </p:pic>
        </p:grpSp>
        <p:sp>
          <p:nvSpPr>
            <p:cNvPr id="50" name="TextBox 49">
              <a:extLst>
                <a:ext uri="{FF2B5EF4-FFF2-40B4-BE49-F238E27FC236}">
                  <a16:creationId xmlns:a16="http://schemas.microsoft.com/office/drawing/2014/main" id="{FE30053C-BA10-387D-8DCB-02BEB1EC9C96}"/>
                </a:ext>
              </a:extLst>
            </p:cNvPr>
            <p:cNvSpPr txBox="1"/>
            <p:nvPr/>
          </p:nvSpPr>
          <p:spPr>
            <a:xfrm>
              <a:off x="5510516" y="2940866"/>
              <a:ext cx="1673352" cy="496446"/>
            </a:xfrm>
            <a:prstGeom prst="rect">
              <a:avLst/>
            </a:prstGeom>
            <a:noFill/>
            <a:ln>
              <a:solidFill>
                <a:schemeClr val="bg1">
                  <a:lumMod val="85000"/>
                </a:schemeClr>
              </a:solidFill>
            </a:ln>
          </p:spPr>
          <p:txBody>
            <a:bodyPr wrap="square" lIns="36576" tIns="36576" rIns="36576" bIns="36576" rtlCol="0">
              <a:no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Database Administrators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Software Developers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Data Scientists</a:t>
              </a:r>
            </a:p>
          </p:txBody>
        </p:sp>
        <p:sp>
          <p:nvSpPr>
            <p:cNvPr id="53" name="TextBox 52">
              <a:extLst>
                <a:ext uri="{FF2B5EF4-FFF2-40B4-BE49-F238E27FC236}">
                  <a16:creationId xmlns:a16="http://schemas.microsoft.com/office/drawing/2014/main" id="{9F1783C5-38D0-7A78-94D9-D4955642890D}"/>
                </a:ext>
              </a:extLst>
            </p:cNvPr>
            <p:cNvSpPr txBox="1"/>
            <p:nvPr/>
          </p:nvSpPr>
          <p:spPr>
            <a:xfrm>
              <a:off x="5966192" y="1712156"/>
              <a:ext cx="76200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ea typeface="+mn-ea"/>
                  <a:cs typeface="+mn-cs"/>
                </a:rPr>
                <a:t>Zone 4</a:t>
              </a:r>
            </a:p>
          </p:txBody>
        </p:sp>
        <p:sp>
          <p:nvSpPr>
            <p:cNvPr id="66" name="Oval 65">
              <a:extLst>
                <a:ext uri="{FF2B5EF4-FFF2-40B4-BE49-F238E27FC236}">
                  <a16:creationId xmlns:a16="http://schemas.microsoft.com/office/drawing/2014/main" id="{17C6A135-1D15-5073-866E-AFAE6948E9C4}"/>
                </a:ext>
              </a:extLst>
            </p:cNvPr>
            <p:cNvSpPr/>
            <p:nvPr/>
          </p:nvSpPr>
          <p:spPr>
            <a:xfrm>
              <a:off x="6586943" y="1740612"/>
              <a:ext cx="127754" cy="127754"/>
            </a:xfrm>
            <a:prstGeom prst="ellipse">
              <a:avLst/>
            </a:prstGeom>
            <a:solidFill>
              <a:srgbClr val="0D84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1" name="TextBox 60">
              <a:extLst>
                <a:ext uri="{FF2B5EF4-FFF2-40B4-BE49-F238E27FC236}">
                  <a16:creationId xmlns:a16="http://schemas.microsoft.com/office/drawing/2014/main" id="{A463535C-49EC-6D8F-1913-66A0203289EA}"/>
                </a:ext>
              </a:extLst>
            </p:cNvPr>
            <p:cNvSpPr txBox="1"/>
            <p:nvPr/>
          </p:nvSpPr>
          <p:spPr>
            <a:xfrm>
              <a:off x="5510516" y="2311309"/>
              <a:ext cx="1673352" cy="603912"/>
            </a:xfrm>
            <a:prstGeom prst="rect">
              <a:avLst/>
            </a:prstGeom>
            <a:noFill/>
            <a:ln>
              <a:solidFill>
                <a:schemeClr val="bg1">
                  <a:lumMod val="85000"/>
                </a:schemeClr>
              </a:solidFill>
            </a:ln>
          </p:spPr>
          <p:txBody>
            <a:bodyPr wrap="square" lIns="36576" tIns="36576" rIns="36576" bIns="36576" rtlCol="0">
              <a:no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Preparation required</a:t>
              </a:r>
              <a:r>
                <a:rPr kumimoji="0" lang="en-US" sz="700" b="0" i="0" u="none" strike="noStrike" kern="1200" cap="none" spc="0" normalizeH="0" baseline="0" noProof="0">
                  <a:ln>
                    <a:noFill/>
                  </a:ln>
                  <a:solidFill>
                    <a:srgbClr val="000000"/>
                  </a:solidFill>
                  <a:effectLst/>
                  <a:uLnTx/>
                  <a:uFillTx/>
                  <a:ea typeface="+mn-ea"/>
                  <a:cs typeface="+mn-cs"/>
                </a:rPr>
                <a:t>: Considerable</a:t>
              </a:r>
              <a:br>
                <a:rPr kumimoji="0" lang="en-US" sz="700" b="0" i="0" u="none" strike="noStrike" kern="1200" cap="none" spc="0" normalizeH="0" baseline="0" noProof="0">
                  <a:ln>
                    <a:noFill/>
                  </a:ln>
                  <a:solidFill>
                    <a:srgbClr val="000000"/>
                  </a:solidFill>
                  <a:effectLst/>
                  <a:uLnTx/>
                  <a:uFillTx/>
                  <a:ea typeface="+mn-ea"/>
                  <a:cs typeface="+mn-cs"/>
                </a:rPr>
              </a:br>
              <a:r>
                <a:rPr kumimoji="0" lang="en-US" sz="700" b="0" i="0" u="none" strike="noStrike" kern="1200" cap="none" spc="0" normalizeH="0" baseline="0" noProof="0">
                  <a:ln>
                    <a:noFill/>
                  </a:ln>
                  <a:solidFill>
                    <a:srgbClr val="000000"/>
                  </a:solidFill>
                  <a:effectLst/>
                  <a:uLnTx/>
                  <a:uFillTx/>
                  <a:ea typeface="+mn-ea"/>
                  <a:cs typeface="+mn-cs"/>
                </a:rPr>
                <a:t>(2-4 Years)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Education:  </a:t>
              </a:r>
              <a:r>
                <a:rPr kumimoji="0" lang="en-US" sz="700" b="0" i="0" u="none" strike="noStrike" kern="1200" cap="none" spc="0" normalizeH="0" baseline="0" noProof="0">
                  <a:ln>
                    <a:noFill/>
                  </a:ln>
                  <a:solidFill>
                    <a:srgbClr val="000000"/>
                  </a:solidFill>
                  <a:effectLst/>
                  <a:uLnTx/>
                  <a:uFillTx/>
                  <a:ea typeface="+mn-ea"/>
                  <a:cs typeface="+mn-cs"/>
                </a:rPr>
                <a:t>Four-year bachelor's degree</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Experience</a:t>
              </a:r>
              <a:r>
                <a:rPr kumimoji="0" lang="en-US" sz="700" b="0" i="0" u="none" strike="noStrike" kern="1200" cap="none" spc="0" normalizeH="0" baseline="0" noProof="0">
                  <a:ln>
                    <a:noFill/>
                  </a:ln>
                  <a:solidFill>
                    <a:srgbClr val="000000"/>
                  </a:solidFill>
                  <a:effectLst/>
                  <a:uLnTx/>
                  <a:uFillTx/>
                  <a:ea typeface="+mn-ea"/>
                  <a:cs typeface="+mn-cs"/>
                </a:rPr>
                <a:t>: Significant</a:t>
              </a:r>
            </a:p>
          </p:txBody>
        </p:sp>
        <p:grpSp>
          <p:nvGrpSpPr>
            <p:cNvPr id="46" name="Group 45">
              <a:extLst>
                <a:ext uri="{FF2B5EF4-FFF2-40B4-BE49-F238E27FC236}">
                  <a16:creationId xmlns:a16="http://schemas.microsoft.com/office/drawing/2014/main" id="{F7511F3E-ACF7-BB24-DC44-557CFDAFB949}"/>
                </a:ext>
              </a:extLst>
            </p:cNvPr>
            <p:cNvGrpSpPr/>
            <p:nvPr/>
          </p:nvGrpSpPr>
          <p:grpSpPr>
            <a:xfrm>
              <a:off x="7568343" y="1836492"/>
              <a:ext cx="1081088" cy="576072"/>
              <a:chOff x="585787" y="3734560"/>
              <a:chExt cx="1714500" cy="914400"/>
            </a:xfrm>
          </p:grpSpPr>
          <p:pic>
            <p:nvPicPr>
              <p:cNvPr id="47" name="Graphic 46" descr="Children with solid fill">
                <a:extLst>
                  <a:ext uri="{FF2B5EF4-FFF2-40B4-BE49-F238E27FC236}">
                    <a16:creationId xmlns:a16="http://schemas.microsoft.com/office/drawing/2014/main" id="{9EDC571B-CA37-AEC9-9468-2589EA5C58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5787" y="3734560"/>
                <a:ext cx="914400" cy="914400"/>
              </a:xfrm>
              <a:prstGeom prst="rect">
                <a:avLst/>
              </a:prstGeom>
            </p:spPr>
          </p:pic>
          <p:pic>
            <p:nvPicPr>
              <p:cNvPr id="48" name="Graphic 47" descr="Children with solid fill">
                <a:extLst>
                  <a:ext uri="{FF2B5EF4-FFF2-40B4-BE49-F238E27FC236}">
                    <a16:creationId xmlns:a16="http://schemas.microsoft.com/office/drawing/2014/main" id="{E9AB1BFA-79AE-CB8F-C9F7-B62D5D54ED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85887" y="3734560"/>
                <a:ext cx="914400" cy="914400"/>
              </a:xfrm>
              <a:prstGeom prst="rect">
                <a:avLst/>
              </a:prstGeom>
            </p:spPr>
          </p:pic>
        </p:grpSp>
        <p:sp>
          <p:nvSpPr>
            <p:cNvPr id="55" name="TextBox 54">
              <a:extLst>
                <a:ext uri="{FF2B5EF4-FFF2-40B4-BE49-F238E27FC236}">
                  <a16:creationId xmlns:a16="http://schemas.microsoft.com/office/drawing/2014/main" id="{0037B532-503C-FCB2-38E0-ACB323E5EA51}"/>
                </a:ext>
              </a:extLst>
            </p:cNvPr>
            <p:cNvSpPr txBox="1"/>
            <p:nvPr/>
          </p:nvSpPr>
          <p:spPr>
            <a:xfrm>
              <a:off x="7272211" y="2940866"/>
              <a:ext cx="1673352" cy="496446"/>
            </a:xfrm>
            <a:prstGeom prst="rect">
              <a:avLst/>
            </a:prstGeom>
            <a:noFill/>
            <a:ln>
              <a:solidFill>
                <a:schemeClr val="bg1">
                  <a:lumMod val="85000"/>
                </a:schemeClr>
              </a:solidFill>
            </a:ln>
          </p:spPr>
          <p:txBody>
            <a:bodyPr wrap="square" lIns="36576" tIns="36576" rIns="36576" bIns="36576" rtlCol="0">
              <a:no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Research Scientists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Biostatisticians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Environmental Economists</a:t>
              </a:r>
            </a:p>
          </p:txBody>
        </p:sp>
        <p:sp>
          <p:nvSpPr>
            <p:cNvPr id="54" name="TextBox 53">
              <a:extLst>
                <a:ext uri="{FF2B5EF4-FFF2-40B4-BE49-F238E27FC236}">
                  <a16:creationId xmlns:a16="http://schemas.microsoft.com/office/drawing/2014/main" id="{9BF15A5A-3EBD-2771-383E-236A1D63DC4D}"/>
                </a:ext>
              </a:extLst>
            </p:cNvPr>
            <p:cNvSpPr txBox="1"/>
            <p:nvPr/>
          </p:nvSpPr>
          <p:spPr>
            <a:xfrm>
              <a:off x="7727887" y="1712156"/>
              <a:ext cx="76200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ea typeface="+mn-ea"/>
                  <a:cs typeface="+mn-cs"/>
                </a:rPr>
                <a:t>Zone 5</a:t>
              </a:r>
            </a:p>
          </p:txBody>
        </p:sp>
        <p:sp>
          <p:nvSpPr>
            <p:cNvPr id="67" name="Oval 66">
              <a:extLst>
                <a:ext uri="{FF2B5EF4-FFF2-40B4-BE49-F238E27FC236}">
                  <a16:creationId xmlns:a16="http://schemas.microsoft.com/office/drawing/2014/main" id="{2F726D7C-3FA9-F970-1452-DCD554103B6F}"/>
                </a:ext>
              </a:extLst>
            </p:cNvPr>
            <p:cNvSpPr/>
            <p:nvPr/>
          </p:nvSpPr>
          <p:spPr>
            <a:xfrm>
              <a:off x="8348638" y="1740612"/>
              <a:ext cx="127754" cy="127754"/>
            </a:xfrm>
            <a:prstGeom prst="ellipse">
              <a:avLst/>
            </a:prstGeom>
            <a:solidFill>
              <a:srgbClr val="FFED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2" name="TextBox 61">
              <a:extLst>
                <a:ext uri="{FF2B5EF4-FFF2-40B4-BE49-F238E27FC236}">
                  <a16:creationId xmlns:a16="http://schemas.microsoft.com/office/drawing/2014/main" id="{82F41D87-0F42-EB33-FA26-4F36F6BD1002}"/>
                </a:ext>
              </a:extLst>
            </p:cNvPr>
            <p:cNvSpPr txBox="1"/>
            <p:nvPr/>
          </p:nvSpPr>
          <p:spPr>
            <a:xfrm>
              <a:off x="7272211" y="2311309"/>
              <a:ext cx="1673352" cy="603912"/>
            </a:xfrm>
            <a:prstGeom prst="rect">
              <a:avLst/>
            </a:prstGeom>
            <a:noFill/>
            <a:ln>
              <a:solidFill>
                <a:schemeClr val="bg1">
                  <a:lumMod val="85000"/>
                </a:schemeClr>
              </a:solidFill>
            </a:ln>
          </p:spPr>
          <p:txBody>
            <a:bodyPr wrap="square" lIns="36576" tIns="36576" rIns="36576" bIns="36576" rtlCol="0">
              <a:no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Preparation required</a:t>
              </a:r>
              <a:r>
                <a:rPr kumimoji="0" lang="en-US" sz="700" b="0" i="0" u="none" strike="noStrike" kern="1200" cap="none" spc="0" normalizeH="0" baseline="0" noProof="0">
                  <a:ln>
                    <a:noFill/>
                  </a:ln>
                  <a:solidFill>
                    <a:srgbClr val="000000"/>
                  </a:solidFill>
                  <a:effectLst/>
                  <a:uLnTx/>
                  <a:uFillTx/>
                  <a:ea typeface="+mn-ea"/>
                  <a:cs typeface="+mn-cs"/>
                </a:rPr>
                <a:t>: Extensive</a:t>
              </a:r>
              <a:br>
                <a:rPr kumimoji="0" lang="en-US" sz="700" b="0" i="0" u="none" strike="noStrike" kern="1200" cap="none" spc="0" normalizeH="0" baseline="0" noProof="0">
                  <a:ln>
                    <a:noFill/>
                  </a:ln>
                  <a:solidFill>
                    <a:srgbClr val="000000"/>
                  </a:solidFill>
                  <a:effectLst/>
                  <a:uLnTx/>
                  <a:uFillTx/>
                  <a:ea typeface="+mn-ea"/>
                  <a:cs typeface="+mn-cs"/>
                </a:rPr>
              </a:br>
              <a:r>
                <a:rPr kumimoji="0" lang="en-US" sz="700" b="0" i="0" u="none" strike="noStrike" kern="1200" cap="none" spc="0" normalizeH="0" baseline="0" noProof="0">
                  <a:ln>
                    <a:noFill/>
                  </a:ln>
                  <a:solidFill>
                    <a:srgbClr val="000000"/>
                  </a:solidFill>
                  <a:effectLst/>
                  <a:uLnTx/>
                  <a:uFillTx/>
                  <a:ea typeface="+mn-ea"/>
                  <a:cs typeface="+mn-cs"/>
                </a:rPr>
                <a:t>(4+ Years)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Education</a:t>
              </a:r>
              <a:r>
                <a:rPr kumimoji="0" lang="en-US" sz="700" b="0" i="0" u="none" strike="noStrike" kern="1200" cap="none" spc="0" normalizeH="0" baseline="0" noProof="0">
                  <a:ln>
                    <a:noFill/>
                  </a:ln>
                  <a:solidFill>
                    <a:srgbClr val="000000"/>
                  </a:solidFill>
                  <a:effectLst/>
                  <a:uLnTx/>
                  <a:uFillTx/>
                  <a:ea typeface="+mn-ea"/>
                  <a:cs typeface="+mn-cs"/>
                </a:rPr>
                <a:t>: Graduate/ Master's / Ph.D., e</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000000"/>
                  </a:solidFill>
                  <a:effectLst/>
                  <a:uLnTx/>
                  <a:uFillTx/>
                  <a:ea typeface="+mn-ea"/>
                  <a:cs typeface="+mn-cs"/>
                </a:rPr>
                <a:t>Experience</a:t>
              </a:r>
              <a:r>
                <a:rPr kumimoji="0" lang="en-US" sz="700" b="0" i="0" u="none" strike="noStrike" kern="1200" cap="none" spc="0" normalizeH="0" baseline="0" noProof="0">
                  <a:ln>
                    <a:noFill/>
                  </a:ln>
                  <a:solidFill>
                    <a:srgbClr val="000000"/>
                  </a:solidFill>
                  <a:effectLst/>
                  <a:uLnTx/>
                  <a:uFillTx/>
                  <a:ea typeface="+mn-ea"/>
                  <a:cs typeface="+mn-cs"/>
                </a:rPr>
                <a:t>: Extensive. Many require 5+ years of experience</a:t>
              </a:r>
            </a:p>
          </p:txBody>
        </p:sp>
        <p:sp>
          <p:nvSpPr>
            <p:cNvPr id="28" name="Speech Bubble: Rectangle with Corners Rounded 27">
              <a:extLst>
                <a:ext uri="{FF2B5EF4-FFF2-40B4-BE49-F238E27FC236}">
                  <a16:creationId xmlns:a16="http://schemas.microsoft.com/office/drawing/2014/main" id="{B03A3302-0A44-1518-5857-2FFCCF09A2BF}"/>
                </a:ext>
              </a:extLst>
            </p:cNvPr>
            <p:cNvSpPr/>
            <p:nvPr/>
          </p:nvSpPr>
          <p:spPr>
            <a:xfrm>
              <a:off x="6712093" y="3558863"/>
              <a:ext cx="1683762" cy="1087749"/>
            </a:xfrm>
            <a:prstGeom prst="wedgeRoundRectCallout">
              <a:avLst>
                <a:gd name="adj1" fmla="val -133486"/>
                <a:gd name="adj2" fmla="val -61422"/>
                <a:gd name="adj3" fmla="val 1666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576" tIns="36576" rIns="36576" bIns="3657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ea typeface="+mn-ea"/>
                  <a:cs typeface="+mn-cs"/>
                </a:rPr>
                <a:t>Most impacted IT role –</a:t>
              </a:r>
              <a:br>
                <a:rPr kumimoji="0" lang="en-US" sz="1200" b="1" i="0" u="none" strike="noStrike" kern="1200" cap="none" spc="0" normalizeH="0" baseline="0" noProof="0">
                  <a:ln>
                    <a:noFill/>
                  </a:ln>
                  <a:solidFill>
                    <a:srgbClr val="000000"/>
                  </a:solidFill>
                  <a:effectLst/>
                  <a:uLnTx/>
                  <a:uFillTx/>
                  <a:ea typeface="+mn-ea"/>
                  <a:cs typeface="+mn-cs"/>
                </a:rPr>
              </a:br>
              <a:r>
                <a:rPr kumimoji="0" lang="en-US" sz="1800" b="1" i="0" u="none" strike="noStrike" kern="1200" cap="none" spc="0" normalizeH="0" baseline="0" noProof="0">
                  <a:ln>
                    <a:noFill/>
                  </a:ln>
                  <a:solidFill>
                    <a:srgbClr val="00183C">
                      <a:lumMod val="90000"/>
                      <a:lumOff val="10000"/>
                    </a:srgbClr>
                  </a:solidFill>
                  <a:effectLst/>
                  <a:uLnTx/>
                  <a:uFillTx/>
                  <a:ea typeface="+mn-ea"/>
                  <a:cs typeface="+mn-cs"/>
                </a:rPr>
                <a:t>28 Mn+ </a:t>
              </a:r>
              <a:r>
                <a:rPr kumimoji="0" lang="en-US" sz="1200" b="1" i="0" u="none" strike="noStrike" kern="1200" cap="none" spc="0" normalizeH="0" baseline="0" noProof="0">
                  <a:ln>
                    <a:noFill/>
                  </a:ln>
                  <a:solidFill>
                    <a:srgbClr val="000000"/>
                  </a:solidFill>
                  <a:effectLst/>
                  <a:uLnTx/>
                  <a:uFillTx/>
                  <a:ea typeface="+mn-ea"/>
                  <a:cs typeface="+mn-cs"/>
                </a:rPr>
                <a:t>Software Developers Worldwide</a:t>
              </a:r>
            </a:p>
          </p:txBody>
        </p:sp>
        <p:pic>
          <p:nvPicPr>
            <p:cNvPr id="8" name="Graphic 7" descr="Programmer male with solid fill">
              <a:extLst>
                <a:ext uri="{FF2B5EF4-FFF2-40B4-BE49-F238E27FC236}">
                  <a16:creationId xmlns:a16="http://schemas.microsoft.com/office/drawing/2014/main" id="{241EAB46-AB97-562F-361D-8BB50A9AEC0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09533" y="3578873"/>
              <a:ext cx="387225" cy="387225"/>
            </a:xfrm>
            <a:prstGeom prst="rect">
              <a:avLst/>
            </a:prstGeom>
          </p:spPr>
        </p:pic>
      </p:grpSp>
      <p:pic>
        <p:nvPicPr>
          <p:cNvPr id="3" name="Picture 6" descr="Activity - Free business and finance icons">
            <a:hlinkClick r:id="rId15"/>
            <a:extLst>
              <a:ext uri="{FF2B5EF4-FFF2-40B4-BE49-F238E27FC236}">
                <a16:creationId xmlns:a16="http://schemas.microsoft.com/office/drawing/2014/main" id="{B1A30E50-B2DD-34F0-8EF7-40F0CAF6EC3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08880" y="159761"/>
            <a:ext cx="436683" cy="4366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ile:Revature-768x768.webp">
            <a:extLst>
              <a:ext uri="{FF2B5EF4-FFF2-40B4-BE49-F238E27FC236}">
                <a16:creationId xmlns:a16="http://schemas.microsoft.com/office/drawing/2014/main" id="{F0E11B2D-1A08-A0B3-9978-005A87D98496}"/>
              </a:ext>
            </a:extLst>
          </p:cNvPr>
          <p:cNvPicPr>
            <a:picLocks noChangeAspect="1" noChangeArrowheads="1"/>
          </p:cNvPicPr>
          <p:nvPr/>
        </p:nvPicPr>
        <p:blipFill>
          <a:blip r:embed="rId17">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6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D6CDC-088B-BC70-9CD9-18B4FF34E8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20C73-7DE4-5BC5-56F7-828DD638C2B9}"/>
              </a:ext>
            </a:extLst>
          </p:cNvPr>
          <p:cNvSpPr>
            <a:spLocks noGrp="1"/>
          </p:cNvSpPr>
          <p:nvPr>
            <p:ph type="title"/>
          </p:nvPr>
        </p:nvSpPr>
        <p:spPr>
          <a:xfrm>
            <a:off x="225425" y="211723"/>
            <a:ext cx="8720138" cy="384721"/>
          </a:xfrm>
          <a:noFill/>
          <a:ln>
            <a:noFill/>
          </a:ln>
        </p:spPr>
        <p:txBody>
          <a:bodyPr/>
          <a:lstStyle/>
          <a:p>
            <a:pPr>
              <a:lnSpc>
                <a:spcPct val="100000"/>
              </a:lnSpc>
            </a:pPr>
            <a:r>
              <a:rPr lang="en-US"/>
              <a:t>AI is going to trigger an upward mobility &amp; Create additional Roles</a:t>
            </a:r>
          </a:p>
        </p:txBody>
      </p:sp>
      <p:grpSp>
        <p:nvGrpSpPr>
          <p:cNvPr id="30" name="Group 29">
            <a:extLst>
              <a:ext uri="{FF2B5EF4-FFF2-40B4-BE49-F238E27FC236}">
                <a16:creationId xmlns:a16="http://schemas.microsoft.com/office/drawing/2014/main" id="{0756A5ED-8320-DF6E-BFF7-9950A8CD7F77}"/>
              </a:ext>
            </a:extLst>
          </p:cNvPr>
          <p:cNvGrpSpPr/>
          <p:nvPr/>
        </p:nvGrpSpPr>
        <p:grpSpPr>
          <a:xfrm>
            <a:off x="423749" y="908483"/>
            <a:ext cx="1171405" cy="867683"/>
            <a:chOff x="622366" y="1256475"/>
            <a:chExt cx="1171405" cy="867683"/>
          </a:xfrm>
        </p:grpSpPr>
        <p:sp>
          <p:nvSpPr>
            <p:cNvPr id="58" name="Rectangle: Rounded Corners 57">
              <a:extLst>
                <a:ext uri="{FF2B5EF4-FFF2-40B4-BE49-F238E27FC236}">
                  <a16:creationId xmlns:a16="http://schemas.microsoft.com/office/drawing/2014/main" id="{4FD0D3D9-EBA4-AC5B-87EB-3E55186CF7DA}"/>
                </a:ext>
              </a:extLst>
            </p:cNvPr>
            <p:cNvSpPr/>
            <p:nvPr/>
          </p:nvSpPr>
          <p:spPr>
            <a:xfrm>
              <a:off x="622366" y="1256475"/>
              <a:ext cx="1171405" cy="867683"/>
            </a:xfrm>
            <a:prstGeom prst="roundRect">
              <a:avLst>
                <a:gd name="adj" fmla="val 10556"/>
              </a:avLst>
            </a:prstGeom>
            <a:solidFill>
              <a:srgbClr val="D7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240" name="Group 239">
              <a:extLst>
                <a:ext uri="{FF2B5EF4-FFF2-40B4-BE49-F238E27FC236}">
                  <a16:creationId xmlns:a16="http://schemas.microsoft.com/office/drawing/2014/main" id="{9F32D99F-32DB-A629-5CF3-A263C3736253}"/>
                </a:ext>
              </a:extLst>
            </p:cNvPr>
            <p:cNvGrpSpPr/>
            <p:nvPr/>
          </p:nvGrpSpPr>
          <p:grpSpPr>
            <a:xfrm>
              <a:off x="672281" y="1537444"/>
              <a:ext cx="124275" cy="250278"/>
              <a:chOff x="4590582" y="1976437"/>
              <a:chExt cx="448648" cy="952500"/>
            </a:xfrm>
            <a:solidFill>
              <a:srgbClr val="077534"/>
            </a:solidFill>
          </p:grpSpPr>
          <p:sp>
            <p:nvSpPr>
              <p:cNvPr id="241" name="Freeform: Shape 240">
                <a:extLst>
                  <a:ext uri="{FF2B5EF4-FFF2-40B4-BE49-F238E27FC236}">
                    <a16:creationId xmlns:a16="http://schemas.microsoft.com/office/drawing/2014/main" id="{079A075B-B4BC-669C-7875-9CA4651AEE78}"/>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42" name="Freeform: Shape 241">
                <a:extLst>
                  <a:ext uri="{FF2B5EF4-FFF2-40B4-BE49-F238E27FC236}">
                    <a16:creationId xmlns:a16="http://schemas.microsoft.com/office/drawing/2014/main" id="{B4904A3F-27A4-C53F-A8DA-669A7D494CD7}"/>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43" name="Freeform: Shape 242">
                <a:extLst>
                  <a:ext uri="{FF2B5EF4-FFF2-40B4-BE49-F238E27FC236}">
                    <a16:creationId xmlns:a16="http://schemas.microsoft.com/office/drawing/2014/main" id="{464D8526-EC77-CF32-2048-178630282DB1}"/>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44" name="Freeform: Shape 243">
                <a:extLst>
                  <a:ext uri="{FF2B5EF4-FFF2-40B4-BE49-F238E27FC236}">
                    <a16:creationId xmlns:a16="http://schemas.microsoft.com/office/drawing/2014/main" id="{7F6ACF44-B388-A03C-14D8-8837900B270D}"/>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45" name="Group 244">
              <a:extLst>
                <a:ext uri="{FF2B5EF4-FFF2-40B4-BE49-F238E27FC236}">
                  <a16:creationId xmlns:a16="http://schemas.microsoft.com/office/drawing/2014/main" id="{132345F7-9E0F-5621-AD83-8B27F7F36E95}"/>
                </a:ext>
              </a:extLst>
            </p:cNvPr>
            <p:cNvGrpSpPr/>
            <p:nvPr/>
          </p:nvGrpSpPr>
          <p:grpSpPr>
            <a:xfrm>
              <a:off x="807605" y="1537708"/>
              <a:ext cx="124255" cy="250020"/>
              <a:chOff x="4104773" y="1977427"/>
              <a:chExt cx="448583" cy="951509"/>
            </a:xfrm>
            <a:solidFill>
              <a:srgbClr val="077534"/>
            </a:solidFill>
          </p:grpSpPr>
          <p:sp>
            <p:nvSpPr>
              <p:cNvPr id="246" name="Freeform: Shape 245">
                <a:extLst>
                  <a:ext uri="{FF2B5EF4-FFF2-40B4-BE49-F238E27FC236}">
                    <a16:creationId xmlns:a16="http://schemas.microsoft.com/office/drawing/2014/main" id="{9B463392-69E7-B1A6-455E-1564E5FC7647}"/>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47" name="Freeform: Shape 246">
                <a:extLst>
                  <a:ext uri="{FF2B5EF4-FFF2-40B4-BE49-F238E27FC236}">
                    <a16:creationId xmlns:a16="http://schemas.microsoft.com/office/drawing/2014/main" id="{40159D0C-3E79-B57D-90D2-96DC5A299772}"/>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48" name="Group 247">
              <a:extLst>
                <a:ext uri="{FF2B5EF4-FFF2-40B4-BE49-F238E27FC236}">
                  <a16:creationId xmlns:a16="http://schemas.microsoft.com/office/drawing/2014/main" id="{A273460F-AA01-0C4E-1715-0B53F62A466E}"/>
                </a:ext>
              </a:extLst>
            </p:cNvPr>
            <p:cNvGrpSpPr/>
            <p:nvPr/>
          </p:nvGrpSpPr>
          <p:grpSpPr>
            <a:xfrm>
              <a:off x="942946" y="1537444"/>
              <a:ext cx="124275" cy="250278"/>
              <a:chOff x="4590582" y="1976437"/>
              <a:chExt cx="448648" cy="952500"/>
            </a:xfrm>
            <a:solidFill>
              <a:srgbClr val="077534"/>
            </a:solidFill>
          </p:grpSpPr>
          <p:sp>
            <p:nvSpPr>
              <p:cNvPr id="249" name="Freeform: Shape 248">
                <a:extLst>
                  <a:ext uri="{FF2B5EF4-FFF2-40B4-BE49-F238E27FC236}">
                    <a16:creationId xmlns:a16="http://schemas.microsoft.com/office/drawing/2014/main" id="{F7C95E2C-CA2C-25E8-F39F-5B7AF200AF88}"/>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50" name="Freeform: Shape 249">
                <a:extLst>
                  <a:ext uri="{FF2B5EF4-FFF2-40B4-BE49-F238E27FC236}">
                    <a16:creationId xmlns:a16="http://schemas.microsoft.com/office/drawing/2014/main" id="{C479D24B-84ED-147F-D27F-41EC24ED5D77}"/>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51" name="Freeform: Shape 250">
                <a:extLst>
                  <a:ext uri="{FF2B5EF4-FFF2-40B4-BE49-F238E27FC236}">
                    <a16:creationId xmlns:a16="http://schemas.microsoft.com/office/drawing/2014/main" id="{D2ADE462-685B-97A3-D770-1C7F8E971477}"/>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52" name="Freeform: Shape 251">
                <a:extLst>
                  <a:ext uri="{FF2B5EF4-FFF2-40B4-BE49-F238E27FC236}">
                    <a16:creationId xmlns:a16="http://schemas.microsoft.com/office/drawing/2014/main" id="{54B05B42-0D39-65EA-F523-4A5BFFA6920D}"/>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53" name="Group 252">
              <a:extLst>
                <a:ext uri="{FF2B5EF4-FFF2-40B4-BE49-F238E27FC236}">
                  <a16:creationId xmlns:a16="http://schemas.microsoft.com/office/drawing/2014/main" id="{D12E5B6F-1EFB-7798-8998-DB71CFF4669A}"/>
                </a:ext>
              </a:extLst>
            </p:cNvPr>
            <p:cNvGrpSpPr/>
            <p:nvPr/>
          </p:nvGrpSpPr>
          <p:grpSpPr>
            <a:xfrm>
              <a:off x="1078270" y="1537708"/>
              <a:ext cx="124255" cy="250020"/>
              <a:chOff x="4104773" y="1977427"/>
              <a:chExt cx="448583" cy="951509"/>
            </a:xfrm>
            <a:solidFill>
              <a:srgbClr val="077534"/>
            </a:solidFill>
          </p:grpSpPr>
          <p:sp>
            <p:nvSpPr>
              <p:cNvPr id="254" name="Freeform: Shape 253">
                <a:extLst>
                  <a:ext uri="{FF2B5EF4-FFF2-40B4-BE49-F238E27FC236}">
                    <a16:creationId xmlns:a16="http://schemas.microsoft.com/office/drawing/2014/main" id="{F55AA543-006B-6691-6121-000E82EC27EC}"/>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55" name="Freeform: Shape 254">
                <a:extLst>
                  <a:ext uri="{FF2B5EF4-FFF2-40B4-BE49-F238E27FC236}">
                    <a16:creationId xmlns:a16="http://schemas.microsoft.com/office/drawing/2014/main" id="{2337CBDF-7241-3CD0-0C44-6F2605AD8B52}"/>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56" name="Group 255">
              <a:extLst>
                <a:ext uri="{FF2B5EF4-FFF2-40B4-BE49-F238E27FC236}">
                  <a16:creationId xmlns:a16="http://schemas.microsoft.com/office/drawing/2014/main" id="{D22F6B48-0869-31F6-5128-8BB0FA78FECE}"/>
                </a:ext>
              </a:extLst>
            </p:cNvPr>
            <p:cNvGrpSpPr/>
            <p:nvPr/>
          </p:nvGrpSpPr>
          <p:grpSpPr>
            <a:xfrm>
              <a:off x="1213610" y="1537444"/>
              <a:ext cx="124275" cy="250278"/>
              <a:chOff x="4590582" y="1976437"/>
              <a:chExt cx="448648" cy="952500"/>
            </a:xfrm>
            <a:solidFill>
              <a:srgbClr val="077534"/>
            </a:solidFill>
          </p:grpSpPr>
          <p:sp>
            <p:nvSpPr>
              <p:cNvPr id="257" name="Freeform: Shape 256">
                <a:extLst>
                  <a:ext uri="{FF2B5EF4-FFF2-40B4-BE49-F238E27FC236}">
                    <a16:creationId xmlns:a16="http://schemas.microsoft.com/office/drawing/2014/main" id="{E22AFDF4-F116-2739-FC5F-CF5DE65A688B}"/>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58" name="Freeform: Shape 257">
                <a:extLst>
                  <a:ext uri="{FF2B5EF4-FFF2-40B4-BE49-F238E27FC236}">
                    <a16:creationId xmlns:a16="http://schemas.microsoft.com/office/drawing/2014/main" id="{26AD683F-CC18-F39F-C6B5-94FB12D3CE9E}"/>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59" name="Freeform: Shape 258">
                <a:extLst>
                  <a:ext uri="{FF2B5EF4-FFF2-40B4-BE49-F238E27FC236}">
                    <a16:creationId xmlns:a16="http://schemas.microsoft.com/office/drawing/2014/main" id="{02259EF6-96B3-68B1-F634-AD7E8EAEB96C}"/>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60" name="Freeform: Shape 259">
                <a:extLst>
                  <a:ext uri="{FF2B5EF4-FFF2-40B4-BE49-F238E27FC236}">
                    <a16:creationId xmlns:a16="http://schemas.microsoft.com/office/drawing/2014/main" id="{C024D8B4-AE0F-8590-38E6-6064E60E2E13}"/>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61" name="Group 260">
              <a:extLst>
                <a:ext uri="{FF2B5EF4-FFF2-40B4-BE49-F238E27FC236}">
                  <a16:creationId xmlns:a16="http://schemas.microsoft.com/office/drawing/2014/main" id="{777FE264-16A3-FB05-A012-8C33A9618DC7}"/>
                </a:ext>
              </a:extLst>
            </p:cNvPr>
            <p:cNvGrpSpPr/>
            <p:nvPr/>
          </p:nvGrpSpPr>
          <p:grpSpPr>
            <a:xfrm>
              <a:off x="1348935" y="1537708"/>
              <a:ext cx="124255" cy="250020"/>
              <a:chOff x="4104773" y="1977427"/>
              <a:chExt cx="448583" cy="951509"/>
            </a:xfrm>
            <a:solidFill>
              <a:srgbClr val="077534"/>
            </a:solidFill>
          </p:grpSpPr>
          <p:sp>
            <p:nvSpPr>
              <p:cNvPr id="262" name="Freeform: Shape 261">
                <a:extLst>
                  <a:ext uri="{FF2B5EF4-FFF2-40B4-BE49-F238E27FC236}">
                    <a16:creationId xmlns:a16="http://schemas.microsoft.com/office/drawing/2014/main" id="{633E14BD-BEF8-53A2-758F-6DEA084EECD6}"/>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63" name="Freeform: Shape 262">
                <a:extLst>
                  <a:ext uri="{FF2B5EF4-FFF2-40B4-BE49-F238E27FC236}">
                    <a16:creationId xmlns:a16="http://schemas.microsoft.com/office/drawing/2014/main" id="{5B0CBF53-2FCF-2EED-1294-C7F2260EC721}"/>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64" name="Group 263">
              <a:extLst>
                <a:ext uri="{FF2B5EF4-FFF2-40B4-BE49-F238E27FC236}">
                  <a16:creationId xmlns:a16="http://schemas.microsoft.com/office/drawing/2014/main" id="{D15B47A6-51E4-20BC-3A3C-F7F9096E158B}"/>
                </a:ext>
              </a:extLst>
            </p:cNvPr>
            <p:cNvGrpSpPr/>
            <p:nvPr/>
          </p:nvGrpSpPr>
          <p:grpSpPr>
            <a:xfrm>
              <a:off x="1484275" y="1537444"/>
              <a:ext cx="124275" cy="250278"/>
              <a:chOff x="4590582" y="1976437"/>
              <a:chExt cx="448648" cy="952500"/>
            </a:xfrm>
            <a:solidFill>
              <a:srgbClr val="077534"/>
            </a:solidFill>
          </p:grpSpPr>
          <p:sp>
            <p:nvSpPr>
              <p:cNvPr id="265" name="Freeform: Shape 264">
                <a:extLst>
                  <a:ext uri="{FF2B5EF4-FFF2-40B4-BE49-F238E27FC236}">
                    <a16:creationId xmlns:a16="http://schemas.microsoft.com/office/drawing/2014/main" id="{7AE2B610-A9AE-B082-AE6D-8344532674FC}"/>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66" name="Freeform: Shape 265">
                <a:extLst>
                  <a:ext uri="{FF2B5EF4-FFF2-40B4-BE49-F238E27FC236}">
                    <a16:creationId xmlns:a16="http://schemas.microsoft.com/office/drawing/2014/main" id="{37DC3688-7073-FD8D-99ED-6D65BFFAFA67}"/>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67" name="Freeform: Shape 266">
                <a:extLst>
                  <a:ext uri="{FF2B5EF4-FFF2-40B4-BE49-F238E27FC236}">
                    <a16:creationId xmlns:a16="http://schemas.microsoft.com/office/drawing/2014/main" id="{AFC50063-3DC7-D9FA-03E5-F6C277C4C418}"/>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68" name="Freeform: Shape 267">
                <a:extLst>
                  <a:ext uri="{FF2B5EF4-FFF2-40B4-BE49-F238E27FC236}">
                    <a16:creationId xmlns:a16="http://schemas.microsoft.com/office/drawing/2014/main" id="{64F38B90-558B-F7AF-0AC7-973ECF8937AE}"/>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69" name="Group 268">
              <a:extLst>
                <a:ext uri="{FF2B5EF4-FFF2-40B4-BE49-F238E27FC236}">
                  <a16:creationId xmlns:a16="http://schemas.microsoft.com/office/drawing/2014/main" id="{58585D45-02D6-6FA8-F272-AB2833BB4F02}"/>
                </a:ext>
              </a:extLst>
            </p:cNvPr>
            <p:cNvGrpSpPr/>
            <p:nvPr/>
          </p:nvGrpSpPr>
          <p:grpSpPr>
            <a:xfrm>
              <a:off x="1619599" y="1537708"/>
              <a:ext cx="124255" cy="250020"/>
              <a:chOff x="4104773" y="1977427"/>
              <a:chExt cx="448583" cy="951509"/>
            </a:xfrm>
            <a:solidFill>
              <a:srgbClr val="077534"/>
            </a:solidFill>
          </p:grpSpPr>
          <p:sp>
            <p:nvSpPr>
              <p:cNvPr id="270" name="Freeform: Shape 269">
                <a:extLst>
                  <a:ext uri="{FF2B5EF4-FFF2-40B4-BE49-F238E27FC236}">
                    <a16:creationId xmlns:a16="http://schemas.microsoft.com/office/drawing/2014/main" id="{1E0D7D0E-485F-7B3A-F3A9-C6FCDEB13A9F}"/>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71" name="Freeform: Shape 270">
                <a:extLst>
                  <a:ext uri="{FF2B5EF4-FFF2-40B4-BE49-F238E27FC236}">
                    <a16:creationId xmlns:a16="http://schemas.microsoft.com/office/drawing/2014/main" id="{850C907D-8D07-BAD6-D5BB-642941FA0DCF}"/>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273" name="TextBox 272">
              <a:extLst>
                <a:ext uri="{FF2B5EF4-FFF2-40B4-BE49-F238E27FC236}">
                  <a16:creationId xmlns:a16="http://schemas.microsoft.com/office/drawing/2014/main" id="{954B1C4F-D328-BD6A-0C56-1A4B8CD634E4}"/>
                </a:ext>
              </a:extLst>
            </p:cNvPr>
            <p:cNvSpPr txBox="1"/>
            <p:nvPr/>
          </p:nvSpPr>
          <p:spPr>
            <a:xfrm>
              <a:off x="672273" y="1313161"/>
              <a:ext cx="107159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77534"/>
                  </a:solidFill>
                  <a:effectLst/>
                  <a:uLnTx/>
                  <a:uFillTx/>
                  <a:ea typeface="+mn-ea"/>
                  <a:cs typeface="+mn-cs"/>
                </a:rPr>
                <a:t>Zone 1</a:t>
              </a:r>
              <a:endParaRPr kumimoji="0" lang="en-US" sz="1200" b="1" i="0" u="none" strike="noStrike" kern="1200" cap="none" spc="0" normalizeH="0" baseline="0" noProof="0">
                <a:ln>
                  <a:noFill/>
                </a:ln>
                <a:solidFill>
                  <a:srgbClr val="077534"/>
                </a:solidFill>
                <a:effectLst/>
                <a:uLnTx/>
                <a:uFillTx/>
                <a:ea typeface="Times New Roman" panose="02020603050405020304" pitchFamily="18"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8D23F355-8A26-9472-0350-70BE9E51D89C}"/>
              </a:ext>
            </a:extLst>
          </p:cNvPr>
          <p:cNvGrpSpPr/>
          <p:nvPr/>
        </p:nvGrpSpPr>
        <p:grpSpPr>
          <a:xfrm>
            <a:off x="1983560" y="908483"/>
            <a:ext cx="1170432" cy="867683"/>
            <a:chOff x="1903661" y="1256475"/>
            <a:chExt cx="1170432" cy="867683"/>
          </a:xfrm>
        </p:grpSpPr>
        <p:sp>
          <p:nvSpPr>
            <p:cNvPr id="106" name="Rectangle: Rounded Corners 105">
              <a:extLst>
                <a:ext uri="{FF2B5EF4-FFF2-40B4-BE49-F238E27FC236}">
                  <a16:creationId xmlns:a16="http://schemas.microsoft.com/office/drawing/2014/main" id="{558474F1-78A9-D430-3C1F-30D9D229BD7D}"/>
                </a:ext>
              </a:extLst>
            </p:cNvPr>
            <p:cNvSpPr/>
            <p:nvPr/>
          </p:nvSpPr>
          <p:spPr>
            <a:xfrm>
              <a:off x="1903661" y="1256475"/>
              <a:ext cx="1170432" cy="867683"/>
            </a:xfrm>
            <a:prstGeom prst="roundRect">
              <a:avLst>
                <a:gd name="adj" fmla="val 10556"/>
              </a:avLst>
            </a:prstGeom>
            <a:solidFill>
              <a:srgbClr val="EAE8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207" name="Group 206">
              <a:extLst>
                <a:ext uri="{FF2B5EF4-FFF2-40B4-BE49-F238E27FC236}">
                  <a16:creationId xmlns:a16="http://schemas.microsoft.com/office/drawing/2014/main" id="{FE7AB4C5-3216-D23B-BD28-99FE629B84CA}"/>
                </a:ext>
              </a:extLst>
            </p:cNvPr>
            <p:cNvGrpSpPr/>
            <p:nvPr/>
          </p:nvGrpSpPr>
          <p:grpSpPr>
            <a:xfrm>
              <a:off x="1953575" y="1537444"/>
              <a:ext cx="124275" cy="250278"/>
              <a:chOff x="4590582" y="1976437"/>
              <a:chExt cx="448648" cy="952500"/>
            </a:xfrm>
            <a:solidFill>
              <a:srgbClr val="948A54"/>
            </a:solidFill>
          </p:grpSpPr>
          <p:sp>
            <p:nvSpPr>
              <p:cNvPr id="208" name="Freeform: Shape 207">
                <a:extLst>
                  <a:ext uri="{FF2B5EF4-FFF2-40B4-BE49-F238E27FC236}">
                    <a16:creationId xmlns:a16="http://schemas.microsoft.com/office/drawing/2014/main" id="{81F24614-CE64-5463-A9E2-AC6F10EE44EA}"/>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9" name="Freeform: Shape 208">
                <a:extLst>
                  <a:ext uri="{FF2B5EF4-FFF2-40B4-BE49-F238E27FC236}">
                    <a16:creationId xmlns:a16="http://schemas.microsoft.com/office/drawing/2014/main" id="{B5BA23C9-837C-0D27-EA8F-978F7847BA27}"/>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0" name="Freeform: Shape 209">
                <a:extLst>
                  <a:ext uri="{FF2B5EF4-FFF2-40B4-BE49-F238E27FC236}">
                    <a16:creationId xmlns:a16="http://schemas.microsoft.com/office/drawing/2014/main" id="{AD9B2808-CC36-E2C7-DA2E-F6385BCDB2AB}"/>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1" name="Freeform: Shape 210">
                <a:extLst>
                  <a:ext uri="{FF2B5EF4-FFF2-40B4-BE49-F238E27FC236}">
                    <a16:creationId xmlns:a16="http://schemas.microsoft.com/office/drawing/2014/main" id="{B000A759-853D-2117-4B08-9334AA4E7F0D}"/>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12" name="Group 211">
              <a:extLst>
                <a:ext uri="{FF2B5EF4-FFF2-40B4-BE49-F238E27FC236}">
                  <a16:creationId xmlns:a16="http://schemas.microsoft.com/office/drawing/2014/main" id="{996B6A85-ABD2-FEB8-2A91-446496A01E3B}"/>
                </a:ext>
              </a:extLst>
            </p:cNvPr>
            <p:cNvGrpSpPr/>
            <p:nvPr/>
          </p:nvGrpSpPr>
          <p:grpSpPr>
            <a:xfrm>
              <a:off x="2088900" y="1537708"/>
              <a:ext cx="124255" cy="250020"/>
              <a:chOff x="4104773" y="1977427"/>
              <a:chExt cx="448583" cy="951509"/>
            </a:xfrm>
            <a:solidFill>
              <a:srgbClr val="948A54"/>
            </a:solidFill>
          </p:grpSpPr>
          <p:sp>
            <p:nvSpPr>
              <p:cNvPr id="213" name="Freeform: Shape 212">
                <a:extLst>
                  <a:ext uri="{FF2B5EF4-FFF2-40B4-BE49-F238E27FC236}">
                    <a16:creationId xmlns:a16="http://schemas.microsoft.com/office/drawing/2014/main" id="{154FEDA6-A274-B705-0ED6-A57936243245}"/>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4" name="Freeform: Shape 213">
                <a:extLst>
                  <a:ext uri="{FF2B5EF4-FFF2-40B4-BE49-F238E27FC236}">
                    <a16:creationId xmlns:a16="http://schemas.microsoft.com/office/drawing/2014/main" id="{0D6B765E-2FF4-C75A-2336-A6FF1965B1F4}"/>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15" name="Group 214">
              <a:extLst>
                <a:ext uri="{FF2B5EF4-FFF2-40B4-BE49-F238E27FC236}">
                  <a16:creationId xmlns:a16="http://schemas.microsoft.com/office/drawing/2014/main" id="{0E558D6F-6EC9-FFA0-187A-E68EF4ABE9B2}"/>
                </a:ext>
              </a:extLst>
            </p:cNvPr>
            <p:cNvGrpSpPr/>
            <p:nvPr/>
          </p:nvGrpSpPr>
          <p:grpSpPr>
            <a:xfrm>
              <a:off x="2224240" y="1537444"/>
              <a:ext cx="124275" cy="250278"/>
              <a:chOff x="4590582" y="1976437"/>
              <a:chExt cx="448648" cy="952500"/>
            </a:xfrm>
            <a:solidFill>
              <a:srgbClr val="948A54"/>
            </a:solidFill>
          </p:grpSpPr>
          <p:sp>
            <p:nvSpPr>
              <p:cNvPr id="216" name="Freeform: Shape 215">
                <a:extLst>
                  <a:ext uri="{FF2B5EF4-FFF2-40B4-BE49-F238E27FC236}">
                    <a16:creationId xmlns:a16="http://schemas.microsoft.com/office/drawing/2014/main" id="{63B71F77-2923-F305-5B61-C8099AA8E3DF}"/>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7" name="Freeform: Shape 216">
                <a:extLst>
                  <a:ext uri="{FF2B5EF4-FFF2-40B4-BE49-F238E27FC236}">
                    <a16:creationId xmlns:a16="http://schemas.microsoft.com/office/drawing/2014/main" id="{71A18351-0A76-57AE-B3E5-01EA9AC54571}"/>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8" name="Freeform: Shape 217">
                <a:extLst>
                  <a:ext uri="{FF2B5EF4-FFF2-40B4-BE49-F238E27FC236}">
                    <a16:creationId xmlns:a16="http://schemas.microsoft.com/office/drawing/2014/main" id="{0A52F92F-D970-5841-2808-13C92BF6433F}"/>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19" name="Freeform: Shape 218">
                <a:extLst>
                  <a:ext uri="{FF2B5EF4-FFF2-40B4-BE49-F238E27FC236}">
                    <a16:creationId xmlns:a16="http://schemas.microsoft.com/office/drawing/2014/main" id="{19843417-569F-4935-965D-24E10A0B6AD5}"/>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20" name="Group 219">
              <a:extLst>
                <a:ext uri="{FF2B5EF4-FFF2-40B4-BE49-F238E27FC236}">
                  <a16:creationId xmlns:a16="http://schemas.microsoft.com/office/drawing/2014/main" id="{119ACAB6-5562-DA35-B37B-0AD1B2E19C41}"/>
                </a:ext>
              </a:extLst>
            </p:cNvPr>
            <p:cNvGrpSpPr/>
            <p:nvPr/>
          </p:nvGrpSpPr>
          <p:grpSpPr>
            <a:xfrm>
              <a:off x="2359565" y="1537708"/>
              <a:ext cx="124255" cy="250020"/>
              <a:chOff x="4104773" y="1977427"/>
              <a:chExt cx="448583" cy="951509"/>
            </a:xfrm>
            <a:solidFill>
              <a:srgbClr val="948A54"/>
            </a:solidFill>
          </p:grpSpPr>
          <p:sp>
            <p:nvSpPr>
              <p:cNvPr id="221" name="Freeform: Shape 220">
                <a:extLst>
                  <a:ext uri="{FF2B5EF4-FFF2-40B4-BE49-F238E27FC236}">
                    <a16:creationId xmlns:a16="http://schemas.microsoft.com/office/drawing/2014/main" id="{0B1BB2AB-98C6-4FDC-8E25-35E81CC41A83}"/>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22" name="Freeform: Shape 221">
                <a:extLst>
                  <a:ext uri="{FF2B5EF4-FFF2-40B4-BE49-F238E27FC236}">
                    <a16:creationId xmlns:a16="http://schemas.microsoft.com/office/drawing/2014/main" id="{C59E5CC1-1CD8-8A61-7376-159487BC5E87}"/>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23" name="Group 222">
              <a:extLst>
                <a:ext uri="{FF2B5EF4-FFF2-40B4-BE49-F238E27FC236}">
                  <a16:creationId xmlns:a16="http://schemas.microsoft.com/office/drawing/2014/main" id="{D7045E67-E2B4-9978-9205-7C4C1B287586}"/>
                </a:ext>
              </a:extLst>
            </p:cNvPr>
            <p:cNvGrpSpPr/>
            <p:nvPr/>
          </p:nvGrpSpPr>
          <p:grpSpPr>
            <a:xfrm>
              <a:off x="2494905" y="1537444"/>
              <a:ext cx="124275" cy="250278"/>
              <a:chOff x="4590582" y="1976437"/>
              <a:chExt cx="448648" cy="952500"/>
            </a:xfrm>
            <a:solidFill>
              <a:srgbClr val="948A54"/>
            </a:solidFill>
          </p:grpSpPr>
          <p:sp>
            <p:nvSpPr>
              <p:cNvPr id="224" name="Freeform: Shape 223">
                <a:extLst>
                  <a:ext uri="{FF2B5EF4-FFF2-40B4-BE49-F238E27FC236}">
                    <a16:creationId xmlns:a16="http://schemas.microsoft.com/office/drawing/2014/main" id="{221CB53D-782E-A27E-103D-A8425FFEEB28}"/>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25" name="Freeform: Shape 224">
                <a:extLst>
                  <a:ext uri="{FF2B5EF4-FFF2-40B4-BE49-F238E27FC236}">
                    <a16:creationId xmlns:a16="http://schemas.microsoft.com/office/drawing/2014/main" id="{20ADF431-79BC-4883-3898-0F028F8623F0}"/>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26" name="Freeform: Shape 225">
                <a:extLst>
                  <a:ext uri="{FF2B5EF4-FFF2-40B4-BE49-F238E27FC236}">
                    <a16:creationId xmlns:a16="http://schemas.microsoft.com/office/drawing/2014/main" id="{A948C081-F521-A37F-02E1-8C4DD62130C4}"/>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27" name="Freeform: Shape 226">
                <a:extLst>
                  <a:ext uri="{FF2B5EF4-FFF2-40B4-BE49-F238E27FC236}">
                    <a16:creationId xmlns:a16="http://schemas.microsoft.com/office/drawing/2014/main" id="{6D374E3A-ED28-D839-A2CD-2B78336B0D3E}"/>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28" name="Group 227">
              <a:extLst>
                <a:ext uri="{FF2B5EF4-FFF2-40B4-BE49-F238E27FC236}">
                  <a16:creationId xmlns:a16="http://schemas.microsoft.com/office/drawing/2014/main" id="{A31871B5-0E0A-D5C0-8B06-C1EFF0724C83}"/>
                </a:ext>
              </a:extLst>
            </p:cNvPr>
            <p:cNvGrpSpPr/>
            <p:nvPr/>
          </p:nvGrpSpPr>
          <p:grpSpPr>
            <a:xfrm>
              <a:off x="2630230" y="1537708"/>
              <a:ext cx="124255" cy="250020"/>
              <a:chOff x="4104773" y="1977427"/>
              <a:chExt cx="448583" cy="951509"/>
            </a:xfrm>
            <a:solidFill>
              <a:srgbClr val="948A54"/>
            </a:solidFill>
          </p:grpSpPr>
          <p:sp>
            <p:nvSpPr>
              <p:cNvPr id="229" name="Freeform: Shape 228">
                <a:extLst>
                  <a:ext uri="{FF2B5EF4-FFF2-40B4-BE49-F238E27FC236}">
                    <a16:creationId xmlns:a16="http://schemas.microsoft.com/office/drawing/2014/main" id="{21C8CBBA-4781-9DF7-0938-86D111DB77AB}"/>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30" name="Freeform: Shape 229">
                <a:extLst>
                  <a:ext uri="{FF2B5EF4-FFF2-40B4-BE49-F238E27FC236}">
                    <a16:creationId xmlns:a16="http://schemas.microsoft.com/office/drawing/2014/main" id="{A41F2F26-603B-C136-EA00-A6D1B5D25E01}"/>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31" name="Group 230">
              <a:extLst>
                <a:ext uri="{FF2B5EF4-FFF2-40B4-BE49-F238E27FC236}">
                  <a16:creationId xmlns:a16="http://schemas.microsoft.com/office/drawing/2014/main" id="{1E6B023E-0AB2-9C9C-C738-1A59F846B6BD}"/>
                </a:ext>
              </a:extLst>
            </p:cNvPr>
            <p:cNvGrpSpPr/>
            <p:nvPr/>
          </p:nvGrpSpPr>
          <p:grpSpPr>
            <a:xfrm>
              <a:off x="2765570" y="1537444"/>
              <a:ext cx="124275" cy="250278"/>
              <a:chOff x="4590582" y="1976437"/>
              <a:chExt cx="448648" cy="952500"/>
            </a:xfrm>
            <a:solidFill>
              <a:srgbClr val="948A54"/>
            </a:solidFill>
          </p:grpSpPr>
          <p:sp>
            <p:nvSpPr>
              <p:cNvPr id="232" name="Freeform: Shape 231">
                <a:extLst>
                  <a:ext uri="{FF2B5EF4-FFF2-40B4-BE49-F238E27FC236}">
                    <a16:creationId xmlns:a16="http://schemas.microsoft.com/office/drawing/2014/main" id="{6FF7B935-A360-B9C6-79E8-234EF3330BB4}"/>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33" name="Freeform: Shape 232">
                <a:extLst>
                  <a:ext uri="{FF2B5EF4-FFF2-40B4-BE49-F238E27FC236}">
                    <a16:creationId xmlns:a16="http://schemas.microsoft.com/office/drawing/2014/main" id="{E8AC3C70-5E48-385B-E6F4-A48D76FBC1F9}"/>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34" name="Freeform: Shape 233">
                <a:extLst>
                  <a:ext uri="{FF2B5EF4-FFF2-40B4-BE49-F238E27FC236}">
                    <a16:creationId xmlns:a16="http://schemas.microsoft.com/office/drawing/2014/main" id="{97CC09D7-1427-6DF5-B544-13BEBD1E1E79}"/>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35" name="Freeform: Shape 234">
                <a:extLst>
                  <a:ext uri="{FF2B5EF4-FFF2-40B4-BE49-F238E27FC236}">
                    <a16:creationId xmlns:a16="http://schemas.microsoft.com/office/drawing/2014/main" id="{D465561B-BCF5-4102-484D-52AE13197720}"/>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36" name="Group 235">
              <a:extLst>
                <a:ext uri="{FF2B5EF4-FFF2-40B4-BE49-F238E27FC236}">
                  <a16:creationId xmlns:a16="http://schemas.microsoft.com/office/drawing/2014/main" id="{118793F8-1AF3-3361-31E0-BFB07D94AA1B}"/>
                </a:ext>
              </a:extLst>
            </p:cNvPr>
            <p:cNvGrpSpPr/>
            <p:nvPr/>
          </p:nvGrpSpPr>
          <p:grpSpPr>
            <a:xfrm>
              <a:off x="2900894" y="1537708"/>
              <a:ext cx="124255" cy="250020"/>
              <a:chOff x="4104773" y="1977427"/>
              <a:chExt cx="448583" cy="951509"/>
            </a:xfrm>
            <a:solidFill>
              <a:srgbClr val="948A54"/>
            </a:solidFill>
          </p:grpSpPr>
          <p:sp>
            <p:nvSpPr>
              <p:cNvPr id="237" name="Freeform: Shape 236">
                <a:extLst>
                  <a:ext uri="{FF2B5EF4-FFF2-40B4-BE49-F238E27FC236}">
                    <a16:creationId xmlns:a16="http://schemas.microsoft.com/office/drawing/2014/main" id="{7A72DB9B-E6FC-D3B0-A977-4F4CCE3531D4}"/>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38" name="Freeform: Shape 237">
                <a:extLst>
                  <a:ext uri="{FF2B5EF4-FFF2-40B4-BE49-F238E27FC236}">
                    <a16:creationId xmlns:a16="http://schemas.microsoft.com/office/drawing/2014/main" id="{5649BCDD-2FE0-604C-C862-A6B46EB99C4C}"/>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275" name="TextBox 274">
              <a:extLst>
                <a:ext uri="{FF2B5EF4-FFF2-40B4-BE49-F238E27FC236}">
                  <a16:creationId xmlns:a16="http://schemas.microsoft.com/office/drawing/2014/main" id="{19A5C898-F0B0-A66E-C7E5-AE304CD472E9}"/>
                </a:ext>
              </a:extLst>
            </p:cNvPr>
            <p:cNvSpPr txBox="1"/>
            <p:nvPr/>
          </p:nvSpPr>
          <p:spPr>
            <a:xfrm>
              <a:off x="1953567" y="1313161"/>
              <a:ext cx="107159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948A54"/>
                  </a:solidFill>
                  <a:effectLst/>
                  <a:uLnTx/>
                  <a:uFillTx/>
                  <a:ea typeface="+mn-ea"/>
                  <a:cs typeface="+mn-cs"/>
                </a:rPr>
                <a:t>Zone 2</a:t>
              </a:r>
              <a:endParaRPr kumimoji="0" lang="en-US" sz="1200" b="1" i="0" u="none" strike="noStrike" kern="1200" cap="none" spc="0" normalizeH="0" baseline="0" noProof="0">
                <a:ln>
                  <a:noFill/>
                </a:ln>
                <a:solidFill>
                  <a:srgbClr val="948A54"/>
                </a:solidFill>
                <a:effectLst/>
                <a:uLnTx/>
                <a:uFillTx/>
                <a:ea typeface="Times New Roman" panose="02020603050405020304" pitchFamily="18"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21121BF2-9EE2-CF91-1911-FAF4B4B8010E}"/>
              </a:ext>
            </a:extLst>
          </p:cNvPr>
          <p:cNvGrpSpPr/>
          <p:nvPr/>
        </p:nvGrpSpPr>
        <p:grpSpPr>
          <a:xfrm>
            <a:off x="6661046" y="908483"/>
            <a:ext cx="1171405" cy="867683"/>
            <a:chOff x="5747544" y="1256475"/>
            <a:chExt cx="1171405" cy="867683"/>
          </a:xfrm>
        </p:grpSpPr>
        <p:sp>
          <p:nvSpPr>
            <p:cNvPr id="109" name="Rectangle: Rounded Corners 108">
              <a:extLst>
                <a:ext uri="{FF2B5EF4-FFF2-40B4-BE49-F238E27FC236}">
                  <a16:creationId xmlns:a16="http://schemas.microsoft.com/office/drawing/2014/main" id="{744A0A83-F991-BB93-1087-02C7640F2ECA}"/>
                </a:ext>
              </a:extLst>
            </p:cNvPr>
            <p:cNvSpPr/>
            <p:nvPr/>
          </p:nvSpPr>
          <p:spPr>
            <a:xfrm>
              <a:off x="5747544" y="1256475"/>
              <a:ext cx="1171405" cy="867683"/>
            </a:xfrm>
            <a:prstGeom prst="roundRect">
              <a:avLst>
                <a:gd name="adj" fmla="val 10556"/>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98" name="Group 97">
              <a:extLst>
                <a:ext uri="{FF2B5EF4-FFF2-40B4-BE49-F238E27FC236}">
                  <a16:creationId xmlns:a16="http://schemas.microsoft.com/office/drawing/2014/main" id="{9DD2D5C6-5CA4-DC45-6D28-393886B818E6}"/>
                </a:ext>
              </a:extLst>
            </p:cNvPr>
            <p:cNvGrpSpPr/>
            <p:nvPr/>
          </p:nvGrpSpPr>
          <p:grpSpPr>
            <a:xfrm>
              <a:off x="5797459" y="1537444"/>
              <a:ext cx="124275" cy="250278"/>
              <a:chOff x="4590582" y="1976437"/>
              <a:chExt cx="448648" cy="952500"/>
            </a:xfrm>
            <a:solidFill>
              <a:schemeClr val="tx2"/>
            </a:solidFill>
          </p:grpSpPr>
          <p:sp>
            <p:nvSpPr>
              <p:cNvPr id="102" name="Freeform: Shape 101">
                <a:extLst>
                  <a:ext uri="{FF2B5EF4-FFF2-40B4-BE49-F238E27FC236}">
                    <a16:creationId xmlns:a16="http://schemas.microsoft.com/office/drawing/2014/main" id="{DCF8873E-C682-2932-A104-3131371B1654}"/>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3" name="Freeform: Shape 102">
                <a:extLst>
                  <a:ext uri="{FF2B5EF4-FFF2-40B4-BE49-F238E27FC236}">
                    <a16:creationId xmlns:a16="http://schemas.microsoft.com/office/drawing/2014/main" id="{514B71F6-33CA-8454-A74E-63C083A37F27}"/>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4" name="Freeform: Shape 103">
                <a:extLst>
                  <a:ext uri="{FF2B5EF4-FFF2-40B4-BE49-F238E27FC236}">
                    <a16:creationId xmlns:a16="http://schemas.microsoft.com/office/drawing/2014/main" id="{DCA1F840-AED9-DB81-61EF-50B57335FDDF}"/>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5" name="Freeform: Shape 104">
                <a:extLst>
                  <a:ext uri="{FF2B5EF4-FFF2-40B4-BE49-F238E27FC236}">
                    <a16:creationId xmlns:a16="http://schemas.microsoft.com/office/drawing/2014/main" id="{8E5B4D15-FBD6-F78E-93F0-CEE61EF3FA9C}"/>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99" name="Group 98">
              <a:extLst>
                <a:ext uri="{FF2B5EF4-FFF2-40B4-BE49-F238E27FC236}">
                  <a16:creationId xmlns:a16="http://schemas.microsoft.com/office/drawing/2014/main" id="{5CB829B1-E32F-614B-0002-9E00EE3673AB}"/>
                </a:ext>
              </a:extLst>
            </p:cNvPr>
            <p:cNvGrpSpPr/>
            <p:nvPr/>
          </p:nvGrpSpPr>
          <p:grpSpPr>
            <a:xfrm>
              <a:off x="5932783" y="1537708"/>
              <a:ext cx="124255" cy="250020"/>
              <a:chOff x="4104773" y="1977427"/>
              <a:chExt cx="448583" cy="951509"/>
            </a:xfrm>
            <a:solidFill>
              <a:schemeClr val="tx2"/>
            </a:solidFill>
          </p:grpSpPr>
          <p:sp>
            <p:nvSpPr>
              <p:cNvPr id="100" name="Freeform: Shape 99">
                <a:extLst>
                  <a:ext uri="{FF2B5EF4-FFF2-40B4-BE49-F238E27FC236}">
                    <a16:creationId xmlns:a16="http://schemas.microsoft.com/office/drawing/2014/main" id="{98790F92-A8F2-D202-4C0D-2DE83B1AC589}"/>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01" name="Freeform: Shape 100">
                <a:extLst>
                  <a:ext uri="{FF2B5EF4-FFF2-40B4-BE49-F238E27FC236}">
                    <a16:creationId xmlns:a16="http://schemas.microsoft.com/office/drawing/2014/main" id="{1D0CD1CC-C2FD-6927-64C4-6D7557C458CE}"/>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13" name="Group 112">
              <a:extLst>
                <a:ext uri="{FF2B5EF4-FFF2-40B4-BE49-F238E27FC236}">
                  <a16:creationId xmlns:a16="http://schemas.microsoft.com/office/drawing/2014/main" id="{63B0DB00-42CD-ECD9-9773-8B733EA0AFE3}"/>
                </a:ext>
              </a:extLst>
            </p:cNvPr>
            <p:cNvGrpSpPr/>
            <p:nvPr/>
          </p:nvGrpSpPr>
          <p:grpSpPr>
            <a:xfrm>
              <a:off x="6068124" y="1537444"/>
              <a:ext cx="124275" cy="250278"/>
              <a:chOff x="4590582" y="1976437"/>
              <a:chExt cx="448648" cy="952500"/>
            </a:xfrm>
            <a:solidFill>
              <a:schemeClr val="tx2"/>
            </a:solidFill>
          </p:grpSpPr>
          <p:sp>
            <p:nvSpPr>
              <p:cNvPr id="117" name="Freeform: Shape 116">
                <a:extLst>
                  <a:ext uri="{FF2B5EF4-FFF2-40B4-BE49-F238E27FC236}">
                    <a16:creationId xmlns:a16="http://schemas.microsoft.com/office/drawing/2014/main" id="{194842D5-8E6C-0F08-57AB-208840341529}"/>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8" name="Freeform: Shape 117">
                <a:extLst>
                  <a:ext uri="{FF2B5EF4-FFF2-40B4-BE49-F238E27FC236}">
                    <a16:creationId xmlns:a16="http://schemas.microsoft.com/office/drawing/2014/main" id="{F618808D-8BBE-20A4-7552-DB7642AC5EAC}"/>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9" name="Freeform: Shape 118">
                <a:extLst>
                  <a:ext uri="{FF2B5EF4-FFF2-40B4-BE49-F238E27FC236}">
                    <a16:creationId xmlns:a16="http://schemas.microsoft.com/office/drawing/2014/main" id="{C82B97F4-265B-1387-F3CD-DE51B5E0D83C}"/>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0" name="Freeform: Shape 119">
                <a:extLst>
                  <a:ext uri="{FF2B5EF4-FFF2-40B4-BE49-F238E27FC236}">
                    <a16:creationId xmlns:a16="http://schemas.microsoft.com/office/drawing/2014/main" id="{850AFF7B-98A2-EA1E-932C-3FF63F223418}"/>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14" name="Group 113">
              <a:extLst>
                <a:ext uri="{FF2B5EF4-FFF2-40B4-BE49-F238E27FC236}">
                  <a16:creationId xmlns:a16="http://schemas.microsoft.com/office/drawing/2014/main" id="{4D415E88-8593-2FDA-C0F0-B84EE1CD513E}"/>
                </a:ext>
              </a:extLst>
            </p:cNvPr>
            <p:cNvGrpSpPr/>
            <p:nvPr/>
          </p:nvGrpSpPr>
          <p:grpSpPr>
            <a:xfrm>
              <a:off x="6203449" y="1537708"/>
              <a:ext cx="124255" cy="250020"/>
              <a:chOff x="4104773" y="1977427"/>
              <a:chExt cx="448583" cy="951509"/>
            </a:xfrm>
            <a:solidFill>
              <a:schemeClr val="tx2"/>
            </a:solidFill>
          </p:grpSpPr>
          <p:sp>
            <p:nvSpPr>
              <p:cNvPr id="115" name="Freeform: Shape 114">
                <a:extLst>
                  <a:ext uri="{FF2B5EF4-FFF2-40B4-BE49-F238E27FC236}">
                    <a16:creationId xmlns:a16="http://schemas.microsoft.com/office/drawing/2014/main" id="{DC627F06-5783-0CB4-59D8-5B44711EF1D9}"/>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16" name="Freeform: Shape 115">
                <a:extLst>
                  <a:ext uri="{FF2B5EF4-FFF2-40B4-BE49-F238E27FC236}">
                    <a16:creationId xmlns:a16="http://schemas.microsoft.com/office/drawing/2014/main" id="{5B36FAFA-FFA0-CBE5-5472-F1AC3760F9C1}"/>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22" name="Group 121">
              <a:extLst>
                <a:ext uri="{FF2B5EF4-FFF2-40B4-BE49-F238E27FC236}">
                  <a16:creationId xmlns:a16="http://schemas.microsoft.com/office/drawing/2014/main" id="{7762ED1A-DB42-90DC-830C-1492840C0DCA}"/>
                </a:ext>
              </a:extLst>
            </p:cNvPr>
            <p:cNvGrpSpPr/>
            <p:nvPr/>
          </p:nvGrpSpPr>
          <p:grpSpPr>
            <a:xfrm>
              <a:off x="6338789" y="1537444"/>
              <a:ext cx="124275" cy="250278"/>
              <a:chOff x="4590582" y="1976437"/>
              <a:chExt cx="448648" cy="952500"/>
            </a:xfrm>
            <a:solidFill>
              <a:schemeClr val="tx2"/>
            </a:solidFill>
          </p:grpSpPr>
          <p:sp>
            <p:nvSpPr>
              <p:cNvPr id="126" name="Freeform: Shape 125">
                <a:extLst>
                  <a:ext uri="{FF2B5EF4-FFF2-40B4-BE49-F238E27FC236}">
                    <a16:creationId xmlns:a16="http://schemas.microsoft.com/office/drawing/2014/main" id="{9DFFA8C7-70E1-46AA-362E-3997FDF9EF61}"/>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7" name="Freeform: Shape 126">
                <a:extLst>
                  <a:ext uri="{FF2B5EF4-FFF2-40B4-BE49-F238E27FC236}">
                    <a16:creationId xmlns:a16="http://schemas.microsoft.com/office/drawing/2014/main" id="{0957586E-30E5-D9D0-58EC-0661349CA3B3}"/>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8" name="Freeform: Shape 127">
                <a:extLst>
                  <a:ext uri="{FF2B5EF4-FFF2-40B4-BE49-F238E27FC236}">
                    <a16:creationId xmlns:a16="http://schemas.microsoft.com/office/drawing/2014/main" id="{32D0480F-7F4F-938E-9BB6-132BD856CC5B}"/>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9" name="Freeform: Shape 128">
                <a:extLst>
                  <a:ext uri="{FF2B5EF4-FFF2-40B4-BE49-F238E27FC236}">
                    <a16:creationId xmlns:a16="http://schemas.microsoft.com/office/drawing/2014/main" id="{0B9D632F-EDB9-DB9B-0B93-8BD41572AF9C}"/>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23" name="Group 122">
              <a:extLst>
                <a:ext uri="{FF2B5EF4-FFF2-40B4-BE49-F238E27FC236}">
                  <a16:creationId xmlns:a16="http://schemas.microsoft.com/office/drawing/2014/main" id="{5765E64D-2E77-4A52-0410-5ADC293688BB}"/>
                </a:ext>
              </a:extLst>
            </p:cNvPr>
            <p:cNvGrpSpPr/>
            <p:nvPr/>
          </p:nvGrpSpPr>
          <p:grpSpPr>
            <a:xfrm>
              <a:off x="6474114" y="1537708"/>
              <a:ext cx="124255" cy="250020"/>
              <a:chOff x="4104773" y="1977427"/>
              <a:chExt cx="448583" cy="951509"/>
            </a:xfrm>
            <a:solidFill>
              <a:schemeClr val="tx2"/>
            </a:solidFill>
          </p:grpSpPr>
          <p:sp>
            <p:nvSpPr>
              <p:cNvPr id="124" name="Freeform: Shape 123">
                <a:extLst>
                  <a:ext uri="{FF2B5EF4-FFF2-40B4-BE49-F238E27FC236}">
                    <a16:creationId xmlns:a16="http://schemas.microsoft.com/office/drawing/2014/main" id="{176E7B7F-3F88-09C9-95FC-3E48A54ACD04}"/>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25" name="Freeform: Shape 124">
                <a:extLst>
                  <a:ext uri="{FF2B5EF4-FFF2-40B4-BE49-F238E27FC236}">
                    <a16:creationId xmlns:a16="http://schemas.microsoft.com/office/drawing/2014/main" id="{852EF28E-6DCE-0292-C7BE-B6B24386B7B8}"/>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31" name="Group 130">
              <a:extLst>
                <a:ext uri="{FF2B5EF4-FFF2-40B4-BE49-F238E27FC236}">
                  <a16:creationId xmlns:a16="http://schemas.microsoft.com/office/drawing/2014/main" id="{67E5A57E-7C4B-6298-403E-A6EF2B4C3020}"/>
                </a:ext>
              </a:extLst>
            </p:cNvPr>
            <p:cNvGrpSpPr/>
            <p:nvPr/>
          </p:nvGrpSpPr>
          <p:grpSpPr>
            <a:xfrm>
              <a:off x="6609454" y="1537444"/>
              <a:ext cx="124275" cy="250278"/>
              <a:chOff x="4590582" y="1976437"/>
              <a:chExt cx="448648" cy="952500"/>
            </a:xfrm>
            <a:solidFill>
              <a:schemeClr val="tx2"/>
            </a:solidFill>
          </p:grpSpPr>
          <p:sp>
            <p:nvSpPr>
              <p:cNvPr id="135" name="Freeform: Shape 134">
                <a:extLst>
                  <a:ext uri="{FF2B5EF4-FFF2-40B4-BE49-F238E27FC236}">
                    <a16:creationId xmlns:a16="http://schemas.microsoft.com/office/drawing/2014/main" id="{6C9CBA48-76B1-3320-53FD-A4A617F46882}"/>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6" name="Freeform: Shape 135">
                <a:extLst>
                  <a:ext uri="{FF2B5EF4-FFF2-40B4-BE49-F238E27FC236}">
                    <a16:creationId xmlns:a16="http://schemas.microsoft.com/office/drawing/2014/main" id="{2D464360-3988-C2CC-07ED-3D95AAB75D40}"/>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7" name="Freeform: Shape 136">
                <a:extLst>
                  <a:ext uri="{FF2B5EF4-FFF2-40B4-BE49-F238E27FC236}">
                    <a16:creationId xmlns:a16="http://schemas.microsoft.com/office/drawing/2014/main" id="{91BEC84A-3476-F70F-1B20-B6140EF1A022}"/>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8" name="Freeform: Shape 137">
                <a:extLst>
                  <a:ext uri="{FF2B5EF4-FFF2-40B4-BE49-F238E27FC236}">
                    <a16:creationId xmlns:a16="http://schemas.microsoft.com/office/drawing/2014/main" id="{3B4CB84C-5D82-E1D8-5CD7-A239D319F3AF}"/>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32" name="Group 131">
              <a:extLst>
                <a:ext uri="{FF2B5EF4-FFF2-40B4-BE49-F238E27FC236}">
                  <a16:creationId xmlns:a16="http://schemas.microsoft.com/office/drawing/2014/main" id="{CE00CCA3-3949-6EAA-8D43-091D2F3AEBEF}"/>
                </a:ext>
              </a:extLst>
            </p:cNvPr>
            <p:cNvGrpSpPr/>
            <p:nvPr/>
          </p:nvGrpSpPr>
          <p:grpSpPr>
            <a:xfrm>
              <a:off x="6744777" y="1537708"/>
              <a:ext cx="124255" cy="250020"/>
              <a:chOff x="4104773" y="1977427"/>
              <a:chExt cx="448583" cy="951509"/>
            </a:xfrm>
            <a:solidFill>
              <a:schemeClr val="tx2"/>
            </a:solidFill>
          </p:grpSpPr>
          <p:sp>
            <p:nvSpPr>
              <p:cNvPr id="133" name="Freeform: Shape 132">
                <a:extLst>
                  <a:ext uri="{FF2B5EF4-FFF2-40B4-BE49-F238E27FC236}">
                    <a16:creationId xmlns:a16="http://schemas.microsoft.com/office/drawing/2014/main" id="{A7D33673-4790-C735-2738-5518A13495E9}"/>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4" name="Freeform: Shape 133">
                <a:extLst>
                  <a:ext uri="{FF2B5EF4-FFF2-40B4-BE49-F238E27FC236}">
                    <a16:creationId xmlns:a16="http://schemas.microsoft.com/office/drawing/2014/main" id="{E57A8153-4A3C-009D-C286-6FB330585F99}"/>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278" name="TextBox 277">
              <a:extLst>
                <a:ext uri="{FF2B5EF4-FFF2-40B4-BE49-F238E27FC236}">
                  <a16:creationId xmlns:a16="http://schemas.microsoft.com/office/drawing/2014/main" id="{B4D814A1-C159-0DFA-2E88-6A86836D62F5}"/>
                </a:ext>
              </a:extLst>
            </p:cNvPr>
            <p:cNvSpPr txBox="1"/>
            <p:nvPr/>
          </p:nvSpPr>
          <p:spPr>
            <a:xfrm>
              <a:off x="5797451" y="1313161"/>
              <a:ext cx="107159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183C"/>
                  </a:solidFill>
                  <a:effectLst/>
                  <a:uLnTx/>
                  <a:uFillTx/>
                  <a:ea typeface="+mn-ea"/>
                  <a:cs typeface="+mn-cs"/>
                </a:rPr>
                <a:t>Zone 5</a:t>
              </a:r>
              <a:endParaRPr kumimoji="0" lang="en-US" sz="1200" b="1" i="0" u="none" strike="noStrike" kern="1200" cap="none" spc="0" normalizeH="0" baseline="0" noProof="0">
                <a:ln>
                  <a:noFill/>
                </a:ln>
                <a:solidFill>
                  <a:srgbClr val="00183C"/>
                </a:solidFill>
                <a:effectLst/>
                <a:uLnTx/>
                <a:uFillTx/>
                <a:ea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0D92BFE3-E352-4EC2-8F5D-A705CECA102D}"/>
              </a:ext>
            </a:extLst>
          </p:cNvPr>
          <p:cNvGrpSpPr/>
          <p:nvPr/>
        </p:nvGrpSpPr>
        <p:grpSpPr>
          <a:xfrm>
            <a:off x="3542398" y="908483"/>
            <a:ext cx="1170432" cy="867683"/>
            <a:chOff x="3184955" y="1256475"/>
            <a:chExt cx="1170432" cy="867683"/>
          </a:xfrm>
        </p:grpSpPr>
        <p:sp>
          <p:nvSpPr>
            <p:cNvPr id="107" name="Rectangle: Rounded Corners 106">
              <a:extLst>
                <a:ext uri="{FF2B5EF4-FFF2-40B4-BE49-F238E27FC236}">
                  <a16:creationId xmlns:a16="http://schemas.microsoft.com/office/drawing/2014/main" id="{56DBFE70-9C42-D6C2-317E-F1297FD26FAB}"/>
                </a:ext>
              </a:extLst>
            </p:cNvPr>
            <p:cNvSpPr/>
            <p:nvPr/>
          </p:nvSpPr>
          <p:spPr>
            <a:xfrm>
              <a:off x="3184955" y="1256475"/>
              <a:ext cx="1170432" cy="867683"/>
            </a:xfrm>
            <a:prstGeom prst="roundRect">
              <a:avLst>
                <a:gd name="adj" fmla="val 10556"/>
              </a:avLst>
            </a:prstGeom>
            <a:solidFill>
              <a:srgbClr val="A7C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174" name="Group 173">
              <a:extLst>
                <a:ext uri="{FF2B5EF4-FFF2-40B4-BE49-F238E27FC236}">
                  <a16:creationId xmlns:a16="http://schemas.microsoft.com/office/drawing/2014/main" id="{21000520-F1A0-35F7-F8EE-7A61D243AFC2}"/>
                </a:ext>
              </a:extLst>
            </p:cNvPr>
            <p:cNvGrpSpPr/>
            <p:nvPr/>
          </p:nvGrpSpPr>
          <p:grpSpPr>
            <a:xfrm>
              <a:off x="3234870" y="1537444"/>
              <a:ext cx="124275" cy="250278"/>
              <a:chOff x="4590582" y="1976437"/>
              <a:chExt cx="448648" cy="952500"/>
            </a:xfrm>
            <a:solidFill>
              <a:srgbClr val="1E78FF"/>
            </a:solidFill>
          </p:grpSpPr>
          <p:sp>
            <p:nvSpPr>
              <p:cNvPr id="175" name="Freeform: Shape 174">
                <a:extLst>
                  <a:ext uri="{FF2B5EF4-FFF2-40B4-BE49-F238E27FC236}">
                    <a16:creationId xmlns:a16="http://schemas.microsoft.com/office/drawing/2014/main" id="{0ADAC1D6-8F08-A268-5E25-C85826FCCC2F}"/>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6" name="Freeform: Shape 175">
                <a:extLst>
                  <a:ext uri="{FF2B5EF4-FFF2-40B4-BE49-F238E27FC236}">
                    <a16:creationId xmlns:a16="http://schemas.microsoft.com/office/drawing/2014/main" id="{083FCE4A-6396-3BFB-9624-CE205346AF2D}"/>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7" name="Freeform: Shape 176">
                <a:extLst>
                  <a:ext uri="{FF2B5EF4-FFF2-40B4-BE49-F238E27FC236}">
                    <a16:creationId xmlns:a16="http://schemas.microsoft.com/office/drawing/2014/main" id="{32CECF51-D72D-8531-0E0A-666D64019B69}"/>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8" name="Freeform: Shape 177">
                <a:extLst>
                  <a:ext uri="{FF2B5EF4-FFF2-40B4-BE49-F238E27FC236}">
                    <a16:creationId xmlns:a16="http://schemas.microsoft.com/office/drawing/2014/main" id="{32BBBD61-8BBE-99D6-D420-70138DB73B58}"/>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79" name="Group 178">
              <a:extLst>
                <a:ext uri="{FF2B5EF4-FFF2-40B4-BE49-F238E27FC236}">
                  <a16:creationId xmlns:a16="http://schemas.microsoft.com/office/drawing/2014/main" id="{B199A3E3-2D55-ED9C-41DC-F81DAB03C6AF}"/>
                </a:ext>
              </a:extLst>
            </p:cNvPr>
            <p:cNvGrpSpPr/>
            <p:nvPr/>
          </p:nvGrpSpPr>
          <p:grpSpPr>
            <a:xfrm>
              <a:off x="3370194" y="1537708"/>
              <a:ext cx="124255" cy="250020"/>
              <a:chOff x="4104773" y="1977427"/>
              <a:chExt cx="448583" cy="951509"/>
            </a:xfrm>
            <a:solidFill>
              <a:srgbClr val="1E78FF"/>
            </a:solidFill>
          </p:grpSpPr>
          <p:sp>
            <p:nvSpPr>
              <p:cNvPr id="180" name="Freeform: Shape 179">
                <a:extLst>
                  <a:ext uri="{FF2B5EF4-FFF2-40B4-BE49-F238E27FC236}">
                    <a16:creationId xmlns:a16="http://schemas.microsoft.com/office/drawing/2014/main" id="{6C284A7C-BCD5-CFFC-2409-010FF6F4E0E5}"/>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1" name="Freeform: Shape 180">
                <a:extLst>
                  <a:ext uri="{FF2B5EF4-FFF2-40B4-BE49-F238E27FC236}">
                    <a16:creationId xmlns:a16="http://schemas.microsoft.com/office/drawing/2014/main" id="{F6A44EE3-9796-4205-C4C4-91F352CE176C}"/>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82" name="Group 181">
              <a:extLst>
                <a:ext uri="{FF2B5EF4-FFF2-40B4-BE49-F238E27FC236}">
                  <a16:creationId xmlns:a16="http://schemas.microsoft.com/office/drawing/2014/main" id="{BB013E67-5C93-C5BE-BCF4-A6035A83184B}"/>
                </a:ext>
              </a:extLst>
            </p:cNvPr>
            <p:cNvGrpSpPr/>
            <p:nvPr/>
          </p:nvGrpSpPr>
          <p:grpSpPr>
            <a:xfrm>
              <a:off x="3505535" y="1537444"/>
              <a:ext cx="124275" cy="250278"/>
              <a:chOff x="4590582" y="1976437"/>
              <a:chExt cx="448648" cy="952500"/>
            </a:xfrm>
            <a:solidFill>
              <a:srgbClr val="1E78FF"/>
            </a:solidFill>
          </p:grpSpPr>
          <p:sp>
            <p:nvSpPr>
              <p:cNvPr id="183" name="Freeform: Shape 182">
                <a:extLst>
                  <a:ext uri="{FF2B5EF4-FFF2-40B4-BE49-F238E27FC236}">
                    <a16:creationId xmlns:a16="http://schemas.microsoft.com/office/drawing/2014/main" id="{9364E2A1-86E3-4EDC-0CDD-8B27B060CF03}"/>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4" name="Freeform: Shape 183">
                <a:extLst>
                  <a:ext uri="{FF2B5EF4-FFF2-40B4-BE49-F238E27FC236}">
                    <a16:creationId xmlns:a16="http://schemas.microsoft.com/office/drawing/2014/main" id="{61DDEB94-C4BA-32E0-4965-A4C290FCF99B}"/>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5" name="Freeform: Shape 184">
                <a:extLst>
                  <a:ext uri="{FF2B5EF4-FFF2-40B4-BE49-F238E27FC236}">
                    <a16:creationId xmlns:a16="http://schemas.microsoft.com/office/drawing/2014/main" id="{CF9BFA73-12EA-FCC1-3548-D0E38FFB6CC4}"/>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6" name="Freeform: Shape 185">
                <a:extLst>
                  <a:ext uri="{FF2B5EF4-FFF2-40B4-BE49-F238E27FC236}">
                    <a16:creationId xmlns:a16="http://schemas.microsoft.com/office/drawing/2014/main" id="{6BE77808-9319-C8E2-63C3-1D33999174B1}"/>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87" name="Group 186">
              <a:extLst>
                <a:ext uri="{FF2B5EF4-FFF2-40B4-BE49-F238E27FC236}">
                  <a16:creationId xmlns:a16="http://schemas.microsoft.com/office/drawing/2014/main" id="{E60392E4-AEA1-4075-29FF-645ED2C944CC}"/>
                </a:ext>
              </a:extLst>
            </p:cNvPr>
            <p:cNvGrpSpPr/>
            <p:nvPr/>
          </p:nvGrpSpPr>
          <p:grpSpPr>
            <a:xfrm>
              <a:off x="3640860" y="1537708"/>
              <a:ext cx="124255" cy="250020"/>
              <a:chOff x="4104773" y="1977427"/>
              <a:chExt cx="448583" cy="951509"/>
            </a:xfrm>
            <a:solidFill>
              <a:srgbClr val="1E78FF"/>
            </a:solidFill>
          </p:grpSpPr>
          <p:sp>
            <p:nvSpPr>
              <p:cNvPr id="188" name="Freeform: Shape 187">
                <a:extLst>
                  <a:ext uri="{FF2B5EF4-FFF2-40B4-BE49-F238E27FC236}">
                    <a16:creationId xmlns:a16="http://schemas.microsoft.com/office/drawing/2014/main" id="{C9FE4BE7-AB56-D87D-41E0-8284BB68E09D}"/>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89" name="Freeform: Shape 188">
                <a:extLst>
                  <a:ext uri="{FF2B5EF4-FFF2-40B4-BE49-F238E27FC236}">
                    <a16:creationId xmlns:a16="http://schemas.microsoft.com/office/drawing/2014/main" id="{9FA0F0FE-855D-B97B-C423-B61C565E8277}"/>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90" name="Group 189">
              <a:extLst>
                <a:ext uri="{FF2B5EF4-FFF2-40B4-BE49-F238E27FC236}">
                  <a16:creationId xmlns:a16="http://schemas.microsoft.com/office/drawing/2014/main" id="{652C12E5-99F4-D6D9-28A7-6DAB7A86CCCC}"/>
                </a:ext>
              </a:extLst>
            </p:cNvPr>
            <p:cNvGrpSpPr/>
            <p:nvPr/>
          </p:nvGrpSpPr>
          <p:grpSpPr>
            <a:xfrm>
              <a:off x="3776200" y="1537444"/>
              <a:ext cx="124275" cy="250278"/>
              <a:chOff x="4590582" y="1976437"/>
              <a:chExt cx="448648" cy="952500"/>
            </a:xfrm>
            <a:solidFill>
              <a:srgbClr val="1E78FF"/>
            </a:solidFill>
          </p:grpSpPr>
          <p:sp>
            <p:nvSpPr>
              <p:cNvPr id="191" name="Freeform: Shape 190">
                <a:extLst>
                  <a:ext uri="{FF2B5EF4-FFF2-40B4-BE49-F238E27FC236}">
                    <a16:creationId xmlns:a16="http://schemas.microsoft.com/office/drawing/2014/main" id="{6353B8C5-6D84-4172-0817-6756A2CB95FF}"/>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2" name="Freeform: Shape 191">
                <a:extLst>
                  <a:ext uri="{FF2B5EF4-FFF2-40B4-BE49-F238E27FC236}">
                    <a16:creationId xmlns:a16="http://schemas.microsoft.com/office/drawing/2014/main" id="{1A24053B-8723-6B88-12B6-1C49D847E4AA}"/>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3" name="Freeform: Shape 192">
                <a:extLst>
                  <a:ext uri="{FF2B5EF4-FFF2-40B4-BE49-F238E27FC236}">
                    <a16:creationId xmlns:a16="http://schemas.microsoft.com/office/drawing/2014/main" id="{E72E3A43-A523-2138-F1EA-A18900B46EB2}"/>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4" name="Freeform: Shape 193">
                <a:extLst>
                  <a:ext uri="{FF2B5EF4-FFF2-40B4-BE49-F238E27FC236}">
                    <a16:creationId xmlns:a16="http://schemas.microsoft.com/office/drawing/2014/main" id="{D399A17E-CDF1-EE7B-44CD-F3ED4184B134}"/>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95" name="Group 194">
              <a:extLst>
                <a:ext uri="{FF2B5EF4-FFF2-40B4-BE49-F238E27FC236}">
                  <a16:creationId xmlns:a16="http://schemas.microsoft.com/office/drawing/2014/main" id="{B5195EA5-94AE-E9DB-EE32-CD2E9715B15C}"/>
                </a:ext>
              </a:extLst>
            </p:cNvPr>
            <p:cNvGrpSpPr/>
            <p:nvPr/>
          </p:nvGrpSpPr>
          <p:grpSpPr>
            <a:xfrm>
              <a:off x="3911524" y="1537708"/>
              <a:ext cx="124255" cy="250020"/>
              <a:chOff x="4104773" y="1977427"/>
              <a:chExt cx="448583" cy="951509"/>
            </a:xfrm>
            <a:solidFill>
              <a:srgbClr val="1E78FF"/>
            </a:solidFill>
          </p:grpSpPr>
          <p:sp>
            <p:nvSpPr>
              <p:cNvPr id="196" name="Freeform: Shape 195">
                <a:extLst>
                  <a:ext uri="{FF2B5EF4-FFF2-40B4-BE49-F238E27FC236}">
                    <a16:creationId xmlns:a16="http://schemas.microsoft.com/office/drawing/2014/main" id="{BA1E0E22-3333-107F-0A37-4B6B08A420F4}"/>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97" name="Freeform: Shape 196">
                <a:extLst>
                  <a:ext uri="{FF2B5EF4-FFF2-40B4-BE49-F238E27FC236}">
                    <a16:creationId xmlns:a16="http://schemas.microsoft.com/office/drawing/2014/main" id="{3DAF8630-B4A5-7375-8450-E0322EE02259}"/>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98" name="Group 197">
              <a:extLst>
                <a:ext uri="{FF2B5EF4-FFF2-40B4-BE49-F238E27FC236}">
                  <a16:creationId xmlns:a16="http://schemas.microsoft.com/office/drawing/2014/main" id="{7AB91AAB-3B50-7124-404B-FDC21D212D61}"/>
                </a:ext>
              </a:extLst>
            </p:cNvPr>
            <p:cNvGrpSpPr/>
            <p:nvPr/>
          </p:nvGrpSpPr>
          <p:grpSpPr>
            <a:xfrm>
              <a:off x="4046865" y="1537444"/>
              <a:ext cx="124275" cy="250278"/>
              <a:chOff x="4590582" y="1976437"/>
              <a:chExt cx="448648" cy="952500"/>
            </a:xfrm>
            <a:solidFill>
              <a:srgbClr val="1E78FF"/>
            </a:solidFill>
          </p:grpSpPr>
          <p:sp>
            <p:nvSpPr>
              <p:cNvPr id="199" name="Freeform: Shape 198">
                <a:extLst>
                  <a:ext uri="{FF2B5EF4-FFF2-40B4-BE49-F238E27FC236}">
                    <a16:creationId xmlns:a16="http://schemas.microsoft.com/office/drawing/2014/main" id="{A5F139C7-EC04-F6FE-FC88-64145DD4C4AD}"/>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0" name="Freeform: Shape 199">
                <a:extLst>
                  <a:ext uri="{FF2B5EF4-FFF2-40B4-BE49-F238E27FC236}">
                    <a16:creationId xmlns:a16="http://schemas.microsoft.com/office/drawing/2014/main" id="{E99E83AD-C16E-6A9F-57B2-F6BCCBE77621}"/>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1" name="Freeform: Shape 200">
                <a:extLst>
                  <a:ext uri="{FF2B5EF4-FFF2-40B4-BE49-F238E27FC236}">
                    <a16:creationId xmlns:a16="http://schemas.microsoft.com/office/drawing/2014/main" id="{5818E6EF-CF27-2125-A1B1-D2B57524EFD5}"/>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2" name="Freeform: Shape 201">
                <a:extLst>
                  <a:ext uri="{FF2B5EF4-FFF2-40B4-BE49-F238E27FC236}">
                    <a16:creationId xmlns:a16="http://schemas.microsoft.com/office/drawing/2014/main" id="{BD1EB917-E379-B856-EF05-573D76A3603B}"/>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03" name="Group 202">
              <a:extLst>
                <a:ext uri="{FF2B5EF4-FFF2-40B4-BE49-F238E27FC236}">
                  <a16:creationId xmlns:a16="http://schemas.microsoft.com/office/drawing/2014/main" id="{39CED066-17B8-BBA1-F1D1-A04A1B28A7F7}"/>
                </a:ext>
              </a:extLst>
            </p:cNvPr>
            <p:cNvGrpSpPr/>
            <p:nvPr/>
          </p:nvGrpSpPr>
          <p:grpSpPr>
            <a:xfrm>
              <a:off x="4182188" y="1537708"/>
              <a:ext cx="124255" cy="250020"/>
              <a:chOff x="4104773" y="1977427"/>
              <a:chExt cx="448583" cy="951509"/>
            </a:xfrm>
            <a:solidFill>
              <a:srgbClr val="1E78FF"/>
            </a:solidFill>
          </p:grpSpPr>
          <p:sp>
            <p:nvSpPr>
              <p:cNvPr id="204" name="Freeform: Shape 203">
                <a:extLst>
                  <a:ext uri="{FF2B5EF4-FFF2-40B4-BE49-F238E27FC236}">
                    <a16:creationId xmlns:a16="http://schemas.microsoft.com/office/drawing/2014/main" id="{C8BA73FD-25CC-428A-CB70-9E23EE4274C7}"/>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5" name="Freeform: Shape 204">
                <a:extLst>
                  <a:ext uri="{FF2B5EF4-FFF2-40B4-BE49-F238E27FC236}">
                    <a16:creationId xmlns:a16="http://schemas.microsoft.com/office/drawing/2014/main" id="{C5414A37-14CB-68D5-A522-57AD7C8FBE24}"/>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276" name="TextBox 275">
              <a:extLst>
                <a:ext uri="{FF2B5EF4-FFF2-40B4-BE49-F238E27FC236}">
                  <a16:creationId xmlns:a16="http://schemas.microsoft.com/office/drawing/2014/main" id="{A64B2065-1461-986C-6004-01618C1FEA11}"/>
                </a:ext>
              </a:extLst>
            </p:cNvPr>
            <p:cNvSpPr txBox="1"/>
            <p:nvPr/>
          </p:nvSpPr>
          <p:spPr>
            <a:xfrm>
              <a:off x="3230843" y="1313161"/>
              <a:ext cx="107159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E78FF"/>
                  </a:solidFill>
                  <a:effectLst/>
                  <a:uLnTx/>
                  <a:uFillTx/>
                  <a:ea typeface="+mn-ea"/>
                  <a:cs typeface="+mn-cs"/>
                </a:rPr>
                <a:t>Zone 3</a:t>
              </a:r>
              <a:endParaRPr kumimoji="0" lang="en-US" sz="1200" b="1" i="0" u="none" strike="noStrike" kern="1200" cap="none" spc="0" normalizeH="0" baseline="0" noProof="0">
                <a:ln>
                  <a:noFill/>
                </a:ln>
                <a:solidFill>
                  <a:srgbClr val="1E78FF"/>
                </a:solidFill>
                <a:effectLst/>
                <a:uLnTx/>
                <a:uFillTx/>
                <a:ea typeface="Times New Roman" panose="02020603050405020304" pitchFamily="18" charset="0"/>
                <a:cs typeface="Times New Roman" panose="02020603050405020304" pitchFamily="18" charset="0"/>
              </a:endParaRPr>
            </a:p>
          </p:txBody>
        </p:sp>
        <p:grpSp>
          <p:nvGrpSpPr>
            <p:cNvPr id="284" name="Group 283">
              <a:extLst>
                <a:ext uri="{FF2B5EF4-FFF2-40B4-BE49-F238E27FC236}">
                  <a16:creationId xmlns:a16="http://schemas.microsoft.com/office/drawing/2014/main" id="{FBE1E7AB-084F-6CE1-3E06-B0BCC4680F4D}"/>
                </a:ext>
              </a:extLst>
            </p:cNvPr>
            <p:cNvGrpSpPr/>
            <p:nvPr/>
          </p:nvGrpSpPr>
          <p:grpSpPr>
            <a:xfrm>
              <a:off x="3505530" y="1816934"/>
              <a:ext cx="124275" cy="250278"/>
              <a:chOff x="4590582" y="1976437"/>
              <a:chExt cx="448648" cy="952500"/>
            </a:xfrm>
            <a:solidFill>
              <a:srgbClr val="077534"/>
            </a:solidFill>
          </p:grpSpPr>
          <p:sp>
            <p:nvSpPr>
              <p:cNvPr id="285" name="Freeform: Shape 284">
                <a:extLst>
                  <a:ext uri="{FF2B5EF4-FFF2-40B4-BE49-F238E27FC236}">
                    <a16:creationId xmlns:a16="http://schemas.microsoft.com/office/drawing/2014/main" id="{8104DA9A-5FBC-032C-11A5-7F482DE685E6}"/>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86" name="Freeform: Shape 285">
                <a:extLst>
                  <a:ext uri="{FF2B5EF4-FFF2-40B4-BE49-F238E27FC236}">
                    <a16:creationId xmlns:a16="http://schemas.microsoft.com/office/drawing/2014/main" id="{F6A7EA99-06CF-BD79-1D95-E0B35F4A5D59}"/>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87" name="Freeform: Shape 286">
                <a:extLst>
                  <a:ext uri="{FF2B5EF4-FFF2-40B4-BE49-F238E27FC236}">
                    <a16:creationId xmlns:a16="http://schemas.microsoft.com/office/drawing/2014/main" id="{933F83BA-1046-D0F8-588D-26BDA2551AB9}"/>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88" name="Freeform: Shape 287">
                <a:extLst>
                  <a:ext uri="{FF2B5EF4-FFF2-40B4-BE49-F238E27FC236}">
                    <a16:creationId xmlns:a16="http://schemas.microsoft.com/office/drawing/2014/main" id="{32C0D25A-34C1-76D2-D8A6-2F3ADE8509B0}"/>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89" name="Group 288">
              <a:extLst>
                <a:ext uri="{FF2B5EF4-FFF2-40B4-BE49-F238E27FC236}">
                  <a16:creationId xmlns:a16="http://schemas.microsoft.com/office/drawing/2014/main" id="{3FF7B052-E4E9-F2F5-38EC-156C14E33836}"/>
                </a:ext>
              </a:extLst>
            </p:cNvPr>
            <p:cNvGrpSpPr/>
            <p:nvPr/>
          </p:nvGrpSpPr>
          <p:grpSpPr>
            <a:xfrm>
              <a:off x="3640864" y="1817198"/>
              <a:ext cx="124255" cy="250020"/>
              <a:chOff x="4104773" y="1977427"/>
              <a:chExt cx="448583" cy="951509"/>
            </a:xfrm>
            <a:solidFill>
              <a:srgbClr val="077534"/>
            </a:solidFill>
          </p:grpSpPr>
          <p:sp>
            <p:nvSpPr>
              <p:cNvPr id="290" name="Freeform: Shape 289">
                <a:extLst>
                  <a:ext uri="{FF2B5EF4-FFF2-40B4-BE49-F238E27FC236}">
                    <a16:creationId xmlns:a16="http://schemas.microsoft.com/office/drawing/2014/main" id="{B104DFA5-B47D-EE4E-B312-0229F2ABFAE9}"/>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91" name="Freeform: Shape 290">
                <a:extLst>
                  <a:ext uri="{FF2B5EF4-FFF2-40B4-BE49-F238E27FC236}">
                    <a16:creationId xmlns:a16="http://schemas.microsoft.com/office/drawing/2014/main" id="{E57FF698-812F-7BB0-AC08-E77C9D6B3C62}"/>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92" name="Group 291">
              <a:extLst>
                <a:ext uri="{FF2B5EF4-FFF2-40B4-BE49-F238E27FC236}">
                  <a16:creationId xmlns:a16="http://schemas.microsoft.com/office/drawing/2014/main" id="{97113432-EBFB-CDBF-DADB-FCED9B538BCA}"/>
                </a:ext>
              </a:extLst>
            </p:cNvPr>
            <p:cNvGrpSpPr/>
            <p:nvPr/>
          </p:nvGrpSpPr>
          <p:grpSpPr>
            <a:xfrm>
              <a:off x="3776194" y="1816934"/>
              <a:ext cx="124275" cy="250278"/>
              <a:chOff x="4590582" y="1976437"/>
              <a:chExt cx="448648" cy="952500"/>
            </a:xfrm>
            <a:solidFill>
              <a:srgbClr val="948A54"/>
            </a:solidFill>
          </p:grpSpPr>
          <p:sp>
            <p:nvSpPr>
              <p:cNvPr id="293" name="Freeform: Shape 292">
                <a:extLst>
                  <a:ext uri="{FF2B5EF4-FFF2-40B4-BE49-F238E27FC236}">
                    <a16:creationId xmlns:a16="http://schemas.microsoft.com/office/drawing/2014/main" id="{50A451A8-AB6B-F626-9D81-ADB63BF7111C}"/>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94" name="Freeform: Shape 293">
                <a:extLst>
                  <a:ext uri="{FF2B5EF4-FFF2-40B4-BE49-F238E27FC236}">
                    <a16:creationId xmlns:a16="http://schemas.microsoft.com/office/drawing/2014/main" id="{C70AA46A-D22A-AAAF-28B7-5705DEE61BBE}"/>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95" name="Freeform: Shape 294">
                <a:extLst>
                  <a:ext uri="{FF2B5EF4-FFF2-40B4-BE49-F238E27FC236}">
                    <a16:creationId xmlns:a16="http://schemas.microsoft.com/office/drawing/2014/main" id="{D6012D60-E1D9-0224-D390-11757628AE20}"/>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96" name="Freeform: Shape 295">
                <a:extLst>
                  <a:ext uri="{FF2B5EF4-FFF2-40B4-BE49-F238E27FC236}">
                    <a16:creationId xmlns:a16="http://schemas.microsoft.com/office/drawing/2014/main" id="{ADC4AD51-5A02-20CB-FB35-CB8DC0D80DC6}"/>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297" name="Group 296">
              <a:extLst>
                <a:ext uri="{FF2B5EF4-FFF2-40B4-BE49-F238E27FC236}">
                  <a16:creationId xmlns:a16="http://schemas.microsoft.com/office/drawing/2014/main" id="{B6BCA216-194B-E864-F6EE-5DE06210698E}"/>
                </a:ext>
              </a:extLst>
            </p:cNvPr>
            <p:cNvGrpSpPr/>
            <p:nvPr/>
          </p:nvGrpSpPr>
          <p:grpSpPr>
            <a:xfrm>
              <a:off x="3911528" y="1817198"/>
              <a:ext cx="124255" cy="250020"/>
              <a:chOff x="4104773" y="1977427"/>
              <a:chExt cx="448583" cy="951509"/>
            </a:xfrm>
            <a:solidFill>
              <a:srgbClr val="948A54"/>
            </a:solidFill>
          </p:grpSpPr>
          <p:sp>
            <p:nvSpPr>
              <p:cNvPr id="298" name="Freeform: Shape 297">
                <a:extLst>
                  <a:ext uri="{FF2B5EF4-FFF2-40B4-BE49-F238E27FC236}">
                    <a16:creationId xmlns:a16="http://schemas.microsoft.com/office/drawing/2014/main" id="{5F499CAC-A08D-60DE-2A7C-C00F372073EA}"/>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99" name="Freeform: Shape 298">
                <a:extLst>
                  <a:ext uri="{FF2B5EF4-FFF2-40B4-BE49-F238E27FC236}">
                    <a16:creationId xmlns:a16="http://schemas.microsoft.com/office/drawing/2014/main" id="{EB6F9222-E8A9-F748-6628-B9FD5E1936E9}"/>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334" name="Group 333">
              <a:extLst>
                <a:ext uri="{FF2B5EF4-FFF2-40B4-BE49-F238E27FC236}">
                  <a16:creationId xmlns:a16="http://schemas.microsoft.com/office/drawing/2014/main" id="{96ED7256-94A1-516F-09AE-17D69892971E}"/>
                </a:ext>
              </a:extLst>
            </p:cNvPr>
            <p:cNvGrpSpPr/>
            <p:nvPr/>
          </p:nvGrpSpPr>
          <p:grpSpPr>
            <a:xfrm>
              <a:off x="3370197" y="1816938"/>
              <a:ext cx="124255" cy="250020"/>
              <a:chOff x="4104773" y="1977427"/>
              <a:chExt cx="448583" cy="951509"/>
            </a:xfrm>
            <a:solidFill>
              <a:srgbClr val="948A54"/>
            </a:solidFill>
          </p:grpSpPr>
          <p:sp>
            <p:nvSpPr>
              <p:cNvPr id="335" name="Freeform: Shape 334">
                <a:extLst>
                  <a:ext uri="{FF2B5EF4-FFF2-40B4-BE49-F238E27FC236}">
                    <a16:creationId xmlns:a16="http://schemas.microsoft.com/office/drawing/2014/main" id="{BEDE5357-74F3-A149-89A3-B420471DC396}"/>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36" name="Freeform: Shape 335">
                <a:extLst>
                  <a:ext uri="{FF2B5EF4-FFF2-40B4-BE49-F238E27FC236}">
                    <a16:creationId xmlns:a16="http://schemas.microsoft.com/office/drawing/2014/main" id="{367505D8-B910-A992-FC20-48A80837662E}"/>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337" name="Group 336">
              <a:extLst>
                <a:ext uri="{FF2B5EF4-FFF2-40B4-BE49-F238E27FC236}">
                  <a16:creationId xmlns:a16="http://schemas.microsoft.com/office/drawing/2014/main" id="{5AB4471F-347F-524D-3198-D5D6C1E3C44F}"/>
                </a:ext>
              </a:extLst>
            </p:cNvPr>
            <p:cNvGrpSpPr/>
            <p:nvPr/>
          </p:nvGrpSpPr>
          <p:grpSpPr>
            <a:xfrm>
              <a:off x="4046851" y="1817194"/>
              <a:ext cx="124275" cy="250278"/>
              <a:chOff x="4590582" y="1976437"/>
              <a:chExt cx="448648" cy="952500"/>
            </a:xfrm>
            <a:solidFill>
              <a:srgbClr val="077534"/>
            </a:solidFill>
          </p:grpSpPr>
          <p:sp>
            <p:nvSpPr>
              <p:cNvPr id="338" name="Freeform: Shape 337">
                <a:extLst>
                  <a:ext uri="{FF2B5EF4-FFF2-40B4-BE49-F238E27FC236}">
                    <a16:creationId xmlns:a16="http://schemas.microsoft.com/office/drawing/2014/main" id="{6A53EB90-417F-F2A3-F545-D70281F0D6CE}"/>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39" name="Freeform: Shape 338">
                <a:extLst>
                  <a:ext uri="{FF2B5EF4-FFF2-40B4-BE49-F238E27FC236}">
                    <a16:creationId xmlns:a16="http://schemas.microsoft.com/office/drawing/2014/main" id="{4AD24264-5A08-16BB-9A0C-56D32428C598}"/>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40" name="Freeform: Shape 339">
                <a:extLst>
                  <a:ext uri="{FF2B5EF4-FFF2-40B4-BE49-F238E27FC236}">
                    <a16:creationId xmlns:a16="http://schemas.microsoft.com/office/drawing/2014/main" id="{C3D70EC2-F649-A75B-6A57-993C02DBF483}"/>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41" name="Freeform: Shape 340">
                <a:extLst>
                  <a:ext uri="{FF2B5EF4-FFF2-40B4-BE49-F238E27FC236}">
                    <a16:creationId xmlns:a16="http://schemas.microsoft.com/office/drawing/2014/main" id="{7CCF8084-BD2A-48A6-2C15-886B1CDAF00C}"/>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nvGrpSpPr>
          <p:cNvPr id="33" name="Group 32">
            <a:extLst>
              <a:ext uri="{FF2B5EF4-FFF2-40B4-BE49-F238E27FC236}">
                <a16:creationId xmlns:a16="http://schemas.microsoft.com/office/drawing/2014/main" id="{44FE7785-A5ED-AC1E-3C00-DC29A095BDBC}"/>
              </a:ext>
            </a:extLst>
          </p:cNvPr>
          <p:cNvGrpSpPr/>
          <p:nvPr/>
        </p:nvGrpSpPr>
        <p:grpSpPr>
          <a:xfrm>
            <a:off x="5101236" y="908483"/>
            <a:ext cx="1171405" cy="867683"/>
            <a:chOff x="4466250" y="1256475"/>
            <a:chExt cx="1171405" cy="867683"/>
          </a:xfrm>
        </p:grpSpPr>
        <p:sp>
          <p:nvSpPr>
            <p:cNvPr id="108" name="Rectangle: Rounded Corners 107">
              <a:extLst>
                <a:ext uri="{FF2B5EF4-FFF2-40B4-BE49-F238E27FC236}">
                  <a16:creationId xmlns:a16="http://schemas.microsoft.com/office/drawing/2014/main" id="{9DBAA749-3B22-C30E-25C7-076E4B7AAAFF}"/>
                </a:ext>
              </a:extLst>
            </p:cNvPr>
            <p:cNvSpPr/>
            <p:nvPr/>
          </p:nvSpPr>
          <p:spPr>
            <a:xfrm>
              <a:off x="4466250" y="1256475"/>
              <a:ext cx="1171405" cy="867683"/>
            </a:xfrm>
            <a:prstGeom prst="roundRect">
              <a:avLst>
                <a:gd name="adj" fmla="val 10556"/>
              </a:avLst>
            </a:prstGeom>
            <a:solidFill>
              <a:srgbClr val="FFEF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141" name="Group 140">
              <a:extLst>
                <a:ext uri="{FF2B5EF4-FFF2-40B4-BE49-F238E27FC236}">
                  <a16:creationId xmlns:a16="http://schemas.microsoft.com/office/drawing/2014/main" id="{B02020B6-B76B-4F03-86CC-4C1F5A3729AF}"/>
                </a:ext>
              </a:extLst>
            </p:cNvPr>
            <p:cNvGrpSpPr/>
            <p:nvPr/>
          </p:nvGrpSpPr>
          <p:grpSpPr>
            <a:xfrm>
              <a:off x="4516164" y="1537444"/>
              <a:ext cx="124275" cy="250278"/>
              <a:chOff x="4590582" y="1976437"/>
              <a:chExt cx="448648" cy="952500"/>
            </a:xfrm>
            <a:solidFill>
              <a:srgbClr val="FF9757"/>
            </a:solidFill>
          </p:grpSpPr>
          <p:sp>
            <p:nvSpPr>
              <p:cNvPr id="142" name="Freeform: Shape 141">
                <a:extLst>
                  <a:ext uri="{FF2B5EF4-FFF2-40B4-BE49-F238E27FC236}">
                    <a16:creationId xmlns:a16="http://schemas.microsoft.com/office/drawing/2014/main" id="{F249E862-C2B4-33DC-3A9A-5D8A9A3AEE91}"/>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3" name="Freeform: Shape 142">
                <a:extLst>
                  <a:ext uri="{FF2B5EF4-FFF2-40B4-BE49-F238E27FC236}">
                    <a16:creationId xmlns:a16="http://schemas.microsoft.com/office/drawing/2014/main" id="{5AFCFFAF-6714-5EA9-9F0F-A83E65C4E658}"/>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4" name="Freeform: Shape 143">
                <a:extLst>
                  <a:ext uri="{FF2B5EF4-FFF2-40B4-BE49-F238E27FC236}">
                    <a16:creationId xmlns:a16="http://schemas.microsoft.com/office/drawing/2014/main" id="{DBA7C275-A678-9312-F2DF-56D054163BEC}"/>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5" name="Freeform: Shape 144">
                <a:extLst>
                  <a:ext uri="{FF2B5EF4-FFF2-40B4-BE49-F238E27FC236}">
                    <a16:creationId xmlns:a16="http://schemas.microsoft.com/office/drawing/2014/main" id="{7D466582-B141-F7E1-6DD3-8FD172F69DB9}"/>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46" name="Group 145">
              <a:extLst>
                <a:ext uri="{FF2B5EF4-FFF2-40B4-BE49-F238E27FC236}">
                  <a16:creationId xmlns:a16="http://schemas.microsoft.com/office/drawing/2014/main" id="{69DF050D-B1D8-D8BC-20F6-5C977BE699AA}"/>
                </a:ext>
              </a:extLst>
            </p:cNvPr>
            <p:cNvGrpSpPr/>
            <p:nvPr/>
          </p:nvGrpSpPr>
          <p:grpSpPr>
            <a:xfrm>
              <a:off x="4651489" y="1537708"/>
              <a:ext cx="124255" cy="250020"/>
              <a:chOff x="4104773" y="1977427"/>
              <a:chExt cx="448583" cy="951509"/>
            </a:xfrm>
            <a:solidFill>
              <a:srgbClr val="FF9757"/>
            </a:solidFill>
          </p:grpSpPr>
          <p:sp>
            <p:nvSpPr>
              <p:cNvPr id="147" name="Freeform: Shape 146">
                <a:extLst>
                  <a:ext uri="{FF2B5EF4-FFF2-40B4-BE49-F238E27FC236}">
                    <a16:creationId xmlns:a16="http://schemas.microsoft.com/office/drawing/2014/main" id="{871A1AA5-94DD-C8A1-ED9F-9521A043CB3E}"/>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48" name="Freeform: Shape 147">
                <a:extLst>
                  <a:ext uri="{FF2B5EF4-FFF2-40B4-BE49-F238E27FC236}">
                    <a16:creationId xmlns:a16="http://schemas.microsoft.com/office/drawing/2014/main" id="{85298ABA-9808-D95D-4576-A34440292E58}"/>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49" name="Group 148">
              <a:extLst>
                <a:ext uri="{FF2B5EF4-FFF2-40B4-BE49-F238E27FC236}">
                  <a16:creationId xmlns:a16="http://schemas.microsoft.com/office/drawing/2014/main" id="{8B40BAFB-4520-25F1-9E22-CDC25165D2A9}"/>
                </a:ext>
              </a:extLst>
            </p:cNvPr>
            <p:cNvGrpSpPr/>
            <p:nvPr/>
          </p:nvGrpSpPr>
          <p:grpSpPr>
            <a:xfrm>
              <a:off x="4786829" y="1537444"/>
              <a:ext cx="124275" cy="250278"/>
              <a:chOff x="4590582" y="1976437"/>
              <a:chExt cx="448648" cy="952500"/>
            </a:xfrm>
            <a:solidFill>
              <a:srgbClr val="FF9757"/>
            </a:solidFill>
          </p:grpSpPr>
          <p:sp>
            <p:nvSpPr>
              <p:cNvPr id="150" name="Freeform: Shape 149">
                <a:extLst>
                  <a:ext uri="{FF2B5EF4-FFF2-40B4-BE49-F238E27FC236}">
                    <a16:creationId xmlns:a16="http://schemas.microsoft.com/office/drawing/2014/main" id="{448D3E81-5302-C182-44C5-5FF1ACE2B41C}"/>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51" name="Freeform: Shape 150">
                <a:extLst>
                  <a:ext uri="{FF2B5EF4-FFF2-40B4-BE49-F238E27FC236}">
                    <a16:creationId xmlns:a16="http://schemas.microsoft.com/office/drawing/2014/main" id="{541D874C-A13B-E7E2-6957-B0DC824DDB03}"/>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52" name="Freeform: Shape 151">
                <a:extLst>
                  <a:ext uri="{FF2B5EF4-FFF2-40B4-BE49-F238E27FC236}">
                    <a16:creationId xmlns:a16="http://schemas.microsoft.com/office/drawing/2014/main" id="{7A86E34D-57DE-641E-1B78-088261BD0FA6}"/>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53" name="Freeform: Shape 152">
                <a:extLst>
                  <a:ext uri="{FF2B5EF4-FFF2-40B4-BE49-F238E27FC236}">
                    <a16:creationId xmlns:a16="http://schemas.microsoft.com/office/drawing/2014/main" id="{66CB9096-957C-2884-4398-23F9193A8A27}"/>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54" name="Group 153">
              <a:extLst>
                <a:ext uri="{FF2B5EF4-FFF2-40B4-BE49-F238E27FC236}">
                  <a16:creationId xmlns:a16="http://schemas.microsoft.com/office/drawing/2014/main" id="{C32C82E7-39AC-7165-5150-FEA47D8E2555}"/>
                </a:ext>
              </a:extLst>
            </p:cNvPr>
            <p:cNvGrpSpPr/>
            <p:nvPr/>
          </p:nvGrpSpPr>
          <p:grpSpPr>
            <a:xfrm>
              <a:off x="4922154" y="1537708"/>
              <a:ext cx="124255" cy="250020"/>
              <a:chOff x="4104773" y="1977427"/>
              <a:chExt cx="448583" cy="951509"/>
            </a:xfrm>
            <a:solidFill>
              <a:srgbClr val="FF9757"/>
            </a:solidFill>
          </p:grpSpPr>
          <p:sp>
            <p:nvSpPr>
              <p:cNvPr id="155" name="Freeform: Shape 154">
                <a:extLst>
                  <a:ext uri="{FF2B5EF4-FFF2-40B4-BE49-F238E27FC236}">
                    <a16:creationId xmlns:a16="http://schemas.microsoft.com/office/drawing/2014/main" id="{A37E1C24-BEDA-447F-7940-43EC68877573}"/>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56" name="Freeform: Shape 155">
                <a:extLst>
                  <a:ext uri="{FF2B5EF4-FFF2-40B4-BE49-F238E27FC236}">
                    <a16:creationId xmlns:a16="http://schemas.microsoft.com/office/drawing/2014/main" id="{D65C78FA-07BF-2D77-3264-8AD92576F21C}"/>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57" name="Group 156">
              <a:extLst>
                <a:ext uri="{FF2B5EF4-FFF2-40B4-BE49-F238E27FC236}">
                  <a16:creationId xmlns:a16="http://schemas.microsoft.com/office/drawing/2014/main" id="{F67317F1-3E16-C900-9F40-F7CEB9133C20}"/>
                </a:ext>
              </a:extLst>
            </p:cNvPr>
            <p:cNvGrpSpPr/>
            <p:nvPr/>
          </p:nvGrpSpPr>
          <p:grpSpPr>
            <a:xfrm>
              <a:off x="5057494" y="1537444"/>
              <a:ext cx="124275" cy="250278"/>
              <a:chOff x="4590582" y="1976437"/>
              <a:chExt cx="448648" cy="952500"/>
            </a:xfrm>
            <a:solidFill>
              <a:srgbClr val="FF9757"/>
            </a:solidFill>
          </p:grpSpPr>
          <p:sp>
            <p:nvSpPr>
              <p:cNvPr id="158" name="Freeform: Shape 157">
                <a:extLst>
                  <a:ext uri="{FF2B5EF4-FFF2-40B4-BE49-F238E27FC236}">
                    <a16:creationId xmlns:a16="http://schemas.microsoft.com/office/drawing/2014/main" id="{CD234444-AA5E-0D38-4FC1-D0EE89DB4EC8}"/>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59" name="Freeform: Shape 158">
                <a:extLst>
                  <a:ext uri="{FF2B5EF4-FFF2-40B4-BE49-F238E27FC236}">
                    <a16:creationId xmlns:a16="http://schemas.microsoft.com/office/drawing/2014/main" id="{4048D8C0-2C3C-1D29-A0DF-5550DDABAE21}"/>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0" name="Freeform: Shape 159">
                <a:extLst>
                  <a:ext uri="{FF2B5EF4-FFF2-40B4-BE49-F238E27FC236}">
                    <a16:creationId xmlns:a16="http://schemas.microsoft.com/office/drawing/2014/main" id="{4475035F-BA45-FAD7-38F1-15B554B8791C}"/>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1" name="Freeform: Shape 160">
                <a:extLst>
                  <a:ext uri="{FF2B5EF4-FFF2-40B4-BE49-F238E27FC236}">
                    <a16:creationId xmlns:a16="http://schemas.microsoft.com/office/drawing/2014/main" id="{B72B125D-F0CF-E91E-C1A8-985947F3C159}"/>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62" name="Group 161">
              <a:extLst>
                <a:ext uri="{FF2B5EF4-FFF2-40B4-BE49-F238E27FC236}">
                  <a16:creationId xmlns:a16="http://schemas.microsoft.com/office/drawing/2014/main" id="{3A425AEC-C11F-6F01-7444-82BA70BA54EB}"/>
                </a:ext>
              </a:extLst>
            </p:cNvPr>
            <p:cNvGrpSpPr/>
            <p:nvPr/>
          </p:nvGrpSpPr>
          <p:grpSpPr>
            <a:xfrm>
              <a:off x="5192819" y="1537708"/>
              <a:ext cx="124255" cy="250020"/>
              <a:chOff x="4104773" y="1977427"/>
              <a:chExt cx="448583" cy="951509"/>
            </a:xfrm>
            <a:solidFill>
              <a:srgbClr val="FF9757"/>
            </a:solidFill>
          </p:grpSpPr>
          <p:sp>
            <p:nvSpPr>
              <p:cNvPr id="163" name="Freeform: Shape 162">
                <a:extLst>
                  <a:ext uri="{FF2B5EF4-FFF2-40B4-BE49-F238E27FC236}">
                    <a16:creationId xmlns:a16="http://schemas.microsoft.com/office/drawing/2014/main" id="{D1560267-AA2C-9365-9BD9-026E226824D4}"/>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4" name="Freeform: Shape 163">
                <a:extLst>
                  <a:ext uri="{FF2B5EF4-FFF2-40B4-BE49-F238E27FC236}">
                    <a16:creationId xmlns:a16="http://schemas.microsoft.com/office/drawing/2014/main" id="{BB90AED2-FD46-9CD2-E4DD-46D790D900F1}"/>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65" name="Group 164">
              <a:extLst>
                <a:ext uri="{FF2B5EF4-FFF2-40B4-BE49-F238E27FC236}">
                  <a16:creationId xmlns:a16="http://schemas.microsoft.com/office/drawing/2014/main" id="{B12C62A3-AD3D-2F7A-44FF-B4B213F3AF3E}"/>
                </a:ext>
              </a:extLst>
            </p:cNvPr>
            <p:cNvGrpSpPr/>
            <p:nvPr/>
          </p:nvGrpSpPr>
          <p:grpSpPr>
            <a:xfrm>
              <a:off x="5328159" y="1537444"/>
              <a:ext cx="124275" cy="250278"/>
              <a:chOff x="4590582" y="1976437"/>
              <a:chExt cx="448648" cy="952500"/>
            </a:xfrm>
            <a:solidFill>
              <a:srgbClr val="FF9757"/>
            </a:solidFill>
          </p:grpSpPr>
          <p:sp>
            <p:nvSpPr>
              <p:cNvPr id="166" name="Freeform: Shape 165">
                <a:extLst>
                  <a:ext uri="{FF2B5EF4-FFF2-40B4-BE49-F238E27FC236}">
                    <a16:creationId xmlns:a16="http://schemas.microsoft.com/office/drawing/2014/main" id="{4985B91A-EF49-F2A6-DB46-247AAAFA3721}"/>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7" name="Freeform: Shape 166">
                <a:extLst>
                  <a:ext uri="{FF2B5EF4-FFF2-40B4-BE49-F238E27FC236}">
                    <a16:creationId xmlns:a16="http://schemas.microsoft.com/office/drawing/2014/main" id="{AB673DCC-7F36-F468-CEE5-2F8C2E515A90}"/>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8" name="Freeform: Shape 167">
                <a:extLst>
                  <a:ext uri="{FF2B5EF4-FFF2-40B4-BE49-F238E27FC236}">
                    <a16:creationId xmlns:a16="http://schemas.microsoft.com/office/drawing/2014/main" id="{A8FA9A1B-D8A3-05AE-99F8-0234B371691A}"/>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69" name="Freeform: Shape 168">
                <a:extLst>
                  <a:ext uri="{FF2B5EF4-FFF2-40B4-BE49-F238E27FC236}">
                    <a16:creationId xmlns:a16="http://schemas.microsoft.com/office/drawing/2014/main" id="{3A34B343-38A1-5E2C-7F53-8E6FBEF596D2}"/>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170" name="Group 169">
              <a:extLst>
                <a:ext uri="{FF2B5EF4-FFF2-40B4-BE49-F238E27FC236}">
                  <a16:creationId xmlns:a16="http://schemas.microsoft.com/office/drawing/2014/main" id="{2308B68A-15F7-E071-71B8-15D543FE077E}"/>
                </a:ext>
              </a:extLst>
            </p:cNvPr>
            <p:cNvGrpSpPr/>
            <p:nvPr/>
          </p:nvGrpSpPr>
          <p:grpSpPr>
            <a:xfrm>
              <a:off x="5463483" y="1537708"/>
              <a:ext cx="124255" cy="250020"/>
              <a:chOff x="4104773" y="1977427"/>
              <a:chExt cx="448583" cy="951509"/>
            </a:xfrm>
            <a:solidFill>
              <a:srgbClr val="FF9757"/>
            </a:solidFill>
          </p:grpSpPr>
          <p:sp>
            <p:nvSpPr>
              <p:cNvPr id="171" name="Freeform: Shape 170">
                <a:extLst>
                  <a:ext uri="{FF2B5EF4-FFF2-40B4-BE49-F238E27FC236}">
                    <a16:creationId xmlns:a16="http://schemas.microsoft.com/office/drawing/2014/main" id="{CE4A8CDC-1491-8809-0F20-A79FA7032C8D}"/>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72" name="Freeform: Shape 171">
                <a:extLst>
                  <a:ext uri="{FF2B5EF4-FFF2-40B4-BE49-F238E27FC236}">
                    <a16:creationId xmlns:a16="http://schemas.microsoft.com/office/drawing/2014/main" id="{8E2A28E6-BCB2-6107-4650-5318E5E799CB}"/>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277" name="TextBox 276">
              <a:extLst>
                <a:ext uri="{FF2B5EF4-FFF2-40B4-BE49-F238E27FC236}">
                  <a16:creationId xmlns:a16="http://schemas.microsoft.com/office/drawing/2014/main" id="{E2990AC0-F0E2-F935-8583-70B42F1C8366}"/>
                </a:ext>
              </a:extLst>
            </p:cNvPr>
            <p:cNvSpPr txBox="1"/>
            <p:nvPr/>
          </p:nvSpPr>
          <p:spPr>
            <a:xfrm>
              <a:off x="4516156" y="1313161"/>
              <a:ext cx="107159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9757"/>
                  </a:solidFill>
                  <a:effectLst/>
                  <a:uLnTx/>
                  <a:uFillTx/>
                  <a:ea typeface="+mn-ea"/>
                  <a:cs typeface="+mn-cs"/>
                </a:rPr>
                <a:t>Zone 4</a:t>
              </a:r>
              <a:endParaRPr kumimoji="0" lang="en-US" sz="1200" b="1" i="0" u="none" strike="noStrike" kern="1200" cap="none" spc="0" normalizeH="0" baseline="0" noProof="0">
                <a:ln>
                  <a:noFill/>
                </a:ln>
                <a:solidFill>
                  <a:srgbClr val="FF9757"/>
                </a:solidFill>
                <a:effectLst/>
                <a:uLnTx/>
                <a:uFillTx/>
                <a:ea typeface="Times New Roman" panose="02020603050405020304" pitchFamily="18" charset="0"/>
                <a:cs typeface="Times New Roman" panose="02020603050405020304" pitchFamily="18" charset="0"/>
              </a:endParaRPr>
            </a:p>
          </p:txBody>
        </p:sp>
        <p:grpSp>
          <p:nvGrpSpPr>
            <p:cNvPr id="317" name="Group 316">
              <a:extLst>
                <a:ext uri="{FF2B5EF4-FFF2-40B4-BE49-F238E27FC236}">
                  <a16:creationId xmlns:a16="http://schemas.microsoft.com/office/drawing/2014/main" id="{69F6CEDE-9199-0196-9A0F-C5055BA307E4}"/>
                </a:ext>
              </a:extLst>
            </p:cNvPr>
            <p:cNvGrpSpPr/>
            <p:nvPr/>
          </p:nvGrpSpPr>
          <p:grpSpPr>
            <a:xfrm>
              <a:off x="4786824" y="1816934"/>
              <a:ext cx="124275" cy="250278"/>
              <a:chOff x="4590582" y="1976437"/>
              <a:chExt cx="448648" cy="952500"/>
            </a:xfrm>
            <a:solidFill>
              <a:srgbClr val="077534"/>
            </a:solidFill>
          </p:grpSpPr>
          <p:sp>
            <p:nvSpPr>
              <p:cNvPr id="318" name="Freeform: Shape 317">
                <a:extLst>
                  <a:ext uri="{FF2B5EF4-FFF2-40B4-BE49-F238E27FC236}">
                    <a16:creationId xmlns:a16="http://schemas.microsoft.com/office/drawing/2014/main" id="{10F2E122-705B-0B1B-7A85-2FE5B9BCB284}"/>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19" name="Freeform: Shape 318">
                <a:extLst>
                  <a:ext uri="{FF2B5EF4-FFF2-40B4-BE49-F238E27FC236}">
                    <a16:creationId xmlns:a16="http://schemas.microsoft.com/office/drawing/2014/main" id="{3BF6EC61-45AA-9675-BFD4-BE5ACEE5770A}"/>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20" name="Freeform: Shape 319">
                <a:extLst>
                  <a:ext uri="{FF2B5EF4-FFF2-40B4-BE49-F238E27FC236}">
                    <a16:creationId xmlns:a16="http://schemas.microsoft.com/office/drawing/2014/main" id="{7DF4CB2F-372F-7EB4-615A-C25CD6B472A5}"/>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21" name="Freeform: Shape 320">
                <a:extLst>
                  <a:ext uri="{FF2B5EF4-FFF2-40B4-BE49-F238E27FC236}">
                    <a16:creationId xmlns:a16="http://schemas.microsoft.com/office/drawing/2014/main" id="{12C1A8A9-8F7B-B45C-F6CE-FDAD327E06FF}"/>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325" name="Group 324">
              <a:extLst>
                <a:ext uri="{FF2B5EF4-FFF2-40B4-BE49-F238E27FC236}">
                  <a16:creationId xmlns:a16="http://schemas.microsoft.com/office/drawing/2014/main" id="{339C0F56-44E5-C8FB-8AC7-A7963516AB8D}"/>
                </a:ext>
              </a:extLst>
            </p:cNvPr>
            <p:cNvGrpSpPr/>
            <p:nvPr/>
          </p:nvGrpSpPr>
          <p:grpSpPr>
            <a:xfrm>
              <a:off x="5057489" y="1816934"/>
              <a:ext cx="124275" cy="250278"/>
              <a:chOff x="4590582" y="1976437"/>
              <a:chExt cx="448648" cy="952500"/>
            </a:xfrm>
            <a:solidFill>
              <a:srgbClr val="948A54"/>
            </a:solidFill>
          </p:grpSpPr>
          <p:sp>
            <p:nvSpPr>
              <p:cNvPr id="326" name="Freeform: Shape 325">
                <a:extLst>
                  <a:ext uri="{FF2B5EF4-FFF2-40B4-BE49-F238E27FC236}">
                    <a16:creationId xmlns:a16="http://schemas.microsoft.com/office/drawing/2014/main" id="{C8805C70-43A8-5771-827D-D07B2025A3A2}"/>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27" name="Freeform: Shape 326">
                <a:extLst>
                  <a:ext uri="{FF2B5EF4-FFF2-40B4-BE49-F238E27FC236}">
                    <a16:creationId xmlns:a16="http://schemas.microsoft.com/office/drawing/2014/main" id="{44BAB26E-A2E6-A79D-76FF-57F9A996BACE}"/>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28" name="Freeform: Shape 327">
                <a:extLst>
                  <a:ext uri="{FF2B5EF4-FFF2-40B4-BE49-F238E27FC236}">
                    <a16:creationId xmlns:a16="http://schemas.microsoft.com/office/drawing/2014/main" id="{BD13C8DD-D58B-27F2-272C-10268102F5AF}"/>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29" name="Freeform: Shape 328">
                <a:extLst>
                  <a:ext uri="{FF2B5EF4-FFF2-40B4-BE49-F238E27FC236}">
                    <a16:creationId xmlns:a16="http://schemas.microsoft.com/office/drawing/2014/main" id="{AC70F5FE-70DB-DED0-CA9E-322FFB05ABD9}"/>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350" name="Group 349">
              <a:extLst>
                <a:ext uri="{FF2B5EF4-FFF2-40B4-BE49-F238E27FC236}">
                  <a16:creationId xmlns:a16="http://schemas.microsoft.com/office/drawing/2014/main" id="{0C8B11DA-BB75-5A3F-C3BD-0BD06C724B11}"/>
                </a:ext>
              </a:extLst>
            </p:cNvPr>
            <p:cNvGrpSpPr/>
            <p:nvPr/>
          </p:nvGrpSpPr>
          <p:grpSpPr>
            <a:xfrm>
              <a:off x="5192823" y="1816938"/>
              <a:ext cx="124255" cy="250020"/>
              <a:chOff x="4104773" y="1977427"/>
              <a:chExt cx="448583" cy="951509"/>
            </a:xfrm>
            <a:solidFill>
              <a:srgbClr val="077534"/>
            </a:solidFill>
          </p:grpSpPr>
          <p:sp>
            <p:nvSpPr>
              <p:cNvPr id="351" name="Freeform: Shape 350">
                <a:extLst>
                  <a:ext uri="{FF2B5EF4-FFF2-40B4-BE49-F238E27FC236}">
                    <a16:creationId xmlns:a16="http://schemas.microsoft.com/office/drawing/2014/main" id="{95D0F481-FCF3-4895-EF21-FCA9A0F96FCF}"/>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52" name="Freeform: Shape 351">
                <a:extLst>
                  <a:ext uri="{FF2B5EF4-FFF2-40B4-BE49-F238E27FC236}">
                    <a16:creationId xmlns:a16="http://schemas.microsoft.com/office/drawing/2014/main" id="{B22FECAD-C76F-7B26-F73C-7F2FFBCA68F0}"/>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nvGrpSpPr>
            <p:cNvPr id="353" name="Group 352">
              <a:extLst>
                <a:ext uri="{FF2B5EF4-FFF2-40B4-BE49-F238E27FC236}">
                  <a16:creationId xmlns:a16="http://schemas.microsoft.com/office/drawing/2014/main" id="{5133DBB6-4A95-6432-0231-D415C397B80B}"/>
                </a:ext>
              </a:extLst>
            </p:cNvPr>
            <p:cNvGrpSpPr/>
            <p:nvPr/>
          </p:nvGrpSpPr>
          <p:grpSpPr>
            <a:xfrm>
              <a:off x="4922159" y="1816938"/>
              <a:ext cx="124255" cy="250020"/>
              <a:chOff x="4104773" y="1977427"/>
              <a:chExt cx="448583" cy="951509"/>
            </a:xfrm>
            <a:solidFill>
              <a:srgbClr val="948A54"/>
            </a:solidFill>
          </p:grpSpPr>
          <p:sp>
            <p:nvSpPr>
              <p:cNvPr id="354" name="Freeform: Shape 353">
                <a:extLst>
                  <a:ext uri="{FF2B5EF4-FFF2-40B4-BE49-F238E27FC236}">
                    <a16:creationId xmlns:a16="http://schemas.microsoft.com/office/drawing/2014/main" id="{98105662-8F51-A0E7-52F9-CB7B2F8DC120}"/>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55" name="Freeform: Shape 354">
                <a:extLst>
                  <a:ext uri="{FF2B5EF4-FFF2-40B4-BE49-F238E27FC236}">
                    <a16:creationId xmlns:a16="http://schemas.microsoft.com/office/drawing/2014/main" id="{F9352D44-F96B-A1EA-617E-025A2336B654}"/>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sp>
        <p:nvSpPr>
          <p:cNvPr id="16" name="Rectangle: Rounded Corners 15">
            <a:extLst>
              <a:ext uri="{FF2B5EF4-FFF2-40B4-BE49-F238E27FC236}">
                <a16:creationId xmlns:a16="http://schemas.microsoft.com/office/drawing/2014/main" id="{855927AC-FE30-CD6D-35A8-50E85CCEB5A2}"/>
              </a:ext>
            </a:extLst>
          </p:cNvPr>
          <p:cNvSpPr/>
          <p:nvPr/>
        </p:nvSpPr>
        <p:spPr>
          <a:xfrm>
            <a:off x="5107259" y="4277979"/>
            <a:ext cx="1170432" cy="360303"/>
          </a:xfrm>
          <a:prstGeom prst="roundRect">
            <a:avLst/>
          </a:prstGeom>
          <a:pattFill prst="pct5">
            <a:fgClr>
              <a:schemeClr val="accent1"/>
            </a:fgClr>
            <a:bgClr>
              <a:schemeClr val="bg1"/>
            </a:bgClr>
          </a:patt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AI Content Strategist</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AI Integration Lead</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AI Ethics &amp; Governance</a:t>
            </a:r>
          </a:p>
        </p:txBody>
      </p:sp>
      <p:sp>
        <p:nvSpPr>
          <p:cNvPr id="17" name="Rectangle: Rounded Corners 16">
            <a:extLst>
              <a:ext uri="{FF2B5EF4-FFF2-40B4-BE49-F238E27FC236}">
                <a16:creationId xmlns:a16="http://schemas.microsoft.com/office/drawing/2014/main" id="{C52B9D3F-0FF1-9D02-CDB5-6B5F17AC725F}"/>
              </a:ext>
            </a:extLst>
          </p:cNvPr>
          <p:cNvSpPr/>
          <p:nvPr/>
        </p:nvSpPr>
        <p:spPr>
          <a:xfrm>
            <a:off x="6667075" y="4277979"/>
            <a:ext cx="1170432" cy="360303"/>
          </a:xfrm>
          <a:prstGeom prst="roundRect">
            <a:avLst/>
          </a:prstGeom>
          <a:pattFill prst="pct5">
            <a:fgClr>
              <a:schemeClr val="bg1">
                <a:lumMod val="65000"/>
              </a:schemeClr>
            </a:fgClr>
            <a:bgClr>
              <a:schemeClr val="bg1"/>
            </a:bgClr>
          </a:patt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AI Architect</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AI Security Specialist</a:t>
            </a:r>
          </a:p>
        </p:txBody>
      </p:sp>
      <p:sp>
        <p:nvSpPr>
          <p:cNvPr id="19" name="Right Brace 18">
            <a:extLst>
              <a:ext uri="{FF2B5EF4-FFF2-40B4-BE49-F238E27FC236}">
                <a16:creationId xmlns:a16="http://schemas.microsoft.com/office/drawing/2014/main" id="{D96AA5CD-F59E-C415-74EB-990C13D0428E}"/>
              </a:ext>
            </a:extLst>
          </p:cNvPr>
          <p:cNvSpPr/>
          <p:nvPr/>
        </p:nvSpPr>
        <p:spPr>
          <a:xfrm>
            <a:off x="7895598" y="4206946"/>
            <a:ext cx="146418" cy="502369"/>
          </a:xfrm>
          <a:prstGeom prst="rightBrace">
            <a:avLst>
              <a:gd name="adj1" fmla="val 8333"/>
              <a:gd name="adj2" fmla="val 52168"/>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0" name="TextBox 19">
            <a:extLst>
              <a:ext uri="{FF2B5EF4-FFF2-40B4-BE49-F238E27FC236}">
                <a16:creationId xmlns:a16="http://schemas.microsoft.com/office/drawing/2014/main" id="{CBFD04E6-1D8F-963A-CAA0-68D329C88C74}"/>
              </a:ext>
            </a:extLst>
          </p:cNvPr>
          <p:cNvSpPr txBox="1"/>
          <p:nvPr/>
        </p:nvSpPr>
        <p:spPr>
          <a:xfrm>
            <a:off x="8088758" y="4304242"/>
            <a:ext cx="88379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ea typeface="+mn-ea"/>
                <a:cs typeface="+mn-cs"/>
              </a:rPr>
              <a:t>New roles introduced by AI</a:t>
            </a:r>
          </a:p>
        </p:txBody>
      </p:sp>
      <p:sp>
        <p:nvSpPr>
          <p:cNvPr id="18" name="Rectangle: Rounded Corners 17">
            <a:extLst>
              <a:ext uri="{FF2B5EF4-FFF2-40B4-BE49-F238E27FC236}">
                <a16:creationId xmlns:a16="http://schemas.microsoft.com/office/drawing/2014/main" id="{CC86637A-D49B-EA51-EA08-186BAA3D2111}"/>
              </a:ext>
            </a:extLst>
          </p:cNvPr>
          <p:cNvSpPr/>
          <p:nvPr/>
        </p:nvSpPr>
        <p:spPr>
          <a:xfrm>
            <a:off x="3562078" y="4277979"/>
            <a:ext cx="1170432" cy="360303"/>
          </a:xfrm>
          <a:prstGeom prst="roundRect">
            <a:avLst/>
          </a:prstGeom>
          <a:pattFill prst="pct5">
            <a:fgClr>
              <a:srgbClr val="A7CBFF"/>
            </a:fgClr>
            <a:bgClr>
              <a:schemeClr val="bg1"/>
            </a:bgClr>
          </a:patt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Prompt Engineers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AI Code Testers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00000"/>
                </a:solidFill>
                <a:effectLst/>
                <a:uLnTx/>
                <a:uFillTx/>
                <a:ea typeface="+mn-ea"/>
                <a:cs typeface="+mn-cs"/>
              </a:rPr>
              <a:t>Citizen Developers</a:t>
            </a:r>
          </a:p>
        </p:txBody>
      </p:sp>
      <p:sp>
        <p:nvSpPr>
          <p:cNvPr id="23" name="TextBox 22">
            <a:extLst>
              <a:ext uri="{FF2B5EF4-FFF2-40B4-BE49-F238E27FC236}">
                <a16:creationId xmlns:a16="http://schemas.microsoft.com/office/drawing/2014/main" id="{EA42AA28-5120-9478-3865-216ED903741D}"/>
              </a:ext>
            </a:extLst>
          </p:cNvPr>
          <p:cNvSpPr txBox="1"/>
          <p:nvPr/>
        </p:nvSpPr>
        <p:spPr>
          <a:xfrm>
            <a:off x="3562186" y="4680896"/>
            <a:ext cx="1170217" cy="10772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ea typeface="+mn-ea"/>
                <a:cs typeface="+mn-cs"/>
              </a:rPr>
              <a:t>Zone 3</a:t>
            </a:r>
          </a:p>
        </p:txBody>
      </p:sp>
      <p:sp>
        <p:nvSpPr>
          <p:cNvPr id="24" name="TextBox 23">
            <a:extLst>
              <a:ext uri="{FF2B5EF4-FFF2-40B4-BE49-F238E27FC236}">
                <a16:creationId xmlns:a16="http://schemas.microsoft.com/office/drawing/2014/main" id="{EBB12FF9-4F55-9723-DC46-1BC5F1E4DD73}"/>
              </a:ext>
            </a:extLst>
          </p:cNvPr>
          <p:cNvSpPr txBox="1"/>
          <p:nvPr/>
        </p:nvSpPr>
        <p:spPr>
          <a:xfrm>
            <a:off x="5107259" y="4680896"/>
            <a:ext cx="1170214" cy="10772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ea typeface="+mn-ea"/>
                <a:cs typeface="+mn-cs"/>
              </a:rPr>
              <a:t>Zone 4</a:t>
            </a:r>
          </a:p>
        </p:txBody>
      </p:sp>
      <p:sp>
        <p:nvSpPr>
          <p:cNvPr id="25" name="TextBox 24">
            <a:extLst>
              <a:ext uri="{FF2B5EF4-FFF2-40B4-BE49-F238E27FC236}">
                <a16:creationId xmlns:a16="http://schemas.microsoft.com/office/drawing/2014/main" id="{BEB66BAC-CD77-82D4-47F4-47A6C6901F48}"/>
              </a:ext>
            </a:extLst>
          </p:cNvPr>
          <p:cNvSpPr txBox="1"/>
          <p:nvPr/>
        </p:nvSpPr>
        <p:spPr>
          <a:xfrm>
            <a:off x="6667076" y="4680896"/>
            <a:ext cx="1170215" cy="10772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000000"/>
                </a:solidFill>
                <a:effectLst/>
                <a:uLnTx/>
                <a:uFillTx/>
                <a:ea typeface="+mn-ea"/>
                <a:cs typeface="+mn-cs"/>
              </a:rPr>
              <a:t>Zone 5</a:t>
            </a:r>
          </a:p>
        </p:txBody>
      </p:sp>
      <p:sp>
        <p:nvSpPr>
          <p:cNvPr id="4" name="Rectangle: Diagonal Corners Rounded 3">
            <a:extLst>
              <a:ext uri="{FF2B5EF4-FFF2-40B4-BE49-F238E27FC236}">
                <a16:creationId xmlns:a16="http://schemas.microsoft.com/office/drawing/2014/main" id="{0C1971DC-FF23-A3C5-372A-ED663B4DFD4F}"/>
              </a:ext>
            </a:extLst>
          </p:cNvPr>
          <p:cNvSpPr/>
          <p:nvPr/>
        </p:nvSpPr>
        <p:spPr>
          <a:xfrm>
            <a:off x="1662369" y="2681557"/>
            <a:ext cx="1170432" cy="612934"/>
          </a:xfrm>
          <a:prstGeom prst="round2DiagRect">
            <a:avLst/>
          </a:prstGeom>
          <a:solidFill>
            <a:srgbClr val="EAE8DA"/>
          </a:solidFill>
          <a:ln>
            <a:noFill/>
          </a:ln>
        </p:spPr>
        <p:style>
          <a:lnRef idx="2">
            <a:schemeClr val="accent1">
              <a:shade val="15000"/>
            </a:schemeClr>
          </a:lnRef>
          <a:fillRef idx="1001">
            <a:schemeClr val="lt2"/>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1" u="none" strike="noStrike" kern="1200" cap="none" spc="0" normalizeH="0" baseline="0" noProof="0">
                <a:ln>
                  <a:noFill/>
                </a:ln>
                <a:solidFill>
                  <a:srgbClr val="000000"/>
                </a:solidFill>
                <a:effectLst/>
                <a:uLnTx/>
                <a:uFillTx/>
                <a:ea typeface="+mn-ea"/>
                <a:cs typeface="+mn-cs"/>
              </a:rPr>
              <a:t>Credit Authorizers, Checkers, and Clerks (Zone 2)</a:t>
            </a:r>
          </a:p>
          <a:p>
            <a:pPr marL="57150" marR="0" lvl="0" indent="-571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a:ln>
                  <a:noFill/>
                </a:ln>
                <a:solidFill>
                  <a:srgbClr val="000000"/>
                </a:solidFill>
                <a:effectLst/>
                <a:uLnTx/>
                <a:uFillTx/>
                <a:ea typeface="+mn-ea"/>
                <a:cs typeface="+mn-cs"/>
              </a:rPr>
              <a:t>Qualification: </a:t>
            </a:r>
            <a:r>
              <a:rPr kumimoji="0" lang="en-US" sz="600" b="0" i="0" u="none" strike="noStrike" kern="1200" cap="none" spc="0" normalizeH="0" baseline="0" noProof="0">
                <a:ln>
                  <a:noFill/>
                </a:ln>
                <a:solidFill>
                  <a:srgbClr val="000000"/>
                </a:solidFill>
                <a:effectLst/>
                <a:uLnTx/>
                <a:uFillTx/>
                <a:ea typeface="+mn-ea"/>
                <a:cs typeface="+mn-cs"/>
              </a:rPr>
              <a:t>high school+ diploma</a:t>
            </a:r>
          </a:p>
          <a:p>
            <a:pPr marL="57150" marR="0" lvl="0" indent="-571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a:ln>
                  <a:noFill/>
                </a:ln>
                <a:solidFill>
                  <a:srgbClr val="000000"/>
                </a:solidFill>
                <a:effectLst/>
                <a:uLnTx/>
                <a:uFillTx/>
                <a:ea typeface="+mn-ea"/>
                <a:cs typeface="+mn-cs"/>
              </a:rPr>
              <a:t>Experience(IT): </a:t>
            </a:r>
            <a:r>
              <a:rPr kumimoji="0" lang="en-US" sz="600" b="0" i="0" u="none" strike="noStrike" kern="1200" cap="none" spc="0" normalizeH="0" baseline="0" noProof="0">
                <a:ln>
                  <a:noFill/>
                </a:ln>
                <a:solidFill>
                  <a:srgbClr val="000000"/>
                </a:solidFill>
                <a:effectLst/>
                <a:uLnTx/>
                <a:uFillTx/>
                <a:ea typeface="+mn-ea"/>
                <a:cs typeface="+mn-cs"/>
              </a:rPr>
              <a:t>Limited</a:t>
            </a:r>
          </a:p>
          <a:p>
            <a:pPr marL="57150" marR="0" lvl="0" indent="-571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a:ln>
                  <a:noFill/>
                </a:ln>
                <a:solidFill>
                  <a:srgbClr val="000000"/>
                </a:solidFill>
                <a:effectLst/>
                <a:uLnTx/>
                <a:uFillTx/>
                <a:ea typeface="+mn-ea"/>
                <a:cs typeface="+mn-cs"/>
              </a:rPr>
              <a:t>Technical Knowhow: </a:t>
            </a:r>
            <a:r>
              <a:rPr kumimoji="0" lang="en-US" sz="600" b="0" i="0" u="none" strike="noStrike" kern="1200" cap="none" spc="0" normalizeH="0" baseline="0" noProof="0">
                <a:ln>
                  <a:noFill/>
                </a:ln>
                <a:solidFill>
                  <a:srgbClr val="000000"/>
                </a:solidFill>
                <a:effectLst/>
                <a:uLnTx/>
                <a:uFillTx/>
                <a:ea typeface="+mn-ea"/>
                <a:cs typeface="+mn-cs"/>
              </a:rPr>
              <a:t>Limited</a:t>
            </a:r>
          </a:p>
        </p:txBody>
      </p:sp>
      <p:sp>
        <p:nvSpPr>
          <p:cNvPr id="15" name="Arrow: Right 14">
            <a:extLst>
              <a:ext uri="{FF2B5EF4-FFF2-40B4-BE49-F238E27FC236}">
                <a16:creationId xmlns:a16="http://schemas.microsoft.com/office/drawing/2014/main" id="{01FB1948-DA57-1E0A-8678-282AE016124E}"/>
              </a:ext>
            </a:extLst>
          </p:cNvPr>
          <p:cNvSpPr/>
          <p:nvPr/>
        </p:nvSpPr>
        <p:spPr>
          <a:xfrm>
            <a:off x="2833287" y="2954056"/>
            <a:ext cx="1946758" cy="198961"/>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ea typeface="+mn-ea"/>
              <a:cs typeface="+mn-cs"/>
            </a:endParaRPr>
          </a:p>
        </p:txBody>
      </p:sp>
      <p:sp>
        <p:nvSpPr>
          <p:cNvPr id="21" name="TextBox 20">
            <a:extLst>
              <a:ext uri="{FF2B5EF4-FFF2-40B4-BE49-F238E27FC236}">
                <a16:creationId xmlns:a16="http://schemas.microsoft.com/office/drawing/2014/main" id="{A498CBB8-6F3E-A136-55E0-5C0A3B325DB8}"/>
              </a:ext>
            </a:extLst>
          </p:cNvPr>
          <p:cNvSpPr txBox="1"/>
          <p:nvPr/>
        </p:nvSpPr>
        <p:spPr>
          <a:xfrm>
            <a:off x="3299899" y="2823032"/>
            <a:ext cx="1013534"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AI + Upskilling</a:t>
            </a:r>
          </a:p>
        </p:txBody>
      </p:sp>
      <p:sp>
        <p:nvSpPr>
          <p:cNvPr id="26" name="TextBox 25">
            <a:extLst>
              <a:ext uri="{FF2B5EF4-FFF2-40B4-BE49-F238E27FC236}">
                <a16:creationId xmlns:a16="http://schemas.microsoft.com/office/drawing/2014/main" id="{C64B232E-650A-B340-EAE7-3C4ECDE35200}"/>
              </a:ext>
            </a:extLst>
          </p:cNvPr>
          <p:cNvSpPr txBox="1"/>
          <p:nvPr/>
        </p:nvSpPr>
        <p:spPr>
          <a:xfrm>
            <a:off x="4780181" y="2681557"/>
            <a:ext cx="1170432" cy="61264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576" tIns="36576" rIns="36576" bIns="36576" rtlCol="0" anchor="ctr">
            <a:noAutofit/>
          </a:bodyPr>
          <a:lstStyle>
            <a:defPPr>
              <a:defRPr lang="en-US"/>
            </a:defPPr>
            <a:lvl1pPr>
              <a:buFont typeface="+mj-lt"/>
              <a:buAutoNum type="arabicPeriod"/>
              <a:defRPr sz="720" b="0" i="0">
                <a:solidFill>
                  <a:srgbClr val="37415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600" b="1" i="1" u="none" strike="noStrike" kern="1200" cap="none" spc="0" normalizeH="0" baseline="0" noProof="0">
                <a:ln>
                  <a:noFill/>
                </a:ln>
                <a:solidFill>
                  <a:srgbClr val="000000"/>
                </a:solidFill>
                <a:effectLst/>
                <a:uLnTx/>
                <a:uFillTx/>
                <a:ea typeface="+mn-ea"/>
                <a:cs typeface="+mn-cs"/>
              </a:rPr>
              <a:t>Business Intelligence Analysts/Computer Programmer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600" b="1" i="1" u="none" strike="noStrike" kern="1200" cap="none" spc="0" normalizeH="0" baseline="0" noProof="0">
                <a:ln>
                  <a:noFill/>
                </a:ln>
                <a:solidFill>
                  <a:srgbClr val="000000"/>
                </a:solidFill>
                <a:effectLst/>
                <a:uLnTx/>
                <a:uFillTx/>
                <a:ea typeface="+mn-ea"/>
                <a:cs typeface="+mn-cs"/>
              </a:rPr>
              <a:t>(Zone 4)</a:t>
            </a:r>
          </a:p>
        </p:txBody>
      </p:sp>
      <p:pic>
        <p:nvPicPr>
          <p:cNvPr id="27" name="Graphic 26" descr="Programmer male with solid fill">
            <a:extLst>
              <a:ext uri="{FF2B5EF4-FFF2-40B4-BE49-F238E27FC236}">
                <a16:creationId xmlns:a16="http://schemas.microsoft.com/office/drawing/2014/main" id="{4CE7D421-7544-F6F2-9F7E-F7AFD80EB9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4521" y="2367936"/>
            <a:ext cx="301752" cy="301752"/>
          </a:xfrm>
          <a:prstGeom prst="rect">
            <a:avLst/>
          </a:prstGeom>
        </p:spPr>
      </p:pic>
      <p:pic>
        <p:nvPicPr>
          <p:cNvPr id="28" name="Graphic 27" descr="Male profile outline">
            <a:extLst>
              <a:ext uri="{FF2B5EF4-FFF2-40B4-BE49-F238E27FC236}">
                <a16:creationId xmlns:a16="http://schemas.microsoft.com/office/drawing/2014/main" id="{A9E3C265-6A44-24D3-4580-4687D225BE8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92542" y="2400403"/>
            <a:ext cx="310089" cy="299765"/>
          </a:xfrm>
          <a:prstGeom prst="rect">
            <a:avLst/>
          </a:prstGeom>
        </p:spPr>
      </p:pic>
      <p:sp>
        <p:nvSpPr>
          <p:cNvPr id="6" name="Arrow: Right 5">
            <a:extLst>
              <a:ext uri="{FF2B5EF4-FFF2-40B4-BE49-F238E27FC236}">
                <a16:creationId xmlns:a16="http://schemas.microsoft.com/office/drawing/2014/main" id="{66EF1D90-1AC9-E636-C2A0-3B24CA541130}"/>
              </a:ext>
            </a:extLst>
          </p:cNvPr>
          <p:cNvSpPr/>
          <p:nvPr/>
        </p:nvSpPr>
        <p:spPr>
          <a:xfrm>
            <a:off x="2832803" y="3728549"/>
            <a:ext cx="1947029" cy="201384"/>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ea typeface="+mn-ea"/>
              <a:cs typeface="+mn-cs"/>
            </a:endParaRPr>
          </a:p>
        </p:txBody>
      </p:sp>
      <p:sp>
        <p:nvSpPr>
          <p:cNvPr id="7" name="Rectangle: Diagonal Corners Rounded 6">
            <a:extLst>
              <a:ext uri="{FF2B5EF4-FFF2-40B4-BE49-F238E27FC236}">
                <a16:creationId xmlns:a16="http://schemas.microsoft.com/office/drawing/2014/main" id="{9D88831F-D3C2-C669-FB1B-E9504A18BDCA}"/>
              </a:ext>
            </a:extLst>
          </p:cNvPr>
          <p:cNvSpPr/>
          <p:nvPr/>
        </p:nvSpPr>
        <p:spPr>
          <a:xfrm>
            <a:off x="1662370" y="3638153"/>
            <a:ext cx="1170433" cy="512064"/>
          </a:xfrm>
          <a:prstGeom prst="round2DiagRect">
            <a:avLst/>
          </a:prstGeom>
          <a:ln>
            <a:noFill/>
          </a:ln>
        </p:spPr>
        <p:style>
          <a:lnRef idx="2">
            <a:schemeClr val="accent1">
              <a:shade val="15000"/>
            </a:schemeClr>
          </a:lnRef>
          <a:fillRef idx="1001">
            <a:schemeClr val="lt2"/>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1" u="none" strike="noStrike" kern="1200" cap="none" spc="0" normalizeH="0" baseline="0" noProof="0">
                <a:ln>
                  <a:noFill/>
                </a:ln>
                <a:solidFill>
                  <a:srgbClr val="000000"/>
                </a:solidFill>
                <a:effectLst/>
                <a:uLnTx/>
                <a:uFillTx/>
                <a:ea typeface="+mn-ea"/>
                <a:cs typeface="+mn-cs"/>
              </a:rPr>
              <a:t>Bank Tellers (Zone 2)</a:t>
            </a:r>
          </a:p>
          <a:p>
            <a:pPr marL="57150" marR="0" lvl="0" indent="-571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a:ln>
                  <a:noFill/>
                </a:ln>
                <a:solidFill>
                  <a:srgbClr val="000000"/>
                </a:solidFill>
                <a:effectLst/>
                <a:uLnTx/>
                <a:uFillTx/>
                <a:ea typeface="+mn-ea"/>
                <a:cs typeface="+mn-cs"/>
              </a:rPr>
              <a:t>Qualification: </a:t>
            </a:r>
            <a:r>
              <a:rPr kumimoji="0" lang="en-US" sz="600" b="0" i="0" u="none" strike="noStrike" kern="1200" cap="none" spc="0" normalizeH="0" baseline="0" noProof="0">
                <a:ln>
                  <a:noFill/>
                </a:ln>
                <a:solidFill>
                  <a:srgbClr val="000000"/>
                </a:solidFill>
                <a:effectLst/>
                <a:uLnTx/>
                <a:uFillTx/>
                <a:ea typeface="+mn-ea"/>
                <a:cs typeface="+mn-cs"/>
              </a:rPr>
              <a:t>High School + Diploma</a:t>
            </a:r>
          </a:p>
          <a:p>
            <a:pPr marL="57150" marR="0" lvl="0" indent="-571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a:ln>
                  <a:noFill/>
                </a:ln>
                <a:solidFill>
                  <a:srgbClr val="000000"/>
                </a:solidFill>
                <a:effectLst/>
                <a:uLnTx/>
                <a:uFillTx/>
                <a:ea typeface="+mn-ea"/>
                <a:cs typeface="+mn-cs"/>
              </a:rPr>
              <a:t>Experience(IT): </a:t>
            </a:r>
            <a:r>
              <a:rPr kumimoji="0" lang="en-US" sz="600" b="0" i="0" u="none" strike="noStrike" kern="1200" cap="none" spc="0" normalizeH="0" baseline="0" noProof="0">
                <a:ln>
                  <a:noFill/>
                </a:ln>
                <a:solidFill>
                  <a:srgbClr val="000000"/>
                </a:solidFill>
                <a:effectLst/>
                <a:uLnTx/>
                <a:uFillTx/>
                <a:ea typeface="+mn-ea"/>
                <a:cs typeface="+mn-cs"/>
              </a:rPr>
              <a:t>None</a:t>
            </a:r>
          </a:p>
          <a:p>
            <a:pPr marL="57150" marR="0" lvl="0" indent="-571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a:ln>
                  <a:noFill/>
                </a:ln>
                <a:solidFill>
                  <a:srgbClr val="000000"/>
                </a:solidFill>
                <a:effectLst/>
                <a:uLnTx/>
                <a:uFillTx/>
                <a:ea typeface="+mn-ea"/>
                <a:cs typeface="+mn-cs"/>
              </a:rPr>
              <a:t>Technical Knowhow: </a:t>
            </a:r>
            <a:r>
              <a:rPr kumimoji="0" lang="en-US" sz="600" b="0" i="0" u="none" strike="noStrike" kern="1200" cap="none" spc="0" normalizeH="0" baseline="0" noProof="0">
                <a:ln>
                  <a:noFill/>
                </a:ln>
                <a:solidFill>
                  <a:srgbClr val="000000"/>
                </a:solidFill>
                <a:effectLst/>
                <a:uLnTx/>
                <a:uFillTx/>
                <a:ea typeface="+mn-ea"/>
                <a:cs typeface="+mn-cs"/>
              </a:rPr>
              <a:t>Limited</a:t>
            </a:r>
          </a:p>
        </p:txBody>
      </p:sp>
      <p:sp>
        <p:nvSpPr>
          <p:cNvPr id="10" name="TextBox 9">
            <a:extLst>
              <a:ext uri="{FF2B5EF4-FFF2-40B4-BE49-F238E27FC236}">
                <a16:creationId xmlns:a16="http://schemas.microsoft.com/office/drawing/2014/main" id="{14C3364E-8170-4506-9567-B690B3B30988}"/>
              </a:ext>
            </a:extLst>
          </p:cNvPr>
          <p:cNvSpPr txBox="1"/>
          <p:nvPr/>
        </p:nvSpPr>
        <p:spPr>
          <a:xfrm>
            <a:off x="4780181" y="3638153"/>
            <a:ext cx="1170433" cy="51206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576" tIns="36576" rIns="36576" bIns="36576" rtlCol="0" anchor="ctr">
            <a:noAutofit/>
          </a:bodyPr>
          <a:lstStyle>
            <a:defPPr>
              <a:defRPr lang="en-US"/>
            </a:defPPr>
            <a:lvl1pPr>
              <a:buFont typeface="+mj-lt"/>
              <a:buAutoNum type="arabicPeriod"/>
              <a:defRPr sz="720" b="0" i="0">
                <a:solidFill>
                  <a:srgbClr val="37415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600" b="1" i="1" u="none" strike="noStrike" kern="1200" cap="none" spc="0" normalizeH="0" baseline="0" noProof="0">
                <a:ln>
                  <a:noFill/>
                </a:ln>
                <a:solidFill>
                  <a:srgbClr val="000000"/>
                </a:solidFill>
                <a:effectLst/>
                <a:uLnTx/>
                <a:uFillTx/>
                <a:ea typeface="+mn-ea"/>
                <a:cs typeface="+mn-cs"/>
              </a:rPr>
              <a:t>Entry level software Engineer (Zone 4)</a:t>
            </a:r>
          </a:p>
        </p:txBody>
      </p:sp>
      <p:sp>
        <p:nvSpPr>
          <p:cNvPr id="12" name="TextBox 11">
            <a:extLst>
              <a:ext uri="{FF2B5EF4-FFF2-40B4-BE49-F238E27FC236}">
                <a16:creationId xmlns:a16="http://schemas.microsoft.com/office/drawing/2014/main" id="{7ED38F93-7703-A62C-B108-0F11F8AB5BA4}"/>
              </a:ext>
            </a:extLst>
          </p:cNvPr>
          <p:cNvSpPr txBox="1"/>
          <p:nvPr/>
        </p:nvSpPr>
        <p:spPr>
          <a:xfrm>
            <a:off x="3308210" y="3617976"/>
            <a:ext cx="1013534"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AI + Upskilling</a:t>
            </a:r>
          </a:p>
        </p:txBody>
      </p:sp>
      <p:pic>
        <p:nvPicPr>
          <p:cNvPr id="8" name="Graphic 7" descr="Programmer male with solid fill">
            <a:extLst>
              <a:ext uri="{FF2B5EF4-FFF2-40B4-BE49-F238E27FC236}">
                <a16:creationId xmlns:a16="http://schemas.microsoft.com/office/drawing/2014/main" id="{FDEE6F5C-0687-8B99-F557-6FAFE3E0FF5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4521" y="3320436"/>
            <a:ext cx="301752" cy="301752"/>
          </a:xfrm>
          <a:prstGeom prst="rect">
            <a:avLst/>
          </a:prstGeom>
        </p:spPr>
      </p:pic>
      <p:pic>
        <p:nvPicPr>
          <p:cNvPr id="11" name="Graphic 10" descr="Male profile outline">
            <a:extLst>
              <a:ext uri="{FF2B5EF4-FFF2-40B4-BE49-F238E27FC236}">
                <a16:creationId xmlns:a16="http://schemas.microsoft.com/office/drawing/2014/main" id="{DEC83FCE-AD84-D3A9-AF71-AF8D044D093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92542" y="3352903"/>
            <a:ext cx="310089" cy="299765"/>
          </a:xfrm>
          <a:prstGeom prst="rect">
            <a:avLst/>
          </a:prstGeom>
        </p:spPr>
      </p:pic>
      <p:sp>
        <p:nvSpPr>
          <p:cNvPr id="9" name="Arrow: U-Turn 8">
            <a:extLst>
              <a:ext uri="{FF2B5EF4-FFF2-40B4-BE49-F238E27FC236}">
                <a16:creationId xmlns:a16="http://schemas.microsoft.com/office/drawing/2014/main" id="{04951F17-4041-F88B-CCB8-C4032C088FF4}"/>
              </a:ext>
            </a:extLst>
          </p:cNvPr>
          <p:cNvSpPr/>
          <p:nvPr/>
        </p:nvSpPr>
        <p:spPr>
          <a:xfrm flipV="1">
            <a:off x="2525499" y="1772076"/>
            <a:ext cx="3243590" cy="299281"/>
          </a:xfrm>
          <a:prstGeom prst="uturnArrow">
            <a:avLst>
              <a:gd name="adj1" fmla="val 18738"/>
              <a:gd name="adj2" fmla="val 19696"/>
              <a:gd name="adj3" fmla="val 26857"/>
              <a:gd name="adj4" fmla="val 16743"/>
              <a:gd name="adj5" fmla="val 100000"/>
            </a:avLst>
          </a:prstGeom>
          <a:gradFill>
            <a:gsLst>
              <a:gs pos="0">
                <a:srgbClr val="776F4B"/>
              </a:gs>
              <a:gs pos="100000">
                <a:srgbClr val="FFA97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13" name="Arrow: U-Turn 12">
            <a:extLst>
              <a:ext uri="{FF2B5EF4-FFF2-40B4-BE49-F238E27FC236}">
                <a16:creationId xmlns:a16="http://schemas.microsoft.com/office/drawing/2014/main" id="{61C567D5-C83F-3C22-E27D-F21E0ABF061F}"/>
              </a:ext>
            </a:extLst>
          </p:cNvPr>
          <p:cNvSpPr/>
          <p:nvPr/>
        </p:nvSpPr>
        <p:spPr>
          <a:xfrm flipV="1">
            <a:off x="2525499" y="1772076"/>
            <a:ext cx="1678399" cy="223082"/>
          </a:xfrm>
          <a:prstGeom prst="uturnArrow">
            <a:avLst>
              <a:gd name="adj1" fmla="val 25344"/>
              <a:gd name="adj2" fmla="val 25000"/>
              <a:gd name="adj3" fmla="val 35343"/>
              <a:gd name="adj4" fmla="val 16743"/>
              <a:gd name="adj5" fmla="val 100000"/>
            </a:avLst>
          </a:prstGeom>
          <a:gradFill>
            <a:gsLst>
              <a:gs pos="0">
                <a:srgbClr val="776F4B"/>
              </a:gs>
              <a:gs pos="100000">
                <a:srgbClr val="3066CD"/>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22" name="Arrow: U-Turn 21">
            <a:extLst>
              <a:ext uri="{FF2B5EF4-FFF2-40B4-BE49-F238E27FC236}">
                <a16:creationId xmlns:a16="http://schemas.microsoft.com/office/drawing/2014/main" id="{84E9AF82-78F6-1C8A-18C3-DEB90E23537D}"/>
              </a:ext>
            </a:extLst>
          </p:cNvPr>
          <p:cNvSpPr/>
          <p:nvPr/>
        </p:nvSpPr>
        <p:spPr>
          <a:xfrm>
            <a:off x="4122557" y="688258"/>
            <a:ext cx="1646531" cy="219456"/>
          </a:xfrm>
          <a:prstGeom prst="uturnArrow">
            <a:avLst>
              <a:gd name="adj1" fmla="val 30589"/>
              <a:gd name="adj2" fmla="val 25000"/>
              <a:gd name="adj3" fmla="val 37513"/>
              <a:gd name="adj4" fmla="val 16743"/>
              <a:gd name="adj5" fmla="val 100000"/>
            </a:avLst>
          </a:prstGeom>
          <a:gradFill>
            <a:gsLst>
              <a:gs pos="0">
                <a:srgbClr val="2A64CD"/>
              </a:gs>
              <a:gs pos="100000">
                <a:srgbClr val="FFA97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5" name="Speech Bubble: Rectangle with Corners Rounded 4">
            <a:extLst>
              <a:ext uri="{FF2B5EF4-FFF2-40B4-BE49-F238E27FC236}">
                <a16:creationId xmlns:a16="http://schemas.microsoft.com/office/drawing/2014/main" id="{B8808786-8BCD-8189-0153-6DA8F99EC013}"/>
              </a:ext>
            </a:extLst>
          </p:cNvPr>
          <p:cNvSpPr/>
          <p:nvPr/>
        </p:nvSpPr>
        <p:spPr>
          <a:xfrm>
            <a:off x="6082809" y="2074012"/>
            <a:ext cx="1749642" cy="1087749"/>
          </a:xfrm>
          <a:prstGeom prst="wedgeRoundRectCallout">
            <a:avLst>
              <a:gd name="adj1" fmla="val -162434"/>
              <a:gd name="adj2" fmla="val -47179"/>
              <a:gd name="adj3" fmla="val 1666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576" tIns="36576" rIns="36576" bIns="3657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ea typeface="+mn-ea"/>
                <a:cs typeface="+mn-cs"/>
              </a:rPr>
              <a:t>11 Mn+ Shared Services Jobs would be disrupted by the upward mobility and heterogeneous and wider skills</a:t>
            </a:r>
          </a:p>
        </p:txBody>
      </p:sp>
      <p:pic>
        <p:nvPicPr>
          <p:cNvPr id="3" name="Picture 4" descr="File:Revature-768x768.webp">
            <a:extLst>
              <a:ext uri="{FF2B5EF4-FFF2-40B4-BE49-F238E27FC236}">
                <a16:creationId xmlns:a16="http://schemas.microsoft.com/office/drawing/2014/main" id="{7DB11B00-C8D7-57E1-F7EA-48279C3FE769}"/>
              </a:ext>
            </a:extLst>
          </p:cNvPr>
          <p:cNvPicPr>
            <a:picLocks noChangeAspect="1" noChangeArrowheads="1"/>
          </p:cNvPicPr>
          <p:nvPr/>
        </p:nvPicPr>
        <p:blipFill>
          <a:blip r:embed="rId6">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929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D6A4-5B53-857C-40E0-71FCA7EDA1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BFC74D-331E-2A62-8333-1C4C71699F73}"/>
              </a:ext>
            </a:extLst>
          </p:cNvPr>
          <p:cNvSpPr>
            <a:spLocks noGrp="1"/>
          </p:cNvSpPr>
          <p:nvPr>
            <p:ph type="title"/>
          </p:nvPr>
        </p:nvSpPr>
        <p:spPr>
          <a:xfrm>
            <a:off x="225425" y="211138"/>
            <a:ext cx="8720138" cy="385762"/>
          </a:xfrm>
        </p:spPr>
        <p:txBody>
          <a:bodyPr/>
          <a:lstStyle/>
          <a:p>
            <a:r>
              <a:rPr lang="en-US"/>
              <a:t>Occupational Transition and Displacement</a:t>
            </a:r>
          </a:p>
        </p:txBody>
      </p:sp>
      <p:sp>
        <p:nvSpPr>
          <p:cNvPr id="6" name="Isosceles Triangle 5">
            <a:extLst>
              <a:ext uri="{FF2B5EF4-FFF2-40B4-BE49-F238E27FC236}">
                <a16:creationId xmlns:a16="http://schemas.microsoft.com/office/drawing/2014/main" id="{71CF1C0C-624E-4D3A-EFD6-A430E0DE14BA}"/>
              </a:ext>
            </a:extLst>
          </p:cNvPr>
          <p:cNvSpPr/>
          <p:nvPr/>
        </p:nvSpPr>
        <p:spPr>
          <a:xfrm>
            <a:off x="355334" y="1108134"/>
            <a:ext cx="3270742" cy="2819606"/>
          </a:xfrm>
          <a:prstGeom prst="triangle">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a:extLst>
              <a:ext uri="{FF2B5EF4-FFF2-40B4-BE49-F238E27FC236}">
                <a16:creationId xmlns:a16="http://schemas.microsoft.com/office/drawing/2014/main" id="{7A841CE6-2FC8-5E37-122A-E41DA1644745}"/>
              </a:ext>
            </a:extLst>
          </p:cNvPr>
          <p:cNvSpPr txBox="1"/>
          <p:nvPr/>
        </p:nvSpPr>
        <p:spPr>
          <a:xfrm>
            <a:off x="1500925" y="740291"/>
            <a:ext cx="91440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ea typeface="+mn-ea"/>
                <a:cs typeface="+mn-cs"/>
              </a:rPr>
              <a:t>Skills</a:t>
            </a:r>
          </a:p>
        </p:txBody>
      </p:sp>
      <p:sp>
        <p:nvSpPr>
          <p:cNvPr id="8" name="TextBox 7">
            <a:extLst>
              <a:ext uri="{FF2B5EF4-FFF2-40B4-BE49-F238E27FC236}">
                <a16:creationId xmlns:a16="http://schemas.microsoft.com/office/drawing/2014/main" id="{C10A64EA-E576-F093-DF86-5426D8D6406C}"/>
              </a:ext>
            </a:extLst>
          </p:cNvPr>
          <p:cNvSpPr txBox="1"/>
          <p:nvPr/>
        </p:nvSpPr>
        <p:spPr>
          <a:xfrm>
            <a:off x="225425" y="3989670"/>
            <a:ext cx="1385094" cy="55399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ea typeface="+mn-ea"/>
                <a:cs typeface="+mn-cs"/>
              </a:rPr>
              <a:t>Short Learning curve</a:t>
            </a:r>
          </a:p>
        </p:txBody>
      </p:sp>
      <p:sp>
        <p:nvSpPr>
          <p:cNvPr id="9" name="TextBox 8">
            <a:extLst>
              <a:ext uri="{FF2B5EF4-FFF2-40B4-BE49-F238E27FC236}">
                <a16:creationId xmlns:a16="http://schemas.microsoft.com/office/drawing/2014/main" id="{1BA279A2-4C36-D79C-E0BD-86DD1D0F70A8}"/>
              </a:ext>
            </a:extLst>
          </p:cNvPr>
          <p:cNvSpPr txBox="1"/>
          <p:nvPr/>
        </p:nvSpPr>
        <p:spPr>
          <a:xfrm>
            <a:off x="2999461" y="3964486"/>
            <a:ext cx="85233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ea typeface="+mn-ea"/>
                <a:cs typeface="+mn-cs"/>
              </a:rPr>
              <a:t>De-Skill</a:t>
            </a:r>
          </a:p>
        </p:txBody>
      </p:sp>
      <p:grpSp>
        <p:nvGrpSpPr>
          <p:cNvPr id="10" name="Group 9">
            <a:extLst>
              <a:ext uri="{FF2B5EF4-FFF2-40B4-BE49-F238E27FC236}">
                <a16:creationId xmlns:a16="http://schemas.microsoft.com/office/drawing/2014/main" id="{0B4E53F4-4900-3893-7CE4-C09AC39CC97D}"/>
              </a:ext>
            </a:extLst>
          </p:cNvPr>
          <p:cNvGrpSpPr/>
          <p:nvPr/>
        </p:nvGrpSpPr>
        <p:grpSpPr>
          <a:xfrm>
            <a:off x="1506111" y="1757784"/>
            <a:ext cx="969188" cy="1987666"/>
            <a:chOff x="4100900" y="1957524"/>
            <a:chExt cx="969188" cy="1987666"/>
          </a:xfrm>
        </p:grpSpPr>
        <p:sp>
          <p:nvSpPr>
            <p:cNvPr id="11" name="Oval 10">
              <a:extLst>
                <a:ext uri="{FF2B5EF4-FFF2-40B4-BE49-F238E27FC236}">
                  <a16:creationId xmlns:a16="http://schemas.microsoft.com/office/drawing/2014/main" id="{EFA13377-3798-3094-A3BA-353794A2B457}"/>
                </a:ext>
              </a:extLst>
            </p:cNvPr>
            <p:cNvSpPr/>
            <p:nvPr/>
          </p:nvSpPr>
          <p:spPr>
            <a:xfrm>
              <a:off x="4175242" y="1957524"/>
              <a:ext cx="820504" cy="820504"/>
            </a:xfrm>
            <a:prstGeom prst="ellipse">
              <a:avLst/>
            </a:prstGeom>
            <a:solidFill>
              <a:srgbClr val="EAE8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Oval 11">
              <a:extLst>
                <a:ext uri="{FF2B5EF4-FFF2-40B4-BE49-F238E27FC236}">
                  <a16:creationId xmlns:a16="http://schemas.microsoft.com/office/drawing/2014/main" id="{54266310-54BB-F430-F671-327472F9F8DD}"/>
                </a:ext>
              </a:extLst>
            </p:cNvPr>
            <p:cNvSpPr/>
            <p:nvPr/>
          </p:nvSpPr>
          <p:spPr>
            <a:xfrm>
              <a:off x="4100900" y="2976002"/>
              <a:ext cx="969188" cy="969188"/>
            </a:xfrm>
            <a:prstGeom prst="ellipse">
              <a:avLst/>
            </a:prstGeom>
            <a:solidFill>
              <a:srgbClr val="A7C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1C850658-25D3-7969-2667-CFD396829803}"/>
                </a:ext>
              </a:extLst>
            </p:cNvPr>
            <p:cNvGrpSpPr/>
            <p:nvPr/>
          </p:nvGrpSpPr>
          <p:grpSpPr>
            <a:xfrm>
              <a:off x="4320372" y="2346062"/>
              <a:ext cx="530245" cy="250284"/>
              <a:chOff x="4320372" y="2346062"/>
              <a:chExt cx="530245" cy="250284"/>
            </a:xfrm>
          </p:grpSpPr>
          <p:grpSp>
            <p:nvGrpSpPr>
              <p:cNvPr id="44" name="Group 43">
                <a:extLst>
                  <a:ext uri="{FF2B5EF4-FFF2-40B4-BE49-F238E27FC236}">
                    <a16:creationId xmlns:a16="http://schemas.microsoft.com/office/drawing/2014/main" id="{B3B93286-3693-34C5-E336-F21CBB3A3206}"/>
                  </a:ext>
                </a:extLst>
              </p:cNvPr>
              <p:cNvGrpSpPr/>
              <p:nvPr/>
            </p:nvGrpSpPr>
            <p:grpSpPr>
              <a:xfrm>
                <a:off x="4320372" y="2346062"/>
                <a:ext cx="124275" cy="250278"/>
                <a:chOff x="4590582" y="1976437"/>
                <a:chExt cx="448648" cy="952500"/>
              </a:xfrm>
              <a:solidFill>
                <a:srgbClr val="948A54"/>
              </a:solidFill>
            </p:grpSpPr>
            <p:sp>
              <p:nvSpPr>
                <p:cNvPr id="56" name="Freeform: Shape 55">
                  <a:extLst>
                    <a:ext uri="{FF2B5EF4-FFF2-40B4-BE49-F238E27FC236}">
                      <a16:creationId xmlns:a16="http://schemas.microsoft.com/office/drawing/2014/main" id="{9C51317D-5A64-2AF0-DC17-25B1D9CE735A}"/>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7" name="Freeform: Shape 56">
                  <a:extLst>
                    <a:ext uri="{FF2B5EF4-FFF2-40B4-BE49-F238E27FC236}">
                      <a16:creationId xmlns:a16="http://schemas.microsoft.com/office/drawing/2014/main" id="{40213E8A-FB86-844E-5606-4B125D501544}"/>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8" name="Freeform: Shape 57">
                  <a:extLst>
                    <a:ext uri="{FF2B5EF4-FFF2-40B4-BE49-F238E27FC236}">
                      <a16:creationId xmlns:a16="http://schemas.microsoft.com/office/drawing/2014/main" id="{E46B973B-EC9A-C8E0-FCA4-76AC481100F2}"/>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9" name="Freeform: Shape 58">
                  <a:extLst>
                    <a:ext uri="{FF2B5EF4-FFF2-40B4-BE49-F238E27FC236}">
                      <a16:creationId xmlns:a16="http://schemas.microsoft.com/office/drawing/2014/main" id="{A0B8C093-831F-E81B-2D19-78ADCB656620}"/>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CE4634AE-ADE2-F506-8D41-36C32D47B73D}"/>
                  </a:ext>
                </a:extLst>
              </p:cNvPr>
              <p:cNvGrpSpPr/>
              <p:nvPr/>
            </p:nvGrpSpPr>
            <p:grpSpPr>
              <a:xfrm>
                <a:off x="4455697" y="2346326"/>
                <a:ext cx="124255" cy="250020"/>
                <a:chOff x="4104773" y="1977427"/>
                <a:chExt cx="448583" cy="951509"/>
              </a:xfrm>
              <a:solidFill>
                <a:srgbClr val="948A54"/>
              </a:solidFill>
            </p:grpSpPr>
            <p:sp>
              <p:nvSpPr>
                <p:cNvPr id="54" name="Freeform: Shape 53">
                  <a:extLst>
                    <a:ext uri="{FF2B5EF4-FFF2-40B4-BE49-F238E27FC236}">
                      <a16:creationId xmlns:a16="http://schemas.microsoft.com/office/drawing/2014/main" id="{498A60C0-F237-CAE9-5002-25679E3D0229}"/>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5" name="Freeform: Shape 54">
                  <a:extLst>
                    <a:ext uri="{FF2B5EF4-FFF2-40B4-BE49-F238E27FC236}">
                      <a16:creationId xmlns:a16="http://schemas.microsoft.com/office/drawing/2014/main" id="{4EC1DB0E-3FD6-3435-AC58-E64E58E2BFB0}"/>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6" name="Group 45">
                <a:extLst>
                  <a:ext uri="{FF2B5EF4-FFF2-40B4-BE49-F238E27FC236}">
                    <a16:creationId xmlns:a16="http://schemas.microsoft.com/office/drawing/2014/main" id="{607FAB65-F7C4-E1BB-EEC3-729F64034622}"/>
                  </a:ext>
                </a:extLst>
              </p:cNvPr>
              <p:cNvGrpSpPr/>
              <p:nvPr/>
            </p:nvGrpSpPr>
            <p:grpSpPr>
              <a:xfrm>
                <a:off x="4591037" y="2346062"/>
                <a:ext cx="124275" cy="250278"/>
                <a:chOff x="4590582" y="1976437"/>
                <a:chExt cx="448648" cy="952500"/>
              </a:xfrm>
              <a:solidFill>
                <a:srgbClr val="948A54"/>
              </a:solidFill>
            </p:grpSpPr>
            <p:sp>
              <p:nvSpPr>
                <p:cNvPr id="50" name="Freeform: Shape 49">
                  <a:extLst>
                    <a:ext uri="{FF2B5EF4-FFF2-40B4-BE49-F238E27FC236}">
                      <a16:creationId xmlns:a16="http://schemas.microsoft.com/office/drawing/2014/main" id="{0513C2B3-161F-2651-D78E-8535B10C861B}"/>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1" name="Freeform: Shape 50">
                  <a:extLst>
                    <a:ext uri="{FF2B5EF4-FFF2-40B4-BE49-F238E27FC236}">
                      <a16:creationId xmlns:a16="http://schemas.microsoft.com/office/drawing/2014/main" id="{CFD02415-C644-EB8C-1CF2-9C0C98508BC0}"/>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2" name="Freeform: Shape 51">
                  <a:extLst>
                    <a:ext uri="{FF2B5EF4-FFF2-40B4-BE49-F238E27FC236}">
                      <a16:creationId xmlns:a16="http://schemas.microsoft.com/office/drawing/2014/main" id="{CE992855-A9C4-DCDA-C1FD-9096AB6F35C0}"/>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3" name="Freeform: Shape 52">
                  <a:extLst>
                    <a:ext uri="{FF2B5EF4-FFF2-40B4-BE49-F238E27FC236}">
                      <a16:creationId xmlns:a16="http://schemas.microsoft.com/office/drawing/2014/main" id="{4A3F06CA-A619-7946-2B71-72E34F528A9C}"/>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D73C4ABD-2D7B-05E5-9B8E-C41D26955F7D}"/>
                  </a:ext>
                </a:extLst>
              </p:cNvPr>
              <p:cNvGrpSpPr/>
              <p:nvPr/>
            </p:nvGrpSpPr>
            <p:grpSpPr>
              <a:xfrm>
                <a:off x="4726362" y="2346326"/>
                <a:ext cx="124255" cy="250020"/>
                <a:chOff x="4104773" y="1977427"/>
                <a:chExt cx="448583" cy="951509"/>
              </a:xfrm>
              <a:solidFill>
                <a:srgbClr val="948A54"/>
              </a:solidFill>
            </p:grpSpPr>
            <p:sp>
              <p:nvSpPr>
                <p:cNvPr id="48" name="Freeform: Shape 47">
                  <a:extLst>
                    <a:ext uri="{FF2B5EF4-FFF2-40B4-BE49-F238E27FC236}">
                      <a16:creationId xmlns:a16="http://schemas.microsoft.com/office/drawing/2014/main" id="{CDCD5D45-5953-29FA-5369-A2D66EF266B0}"/>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9" name="Freeform: Shape 48">
                  <a:extLst>
                    <a:ext uri="{FF2B5EF4-FFF2-40B4-BE49-F238E27FC236}">
                      <a16:creationId xmlns:a16="http://schemas.microsoft.com/office/drawing/2014/main" id="{60A5FD0A-D47B-EA2A-10D5-E30C29789304}"/>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sp>
          <p:nvSpPr>
            <p:cNvPr id="14" name="TextBox 13">
              <a:extLst>
                <a:ext uri="{FF2B5EF4-FFF2-40B4-BE49-F238E27FC236}">
                  <a16:creationId xmlns:a16="http://schemas.microsoft.com/office/drawing/2014/main" id="{9CA2582F-68B6-9CD6-A16C-F2DF31C9F6A3}"/>
                </a:ext>
              </a:extLst>
            </p:cNvPr>
            <p:cNvSpPr txBox="1"/>
            <p:nvPr/>
          </p:nvSpPr>
          <p:spPr>
            <a:xfrm>
              <a:off x="4363926" y="2139207"/>
              <a:ext cx="44313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948A54"/>
                  </a:solidFill>
                  <a:effectLst/>
                  <a:uLnTx/>
                  <a:uFillTx/>
                  <a:latin typeface="Calibri"/>
                  <a:ea typeface="+mn-ea"/>
                  <a:cs typeface="+mn-cs"/>
                </a:rPr>
                <a:t>Zone 2</a:t>
              </a:r>
              <a:endParaRPr kumimoji="0" lang="en-US" sz="1200" b="1" i="0" u="none" strike="noStrike" kern="1200" cap="none" spc="0" normalizeH="0" baseline="0" noProof="0">
                <a:ln>
                  <a:noFill/>
                </a:ln>
                <a:solidFill>
                  <a:srgbClr val="948A54"/>
                </a:solidFill>
                <a:effectLst/>
                <a:uLnTx/>
                <a:uFillTx/>
                <a:latin typeface="Calibri"/>
                <a:ea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F7F12B1E-ECD0-521F-91CD-AB25767AC202}"/>
                </a:ext>
              </a:extLst>
            </p:cNvPr>
            <p:cNvGrpSpPr/>
            <p:nvPr/>
          </p:nvGrpSpPr>
          <p:grpSpPr>
            <a:xfrm>
              <a:off x="4320372" y="3091268"/>
              <a:ext cx="530245" cy="738657"/>
              <a:chOff x="4308593" y="3109838"/>
              <a:chExt cx="530245" cy="738657"/>
            </a:xfrm>
          </p:grpSpPr>
          <p:grpSp>
            <p:nvGrpSpPr>
              <p:cNvPr id="17" name="Group 16">
                <a:extLst>
                  <a:ext uri="{FF2B5EF4-FFF2-40B4-BE49-F238E27FC236}">
                    <a16:creationId xmlns:a16="http://schemas.microsoft.com/office/drawing/2014/main" id="{E15EAAF2-3692-54B2-668B-D29801AD041B}"/>
                  </a:ext>
                </a:extLst>
              </p:cNvPr>
              <p:cNvGrpSpPr/>
              <p:nvPr/>
            </p:nvGrpSpPr>
            <p:grpSpPr>
              <a:xfrm>
                <a:off x="4308593" y="3321216"/>
                <a:ext cx="530245" cy="250284"/>
                <a:chOff x="4308593" y="3307812"/>
                <a:chExt cx="530245" cy="250284"/>
              </a:xfrm>
            </p:grpSpPr>
            <p:grpSp>
              <p:nvGrpSpPr>
                <p:cNvPr id="28" name="Group 27">
                  <a:extLst>
                    <a:ext uri="{FF2B5EF4-FFF2-40B4-BE49-F238E27FC236}">
                      <a16:creationId xmlns:a16="http://schemas.microsoft.com/office/drawing/2014/main" id="{ACDB6346-981D-D3B6-4ED7-1C75783FB6D4}"/>
                    </a:ext>
                  </a:extLst>
                </p:cNvPr>
                <p:cNvGrpSpPr/>
                <p:nvPr/>
              </p:nvGrpSpPr>
              <p:grpSpPr>
                <a:xfrm>
                  <a:off x="4308593" y="3307812"/>
                  <a:ext cx="124275" cy="250278"/>
                  <a:chOff x="4590582" y="1976437"/>
                  <a:chExt cx="448648" cy="952500"/>
                </a:xfrm>
                <a:solidFill>
                  <a:srgbClr val="1E78FF"/>
                </a:solidFill>
              </p:grpSpPr>
              <p:sp>
                <p:nvSpPr>
                  <p:cNvPr id="40" name="Freeform: Shape 39">
                    <a:extLst>
                      <a:ext uri="{FF2B5EF4-FFF2-40B4-BE49-F238E27FC236}">
                        <a16:creationId xmlns:a16="http://schemas.microsoft.com/office/drawing/2014/main" id="{7D273092-F245-585E-6D5F-CE2B54E00283}"/>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1" name="Freeform: Shape 40">
                    <a:extLst>
                      <a:ext uri="{FF2B5EF4-FFF2-40B4-BE49-F238E27FC236}">
                        <a16:creationId xmlns:a16="http://schemas.microsoft.com/office/drawing/2014/main" id="{0D9C7575-9CA9-9091-93F4-F7492A69FDD7}"/>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2" name="Freeform: Shape 41">
                    <a:extLst>
                      <a:ext uri="{FF2B5EF4-FFF2-40B4-BE49-F238E27FC236}">
                        <a16:creationId xmlns:a16="http://schemas.microsoft.com/office/drawing/2014/main" id="{35B93280-20E0-D1A0-BF08-A5C96FCA0CAF}"/>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3" name="Freeform: Shape 42">
                    <a:extLst>
                      <a:ext uri="{FF2B5EF4-FFF2-40B4-BE49-F238E27FC236}">
                        <a16:creationId xmlns:a16="http://schemas.microsoft.com/office/drawing/2014/main" id="{F185F41C-A357-8DCE-2EA1-BAC3E46054BD}"/>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29" name="Group 28">
                  <a:extLst>
                    <a:ext uri="{FF2B5EF4-FFF2-40B4-BE49-F238E27FC236}">
                      <a16:creationId xmlns:a16="http://schemas.microsoft.com/office/drawing/2014/main" id="{5B6FD693-A986-0047-B6AC-31AED7CF8C76}"/>
                    </a:ext>
                  </a:extLst>
                </p:cNvPr>
                <p:cNvGrpSpPr/>
                <p:nvPr/>
              </p:nvGrpSpPr>
              <p:grpSpPr>
                <a:xfrm>
                  <a:off x="4443917" y="3308076"/>
                  <a:ext cx="124255" cy="250020"/>
                  <a:chOff x="4104773" y="1977427"/>
                  <a:chExt cx="448583" cy="951509"/>
                </a:xfrm>
                <a:solidFill>
                  <a:srgbClr val="1E78FF"/>
                </a:solidFill>
              </p:grpSpPr>
              <p:sp>
                <p:nvSpPr>
                  <p:cNvPr id="38" name="Freeform: Shape 37">
                    <a:extLst>
                      <a:ext uri="{FF2B5EF4-FFF2-40B4-BE49-F238E27FC236}">
                        <a16:creationId xmlns:a16="http://schemas.microsoft.com/office/drawing/2014/main" id="{9CF95EF2-AB58-9916-60A7-4178C6887827}"/>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9" name="Freeform: Shape 38">
                    <a:extLst>
                      <a:ext uri="{FF2B5EF4-FFF2-40B4-BE49-F238E27FC236}">
                        <a16:creationId xmlns:a16="http://schemas.microsoft.com/office/drawing/2014/main" id="{0EA470D3-4085-BDA0-36AD-91DDFFB617A4}"/>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30" name="Group 29">
                  <a:extLst>
                    <a:ext uri="{FF2B5EF4-FFF2-40B4-BE49-F238E27FC236}">
                      <a16:creationId xmlns:a16="http://schemas.microsoft.com/office/drawing/2014/main" id="{182847A0-6C3B-49C9-C838-A51290A7E523}"/>
                    </a:ext>
                  </a:extLst>
                </p:cNvPr>
                <p:cNvGrpSpPr/>
                <p:nvPr/>
              </p:nvGrpSpPr>
              <p:grpSpPr>
                <a:xfrm>
                  <a:off x="4579258" y="3307812"/>
                  <a:ext cx="124275" cy="250278"/>
                  <a:chOff x="4590582" y="1976437"/>
                  <a:chExt cx="448648" cy="952500"/>
                </a:xfrm>
                <a:solidFill>
                  <a:srgbClr val="1E78FF"/>
                </a:solidFill>
              </p:grpSpPr>
              <p:sp>
                <p:nvSpPr>
                  <p:cNvPr id="34" name="Freeform: Shape 33">
                    <a:extLst>
                      <a:ext uri="{FF2B5EF4-FFF2-40B4-BE49-F238E27FC236}">
                        <a16:creationId xmlns:a16="http://schemas.microsoft.com/office/drawing/2014/main" id="{163E01C3-1141-4B46-287F-081A7C07FD3F}"/>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67FDA01D-C1F5-ED50-6A1A-7D3A55437D0B}"/>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568B1C9A-2347-3684-6FDC-A82F7410C166}"/>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47EA69C5-5ECF-7BF7-0DA4-24E7B459396E}"/>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31" name="Group 30">
                  <a:extLst>
                    <a:ext uri="{FF2B5EF4-FFF2-40B4-BE49-F238E27FC236}">
                      <a16:creationId xmlns:a16="http://schemas.microsoft.com/office/drawing/2014/main" id="{6D0457F6-AF7E-AF41-201E-59F18229AB79}"/>
                    </a:ext>
                  </a:extLst>
                </p:cNvPr>
                <p:cNvGrpSpPr/>
                <p:nvPr/>
              </p:nvGrpSpPr>
              <p:grpSpPr>
                <a:xfrm>
                  <a:off x="4714583" y="3308076"/>
                  <a:ext cx="124255" cy="250020"/>
                  <a:chOff x="4104773" y="1977427"/>
                  <a:chExt cx="448583" cy="951509"/>
                </a:xfrm>
                <a:solidFill>
                  <a:srgbClr val="1E78FF"/>
                </a:solidFill>
              </p:grpSpPr>
              <p:sp>
                <p:nvSpPr>
                  <p:cNvPr id="32" name="Freeform: Shape 31">
                    <a:extLst>
                      <a:ext uri="{FF2B5EF4-FFF2-40B4-BE49-F238E27FC236}">
                        <a16:creationId xmlns:a16="http://schemas.microsoft.com/office/drawing/2014/main" id="{45935432-0D4A-B0F3-1C07-3EE0A905D1B4}"/>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730695AE-7CA4-CF84-99CA-3878F3350D35}"/>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sp>
            <p:nvSpPr>
              <p:cNvPr id="18" name="TextBox 17">
                <a:extLst>
                  <a:ext uri="{FF2B5EF4-FFF2-40B4-BE49-F238E27FC236}">
                    <a16:creationId xmlns:a16="http://schemas.microsoft.com/office/drawing/2014/main" id="{B6AEF127-05B3-0A0A-EF47-AD147C7601AD}"/>
                  </a:ext>
                </a:extLst>
              </p:cNvPr>
              <p:cNvSpPr txBox="1"/>
              <p:nvPr/>
            </p:nvSpPr>
            <p:spPr>
              <a:xfrm>
                <a:off x="4352147" y="3109838"/>
                <a:ext cx="443136" cy="18466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1E78FF"/>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E78FF"/>
                    </a:solidFill>
                    <a:effectLst/>
                    <a:uLnTx/>
                    <a:uFillTx/>
                    <a:latin typeface="Calibri"/>
                    <a:ea typeface="+mn-ea"/>
                    <a:cs typeface="+mn-cs"/>
                  </a:rPr>
                  <a:t>Zone 3</a:t>
                </a:r>
              </a:p>
            </p:txBody>
          </p:sp>
          <p:grpSp>
            <p:nvGrpSpPr>
              <p:cNvPr id="19" name="Group 18">
                <a:extLst>
                  <a:ext uri="{FF2B5EF4-FFF2-40B4-BE49-F238E27FC236}">
                    <a16:creationId xmlns:a16="http://schemas.microsoft.com/office/drawing/2014/main" id="{F6B464EA-2754-0E58-C175-2B1674EBB729}"/>
                  </a:ext>
                </a:extLst>
              </p:cNvPr>
              <p:cNvGrpSpPr/>
              <p:nvPr/>
            </p:nvGrpSpPr>
            <p:grpSpPr>
              <a:xfrm>
                <a:off x="4443925" y="3598211"/>
                <a:ext cx="259580" cy="250284"/>
                <a:chOff x="4320372" y="3598211"/>
                <a:chExt cx="259580" cy="250284"/>
              </a:xfrm>
            </p:grpSpPr>
            <p:grpSp>
              <p:nvGrpSpPr>
                <p:cNvPr id="20" name="Group 19">
                  <a:extLst>
                    <a:ext uri="{FF2B5EF4-FFF2-40B4-BE49-F238E27FC236}">
                      <a16:creationId xmlns:a16="http://schemas.microsoft.com/office/drawing/2014/main" id="{4B6E89E4-ED32-8440-C401-DF6EDB6CFE56}"/>
                    </a:ext>
                  </a:extLst>
                </p:cNvPr>
                <p:cNvGrpSpPr/>
                <p:nvPr/>
              </p:nvGrpSpPr>
              <p:grpSpPr>
                <a:xfrm>
                  <a:off x="4320372" y="3598211"/>
                  <a:ext cx="124275" cy="250278"/>
                  <a:chOff x="4590582" y="1976437"/>
                  <a:chExt cx="448648" cy="952500"/>
                </a:xfrm>
                <a:solidFill>
                  <a:srgbClr val="948A54"/>
                </a:solidFill>
              </p:grpSpPr>
              <p:sp>
                <p:nvSpPr>
                  <p:cNvPr id="24" name="Freeform: Shape 23">
                    <a:extLst>
                      <a:ext uri="{FF2B5EF4-FFF2-40B4-BE49-F238E27FC236}">
                        <a16:creationId xmlns:a16="http://schemas.microsoft.com/office/drawing/2014/main" id="{0C4509D2-BCBA-C7F1-6CBC-85024FA06DB8}"/>
                      </a:ext>
                    </a:extLst>
                  </p:cNvPr>
                  <p:cNvSpPr/>
                  <p:nvPr/>
                </p:nvSpPr>
                <p:spPr>
                  <a:xfrm>
                    <a:off x="4741144" y="1976437"/>
                    <a:ext cx="147542" cy="147542"/>
                  </a:xfrm>
                  <a:custGeom>
                    <a:avLst/>
                    <a:gdLst>
                      <a:gd name="connsiteX0" fmla="*/ 147542 w 147542"/>
                      <a:gd name="connsiteY0" fmla="*/ 73771 h 147542"/>
                      <a:gd name="connsiteX1" fmla="*/ 73771 w 147542"/>
                      <a:gd name="connsiteY1" fmla="*/ 147542 h 147542"/>
                      <a:gd name="connsiteX2" fmla="*/ 0 w 147542"/>
                      <a:gd name="connsiteY2" fmla="*/ 73771 h 147542"/>
                      <a:gd name="connsiteX3" fmla="*/ 73771 w 147542"/>
                      <a:gd name="connsiteY3" fmla="*/ 0 h 147542"/>
                      <a:gd name="connsiteX4" fmla="*/ 147542 w 147542"/>
                      <a:gd name="connsiteY4" fmla="*/ 73771 h 14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42" h="147542">
                        <a:moveTo>
                          <a:pt x="147542" y="73771"/>
                        </a:moveTo>
                        <a:cubicBezTo>
                          <a:pt x="147542" y="114514"/>
                          <a:pt x="114514" y="147542"/>
                          <a:pt x="73771" y="147542"/>
                        </a:cubicBezTo>
                        <a:cubicBezTo>
                          <a:pt x="33028" y="147542"/>
                          <a:pt x="0" y="114514"/>
                          <a:pt x="0" y="73771"/>
                        </a:cubicBezTo>
                        <a:cubicBezTo>
                          <a:pt x="0" y="33028"/>
                          <a:pt x="33028" y="0"/>
                          <a:pt x="73771" y="0"/>
                        </a:cubicBezTo>
                        <a:cubicBezTo>
                          <a:pt x="114514" y="0"/>
                          <a:pt x="147542" y="33028"/>
                          <a:pt x="147542" y="737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09FF6B42-11C0-C90D-C827-1B6B0D278F87}"/>
                      </a:ext>
                    </a:extLst>
                  </p:cNvPr>
                  <p:cNvSpPr/>
                  <p:nvPr/>
                </p:nvSpPr>
                <p:spPr>
                  <a:xfrm>
                    <a:off x="4590582" y="2147544"/>
                    <a:ext cx="448648" cy="781393"/>
                  </a:xfrm>
                  <a:custGeom>
                    <a:avLst/>
                    <a:gdLst>
                      <a:gd name="connsiteX0" fmla="*/ 447629 w 448648"/>
                      <a:gd name="connsiteY0" fmla="*/ 301181 h 781393"/>
                      <a:gd name="connsiteX1" fmla="*/ 379391 w 448648"/>
                      <a:gd name="connsiteY1" fmla="*/ 26098 h 781393"/>
                      <a:gd name="connsiteX2" fmla="*/ 350321 w 448648"/>
                      <a:gd name="connsiteY2" fmla="*/ 343 h 781393"/>
                      <a:gd name="connsiteX3" fmla="*/ 344997 w 448648"/>
                      <a:gd name="connsiteY3" fmla="*/ 57 h 781393"/>
                      <a:gd name="connsiteX4" fmla="*/ 344644 w 448648"/>
                      <a:gd name="connsiteY4" fmla="*/ 19 h 781393"/>
                      <a:gd name="connsiteX5" fmla="*/ 344044 w 448648"/>
                      <a:gd name="connsiteY5" fmla="*/ 0 h 781393"/>
                      <a:gd name="connsiteX6" fmla="*/ 265492 w 448648"/>
                      <a:gd name="connsiteY6" fmla="*/ 0 h 781393"/>
                      <a:gd name="connsiteX7" fmla="*/ 283780 w 448648"/>
                      <a:gd name="connsiteY7" fmla="*/ 268938 h 781393"/>
                      <a:gd name="connsiteX8" fmla="*/ 164889 w 448648"/>
                      <a:gd name="connsiteY8" fmla="*/ 268938 h 781393"/>
                      <a:gd name="connsiteX9" fmla="*/ 183148 w 448648"/>
                      <a:gd name="connsiteY9" fmla="*/ 0 h 781393"/>
                      <a:gd name="connsiteX10" fmla="*/ 97823 w 448648"/>
                      <a:gd name="connsiteY10" fmla="*/ 0 h 781393"/>
                      <a:gd name="connsiteX11" fmla="*/ 100604 w 448648"/>
                      <a:gd name="connsiteY11" fmla="*/ 219 h 781393"/>
                      <a:gd name="connsiteX12" fmla="*/ 69248 w 448648"/>
                      <a:gd name="connsiteY12" fmla="*/ 26098 h 781393"/>
                      <a:gd name="connsiteX13" fmla="*/ 1020 w 448648"/>
                      <a:gd name="connsiteY13" fmla="*/ 301181 h 781393"/>
                      <a:gd name="connsiteX14" fmla="*/ 26109 w 448648"/>
                      <a:gd name="connsiteY14" fmla="*/ 342824 h 781393"/>
                      <a:gd name="connsiteX15" fmla="*/ 67743 w 448648"/>
                      <a:gd name="connsiteY15" fmla="*/ 317735 h 781393"/>
                      <a:gd name="connsiteX16" fmla="*/ 124207 w 448648"/>
                      <a:gd name="connsiteY16" fmla="*/ 90078 h 781393"/>
                      <a:gd name="connsiteX17" fmla="*/ 124207 w 448648"/>
                      <a:gd name="connsiteY17" fmla="*/ 209988 h 781393"/>
                      <a:gd name="connsiteX18" fmla="*/ 124388 w 448648"/>
                      <a:gd name="connsiteY18" fmla="*/ 211750 h 781393"/>
                      <a:gd name="connsiteX19" fmla="*/ 124388 w 448648"/>
                      <a:gd name="connsiteY19" fmla="*/ 734520 h 781393"/>
                      <a:gd name="connsiteX20" fmla="*/ 216828 w 448648"/>
                      <a:gd name="connsiteY20" fmla="*/ 734520 h 781393"/>
                      <a:gd name="connsiteX21" fmla="*/ 216828 w 448648"/>
                      <a:gd name="connsiteY21" fmla="*/ 379933 h 781393"/>
                      <a:gd name="connsiteX22" fmla="*/ 232764 w 448648"/>
                      <a:gd name="connsiteY22" fmla="*/ 379933 h 781393"/>
                      <a:gd name="connsiteX23" fmla="*/ 232764 w 448648"/>
                      <a:gd name="connsiteY23" fmla="*/ 734520 h 781393"/>
                      <a:gd name="connsiteX24" fmla="*/ 325709 w 448648"/>
                      <a:gd name="connsiteY24" fmla="*/ 734520 h 781393"/>
                      <a:gd name="connsiteX25" fmla="*/ 325709 w 448648"/>
                      <a:gd name="connsiteY25" fmla="*/ 95079 h 781393"/>
                      <a:gd name="connsiteX26" fmla="*/ 380935 w 448648"/>
                      <a:gd name="connsiteY26" fmla="*/ 317735 h 781393"/>
                      <a:gd name="connsiteX27" fmla="*/ 422578 w 448648"/>
                      <a:gd name="connsiteY27" fmla="*/ 342824 h 781393"/>
                      <a:gd name="connsiteX28" fmla="*/ 447629 w 448648"/>
                      <a:gd name="connsiteY28" fmla="*/ 301181 h 78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8648" h="781393">
                        <a:moveTo>
                          <a:pt x="447629" y="301181"/>
                        </a:moveTo>
                        <a:lnTo>
                          <a:pt x="379391" y="26098"/>
                        </a:lnTo>
                        <a:cubicBezTo>
                          <a:pt x="375877" y="11897"/>
                          <a:pt x="364009" y="2057"/>
                          <a:pt x="350321" y="343"/>
                        </a:cubicBezTo>
                        <a:cubicBezTo>
                          <a:pt x="348845" y="152"/>
                          <a:pt x="347016" y="57"/>
                          <a:pt x="344997" y="57"/>
                        </a:cubicBezTo>
                        <a:cubicBezTo>
                          <a:pt x="344873" y="57"/>
                          <a:pt x="344768" y="19"/>
                          <a:pt x="344644" y="19"/>
                        </a:cubicBezTo>
                        <a:cubicBezTo>
                          <a:pt x="344435" y="19"/>
                          <a:pt x="344273" y="0"/>
                          <a:pt x="344044" y="0"/>
                        </a:cubicBezTo>
                        <a:lnTo>
                          <a:pt x="265492" y="0"/>
                        </a:lnTo>
                        <a:lnTo>
                          <a:pt x="283780" y="268938"/>
                        </a:lnTo>
                        <a:lnTo>
                          <a:pt x="164889" y="268938"/>
                        </a:lnTo>
                        <a:lnTo>
                          <a:pt x="183148" y="0"/>
                        </a:lnTo>
                        <a:lnTo>
                          <a:pt x="97823" y="0"/>
                        </a:lnTo>
                        <a:cubicBezTo>
                          <a:pt x="98823" y="0"/>
                          <a:pt x="99690" y="124"/>
                          <a:pt x="100604" y="219"/>
                        </a:cubicBezTo>
                        <a:cubicBezTo>
                          <a:pt x="85983" y="1076"/>
                          <a:pt x="72963" y="11135"/>
                          <a:pt x="69248" y="26098"/>
                        </a:cubicBezTo>
                        <a:lnTo>
                          <a:pt x="1020" y="301181"/>
                        </a:lnTo>
                        <a:cubicBezTo>
                          <a:pt x="-3552" y="319621"/>
                          <a:pt x="7669" y="338252"/>
                          <a:pt x="26109" y="342824"/>
                        </a:cubicBezTo>
                        <a:cubicBezTo>
                          <a:pt x="44540" y="347386"/>
                          <a:pt x="63171" y="336166"/>
                          <a:pt x="67743" y="317735"/>
                        </a:cubicBezTo>
                        <a:lnTo>
                          <a:pt x="124207" y="90078"/>
                        </a:lnTo>
                        <a:lnTo>
                          <a:pt x="124207" y="209988"/>
                        </a:lnTo>
                        <a:cubicBezTo>
                          <a:pt x="124207" y="210588"/>
                          <a:pt x="124369" y="211160"/>
                          <a:pt x="124388" y="211750"/>
                        </a:cubicBezTo>
                        <a:lnTo>
                          <a:pt x="124388" y="734520"/>
                        </a:lnTo>
                        <a:cubicBezTo>
                          <a:pt x="124388" y="797928"/>
                          <a:pt x="216828" y="796100"/>
                          <a:pt x="216828" y="734520"/>
                        </a:cubicBezTo>
                        <a:lnTo>
                          <a:pt x="216828" y="379933"/>
                        </a:lnTo>
                        <a:lnTo>
                          <a:pt x="232764" y="379933"/>
                        </a:lnTo>
                        <a:lnTo>
                          <a:pt x="232764" y="734520"/>
                        </a:lnTo>
                        <a:cubicBezTo>
                          <a:pt x="232764" y="796100"/>
                          <a:pt x="325709" y="797928"/>
                          <a:pt x="325709" y="734520"/>
                        </a:cubicBezTo>
                        <a:lnTo>
                          <a:pt x="325709" y="95079"/>
                        </a:lnTo>
                        <a:lnTo>
                          <a:pt x="380935" y="317735"/>
                        </a:lnTo>
                        <a:cubicBezTo>
                          <a:pt x="385497" y="336166"/>
                          <a:pt x="404137" y="347386"/>
                          <a:pt x="422578" y="342824"/>
                        </a:cubicBezTo>
                        <a:cubicBezTo>
                          <a:pt x="440961" y="338261"/>
                          <a:pt x="452201" y="319630"/>
                          <a:pt x="447629" y="3011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6CE2830F-98CB-3C1F-3BF2-75340FD0B023}"/>
                      </a:ext>
                    </a:extLst>
                  </p:cNvPr>
                  <p:cNvSpPr/>
                  <p:nvPr/>
                </p:nvSpPr>
                <p:spPr>
                  <a:xfrm>
                    <a:off x="4762671" y="2147601"/>
                    <a:ext cx="104479" cy="46853"/>
                  </a:xfrm>
                  <a:custGeom>
                    <a:avLst/>
                    <a:gdLst>
                      <a:gd name="connsiteX0" fmla="*/ 104480 w 104479"/>
                      <a:gd name="connsiteY0" fmla="*/ 41481 h 46853"/>
                      <a:gd name="connsiteX1" fmla="*/ 52264 w 104479"/>
                      <a:gd name="connsiteY1" fmla="*/ 0 h 46853"/>
                      <a:gd name="connsiteX2" fmla="*/ 52216 w 104479"/>
                      <a:gd name="connsiteY2" fmla="*/ 0 h 46853"/>
                      <a:gd name="connsiteX3" fmla="*/ 0 w 104479"/>
                      <a:gd name="connsiteY3" fmla="*/ 41481 h 46853"/>
                      <a:gd name="connsiteX4" fmla="*/ 4258 w 104479"/>
                      <a:gd name="connsiteY4" fmla="*/ 46853 h 46853"/>
                      <a:gd name="connsiteX5" fmla="*/ 51673 w 104479"/>
                      <a:gd name="connsiteY5" fmla="*/ 9154 h 46853"/>
                      <a:gd name="connsiteX6" fmla="*/ 100213 w 104479"/>
                      <a:gd name="connsiteY6" fmla="*/ 46853 h 4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9" h="46853">
                        <a:moveTo>
                          <a:pt x="104480" y="41481"/>
                        </a:moveTo>
                        <a:lnTo>
                          <a:pt x="52264" y="0"/>
                        </a:lnTo>
                        <a:lnTo>
                          <a:pt x="52216" y="0"/>
                        </a:lnTo>
                        <a:lnTo>
                          <a:pt x="0" y="41481"/>
                        </a:lnTo>
                        <a:lnTo>
                          <a:pt x="4258" y="46853"/>
                        </a:lnTo>
                        <a:lnTo>
                          <a:pt x="51673" y="9154"/>
                        </a:lnTo>
                        <a:lnTo>
                          <a:pt x="100213" y="468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FE63F856-3CDC-C3E4-BA71-C900E13FAF03}"/>
                      </a:ext>
                    </a:extLst>
                  </p:cNvPr>
                  <p:cNvSpPr/>
                  <p:nvPr/>
                </p:nvSpPr>
                <p:spPr>
                  <a:xfrm>
                    <a:off x="4785569" y="2152116"/>
                    <a:ext cx="58664" cy="232962"/>
                  </a:xfrm>
                  <a:custGeom>
                    <a:avLst/>
                    <a:gdLst>
                      <a:gd name="connsiteX0" fmla="*/ 29394 w 58664"/>
                      <a:gd name="connsiteY0" fmla="*/ 232905 h 232962"/>
                      <a:gd name="connsiteX1" fmla="*/ 58665 w 58664"/>
                      <a:gd name="connsiteY1" fmla="*/ 199568 h 232962"/>
                      <a:gd name="connsiteX2" fmla="*/ 35843 w 58664"/>
                      <a:gd name="connsiteY2" fmla="*/ 34176 h 232962"/>
                      <a:gd name="connsiteX3" fmla="*/ 50473 w 58664"/>
                      <a:gd name="connsiteY3" fmla="*/ 17697 h 232962"/>
                      <a:gd name="connsiteX4" fmla="*/ 29394 w 58664"/>
                      <a:gd name="connsiteY4" fmla="*/ 76 h 232962"/>
                      <a:gd name="connsiteX5" fmla="*/ 29394 w 58664"/>
                      <a:gd name="connsiteY5" fmla="*/ 0 h 232962"/>
                      <a:gd name="connsiteX6" fmla="*/ 29347 w 58664"/>
                      <a:gd name="connsiteY6" fmla="*/ 48 h 232962"/>
                      <a:gd name="connsiteX7" fmla="*/ 29299 w 58664"/>
                      <a:gd name="connsiteY7" fmla="*/ 0 h 232962"/>
                      <a:gd name="connsiteX8" fmla="*/ 29299 w 58664"/>
                      <a:gd name="connsiteY8" fmla="*/ 76 h 232962"/>
                      <a:gd name="connsiteX9" fmla="*/ 8211 w 58664"/>
                      <a:gd name="connsiteY9" fmla="*/ 17697 h 232962"/>
                      <a:gd name="connsiteX10" fmla="*/ 22850 w 58664"/>
                      <a:gd name="connsiteY10" fmla="*/ 34176 h 232962"/>
                      <a:gd name="connsiteX11" fmla="*/ 0 w 58664"/>
                      <a:gd name="connsiteY11" fmla="*/ 199568 h 232962"/>
                      <a:gd name="connsiteX12" fmla="*/ 29299 w 58664"/>
                      <a:gd name="connsiteY12" fmla="*/ 232905 h 232962"/>
                      <a:gd name="connsiteX13" fmla="*/ 29347 w 58664"/>
                      <a:gd name="connsiteY13" fmla="*/ 232962 h 23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64" h="232962">
                        <a:moveTo>
                          <a:pt x="29394" y="232905"/>
                        </a:moveTo>
                        <a:lnTo>
                          <a:pt x="58665" y="199568"/>
                        </a:lnTo>
                        <a:lnTo>
                          <a:pt x="35843" y="34176"/>
                        </a:lnTo>
                        <a:lnTo>
                          <a:pt x="50473" y="17697"/>
                        </a:lnTo>
                        <a:lnTo>
                          <a:pt x="29394" y="76"/>
                        </a:lnTo>
                        <a:lnTo>
                          <a:pt x="29394" y="0"/>
                        </a:lnTo>
                        <a:lnTo>
                          <a:pt x="29347" y="48"/>
                        </a:lnTo>
                        <a:lnTo>
                          <a:pt x="29299" y="0"/>
                        </a:lnTo>
                        <a:lnTo>
                          <a:pt x="29299" y="76"/>
                        </a:lnTo>
                        <a:lnTo>
                          <a:pt x="8211" y="17697"/>
                        </a:lnTo>
                        <a:lnTo>
                          <a:pt x="22850" y="34176"/>
                        </a:lnTo>
                        <a:lnTo>
                          <a:pt x="0" y="199568"/>
                        </a:lnTo>
                        <a:lnTo>
                          <a:pt x="29299" y="232905"/>
                        </a:lnTo>
                        <a:lnTo>
                          <a:pt x="29347" y="232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EE381432-6BC6-5B33-951F-8FB6B53AF4CD}"/>
                    </a:ext>
                  </a:extLst>
                </p:cNvPr>
                <p:cNvGrpSpPr/>
                <p:nvPr/>
              </p:nvGrpSpPr>
              <p:grpSpPr>
                <a:xfrm>
                  <a:off x="4455697" y="3598475"/>
                  <a:ext cx="124255" cy="250020"/>
                  <a:chOff x="4104773" y="1977427"/>
                  <a:chExt cx="448583" cy="951509"/>
                </a:xfrm>
                <a:solidFill>
                  <a:srgbClr val="948A54"/>
                </a:solidFill>
              </p:grpSpPr>
              <p:sp>
                <p:nvSpPr>
                  <p:cNvPr id="22" name="Freeform: Shape 21">
                    <a:extLst>
                      <a:ext uri="{FF2B5EF4-FFF2-40B4-BE49-F238E27FC236}">
                        <a16:creationId xmlns:a16="http://schemas.microsoft.com/office/drawing/2014/main" id="{C96B6783-2768-4952-E4C6-2D5F46513593}"/>
                      </a:ext>
                    </a:extLst>
                  </p:cNvPr>
                  <p:cNvSpPr/>
                  <p:nvPr/>
                </p:nvSpPr>
                <p:spPr>
                  <a:xfrm>
                    <a:off x="4242739" y="1977427"/>
                    <a:ext cx="172631" cy="147046"/>
                  </a:xfrm>
                  <a:custGeom>
                    <a:avLst/>
                    <a:gdLst>
                      <a:gd name="connsiteX0" fmla="*/ 86354 w 172631"/>
                      <a:gd name="connsiteY0" fmla="*/ 0 h 147046"/>
                      <a:gd name="connsiteX1" fmla="*/ 86287 w 172631"/>
                      <a:gd name="connsiteY1" fmla="*/ 0 h 147046"/>
                      <a:gd name="connsiteX2" fmla="*/ 0 w 172631"/>
                      <a:gd name="connsiteY2" fmla="*/ 86316 h 147046"/>
                      <a:gd name="connsiteX3" fmla="*/ 5896 w 172631"/>
                      <a:gd name="connsiteY3" fmla="*/ 147037 h 147046"/>
                      <a:gd name="connsiteX4" fmla="*/ 59988 w 172631"/>
                      <a:gd name="connsiteY4" fmla="*/ 147037 h 147046"/>
                      <a:gd name="connsiteX5" fmla="*/ 21831 w 172631"/>
                      <a:gd name="connsiteY5" fmla="*/ 89192 h 147046"/>
                      <a:gd name="connsiteX6" fmla="*/ 23374 w 172631"/>
                      <a:gd name="connsiteY6" fmla="*/ 86020 h 147046"/>
                      <a:gd name="connsiteX7" fmla="*/ 26841 w 172631"/>
                      <a:gd name="connsiteY7" fmla="*/ 85392 h 147046"/>
                      <a:gd name="connsiteX8" fmla="*/ 45291 w 172631"/>
                      <a:gd name="connsiteY8" fmla="*/ 87963 h 147046"/>
                      <a:gd name="connsiteX9" fmla="*/ 92478 w 172631"/>
                      <a:gd name="connsiteY9" fmla="*/ 51578 h 147046"/>
                      <a:gd name="connsiteX10" fmla="*/ 96793 w 172631"/>
                      <a:gd name="connsiteY10" fmla="*/ 48901 h 147046"/>
                      <a:gd name="connsiteX11" fmla="*/ 100108 w 172631"/>
                      <a:gd name="connsiteY11" fmla="*/ 52749 h 147046"/>
                      <a:gd name="connsiteX12" fmla="*/ 100184 w 172631"/>
                      <a:gd name="connsiteY12" fmla="*/ 53778 h 147046"/>
                      <a:gd name="connsiteX13" fmla="*/ 100784 w 172631"/>
                      <a:gd name="connsiteY13" fmla="*/ 57169 h 147046"/>
                      <a:gd name="connsiteX14" fmla="*/ 105756 w 172631"/>
                      <a:gd name="connsiteY14" fmla="*/ 68551 h 147046"/>
                      <a:gd name="connsiteX15" fmla="*/ 146961 w 172631"/>
                      <a:gd name="connsiteY15" fmla="*/ 93364 h 147046"/>
                      <a:gd name="connsiteX16" fmla="*/ 149943 w 172631"/>
                      <a:gd name="connsiteY16" fmla="*/ 97746 h 147046"/>
                      <a:gd name="connsiteX17" fmla="*/ 112528 w 172631"/>
                      <a:gd name="connsiteY17" fmla="*/ 147047 h 147046"/>
                      <a:gd name="connsiteX18" fmla="*/ 166707 w 172631"/>
                      <a:gd name="connsiteY18" fmla="*/ 147047 h 147046"/>
                      <a:gd name="connsiteX19" fmla="*/ 172631 w 172631"/>
                      <a:gd name="connsiteY19" fmla="*/ 86325 h 147046"/>
                      <a:gd name="connsiteX20" fmla="*/ 86354 w 172631"/>
                      <a:gd name="connsiteY20" fmla="*/ 0 h 147046"/>
                      <a:gd name="connsiteX21" fmla="*/ 141589 w 172631"/>
                      <a:gd name="connsiteY21" fmla="*/ 100070 h 147046"/>
                      <a:gd name="connsiteX22" fmla="*/ 99212 w 172631"/>
                      <a:gd name="connsiteY22" fmla="*/ 72781 h 147046"/>
                      <a:gd name="connsiteX23" fmla="*/ 95336 w 172631"/>
                      <a:gd name="connsiteY23" fmla="*/ 65437 h 147046"/>
                      <a:gd name="connsiteX24" fmla="*/ 45301 w 172631"/>
                      <a:gd name="connsiteY24" fmla="*/ 95764 h 147046"/>
                      <a:gd name="connsiteX25" fmla="*/ 29956 w 172631"/>
                      <a:gd name="connsiteY25" fmla="*/ 94183 h 147046"/>
                      <a:gd name="connsiteX26" fmla="*/ 86297 w 172631"/>
                      <a:gd name="connsiteY26" fmla="*/ 144894 h 147046"/>
                      <a:gd name="connsiteX27" fmla="*/ 141589 w 172631"/>
                      <a:gd name="connsiteY27" fmla="*/ 100070 h 14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631" h="147046">
                        <a:moveTo>
                          <a:pt x="86354" y="0"/>
                        </a:moveTo>
                        <a:lnTo>
                          <a:pt x="86287" y="0"/>
                        </a:lnTo>
                        <a:cubicBezTo>
                          <a:pt x="38652" y="0"/>
                          <a:pt x="0" y="38643"/>
                          <a:pt x="0" y="86316"/>
                        </a:cubicBezTo>
                        <a:cubicBezTo>
                          <a:pt x="0" y="112109"/>
                          <a:pt x="2029" y="132331"/>
                          <a:pt x="5896" y="147037"/>
                        </a:cubicBezTo>
                        <a:lnTo>
                          <a:pt x="59988" y="147037"/>
                        </a:lnTo>
                        <a:cubicBezTo>
                          <a:pt x="37795" y="137084"/>
                          <a:pt x="22241" y="114986"/>
                          <a:pt x="21831" y="89192"/>
                        </a:cubicBezTo>
                        <a:cubicBezTo>
                          <a:pt x="21803" y="87954"/>
                          <a:pt x="22384" y="86773"/>
                          <a:pt x="23374" y="86020"/>
                        </a:cubicBezTo>
                        <a:cubicBezTo>
                          <a:pt x="24365" y="85268"/>
                          <a:pt x="25651" y="85030"/>
                          <a:pt x="26841" y="85392"/>
                        </a:cubicBezTo>
                        <a:cubicBezTo>
                          <a:pt x="29080" y="86058"/>
                          <a:pt x="36347" y="87973"/>
                          <a:pt x="45291" y="87963"/>
                        </a:cubicBezTo>
                        <a:cubicBezTo>
                          <a:pt x="61627" y="87725"/>
                          <a:pt x="82534" y="82391"/>
                          <a:pt x="92478" y="51578"/>
                        </a:cubicBezTo>
                        <a:cubicBezTo>
                          <a:pt x="93059" y="49749"/>
                          <a:pt x="94898" y="48606"/>
                          <a:pt x="96793" y="48901"/>
                        </a:cubicBezTo>
                        <a:cubicBezTo>
                          <a:pt x="98689" y="49187"/>
                          <a:pt x="100098" y="50825"/>
                          <a:pt x="100108" y="52749"/>
                        </a:cubicBezTo>
                        <a:cubicBezTo>
                          <a:pt x="100117" y="52749"/>
                          <a:pt x="100108" y="53007"/>
                          <a:pt x="100184" y="53778"/>
                        </a:cubicBezTo>
                        <a:cubicBezTo>
                          <a:pt x="100270" y="54559"/>
                          <a:pt x="100441" y="55721"/>
                          <a:pt x="100784" y="57169"/>
                        </a:cubicBezTo>
                        <a:cubicBezTo>
                          <a:pt x="101489" y="60084"/>
                          <a:pt x="102899" y="64132"/>
                          <a:pt x="105756" y="68551"/>
                        </a:cubicBezTo>
                        <a:cubicBezTo>
                          <a:pt x="111471" y="77333"/>
                          <a:pt x="122863" y="87782"/>
                          <a:pt x="146961" y="93364"/>
                        </a:cubicBezTo>
                        <a:cubicBezTo>
                          <a:pt x="148942" y="93821"/>
                          <a:pt x="150247" y="95736"/>
                          <a:pt x="149943" y="97746"/>
                        </a:cubicBezTo>
                        <a:cubicBezTo>
                          <a:pt x="146618" y="119815"/>
                          <a:pt x="132197" y="138217"/>
                          <a:pt x="112528" y="147047"/>
                        </a:cubicBezTo>
                        <a:lnTo>
                          <a:pt x="166707" y="147047"/>
                        </a:lnTo>
                        <a:cubicBezTo>
                          <a:pt x="170602" y="132331"/>
                          <a:pt x="172631" y="112119"/>
                          <a:pt x="172631" y="86325"/>
                        </a:cubicBezTo>
                        <a:cubicBezTo>
                          <a:pt x="172641" y="38633"/>
                          <a:pt x="133998" y="0"/>
                          <a:pt x="86354" y="0"/>
                        </a:cubicBezTo>
                        <a:close/>
                        <a:moveTo>
                          <a:pt x="141589" y="100070"/>
                        </a:moveTo>
                        <a:cubicBezTo>
                          <a:pt x="118253" y="93955"/>
                          <a:pt x="105661" y="82820"/>
                          <a:pt x="99212" y="72781"/>
                        </a:cubicBezTo>
                        <a:cubicBezTo>
                          <a:pt x="97546" y="70209"/>
                          <a:pt x="96288" y="67723"/>
                          <a:pt x="95336" y="65437"/>
                        </a:cubicBezTo>
                        <a:cubicBezTo>
                          <a:pt x="83001" y="90011"/>
                          <a:pt x="61131" y="95974"/>
                          <a:pt x="45301" y="95764"/>
                        </a:cubicBezTo>
                        <a:cubicBezTo>
                          <a:pt x="39157" y="95764"/>
                          <a:pt x="33804" y="94974"/>
                          <a:pt x="29956" y="94183"/>
                        </a:cubicBezTo>
                        <a:cubicBezTo>
                          <a:pt x="32966" y="122663"/>
                          <a:pt x="57026" y="144904"/>
                          <a:pt x="86297" y="144894"/>
                        </a:cubicBezTo>
                        <a:cubicBezTo>
                          <a:pt x="113509" y="144904"/>
                          <a:pt x="136084" y="125663"/>
                          <a:pt x="141589" y="1000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908D68E7-8FAF-9284-81F3-48A51E25D0EC}"/>
                      </a:ext>
                    </a:extLst>
                  </p:cNvPr>
                  <p:cNvSpPr/>
                  <p:nvPr/>
                </p:nvSpPr>
                <p:spPr>
                  <a:xfrm>
                    <a:off x="4104773" y="2147772"/>
                    <a:ext cx="448583" cy="781164"/>
                  </a:xfrm>
                  <a:custGeom>
                    <a:avLst/>
                    <a:gdLst>
                      <a:gd name="connsiteX0" fmla="*/ 253705 w 448583"/>
                      <a:gd name="connsiteY0" fmla="*/ 10 h 781164"/>
                      <a:gd name="connsiteX1" fmla="*/ 188983 w 448583"/>
                      <a:gd name="connsiteY1" fmla="*/ 10 h 781164"/>
                      <a:gd name="connsiteX2" fmla="*/ 216472 w 448583"/>
                      <a:gd name="connsiteY2" fmla="*/ 128073 h 781164"/>
                      <a:gd name="connsiteX3" fmla="*/ 253705 w 448583"/>
                      <a:gd name="connsiteY3" fmla="*/ 10 h 781164"/>
                      <a:gd name="connsiteX4" fmla="*/ 447567 w 448583"/>
                      <a:gd name="connsiteY4" fmla="*/ 301161 h 781164"/>
                      <a:gd name="connsiteX5" fmla="*/ 359594 w 448583"/>
                      <a:gd name="connsiteY5" fmla="*/ 26108 h 781164"/>
                      <a:gd name="connsiteX6" fmla="*/ 330505 w 448583"/>
                      <a:gd name="connsiteY6" fmla="*/ 362 h 781164"/>
                      <a:gd name="connsiteX7" fmla="*/ 325200 w 448583"/>
                      <a:gd name="connsiteY7" fmla="*/ 57 h 781164"/>
                      <a:gd name="connsiteX8" fmla="*/ 324847 w 448583"/>
                      <a:gd name="connsiteY8" fmla="*/ 29 h 781164"/>
                      <a:gd name="connsiteX9" fmla="*/ 324247 w 448583"/>
                      <a:gd name="connsiteY9" fmla="*/ 0 h 781164"/>
                      <a:gd name="connsiteX10" fmla="*/ 276698 w 448583"/>
                      <a:gd name="connsiteY10" fmla="*/ 0 h 781164"/>
                      <a:gd name="connsiteX11" fmla="*/ 292615 w 448583"/>
                      <a:gd name="connsiteY11" fmla="*/ 14154 h 781164"/>
                      <a:gd name="connsiteX12" fmla="*/ 285938 w 448583"/>
                      <a:gd name="connsiteY12" fmla="*/ 30023 h 781164"/>
                      <a:gd name="connsiteX13" fmla="*/ 293443 w 448583"/>
                      <a:gd name="connsiteY13" fmla="*/ 40881 h 781164"/>
                      <a:gd name="connsiteX14" fmla="*/ 289271 w 448583"/>
                      <a:gd name="connsiteY14" fmla="*/ 75114 h 781164"/>
                      <a:gd name="connsiteX15" fmla="*/ 205766 w 448583"/>
                      <a:gd name="connsiteY15" fmla="*/ 165297 h 781164"/>
                      <a:gd name="connsiteX16" fmla="*/ 206604 w 448583"/>
                      <a:gd name="connsiteY16" fmla="*/ 161963 h 781164"/>
                      <a:gd name="connsiteX17" fmla="*/ 211519 w 448583"/>
                      <a:gd name="connsiteY17" fmla="*/ 145066 h 781164"/>
                      <a:gd name="connsiteX18" fmla="*/ 147225 w 448583"/>
                      <a:gd name="connsiteY18" fmla="*/ 69971 h 781164"/>
                      <a:gd name="connsiteX19" fmla="*/ 145710 w 448583"/>
                      <a:gd name="connsiteY19" fmla="*/ 35509 h 781164"/>
                      <a:gd name="connsiteX20" fmla="*/ 154035 w 448583"/>
                      <a:gd name="connsiteY20" fmla="*/ 25270 h 781164"/>
                      <a:gd name="connsiteX21" fmla="*/ 148606 w 448583"/>
                      <a:gd name="connsiteY21" fmla="*/ 8934 h 781164"/>
                      <a:gd name="connsiteX22" fmla="*/ 160122 w 448583"/>
                      <a:gd name="connsiteY22" fmla="*/ 10 h 781164"/>
                      <a:gd name="connsiteX23" fmla="*/ 117545 w 448583"/>
                      <a:gd name="connsiteY23" fmla="*/ 10 h 781164"/>
                      <a:gd name="connsiteX24" fmla="*/ 120326 w 448583"/>
                      <a:gd name="connsiteY24" fmla="*/ 238 h 781164"/>
                      <a:gd name="connsiteX25" fmla="*/ 88970 w 448583"/>
                      <a:gd name="connsiteY25" fmla="*/ 26118 h 781164"/>
                      <a:gd name="connsiteX26" fmla="*/ 1016 w 448583"/>
                      <a:gd name="connsiteY26" fmla="*/ 301161 h 781164"/>
                      <a:gd name="connsiteX27" fmla="*/ 26096 w 448583"/>
                      <a:gd name="connsiteY27" fmla="*/ 342786 h 781164"/>
                      <a:gd name="connsiteX28" fmla="*/ 67720 w 448583"/>
                      <a:gd name="connsiteY28" fmla="*/ 317706 h 781164"/>
                      <a:gd name="connsiteX29" fmla="*/ 123298 w 448583"/>
                      <a:gd name="connsiteY29" fmla="*/ 116386 h 781164"/>
                      <a:gd name="connsiteX30" fmla="*/ 134995 w 448583"/>
                      <a:gd name="connsiteY30" fmla="*/ 205416 h 781164"/>
                      <a:gd name="connsiteX31" fmla="*/ 110649 w 448583"/>
                      <a:gd name="connsiteY31" fmla="*/ 318707 h 781164"/>
                      <a:gd name="connsiteX32" fmla="*/ 112735 w 448583"/>
                      <a:gd name="connsiteY32" fmla="*/ 547297 h 781164"/>
                      <a:gd name="connsiteX33" fmla="*/ 134538 w 448583"/>
                      <a:gd name="connsiteY33" fmla="*/ 548535 h 781164"/>
                      <a:gd name="connsiteX34" fmla="*/ 149759 w 448583"/>
                      <a:gd name="connsiteY34" fmla="*/ 734406 h 781164"/>
                      <a:gd name="connsiteX35" fmla="*/ 222501 w 448583"/>
                      <a:gd name="connsiteY35" fmla="*/ 773163 h 781164"/>
                      <a:gd name="connsiteX36" fmla="*/ 295644 w 448583"/>
                      <a:gd name="connsiteY36" fmla="*/ 734406 h 781164"/>
                      <a:gd name="connsiteX37" fmla="*/ 311903 w 448583"/>
                      <a:gd name="connsiteY37" fmla="*/ 548411 h 781164"/>
                      <a:gd name="connsiteX38" fmla="*/ 330696 w 448583"/>
                      <a:gd name="connsiteY38" fmla="*/ 547307 h 781164"/>
                      <a:gd name="connsiteX39" fmla="*/ 334839 w 448583"/>
                      <a:gd name="connsiteY39" fmla="*/ 318716 h 781164"/>
                      <a:gd name="connsiteX40" fmla="*/ 309998 w 448583"/>
                      <a:gd name="connsiteY40" fmla="*/ 205426 h 781164"/>
                      <a:gd name="connsiteX41" fmla="*/ 321685 w 448583"/>
                      <a:gd name="connsiteY41" fmla="*/ 117739 h 781164"/>
                      <a:gd name="connsiteX42" fmla="*/ 380873 w 448583"/>
                      <a:gd name="connsiteY42" fmla="*/ 317716 h 781164"/>
                      <a:gd name="connsiteX43" fmla="*/ 422517 w 448583"/>
                      <a:gd name="connsiteY43" fmla="*/ 342795 h 781164"/>
                      <a:gd name="connsiteX44" fmla="*/ 447567 w 448583"/>
                      <a:gd name="connsiteY44" fmla="*/ 301161 h 7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583" h="781164">
                        <a:moveTo>
                          <a:pt x="253705" y="10"/>
                        </a:moveTo>
                        <a:lnTo>
                          <a:pt x="188983" y="10"/>
                        </a:lnTo>
                        <a:lnTo>
                          <a:pt x="216472" y="128073"/>
                        </a:lnTo>
                        <a:lnTo>
                          <a:pt x="253705" y="10"/>
                        </a:lnTo>
                        <a:close/>
                        <a:moveTo>
                          <a:pt x="447567" y="301161"/>
                        </a:moveTo>
                        <a:lnTo>
                          <a:pt x="359594" y="26108"/>
                        </a:lnTo>
                        <a:cubicBezTo>
                          <a:pt x="356080" y="11916"/>
                          <a:pt x="344192" y="2076"/>
                          <a:pt x="330505" y="362"/>
                        </a:cubicBezTo>
                        <a:cubicBezTo>
                          <a:pt x="329048" y="162"/>
                          <a:pt x="327219" y="76"/>
                          <a:pt x="325200" y="57"/>
                        </a:cubicBezTo>
                        <a:cubicBezTo>
                          <a:pt x="325085" y="57"/>
                          <a:pt x="324971" y="29"/>
                          <a:pt x="324847" y="29"/>
                        </a:cubicBezTo>
                        <a:cubicBezTo>
                          <a:pt x="324619" y="29"/>
                          <a:pt x="324476" y="0"/>
                          <a:pt x="324247" y="0"/>
                        </a:cubicBezTo>
                        <a:lnTo>
                          <a:pt x="276698" y="0"/>
                        </a:lnTo>
                        <a:cubicBezTo>
                          <a:pt x="279575" y="2324"/>
                          <a:pt x="284433" y="6458"/>
                          <a:pt x="292615" y="14154"/>
                        </a:cubicBezTo>
                        <a:cubicBezTo>
                          <a:pt x="306807" y="27518"/>
                          <a:pt x="305130" y="24174"/>
                          <a:pt x="285938" y="30023"/>
                        </a:cubicBezTo>
                        <a:cubicBezTo>
                          <a:pt x="266726" y="35871"/>
                          <a:pt x="273412" y="38367"/>
                          <a:pt x="293443" y="40881"/>
                        </a:cubicBezTo>
                        <a:cubicBezTo>
                          <a:pt x="313484" y="43386"/>
                          <a:pt x="305978" y="49225"/>
                          <a:pt x="289271" y="75114"/>
                        </a:cubicBezTo>
                        <a:cubicBezTo>
                          <a:pt x="272574" y="101003"/>
                          <a:pt x="205766" y="165297"/>
                          <a:pt x="205766" y="165297"/>
                        </a:cubicBezTo>
                        <a:lnTo>
                          <a:pt x="206604" y="161963"/>
                        </a:lnTo>
                        <a:lnTo>
                          <a:pt x="211519" y="145066"/>
                        </a:lnTo>
                        <a:cubicBezTo>
                          <a:pt x="198079" y="131721"/>
                          <a:pt x="159265" y="92269"/>
                          <a:pt x="147225" y="69971"/>
                        </a:cubicBezTo>
                        <a:cubicBezTo>
                          <a:pt x="132585" y="42872"/>
                          <a:pt x="125537" y="36462"/>
                          <a:pt x="145710" y="35509"/>
                        </a:cubicBezTo>
                        <a:cubicBezTo>
                          <a:pt x="165884" y="34566"/>
                          <a:pt x="172733" y="32585"/>
                          <a:pt x="154035" y="25270"/>
                        </a:cubicBezTo>
                        <a:cubicBezTo>
                          <a:pt x="135347" y="17955"/>
                          <a:pt x="133423" y="21155"/>
                          <a:pt x="148606" y="8934"/>
                        </a:cubicBezTo>
                        <a:cubicBezTo>
                          <a:pt x="153559" y="4953"/>
                          <a:pt x="157121" y="2229"/>
                          <a:pt x="160122" y="10"/>
                        </a:cubicBezTo>
                        <a:lnTo>
                          <a:pt x="117545" y="10"/>
                        </a:lnTo>
                        <a:cubicBezTo>
                          <a:pt x="118536" y="10"/>
                          <a:pt x="119421" y="143"/>
                          <a:pt x="120326" y="238"/>
                        </a:cubicBezTo>
                        <a:cubicBezTo>
                          <a:pt x="105696" y="1086"/>
                          <a:pt x="92685" y="11154"/>
                          <a:pt x="88970" y="26118"/>
                        </a:cubicBezTo>
                        <a:lnTo>
                          <a:pt x="1016" y="301161"/>
                        </a:lnTo>
                        <a:cubicBezTo>
                          <a:pt x="-3546" y="319592"/>
                          <a:pt x="7684" y="338214"/>
                          <a:pt x="26096" y="342786"/>
                        </a:cubicBezTo>
                        <a:cubicBezTo>
                          <a:pt x="44526" y="347358"/>
                          <a:pt x="63157" y="336137"/>
                          <a:pt x="67720" y="317706"/>
                        </a:cubicBezTo>
                        <a:lnTo>
                          <a:pt x="123298" y="116386"/>
                        </a:lnTo>
                        <a:cubicBezTo>
                          <a:pt x="132099" y="140275"/>
                          <a:pt x="141777" y="162916"/>
                          <a:pt x="134995" y="205416"/>
                        </a:cubicBezTo>
                        <a:cubicBezTo>
                          <a:pt x="124365" y="272139"/>
                          <a:pt x="110649" y="318707"/>
                          <a:pt x="110649" y="318707"/>
                        </a:cubicBezTo>
                        <a:lnTo>
                          <a:pt x="112735" y="547297"/>
                        </a:lnTo>
                        <a:cubicBezTo>
                          <a:pt x="112735" y="547297"/>
                          <a:pt x="120707" y="547878"/>
                          <a:pt x="134538" y="548535"/>
                        </a:cubicBezTo>
                        <a:cubicBezTo>
                          <a:pt x="141653" y="635432"/>
                          <a:pt x="149759" y="734406"/>
                          <a:pt x="149759" y="734406"/>
                        </a:cubicBezTo>
                        <a:cubicBezTo>
                          <a:pt x="149759" y="778993"/>
                          <a:pt x="195364" y="791175"/>
                          <a:pt x="222501" y="773163"/>
                        </a:cubicBezTo>
                        <a:cubicBezTo>
                          <a:pt x="249781" y="791175"/>
                          <a:pt x="295644" y="778983"/>
                          <a:pt x="295644" y="734406"/>
                        </a:cubicBezTo>
                        <a:lnTo>
                          <a:pt x="311903" y="548411"/>
                        </a:lnTo>
                        <a:cubicBezTo>
                          <a:pt x="323942" y="547811"/>
                          <a:pt x="330696" y="547307"/>
                          <a:pt x="330696" y="547307"/>
                        </a:cubicBezTo>
                        <a:lnTo>
                          <a:pt x="334839" y="318716"/>
                        </a:lnTo>
                        <a:cubicBezTo>
                          <a:pt x="334839" y="318716"/>
                          <a:pt x="320628" y="272148"/>
                          <a:pt x="309998" y="205426"/>
                        </a:cubicBezTo>
                        <a:cubicBezTo>
                          <a:pt x="303130" y="162401"/>
                          <a:pt x="311150" y="140284"/>
                          <a:pt x="321685" y="117739"/>
                        </a:cubicBezTo>
                        <a:lnTo>
                          <a:pt x="380873" y="317716"/>
                        </a:lnTo>
                        <a:cubicBezTo>
                          <a:pt x="385445" y="336147"/>
                          <a:pt x="404076" y="347367"/>
                          <a:pt x="422517" y="342795"/>
                        </a:cubicBezTo>
                        <a:cubicBezTo>
                          <a:pt x="440900" y="338214"/>
                          <a:pt x="452130" y="319592"/>
                          <a:pt x="447567" y="3011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grpSp>
        <p:sp>
          <p:nvSpPr>
            <p:cNvPr id="16" name="Arrow: Down 15">
              <a:extLst>
                <a:ext uri="{FF2B5EF4-FFF2-40B4-BE49-F238E27FC236}">
                  <a16:creationId xmlns:a16="http://schemas.microsoft.com/office/drawing/2014/main" id="{9040E1D5-F555-AFAF-3FC1-4A14D02CFB3D}"/>
                </a:ext>
              </a:extLst>
            </p:cNvPr>
            <p:cNvSpPr/>
            <p:nvPr/>
          </p:nvSpPr>
          <p:spPr>
            <a:xfrm>
              <a:off x="4536463" y="2778028"/>
              <a:ext cx="98062" cy="197974"/>
            </a:xfrm>
            <a:prstGeom prst="downArrow">
              <a:avLst/>
            </a:prstGeom>
            <a:gradFill flip="none" rotWithShape="1">
              <a:gsLst>
                <a:gs pos="0">
                  <a:srgbClr val="EAE8DA"/>
                </a:gs>
                <a:gs pos="100000">
                  <a:srgbClr val="A7CBFF"/>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39" name="Group 138">
            <a:extLst>
              <a:ext uri="{FF2B5EF4-FFF2-40B4-BE49-F238E27FC236}">
                <a16:creationId xmlns:a16="http://schemas.microsoft.com/office/drawing/2014/main" id="{8E39CD5C-1ABF-D71A-FCEA-F567B4EDF29A}"/>
              </a:ext>
            </a:extLst>
          </p:cNvPr>
          <p:cNvGrpSpPr/>
          <p:nvPr/>
        </p:nvGrpSpPr>
        <p:grpSpPr>
          <a:xfrm>
            <a:off x="4021982" y="740291"/>
            <a:ext cx="4687678" cy="395774"/>
            <a:chOff x="4021982" y="861455"/>
            <a:chExt cx="4687678" cy="395774"/>
          </a:xfrm>
        </p:grpSpPr>
        <p:sp>
          <p:nvSpPr>
            <p:cNvPr id="94" name="TextBox 93">
              <a:extLst>
                <a:ext uri="{FF2B5EF4-FFF2-40B4-BE49-F238E27FC236}">
                  <a16:creationId xmlns:a16="http://schemas.microsoft.com/office/drawing/2014/main" id="{8443B987-EADC-C427-C3FC-64E70054DE60}"/>
                </a:ext>
              </a:extLst>
            </p:cNvPr>
            <p:cNvSpPr txBox="1"/>
            <p:nvPr/>
          </p:nvSpPr>
          <p:spPr>
            <a:xfrm>
              <a:off x="4021982" y="861455"/>
              <a:ext cx="468767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mn-cs"/>
                </a:rPr>
                <a:t>We expect an additional 12 million occupational transitions through 2030</a:t>
              </a:r>
            </a:p>
          </p:txBody>
        </p:sp>
        <p:sp>
          <p:nvSpPr>
            <p:cNvPr id="95" name="TextBox 94">
              <a:extLst>
                <a:ext uri="{FF2B5EF4-FFF2-40B4-BE49-F238E27FC236}">
                  <a16:creationId xmlns:a16="http://schemas.microsoft.com/office/drawing/2014/main" id="{822D8F56-E677-B12A-E5F9-589B06C6BA5A}"/>
                </a:ext>
              </a:extLst>
            </p:cNvPr>
            <p:cNvSpPr txBox="1"/>
            <p:nvPr/>
          </p:nvSpPr>
          <p:spPr>
            <a:xfrm>
              <a:off x="4021982" y="1103341"/>
              <a:ext cx="4687678"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US job growth, </a:t>
              </a:r>
              <a:r>
                <a:rPr kumimoji="0" lang="en-US" sz="1000" b="0" i="0" u="none" strike="noStrike" kern="1200" cap="none" spc="0" normalizeH="0" baseline="0" noProof="0">
                  <a:ln>
                    <a:noFill/>
                  </a:ln>
                  <a:solidFill>
                    <a:srgbClr val="000000"/>
                  </a:solidFill>
                  <a:effectLst/>
                  <a:uLnTx/>
                  <a:uFillTx/>
                  <a:latin typeface="Calibri"/>
                  <a:ea typeface="+mn-ea"/>
                  <a:cs typeface="+mn-cs"/>
                </a:rPr>
                <a:t>index (0=2016 levels)</a:t>
              </a:r>
            </a:p>
          </p:txBody>
        </p:sp>
      </p:grpSp>
      <p:grpSp>
        <p:nvGrpSpPr>
          <p:cNvPr id="138" name="Group 137">
            <a:extLst>
              <a:ext uri="{FF2B5EF4-FFF2-40B4-BE49-F238E27FC236}">
                <a16:creationId xmlns:a16="http://schemas.microsoft.com/office/drawing/2014/main" id="{8724BCDB-BD87-1978-F62D-BBB4F8CD6411}"/>
              </a:ext>
            </a:extLst>
          </p:cNvPr>
          <p:cNvGrpSpPr/>
          <p:nvPr/>
        </p:nvGrpSpPr>
        <p:grpSpPr>
          <a:xfrm>
            <a:off x="4021982" y="1364459"/>
            <a:ext cx="4923581" cy="2563281"/>
            <a:chOff x="4021982" y="1301704"/>
            <a:chExt cx="4923581" cy="2563281"/>
          </a:xfrm>
        </p:grpSpPr>
        <p:cxnSp>
          <p:nvCxnSpPr>
            <p:cNvPr id="61" name="Straight Connector 60">
              <a:extLst>
                <a:ext uri="{FF2B5EF4-FFF2-40B4-BE49-F238E27FC236}">
                  <a16:creationId xmlns:a16="http://schemas.microsoft.com/office/drawing/2014/main" id="{14BD62D3-4977-FD41-92AB-9AA875D14153}"/>
                </a:ext>
              </a:extLst>
            </p:cNvPr>
            <p:cNvCxnSpPr>
              <a:cxnSpLocks/>
            </p:cNvCxnSpPr>
            <p:nvPr/>
          </p:nvCxnSpPr>
          <p:spPr>
            <a:xfrm>
              <a:off x="4214622" y="3039410"/>
              <a:ext cx="44950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Shape 64">
              <a:extLst>
                <a:ext uri="{FF2B5EF4-FFF2-40B4-BE49-F238E27FC236}">
                  <a16:creationId xmlns:a16="http://schemas.microsoft.com/office/drawing/2014/main" id="{34EE69EA-A9EC-2F19-6F93-FB357CE7AA2C}"/>
                </a:ext>
              </a:extLst>
            </p:cNvPr>
            <p:cNvSpPr/>
            <p:nvPr/>
          </p:nvSpPr>
          <p:spPr>
            <a:xfrm>
              <a:off x="4211320" y="1502075"/>
              <a:ext cx="4346702" cy="1531620"/>
            </a:xfrm>
            <a:custGeom>
              <a:avLst/>
              <a:gdLst>
                <a:gd name="connsiteX0" fmla="*/ 0 w 4370070"/>
                <a:gd name="connsiteY0" fmla="*/ 1520190 h 1520190"/>
                <a:gd name="connsiteX1" fmla="*/ 613410 w 4370070"/>
                <a:gd name="connsiteY1" fmla="*/ 1280160 h 1520190"/>
                <a:gd name="connsiteX2" fmla="*/ 895350 w 4370070"/>
                <a:gd name="connsiteY2" fmla="*/ 1135380 h 1520190"/>
                <a:gd name="connsiteX3" fmla="*/ 1089660 w 4370070"/>
                <a:gd name="connsiteY3" fmla="*/ 1192530 h 1520190"/>
                <a:gd name="connsiteX4" fmla="*/ 1234440 w 4370070"/>
                <a:gd name="connsiteY4" fmla="*/ 1238250 h 1520190"/>
                <a:gd name="connsiteX5" fmla="*/ 1322070 w 4370070"/>
                <a:gd name="connsiteY5" fmla="*/ 1238250 h 1520190"/>
                <a:gd name="connsiteX6" fmla="*/ 1386840 w 4370070"/>
                <a:gd name="connsiteY6" fmla="*/ 1192530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6576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13410 w 4370070"/>
                <a:gd name="connsiteY1" fmla="*/ 1280160 h 1520190"/>
                <a:gd name="connsiteX2" fmla="*/ 895350 w 4370070"/>
                <a:gd name="connsiteY2" fmla="*/ 1135380 h 1520190"/>
                <a:gd name="connsiteX3" fmla="*/ 1089660 w 4370070"/>
                <a:gd name="connsiteY3" fmla="*/ 1192530 h 1520190"/>
                <a:gd name="connsiteX4" fmla="*/ 1213485 w 4370070"/>
                <a:gd name="connsiteY4" fmla="*/ 1242060 h 1520190"/>
                <a:gd name="connsiteX5" fmla="*/ 1322070 w 4370070"/>
                <a:gd name="connsiteY5" fmla="*/ 1238250 h 1520190"/>
                <a:gd name="connsiteX6" fmla="*/ 1386840 w 4370070"/>
                <a:gd name="connsiteY6" fmla="*/ 1192530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6576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13410 w 4370070"/>
                <a:gd name="connsiteY1" fmla="*/ 1280160 h 1520190"/>
                <a:gd name="connsiteX2" fmla="*/ 895350 w 4370070"/>
                <a:gd name="connsiteY2" fmla="*/ 1135380 h 1520190"/>
                <a:gd name="connsiteX3" fmla="*/ 1089660 w 4370070"/>
                <a:gd name="connsiteY3" fmla="*/ 1192530 h 1520190"/>
                <a:gd name="connsiteX4" fmla="*/ 1213485 w 4370070"/>
                <a:gd name="connsiteY4" fmla="*/ 1242060 h 1520190"/>
                <a:gd name="connsiteX5" fmla="*/ 1312545 w 4370070"/>
                <a:gd name="connsiteY5" fmla="*/ 1230630 h 1520190"/>
                <a:gd name="connsiteX6" fmla="*/ 1386840 w 4370070"/>
                <a:gd name="connsiteY6" fmla="*/ 1192530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6576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13410 w 4370070"/>
                <a:gd name="connsiteY1" fmla="*/ 1280160 h 1520190"/>
                <a:gd name="connsiteX2" fmla="*/ 895350 w 4370070"/>
                <a:gd name="connsiteY2" fmla="*/ 1135380 h 1520190"/>
                <a:gd name="connsiteX3" fmla="*/ 1089660 w 4370070"/>
                <a:gd name="connsiteY3" fmla="*/ 1192530 h 1520190"/>
                <a:gd name="connsiteX4" fmla="*/ 1213485 w 4370070"/>
                <a:gd name="connsiteY4" fmla="*/ 1242060 h 1520190"/>
                <a:gd name="connsiteX5" fmla="*/ 1312545 w 4370070"/>
                <a:gd name="connsiteY5" fmla="*/ 1230630 h 1520190"/>
                <a:gd name="connsiteX6" fmla="*/ 1386840 w 4370070"/>
                <a:gd name="connsiteY6" fmla="*/ 1186815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6576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13410 w 4370070"/>
                <a:gd name="connsiteY1" fmla="*/ 1280160 h 1520190"/>
                <a:gd name="connsiteX2" fmla="*/ 895350 w 4370070"/>
                <a:gd name="connsiteY2" fmla="*/ 1135380 h 1520190"/>
                <a:gd name="connsiteX3" fmla="*/ 1089660 w 4370070"/>
                <a:gd name="connsiteY3" fmla="*/ 1192530 h 1520190"/>
                <a:gd name="connsiteX4" fmla="*/ 1213485 w 4370070"/>
                <a:gd name="connsiteY4" fmla="*/ 1242060 h 1520190"/>
                <a:gd name="connsiteX5" fmla="*/ 1312545 w 4370070"/>
                <a:gd name="connsiteY5" fmla="*/ 1230630 h 1520190"/>
                <a:gd name="connsiteX6" fmla="*/ 1386840 w 4370070"/>
                <a:gd name="connsiteY6" fmla="*/ 1186815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07695 w 4370070"/>
                <a:gd name="connsiteY1" fmla="*/ 1276350 h 1520190"/>
                <a:gd name="connsiteX2" fmla="*/ 895350 w 4370070"/>
                <a:gd name="connsiteY2" fmla="*/ 1135380 h 1520190"/>
                <a:gd name="connsiteX3" fmla="*/ 1089660 w 4370070"/>
                <a:gd name="connsiteY3" fmla="*/ 1192530 h 1520190"/>
                <a:gd name="connsiteX4" fmla="*/ 1213485 w 4370070"/>
                <a:gd name="connsiteY4" fmla="*/ 1242060 h 1520190"/>
                <a:gd name="connsiteX5" fmla="*/ 1312545 w 4370070"/>
                <a:gd name="connsiteY5" fmla="*/ 1230630 h 1520190"/>
                <a:gd name="connsiteX6" fmla="*/ 1386840 w 4370070"/>
                <a:gd name="connsiteY6" fmla="*/ 1186815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07695 w 4370070"/>
                <a:gd name="connsiteY1" fmla="*/ 1276350 h 1520190"/>
                <a:gd name="connsiteX2" fmla="*/ 899160 w 4370070"/>
                <a:gd name="connsiteY2" fmla="*/ 1143000 h 1520190"/>
                <a:gd name="connsiteX3" fmla="*/ 1089660 w 4370070"/>
                <a:gd name="connsiteY3" fmla="*/ 1192530 h 1520190"/>
                <a:gd name="connsiteX4" fmla="*/ 1213485 w 4370070"/>
                <a:gd name="connsiteY4" fmla="*/ 1242060 h 1520190"/>
                <a:gd name="connsiteX5" fmla="*/ 1312545 w 4370070"/>
                <a:gd name="connsiteY5" fmla="*/ 1230630 h 1520190"/>
                <a:gd name="connsiteX6" fmla="*/ 1386840 w 4370070"/>
                <a:gd name="connsiteY6" fmla="*/ 1186815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07695 w 4370070"/>
                <a:gd name="connsiteY1" fmla="*/ 1276350 h 1520190"/>
                <a:gd name="connsiteX2" fmla="*/ 899160 w 4370070"/>
                <a:gd name="connsiteY2" fmla="*/ 1143000 h 1520190"/>
                <a:gd name="connsiteX3" fmla="*/ 1089660 w 4370070"/>
                <a:gd name="connsiteY3" fmla="*/ 1192530 h 1520190"/>
                <a:gd name="connsiteX4" fmla="*/ 1213485 w 4370070"/>
                <a:gd name="connsiteY4" fmla="*/ 1242060 h 1520190"/>
                <a:gd name="connsiteX5" fmla="*/ 1312545 w 4370070"/>
                <a:gd name="connsiteY5" fmla="*/ 1230630 h 1520190"/>
                <a:gd name="connsiteX6" fmla="*/ 1392554 w 4370070"/>
                <a:gd name="connsiteY6" fmla="*/ 1171688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07695 w 4370070"/>
                <a:gd name="connsiteY1" fmla="*/ 1276350 h 1520190"/>
                <a:gd name="connsiteX2" fmla="*/ 899160 w 4370070"/>
                <a:gd name="connsiteY2" fmla="*/ 1143000 h 1520190"/>
                <a:gd name="connsiteX3" fmla="*/ 1089660 w 4370070"/>
                <a:gd name="connsiteY3" fmla="*/ 1192530 h 1520190"/>
                <a:gd name="connsiteX4" fmla="*/ 1209676 w 4370070"/>
                <a:gd name="connsiteY4" fmla="*/ 1230716 h 1520190"/>
                <a:gd name="connsiteX5" fmla="*/ 1312545 w 4370070"/>
                <a:gd name="connsiteY5" fmla="*/ 1230630 h 1520190"/>
                <a:gd name="connsiteX6" fmla="*/ 1392554 w 4370070"/>
                <a:gd name="connsiteY6" fmla="*/ 1171688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07695 w 4370070"/>
                <a:gd name="connsiteY1" fmla="*/ 1276350 h 1520190"/>
                <a:gd name="connsiteX2" fmla="*/ 899160 w 4370070"/>
                <a:gd name="connsiteY2" fmla="*/ 1143000 h 1520190"/>
                <a:gd name="connsiteX3" fmla="*/ 1089660 w 4370070"/>
                <a:gd name="connsiteY3" fmla="*/ 1192530 h 1520190"/>
                <a:gd name="connsiteX4" fmla="*/ 1209676 w 4370070"/>
                <a:gd name="connsiteY4" fmla="*/ 1230716 h 1520190"/>
                <a:gd name="connsiteX5" fmla="*/ 1312545 w 4370070"/>
                <a:gd name="connsiteY5" fmla="*/ 1223067 h 1520190"/>
                <a:gd name="connsiteX6" fmla="*/ 1392554 w 4370070"/>
                <a:gd name="connsiteY6" fmla="*/ 1171688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07695 w 4370070"/>
                <a:gd name="connsiteY1" fmla="*/ 1276350 h 1520190"/>
                <a:gd name="connsiteX2" fmla="*/ 899160 w 4370070"/>
                <a:gd name="connsiteY2" fmla="*/ 1143000 h 1520190"/>
                <a:gd name="connsiteX3" fmla="*/ 1089660 w 4370070"/>
                <a:gd name="connsiteY3" fmla="*/ 1184966 h 1520190"/>
                <a:gd name="connsiteX4" fmla="*/ 1209676 w 4370070"/>
                <a:gd name="connsiteY4" fmla="*/ 1230716 h 1520190"/>
                <a:gd name="connsiteX5" fmla="*/ 1312545 w 4370070"/>
                <a:gd name="connsiteY5" fmla="*/ 1223067 h 1520190"/>
                <a:gd name="connsiteX6" fmla="*/ 1392554 w 4370070"/>
                <a:gd name="connsiteY6" fmla="*/ 1171688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05790 w 4370070"/>
                <a:gd name="connsiteY1" fmla="*/ 1266896 h 1520190"/>
                <a:gd name="connsiteX2" fmla="*/ 899160 w 4370070"/>
                <a:gd name="connsiteY2" fmla="*/ 1143000 h 1520190"/>
                <a:gd name="connsiteX3" fmla="*/ 1089660 w 4370070"/>
                <a:gd name="connsiteY3" fmla="*/ 1184966 h 1520190"/>
                <a:gd name="connsiteX4" fmla="*/ 1209676 w 4370070"/>
                <a:gd name="connsiteY4" fmla="*/ 1230716 h 1520190"/>
                <a:gd name="connsiteX5" fmla="*/ 1312545 w 4370070"/>
                <a:gd name="connsiteY5" fmla="*/ 1223067 h 1520190"/>
                <a:gd name="connsiteX6" fmla="*/ 1392554 w 4370070"/>
                <a:gd name="connsiteY6" fmla="*/ 1171688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05790 w 4370070"/>
                <a:gd name="connsiteY1" fmla="*/ 1266896 h 1520190"/>
                <a:gd name="connsiteX2" fmla="*/ 899160 w 4370070"/>
                <a:gd name="connsiteY2" fmla="*/ 1137328 h 1520190"/>
                <a:gd name="connsiteX3" fmla="*/ 1089660 w 4370070"/>
                <a:gd name="connsiteY3" fmla="*/ 1184966 h 1520190"/>
                <a:gd name="connsiteX4" fmla="*/ 1209676 w 4370070"/>
                <a:gd name="connsiteY4" fmla="*/ 1230716 h 1520190"/>
                <a:gd name="connsiteX5" fmla="*/ 1312545 w 4370070"/>
                <a:gd name="connsiteY5" fmla="*/ 1223067 h 1520190"/>
                <a:gd name="connsiteX6" fmla="*/ 1392554 w 4370070"/>
                <a:gd name="connsiteY6" fmla="*/ 1171688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05790 w 4370070"/>
                <a:gd name="connsiteY1" fmla="*/ 1266896 h 1520190"/>
                <a:gd name="connsiteX2" fmla="*/ 899160 w 4370070"/>
                <a:gd name="connsiteY2" fmla="*/ 1137328 h 1520190"/>
                <a:gd name="connsiteX3" fmla="*/ 1087744 w 4370070"/>
                <a:gd name="connsiteY3" fmla="*/ 1192530 h 1520190"/>
                <a:gd name="connsiteX4" fmla="*/ 1209676 w 4370070"/>
                <a:gd name="connsiteY4" fmla="*/ 1230716 h 1520190"/>
                <a:gd name="connsiteX5" fmla="*/ 1312545 w 4370070"/>
                <a:gd name="connsiteY5" fmla="*/ 1223067 h 1520190"/>
                <a:gd name="connsiteX6" fmla="*/ 1392554 w 4370070"/>
                <a:gd name="connsiteY6" fmla="*/ 1171688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05790 w 4370070"/>
                <a:gd name="connsiteY1" fmla="*/ 1266896 h 1520190"/>
                <a:gd name="connsiteX2" fmla="*/ 899160 w 4370070"/>
                <a:gd name="connsiteY2" fmla="*/ 1137328 h 1520190"/>
                <a:gd name="connsiteX3" fmla="*/ 1087744 w 4370070"/>
                <a:gd name="connsiteY3" fmla="*/ 1192530 h 1520190"/>
                <a:gd name="connsiteX4" fmla="*/ 1209676 w 4370070"/>
                <a:gd name="connsiteY4" fmla="*/ 1230716 h 1520190"/>
                <a:gd name="connsiteX5" fmla="*/ 1312545 w 4370070"/>
                <a:gd name="connsiteY5" fmla="*/ 1223067 h 1520190"/>
                <a:gd name="connsiteX6" fmla="*/ 1396385 w 4370070"/>
                <a:gd name="connsiteY6" fmla="*/ 1156562 h 1520190"/>
                <a:gd name="connsiteX7" fmla="*/ 1710690 w 4370070"/>
                <a:gd name="connsiteY7" fmla="*/ 94107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605790 w 4370070"/>
                <a:gd name="connsiteY1" fmla="*/ 1266896 h 1520190"/>
                <a:gd name="connsiteX2" fmla="*/ 899160 w 4370070"/>
                <a:gd name="connsiteY2" fmla="*/ 1137328 h 1520190"/>
                <a:gd name="connsiteX3" fmla="*/ 1087744 w 4370070"/>
                <a:gd name="connsiteY3" fmla="*/ 1192530 h 1520190"/>
                <a:gd name="connsiteX4" fmla="*/ 1209676 w 4370070"/>
                <a:gd name="connsiteY4" fmla="*/ 1230716 h 1520190"/>
                <a:gd name="connsiteX5" fmla="*/ 1312545 w 4370070"/>
                <a:gd name="connsiteY5" fmla="*/ 1223067 h 1520190"/>
                <a:gd name="connsiteX6" fmla="*/ 1396385 w 4370070"/>
                <a:gd name="connsiteY6" fmla="*/ 1156562 h 1520190"/>
                <a:gd name="connsiteX7" fmla="*/ 1704945 w 4370070"/>
                <a:gd name="connsiteY7" fmla="*/ 939180 h 1520190"/>
                <a:gd name="connsiteX8" fmla="*/ 2030730 w 4370070"/>
                <a:gd name="connsiteY8" fmla="*/ 739140 h 1520190"/>
                <a:gd name="connsiteX9" fmla="*/ 2407920 w 4370070"/>
                <a:gd name="connsiteY9" fmla="*/ 548640 h 1520190"/>
                <a:gd name="connsiteX10" fmla="*/ 2834640 w 4370070"/>
                <a:gd name="connsiteY10" fmla="*/ 373380 h 1520190"/>
                <a:gd name="connsiteX11" fmla="*/ 3303270 w 4370070"/>
                <a:gd name="connsiteY11" fmla="*/ 224790 h 1520190"/>
                <a:gd name="connsiteX12" fmla="*/ 3825240 w 4370070"/>
                <a:gd name="connsiteY12" fmla="*/ 106680 h 1520190"/>
                <a:gd name="connsiteX13" fmla="*/ 4370070 w 4370070"/>
                <a:gd name="connsiteY13" fmla="*/ 0 h 1520190"/>
                <a:gd name="connsiteX0" fmla="*/ 0 w 4370070"/>
                <a:gd name="connsiteY0" fmla="*/ 1520190 h 1520190"/>
                <a:gd name="connsiteX1" fmla="*/ 287925 w 4370070"/>
                <a:gd name="connsiteY1" fmla="*/ 1402033 h 1520190"/>
                <a:gd name="connsiteX2" fmla="*/ 605790 w 4370070"/>
                <a:gd name="connsiteY2" fmla="*/ 1266896 h 1520190"/>
                <a:gd name="connsiteX3" fmla="*/ 899160 w 4370070"/>
                <a:gd name="connsiteY3" fmla="*/ 1137328 h 1520190"/>
                <a:gd name="connsiteX4" fmla="*/ 1087744 w 4370070"/>
                <a:gd name="connsiteY4" fmla="*/ 1192530 h 1520190"/>
                <a:gd name="connsiteX5" fmla="*/ 1209676 w 4370070"/>
                <a:gd name="connsiteY5" fmla="*/ 1230716 h 1520190"/>
                <a:gd name="connsiteX6" fmla="*/ 1312545 w 4370070"/>
                <a:gd name="connsiteY6" fmla="*/ 1223067 h 1520190"/>
                <a:gd name="connsiteX7" fmla="*/ 1396385 w 4370070"/>
                <a:gd name="connsiteY7" fmla="*/ 1156562 h 1520190"/>
                <a:gd name="connsiteX8" fmla="*/ 1704945 w 4370070"/>
                <a:gd name="connsiteY8" fmla="*/ 939180 h 1520190"/>
                <a:gd name="connsiteX9" fmla="*/ 2030730 w 4370070"/>
                <a:gd name="connsiteY9" fmla="*/ 739140 h 1520190"/>
                <a:gd name="connsiteX10" fmla="*/ 2407920 w 4370070"/>
                <a:gd name="connsiteY10" fmla="*/ 548640 h 1520190"/>
                <a:gd name="connsiteX11" fmla="*/ 2834640 w 4370070"/>
                <a:gd name="connsiteY11" fmla="*/ 373380 h 1520190"/>
                <a:gd name="connsiteX12" fmla="*/ 3303270 w 4370070"/>
                <a:gd name="connsiteY12" fmla="*/ 224790 h 1520190"/>
                <a:gd name="connsiteX13" fmla="*/ 3825240 w 4370070"/>
                <a:gd name="connsiteY13" fmla="*/ 106680 h 1520190"/>
                <a:gd name="connsiteX14" fmla="*/ 4370070 w 4370070"/>
                <a:gd name="connsiteY14" fmla="*/ 0 h 1520190"/>
                <a:gd name="connsiteX0" fmla="*/ 0 w 4370070"/>
                <a:gd name="connsiteY0" fmla="*/ 1520190 h 1520190"/>
                <a:gd name="connsiteX1" fmla="*/ 284094 w 4370070"/>
                <a:gd name="connsiteY1" fmla="*/ 1386907 h 1520190"/>
                <a:gd name="connsiteX2" fmla="*/ 605790 w 4370070"/>
                <a:gd name="connsiteY2" fmla="*/ 1266896 h 1520190"/>
                <a:gd name="connsiteX3" fmla="*/ 899160 w 4370070"/>
                <a:gd name="connsiteY3" fmla="*/ 1137328 h 1520190"/>
                <a:gd name="connsiteX4" fmla="*/ 1087744 w 4370070"/>
                <a:gd name="connsiteY4" fmla="*/ 1192530 h 1520190"/>
                <a:gd name="connsiteX5" fmla="*/ 1209676 w 4370070"/>
                <a:gd name="connsiteY5" fmla="*/ 1230716 h 1520190"/>
                <a:gd name="connsiteX6" fmla="*/ 1312545 w 4370070"/>
                <a:gd name="connsiteY6" fmla="*/ 1223067 h 1520190"/>
                <a:gd name="connsiteX7" fmla="*/ 1396385 w 4370070"/>
                <a:gd name="connsiteY7" fmla="*/ 1156562 h 1520190"/>
                <a:gd name="connsiteX8" fmla="*/ 1704945 w 4370070"/>
                <a:gd name="connsiteY8" fmla="*/ 939180 h 1520190"/>
                <a:gd name="connsiteX9" fmla="*/ 2030730 w 4370070"/>
                <a:gd name="connsiteY9" fmla="*/ 739140 h 1520190"/>
                <a:gd name="connsiteX10" fmla="*/ 2407920 w 4370070"/>
                <a:gd name="connsiteY10" fmla="*/ 548640 h 1520190"/>
                <a:gd name="connsiteX11" fmla="*/ 2834640 w 4370070"/>
                <a:gd name="connsiteY11" fmla="*/ 373380 h 1520190"/>
                <a:gd name="connsiteX12" fmla="*/ 3303270 w 4370070"/>
                <a:gd name="connsiteY12" fmla="*/ 224790 h 1520190"/>
                <a:gd name="connsiteX13" fmla="*/ 3825240 w 4370070"/>
                <a:gd name="connsiteY13" fmla="*/ 106680 h 1520190"/>
                <a:gd name="connsiteX14" fmla="*/ 4370070 w 4370070"/>
                <a:gd name="connsiteY14" fmla="*/ 0 h 1520190"/>
                <a:gd name="connsiteX0" fmla="*/ 0 w 4370070"/>
                <a:gd name="connsiteY0" fmla="*/ 1520190 h 1520190"/>
                <a:gd name="connsiteX1" fmla="*/ 284094 w 4370070"/>
                <a:gd name="connsiteY1" fmla="*/ 1386907 h 1520190"/>
                <a:gd name="connsiteX2" fmla="*/ 605790 w 4370070"/>
                <a:gd name="connsiteY2" fmla="*/ 1266896 h 1520190"/>
                <a:gd name="connsiteX3" fmla="*/ 899160 w 4370070"/>
                <a:gd name="connsiteY3" fmla="*/ 1137328 h 1520190"/>
                <a:gd name="connsiteX4" fmla="*/ 1087744 w 4370070"/>
                <a:gd name="connsiteY4" fmla="*/ 1192530 h 1520190"/>
                <a:gd name="connsiteX5" fmla="*/ 1209676 w 4370070"/>
                <a:gd name="connsiteY5" fmla="*/ 1230716 h 1520190"/>
                <a:gd name="connsiteX6" fmla="*/ 1312545 w 4370070"/>
                <a:gd name="connsiteY6" fmla="*/ 1223067 h 1520190"/>
                <a:gd name="connsiteX7" fmla="*/ 1396385 w 4370070"/>
                <a:gd name="connsiteY7" fmla="*/ 1156562 h 1520190"/>
                <a:gd name="connsiteX8" fmla="*/ 1704945 w 4370070"/>
                <a:gd name="connsiteY8" fmla="*/ 939180 h 1520190"/>
                <a:gd name="connsiteX9" fmla="*/ 2030730 w 4370070"/>
                <a:gd name="connsiteY9" fmla="*/ 739140 h 1520190"/>
                <a:gd name="connsiteX10" fmla="*/ 2407920 w 4370070"/>
                <a:gd name="connsiteY10" fmla="*/ 548640 h 1520190"/>
                <a:gd name="connsiteX11" fmla="*/ 2834640 w 4370070"/>
                <a:gd name="connsiteY11" fmla="*/ 373380 h 1520190"/>
                <a:gd name="connsiteX12" fmla="*/ 3303270 w 4370070"/>
                <a:gd name="connsiteY12" fmla="*/ 224790 h 1520190"/>
                <a:gd name="connsiteX13" fmla="*/ 3825240 w 4370070"/>
                <a:gd name="connsiteY13" fmla="*/ 106680 h 1520190"/>
                <a:gd name="connsiteX14" fmla="*/ 4370070 w 4370070"/>
                <a:gd name="connsiteY14" fmla="*/ 0 h 1520190"/>
                <a:gd name="connsiteX0" fmla="*/ 0 w 4370070"/>
                <a:gd name="connsiteY0" fmla="*/ 1520190 h 1520190"/>
                <a:gd name="connsiteX1" fmla="*/ 284094 w 4370070"/>
                <a:gd name="connsiteY1" fmla="*/ 1386907 h 1520190"/>
                <a:gd name="connsiteX2" fmla="*/ 603875 w 4370070"/>
                <a:gd name="connsiteY2" fmla="*/ 1261224 h 1520190"/>
                <a:gd name="connsiteX3" fmla="*/ 899160 w 4370070"/>
                <a:gd name="connsiteY3" fmla="*/ 1137328 h 1520190"/>
                <a:gd name="connsiteX4" fmla="*/ 1087744 w 4370070"/>
                <a:gd name="connsiteY4" fmla="*/ 1192530 h 1520190"/>
                <a:gd name="connsiteX5" fmla="*/ 1209676 w 4370070"/>
                <a:gd name="connsiteY5" fmla="*/ 1230716 h 1520190"/>
                <a:gd name="connsiteX6" fmla="*/ 1312545 w 4370070"/>
                <a:gd name="connsiteY6" fmla="*/ 1223067 h 1520190"/>
                <a:gd name="connsiteX7" fmla="*/ 1396385 w 4370070"/>
                <a:gd name="connsiteY7" fmla="*/ 1156562 h 1520190"/>
                <a:gd name="connsiteX8" fmla="*/ 1704945 w 4370070"/>
                <a:gd name="connsiteY8" fmla="*/ 939180 h 1520190"/>
                <a:gd name="connsiteX9" fmla="*/ 2030730 w 4370070"/>
                <a:gd name="connsiteY9" fmla="*/ 739140 h 1520190"/>
                <a:gd name="connsiteX10" fmla="*/ 2407920 w 4370070"/>
                <a:gd name="connsiteY10" fmla="*/ 548640 h 1520190"/>
                <a:gd name="connsiteX11" fmla="*/ 2834640 w 4370070"/>
                <a:gd name="connsiteY11" fmla="*/ 373380 h 1520190"/>
                <a:gd name="connsiteX12" fmla="*/ 3303270 w 4370070"/>
                <a:gd name="connsiteY12" fmla="*/ 224790 h 1520190"/>
                <a:gd name="connsiteX13" fmla="*/ 3825240 w 4370070"/>
                <a:gd name="connsiteY13" fmla="*/ 106680 h 1520190"/>
                <a:gd name="connsiteX14" fmla="*/ 4370070 w 4370070"/>
                <a:gd name="connsiteY14" fmla="*/ 0 h 1520190"/>
                <a:gd name="connsiteX0" fmla="*/ 0 w 4370070"/>
                <a:gd name="connsiteY0" fmla="*/ 1520190 h 1520190"/>
                <a:gd name="connsiteX1" fmla="*/ 284094 w 4370070"/>
                <a:gd name="connsiteY1" fmla="*/ 1386907 h 1520190"/>
                <a:gd name="connsiteX2" fmla="*/ 603875 w 4370070"/>
                <a:gd name="connsiteY2" fmla="*/ 1261224 h 1520190"/>
                <a:gd name="connsiteX3" fmla="*/ 899160 w 4370070"/>
                <a:gd name="connsiteY3" fmla="*/ 1137328 h 1520190"/>
                <a:gd name="connsiteX4" fmla="*/ 1087744 w 4370070"/>
                <a:gd name="connsiteY4" fmla="*/ 1192530 h 1520190"/>
                <a:gd name="connsiteX5" fmla="*/ 1209676 w 4370070"/>
                <a:gd name="connsiteY5" fmla="*/ 1230716 h 1520190"/>
                <a:gd name="connsiteX6" fmla="*/ 1310630 w 4370070"/>
                <a:gd name="connsiteY6" fmla="*/ 1213613 h 1520190"/>
                <a:gd name="connsiteX7" fmla="*/ 1396385 w 4370070"/>
                <a:gd name="connsiteY7" fmla="*/ 1156562 h 1520190"/>
                <a:gd name="connsiteX8" fmla="*/ 1704945 w 4370070"/>
                <a:gd name="connsiteY8" fmla="*/ 939180 h 1520190"/>
                <a:gd name="connsiteX9" fmla="*/ 2030730 w 4370070"/>
                <a:gd name="connsiteY9" fmla="*/ 739140 h 1520190"/>
                <a:gd name="connsiteX10" fmla="*/ 2407920 w 4370070"/>
                <a:gd name="connsiteY10" fmla="*/ 548640 h 1520190"/>
                <a:gd name="connsiteX11" fmla="*/ 2834640 w 4370070"/>
                <a:gd name="connsiteY11" fmla="*/ 373380 h 1520190"/>
                <a:gd name="connsiteX12" fmla="*/ 3303270 w 4370070"/>
                <a:gd name="connsiteY12" fmla="*/ 224790 h 1520190"/>
                <a:gd name="connsiteX13" fmla="*/ 3825240 w 4370070"/>
                <a:gd name="connsiteY13" fmla="*/ 106680 h 1520190"/>
                <a:gd name="connsiteX14" fmla="*/ 4370070 w 4370070"/>
                <a:gd name="connsiteY14" fmla="*/ 0 h 152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70070" h="1520190">
                  <a:moveTo>
                    <a:pt x="0" y="1520190"/>
                  </a:moveTo>
                  <a:lnTo>
                    <a:pt x="284094" y="1386907"/>
                  </a:lnTo>
                  <a:cubicBezTo>
                    <a:pt x="391326" y="1346903"/>
                    <a:pt x="501364" y="1302821"/>
                    <a:pt x="603875" y="1261224"/>
                  </a:cubicBezTo>
                  <a:cubicBezTo>
                    <a:pt x="706386" y="1219627"/>
                    <a:pt x="818515" y="1148777"/>
                    <a:pt x="899160" y="1137328"/>
                  </a:cubicBezTo>
                  <a:cubicBezTo>
                    <a:pt x="979805" y="1125879"/>
                    <a:pt x="1035991" y="1176965"/>
                    <a:pt x="1087744" y="1192530"/>
                  </a:cubicBezTo>
                  <a:cubicBezTo>
                    <a:pt x="1139497" y="1208095"/>
                    <a:pt x="1172529" y="1227202"/>
                    <a:pt x="1209676" y="1230716"/>
                  </a:cubicBezTo>
                  <a:cubicBezTo>
                    <a:pt x="1246823" y="1234230"/>
                    <a:pt x="1279512" y="1225972"/>
                    <a:pt x="1310630" y="1213613"/>
                  </a:cubicBezTo>
                  <a:cubicBezTo>
                    <a:pt x="1341748" y="1201254"/>
                    <a:pt x="1330666" y="1202301"/>
                    <a:pt x="1396385" y="1156562"/>
                  </a:cubicBezTo>
                  <a:cubicBezTo>
                    <a:pt x="1462104" y="1110823"/>
                    <a:pt x="1599221" y="1008750"/>
                    <a:pt x="1704945" y="939180"/>
                  </a:cubicBezTo>
                  <a:cubicBezTo>
                    <a:pt x="1810669" y="869610"/>
                    <a:pt x="1913568" y="804230"/>
                    <a:pt x="2030730" y="739140"/>
                  </a:cubicBezTo>
                  <a:cubicBezTo>
                    <a:pt x="2147893" y="674050"/>
                    <a:pt x="2273935" y="609600"/>
                    <a:pt x="2407920" y="548640"/>
                  </a:cubicBezTo>
                  <a:cubicBezTo>
                    <a:pt x="2541905" y="487680"/>
                    <a:pt x="2685415" y="427355"/>
                    <a:pt x="2834640" y="373380"/>
                  </a:cubicBezTo>
                  <a:cubicBezTo>
                    <a:pt x="2983865" y="319405"/>
                    <a:pt x="3138170" y="269240"/>
                    <a:pt x="3303270" y="224790"/>
                  </a:cubicBezTo>
                  <a:cubicBezTo>
                    <a:pt x="3468370" y="180340"/>
                    <a:pt x="3647440" y="144145"/>
                    <a:pt x="3825240" y="106680"/>
                  </a:cubicBezTo>
                  <a:cubicBezTo>
                    <a:pt x="4003040" y="69215"/>
                    <a:pt x="4186555" y="34607"/>
                    <a:pt x="4370070" y="0"/>
                  </a:cubicBezTo>
                </a:path>
              </a:pathLst>
            </a:cu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Freeform: Shape 66">
              <a:extLst>
                <a:ext uri="{FF2B5EF4-FFF2-40B4-BE49-F238E27FC236}">
                  <a16:creationId xmlns:a16="http://schemas.microsoft.com/office/drawing/2014/main" id="{F48A8402-1DA2-BD2E-2E30-0AE85045A9DF}"/>
                </a:ext>
              </a:extLst>
            </p:cNvPr>
            <p:cNvSpPr/>
            <p:nvPr/>
          </p:nvSpPr>
          <p:spPr>
            <a:xfrm>
              <a:off x="4211320" y="2643551"/>
              <a:ext cx="4346702" cy="498415"/>
            </a:xfrm>
            <a:custGeom>
              <a:avLst/>
              <a:gdLst>
                <a:gd name="connsiteX0" fmla="*/ 0 w 4386072"/>
                <a:gd name="connsiteY0" fmla="*/ 387096 h 498923"/>
                <a:gd name="connsiteX1" fmla="*/ 320040 w 4386072"/>
                <a:gd name="connsiteY1" fmla="*/ 368808 h 498923"/>
                <a:gd name="connsiteX2" fmla="*/ 515112 w 4386072"/>
                <a:gd name="connsiteY2" fmla="*/ 304800 h 498923"/>
                <a:gd name="connsiteX3" fmla="*/ 694944 w 4386072"/>
                <a:gd name="connsiteY3" fmla="*/ 274320 h 498923"/>
                <a:gd name="connsiteX4" fmla="*/ 816864 w 4386072"/>
                <a:gd name="connsiteY4" fmla="*/ 256032 h 498923"/>
                <a:gd name="connsiteX5" fmla="*/ 896112 w 4386072"/>
                <a:gd name="connsiteY5" fmla="*/ 243840 h 498923"/>
                <a:gd name="connsiteX6" fmla="*/ 972312 w 4386072"/>
                <a:gd name="connsiteY6" fmla="*/ 243840 h 498923"/>
                <a:gd name="connsiteX7" fmla="*/ 1033272 w 4386072"/>
                <a:gd name="connsiteY7" fmla="*/ 292608 h 498923"/>
                <a:gd name="connsiteX8" fmla="*/ 1085088 w 4386072"/>
                <a:gd name="connsiteY8" fmla="*/ 338328 h 498923"/>
                <a:gd name="connsiteX9" fmla="*/ 1130808 w 4386072"/>
                <a:gd name="connsiteY9" fmla="*/ 411480 h 498923"/>
                <a:gd name="connsiteX10" fmla="*/ 1179576 w 4386072"/>
                <a:gd name="connsiteY10" fmla="*/ 454152 h 498923"/>
                <a:gd name="connsiteX11" fmla="*/ 1213104 w 4386072"/>
                <a:gd name="connsiteY11" fmla="*/ 481584 h 498923"/>
                <a:gd name="connsiteX12" fmla="*/ 1246632 w 4386072"/>
                <a:gd name="connsiteY12" fmla="*/ 496824 h 498923"/>
                <a:gd name="connsiteX13" fmla="*/ 1304544 w 4386072"/>
                <a:gd name="connsiteY13" fmla="*/ 496824 h 498923"/>
                <a:gd name="connsiteX14" fmla="*/ 1368552 w 4386072"/>
                <a:gd name="connsiteY14" fmla="*/ 478536 h 498923"/>
                <a:gd name="connsiteX15" fmla="*/ 1435608 w 4386072"/>
                <a:gd name="connsiteY15" fmla="*/ 463296 h 498923"/>
                <a:gd name="connsiteX16" fmla="*/ 1542288 w 4386072"/>
                <a:gd name="connsiteY16" fmla="*/ 423672 h 498923"/>
                <a:gd name="connsiteX17" fmla="*/ 1618488 w 4386072"/>
                <a:gd name="connsiteY17" fmla="*/ 393192 h 498923"/>
                <a:gd name="connsiteX18" fmla="*/ 1694688 w 4386072"/>
                <a:gd name="connsiteY18" fmla="*/ 359664 h 498923"/>
                <a:gd name="connsiteX19" fmla="*/ 1743456 w 4386072"/>
                <a:gd name="connsiteY19" fmla="*/ 347472 h 498923"/>
                <a:gd name="connsiteX20" fmla="*/ 1804416 w 4386072"/>
                <a:gd name="connsiteY20" fmla="*/ 316992 h 498923"/>
                <a:gd name="connsiteX21" fmla="*/ 1908048 w 4386072"/>
                <a:gd name="connsiteY21" fmla="*/ 292608 h 498923"/>
                <a:gd name="connsiteX22" fmla="*/ 2002536 w 4386072"/>
                <a:gd name="connsiteY22" fmla="*/ 265176 h 498923"/>
                <a:gd name="connsiteX23" fmla="*/ 2243328 w 4386072"/>
                <a:gd name="connsiteY23" fmla="*/ 210312 h 498923"/>
                <a:gd name="connsiteX24" fmla="*/ 2462784 w 4386072"/>
                <a:gd name="connsiteY24" fmla="*/ 179832 h 498923"/>
                <a:gd name="connsiteX25" fmla="*/ 2822448 w 4386072"/>
                <a:gd name="connsiteY25" fmla="*/ 121920 h 498923"/>
                <a:gd name="connsiteX26" fmla="*/ 3310128 w 4386072"/>
                <a:gd name="connsiteY26" fmla="*/ 73152 h 498923"/>
                <a:gd name="connsiteX27" fmla="*/ 3709416 w 4386072"/>
                <a:gd name="connsiteY27" fmla="*/ 39624 h 498923"/>
                <a:gd name="connsiteX28" fmla="*/ 4044696 w 4386072"/>
                <a:gd name="connsiteY28" fmla="*/ 21336 h 498923"/>
                <a:gd name="connsiteX29" fmla="*/ 4386072 w 4386072"/>
                <a:gd name="connsiteY29" fmla="*/ 0 h 498923"/>
                <a:gd name="connsiteX0" fmla="*/ 0 w 4386072"/>
                <a:gd name="connsiteY0" fmla="*/ 387096 h 498923"/>
                <a:gd name="connsiteX1" fmla="*/ 320040 w 4386072"/>
                <a:gd name="connsiteY1" fmla="*/ 368808 h 498923"/>
                <a:gd name="connsiteX2" fmla="*/ 515112 w 4386072"/>
                <a:gd name="connsiteY2" fmla="*/ 304800 h 498923"/>
                <a:gd name="connsiteX3" fmla="*/ 694944 w 4386072"/>
                <a:gd name="connsiteY3" fmla="*/ 274320 h 498923"/>
                <a:gd name="connsiteX4" fmla="*/ 816864 w 4386072"/>
                <a:gd name="connsiteY4" fmla="*/ 256032 h 498923"/>
                <a:gd name="connsiteX5" fmla="*/ 896112 w 4386072"/>
                <a:gd name="connsiteY5" fmla="*/ 243840 h 498923"/>
                <a:gd name="connsiteX6" fmla="*/ 972312 w 4386072"/>
                <a:gd name="connsiteY6" fmla="*/ 243840 h 498923"/>
                <a:gd name="connsiteX7" fmla="*/ 1033272 w 4386072"/>
                <a:gd name="connsiteY7" fmla="*/ 292608 h 498923"/>
                <a:gd name="connsiteX8" fmla="*/ 1079353 w 4386072"/>
                <a:gd name="connsiteY8" fmla="*/ 347853 h 498923"/>
                <a:gd name="connsiteX9" fmla="*/ 1130808 w 4386072"/>
                <a:gd name="connsiteY9" fmla="*/ 411480 h 498923"/>
                <a:gd name="connsiteX10" fmla="*/ 1179576 w 4386072"/>
                <a:gd name="connsiteY10" fmla="*/ 454152 h 498923"/>
                <a:gd name="connsiteX11" fmla="*/ 1213104 w 4386072"/>
                <a:gd name="connsiteY11" fmla="*/ 481584 h 498923"/>
                <a:gd name="connsiteX12" fmla="*/ 1246632 w 4386072"/>
                <a:gd name="connsiteY12" fmla="*/ 496824 h 498923"/>
                <a:gd name="connsiteX13" fmla="*/ 1304544 w 4386072"/>
                <a:gd name="connsiteY13" fmla="*/ 496824 h 498923"/>
                <a:gd name="connsiteX14" fmla="*/ 1368552 w 4386072"/>
                <a:gd name="connsiteY14" fmla="*/ 478536 h 498923"/>
                <a:gd name="connsiteX15" fmla="*/ 1435608 w 4386072"/>
                <a:gd name="connsiteY15" fmla="*/ 463296 h 498923"/>
                <a:gd name="connsiteX16" fmla="*/ 1542288 w 4386072"/>
                <a:gd name="connsiteY16" fmla="*/ 423672 h 498923"/>
                <a:gd name="connsiteX17" fmla="*/ 1618488 w 4386072"/>
                <a:gd name="connsiteY17" fmla="*/ 393192 h 498923"/>
                <a:gd name="connsiteX18" fmla="*/ 1694688 w 4386072"/>
                <a:gd name="connsiteY18" fmla="*/ 359664 h 498923"/>
                <a:gd name="connsiteX19" fmla="*/ 1743456 w 4386072"/>
                <a:gd name="connsiteY19" fmla="*/ 347472 h 498923"/>
                <a:gd name="connsiteX20" fmla="*/ 1804416 w 4386072"/>
                <a:gd name="connsiteY20" fmla="*/ 316992 h 498923"/>
                <a:gd name="connsiteX21" fmla="*/ 1908048 w 4386072"/>
                <a:gd name="connsiteY21" fmla="*/ 292608 h 498923"/>
                <a:gd name="connsiteX22" fmla="*/ 2002536 w 4386072"/>
                <a:gd name="connsiteY22" fmla="*/ 265176 h 498923"/>
                <a:gd name="connsiteX23" fmla="*/ 2243328 w 4386072"/>
                <a:gd name="connsiteY23" fmla="*/ 210312 h 498923"/>
                <a:gd name="connsiteX24" fmla="*/ 2462784 w 4386072"/>
                <a:gd name="connsiteY24" fmla="*/ 179832 h 498923"/>
                <a:gd name="connsiteX25" fmla="*/ 2822448 w 4386072"/>
                <a:gd name="connsiteY25" fmla="*/ 121920 h 498923"/>
                <a:gd name="connsiteX26" fmla="*/ 3310128 w 4386072"/>
                <a:gd name="connsiteY26" fmla="*/ 73152 h 498923"/>
                <a:gd name="connsiteX27" fmla="*/ 3709416 w 4386072"/>
                <a:gd name="connsiteY27" fmla="*/ 39624 h 498923"/>
                <a:gd name="connsiteX28" fmla="*/ 4044696 w 4386072"/>
                <a:gd name="connsiteY28" fmla="*/ 21336 h 498923"/>
                <a:gd name="connsiteX29" fmla="*/ 4386072 w 4386072"/>
                <a:gd name="connsiteY29" fmla="*/ 0 h 498923"/>
                <a:gd name="connsiteX0" fmla="*/ 0 w 4386072"/>
                <a:gd name="connsiteY0" fmla="*/ 387096 h 498923"/>
                <a:gd name="connsiteX1" fmla="*/ 320040 w 4386072"/>
                <a:gd name="connsiteY1" fmla="*/ 368808 h 498923"/>
                <a:gd name="connsiteX2" fmla="*/ 515112 w 4386072"/>
                <a:gd name="connsiteY2" fmla="*/ 304800 h 498923"/>
                <a:gd name="connsiteX3" fmla="*/ 694944 w 4386072"/>
                <a:gd name="connsiteY3" fmla="*/ 274320 h 498923"/>
                <a:gd name="connsiteX4" fmla="*/ 816864 w 4386072"/>
                <a:gd name="connsiteY4" fmla="*/ 256032 h 498923"/>
                <a:gd name="connsiteX5" fmla="*/ 896112 w 4386072"/>
                <a:gd name="connsiteY5" fmla="*/ 243840 h 498923"/>
                <a:gd name="connsiteX6" fmla="*/ 972312 w 4386072"/>
                <a:gd name="connsiteY6" fmla="*/ 243840 h 498923"/>
                <a:gd name="connsiteX7" fmla="*/ 1033272 w 4386072"/>
                <a:gd name="connsiteY7" fmla="*/ 292608 h 498923"/>
                <a:gd name="connsiteX8" fmla="*/ 1079353 w 4386072"/>
                <a:gd name="connsiteY8" fmla="*/ 347853 h 498923"/>
                <a:gd name="connsiteX9" fmla="*/ 1130808 w 4386072"/>
                <a:gd name="connsiteY9" fmla="*/ 411480 h 498923"/>
                <a:gd name="connsiteX10" fmla="*/ 1179576 w 4386072"/>
                <a:gd name="connsiteY10" fmla="*/ 454152 h 498923"/>
                <a:gd name="connsiteX11" fmla="*/ 1213104 w 4386072"/>
                <a:gd name="connsiteY11" fmla="*/ 481584 h 498923"/>
                <a:gd name="connsiteX12" fmla="*/ 1246632 w 4386072"/>
                <a:gd name="connsiteY12" fmla="*/ 496824 h 498923"/>
                <a:gd name="connsiteX13" fmla="*/ 1304544 w 4386072"/>
                <a:gd name="connsiteY13" fmla="*/ 496824 h 498923"/>
                <a:gd name="connsiteX14" fmla="*/ 1368552 w 4386072"/>
                <a:gd name="connsiteY14" fmla="*/ 478536 h 498923"/>
                <a:gd name="connsiteX15" fmla="*/ 1435608 w 4386072"/>
                <a:gd name="connsiteY15" fmla="*/ 463296 h 498923"/>
                <a:gd name="connsiteX16" fmla="*/ 1542288 w 4386072"/>
                <a:gd name="connsiteY16" fmla="*/ 423672 h 498923"/>
                <a:gd name="connsiteX17" fmla="*/ 1618488 w 4386072"/>
                <a:gd name="connsiteY17" fmla="*/ 393192 h 498923"/>
                <a:gd name="connsiteX18" fmla="*/ 1694688 w 4386072"/>
                <a:gd name="connsiteY18" fmla="*/ 367284 h 498923"/>
                <a:gd name="connsiteX19" fmla="*/ 1743456 w 4386072"/>
                <a:gd name="connsiteY19" fmla="*/ 347472 h 498923"/>
                <a:gd name="connsiteX20" fmla="*/ 1804416 w 4386072"/>
                <a:gd name="connsiteY20" fmla="*/ 316992 h 498923"/>
                <a:gd name="connsiteX21" fmla="*/ 1908048 w 4386072"/>
                <a:gd name="connsiteY21" fmla="*/ 292608 h 498923"/>
                <a:gd name="connsiteX22" fmla="*/ 2002536 w 4386072"/>
                <a:gd name="connsiteY22" fmla="*/ 265176 h 498923"/>
                <a:gd name="connsiteX23" fmla="*/ 2243328 w 4386072"/>
                <a:gd name="connsiteY23" fmla="*/ 210312 h 498923"/>
                <a:gd name="connsiteX24" fmla="*/ 2462784 w 4386072"/>
                <a:gd name="connsiteY24" fmla="*/ 179832 h 498923"/>
                <a:gd name="connsiteX25" fmla="*/ 2822448 w 4386072"/>
                <a:gd name="connsiteY25" fmla="*/ 121920 h 498923"/>
                <a:gd name="connsiteX26" fmla="*/ 3310128 w 4386072"/>
                <a:gd name="connsiteY26" fmla="*/ 73152 h 498923"/>
                <a:gd name="connsiteX27" fmla="*/ 3709416 w 4386072"/>
                <a:gd name="connsiteY27" fmla="*/ 39624 h 498923"/>
                <a:gd name="connsiteX28" fmla="*/ 4044696 w 4386072"/>
                <a:gd name="connsiteY28" fmla="*/ 21336 h 498923"/>
                <a:gd name="connsiteX29" fmla="*/ 4386072 w 4386072"/>
                <a:gd name="connsiteY29" fmla="*/ 0 h 498923"/>
                <a:gd name="connsiteX0" fmla="*/ 0 w 4386072"/>
                <a:gd name="connsiteY0" fmla="*/ 387096 h 498923"/>
                <a:gd name="connsiteX1" fmla="*/ 320040 w 4386072"/>
                <a:gd name="connsiteY1" fmla="*/ 368808 h 498923"/>
                <a:gd name="connsiteX2" fmla="*/ 515112 w 4386072"/>
                <a:gd name="connsiteY2" fmla="*/ 304800 h 498923"/>
                <a:gd name="connsiteX3" fmla="*/ 694944 w 4386072"/>
                <a:gd name="connsiteY3" fmla="*/ 274320 h 498923"/>
                <a:gd name="connsiteX4" fmla="*/ 816864 w 4386072"/>
                <a:gd name="connsiteY4" fmla="*/ 256032 h 498923"/>
                <a:gd name="connsiteX5" fmla="*/ 896112 w 4386072"/>
                <a:gd name="connsiteY5" fmla="*/ 243840 h 498923"/>
                <a:gd name="connsiteX6" fmla="*/ 972312 w 4386072"/>
                <a:gd name="connsiteY6" fmla="*/ 243840 h 498923"/>
                <a:gd name="connsiteX7" fmla="*/ 1033272 w 4386072"/>
                <a:gd name="connsiteY7" fmla="*/ 292608 h 498923"/>
                <a:gd name="connsiteX8" fmla="*/ 1079353 w 4386072"/>
                <a:gd name="connsiteY8" fmla="*/ 347853 h 498923"/>
                <a:gd name="connsiteX9" fmla="*/ 1130808 w 4386072"/>
                <a:gd name="connsiteY9" fmla="*/ 411480 h 498923"/>
                <a:gd name="connsiteX10" fmla="*/ 1179576 w 4386072"/>
                <a:gd name="connsiteY10" fmla="*/ 454152 h 498923"/>
                <a:gd name="connsiteX11" fmla="*/ 1213104 w 4386072"/>
                <a:gd name="connsiteY11" fmla="*/ 481584 h 498923"/>
                <a:gd name="connsiteX12" fmla="*/ 1246632 w 4386072"/>
                <a:gd name="connsiteY12" fmla="*/ 496824 h 498923"/>
                <a:gd name="connsiteX13" fmla="*/ 1304544 w 4386072"/>
                <a:gd name="connsiteY13" fmla="*/ 496824 h 498923"/>
                <a:gd name="connsiteX14" fmla="*/ 1368552 w 4386072"/>
                <a:gd name="connsiteY14" fmla="*/ 478536 h 498923"/>
                <a:gd name="connsiteX15" fmla="*/ 1435608 w 4386072"/>
                <a:gd name="connsiteY15" fmla="*/ 463296 h 498923"/>
                <a:gd name="connsiteX16" fmla="*/ 1542288 w 4386072"/>
                <a:gd name="connsiteY16" fmla="*/ 423672 h 498923"/>
                <a:gd name="connsiteX17" fmla="*/ 1618488 w 4386072"/>
                <a:gd name="connsiteY17" fmla="*/ 393192 h 498923"/>
                <a:gd name="connsiteX18" fmla="*/ 1694688 w 4386072"/>
                <a:gd name="connsiteY18" fmla="*/ 367284 h 498923"/>
                <a:gd name="connsiteX19" fmla="*/ 1743456 w 4386072"/>
                <a:gd name="connsiteY19" fmla="*/ 347472 h 498923"/>
                <a:gd name="connsiteX20" fmla="*/ 1810151 w 4386072"/>
                <a:gd name="connsiteY20" fmla="*/ 318897 h 498923"/>
                <a:gd name="connsiteX21" fmla="*/ 1908048 w 4386072"/>
                <a:gd name="connsiteY21" fmla="*/ 292608 h 498923"/>
                <a:gd name="connsiteX22" fmla="*/ 2002536 w 4386072"/>
                <a:gd name="connsiteY22" fmla="*/ 265176 h 498923"/>
                <a:gd name="connsiteX23" fmla="*/ 2243328 w 4386072"/>
                <a:gd name="connsiteY23" fmla="*/ 210312 h 498923"/>
                <a:gd name="connsiteX24" fmla="*/ 2462784 w 4386072"/>
                <a:gd name="connsiteY24" fmla="*/ 179832 h 498923"/>
                <a:gd name="connsiteX25" fmla="*/ 2822448 w 4386072"/>
                <a:gd name="connsiteY25" fmla="*/ 121920 h 498923"/>
                <a:gd name="connsiteX26" fmla="*/ 3310128 w 4386072"/>
                <a:gd name="connsiteY26" fmla="*/ 73152 h 498923"/>
                <a:gd name="connsiteX27" fmla="*/ 3709416 w 4386072"/>
                <a:gd name="connsiteY27" fmla="*/ 39624 h 498923"/>
                <a:gd name="connsiteX28" fmla="*/ 4044696 w 4386072"/>
                <a:gd name="connsiteY28" fmla="*/ 21336 h 498923"/>
                <a:gd name="connsiteX29" fmla="*/ 4386072 w 4386072"/>
                <a:gd name="connsiteY29" fmla="*/ 0 h 498923"/>
                <a:gd name="connsiteX0" fmla="*/ 0 w 4386072"/>
                <a:gd name="connsiteY0" fmla="*/ 387096 h 498415"/>
                <a:gd name="connsiteX1" fmla="*/ 320040 w 4386072"/>
                <a:gd name="connsiteY1" fmla="*/ 368808 h 498415"/>
                <a:gd name="connsiteX2" fmla="*/ 515112 w 4386072"/>
                <a:gd name="connsiteY2" fmla="*/ 304800 h 498415"/>
                <a:gd name="connsiteX3" fmla="*/ 694944 w 4386072"/>
                <a:gd name="connsiteY3" fmla="*/ 274320 h 498415"/>
                <a:gd name="connsiteX4" fmla="*/ 816864 w 4386072"/>
                <a:gd name="connsiteY4" fmla="*/ 256032 h 498415"/>
                <a:gd name="connsiteX5" fmla="*/ 896112 w 4386072"/>
                <a:gd name="connsiteY5" fmla="*/ 243840 h 498415"/>
                <a:gd name="connsiteX6" fmla="*/ 972312 w 4386072"/>
                <a:gd name="connsiteY6" fmla="*/ 243840 h 498415"/>
                <a:gd name="connsiteX7" fmla="*/ 1033272 w 4386072"/>
                <a:gd name="connsiteY7" fmla="*/ 292608 h 498415"/>
                <a:gd name="connsiteX8" fmla="*/ 1079353 w 4386072"/>
                <a:gd name="connsiteY8" fmla="*/ 347853 h 498415"/>
                <a:gd name="connsiteX9" fmla="*/ 1130808 w 4386072"/>
                <a:gd name="connsiteY9" fmla="*/ 411480 h 498415"/>
                <a:gd name="connsiteX10" fmla="*/ 1179576 w 4386072"/>
                <a:gd name="connsiteY10" fmla="*/ 454152 h 498415"/>
                <a:gd name="connsiteX11" fmla="*/ 1207337 w 4386072"/>
                <a:gd name="connsiteY11" fmla="*/ 491109 h 498415"/>
                <a:gd name="connsiteX12" fmla="*/ 1246632 w 4386072"/>
                <a:gd name="connsiteY12" fmla="*/ 496824 h 498415"/>
                <a:gd name="connsiteX13" fmla="*/ 1304544 w 4386072"/>
                <a:gd name="connsiteY13" fmla="*/ 496824 h 498415"/>
                <a:gd name="connsiteX14" fmla="*/ 1368552 w 4386072"/>
                <a:gd name="connsiteY14" fmla="*/ 478536 h 498415"/>
                <a:gd name="connsiteX15" fmla="*/ 1435608 w 4386072"/>
                <a:gd name="connsiteY15" fmla="*/ 463296 h 498415"/>
                <a:gd name="connsiteX16" fmla="*/ 1542288 w 4386072"/>
                <a:gd name="connsiteY16" fmla="*/ 423672 h 498415"/>
                <a:gd name="connsiteX17" fmla="*/ 1618488 w 4386072"/>
                <a:gd name="connsiteY17" fmla="*/ 393192 h 498415"/>
                <a:gd name="connsiteX18" fmla="*/ 1694688 w 4386072"/>
                <a:gd name="connsiteY18" fmla="*/ 367284 h 498415"/>
                <a:gd name="connsiteX19" fmla="*/ 1743456 w 4386072"/>
                <a:gd name="connsiteY19" fmla="*/ 347472 h 498415"/>
                <a:gd name="connsiteX20" fmla="*/ 1810151 w 4386072"/>
                <a:gd name="connsiteY20" fmla="*/ 318897 h 498415"/>
                <a:gd name="connsiteX21" fmla="*/ 1908048 w 4386072"/>
                <a:gd name="connsiteY21" fmla="*/ 292608 h 498415"/>
                <a:gd name="connsiteX22" fmla="*/ 2002536 w 4386072"/>
                <a:gd name="connsiteY22" fmla="*/ 265176 h 498415"/>
                <a:gd name="connsiteX23" fmla="*/ 2243328 w 4386072"/>
                <a:gd name="connsiteY23" fmla="*/ 210312 h 498415"/>
                <a:gd name="connsiteX24" fmla="*/ 2462784 w 4386072"/>
                <a:gd name="connsiteY24" fmla="*/ 179832 h 498415"/>
                <a:gd name="connsiteX25" fmla="*/ 2822448 w 4386072"/>
                <a:gd name="connsiteY25" fmla="*/ 121920 h 498415"/>
                <a:gd name="connsiteX26" fmla="*/ 3310128 w 4386072"/>
                <a:gd name="connsiteY26" fmla="*/ 73152 h 498415"/>
                <a:gd name="connsiteX27" fmla="*/ 3709416 w 4386072"/>
                <a:gd name="connsiteY27" fmla="*/ 39624 h 498415"/>
                <a:gd name="connsiteX28" fmla="*/ 4044696 w 4386072"/>
                <a:gd name="connsiteY28" fmla="*/ 21336 h 498415"/>
                <a:gd name="connsiteX29" fmla="*/ 4386072 w 4386072"/>
                <a:gd name="connsiteY29" fmla="*/ 0 h 498415"/>
                <a:gd name="connsiteX0" fmla="*/ 0 w 4386072"/>
                <a:gd name="connsiteY0" fmla="*/ 387096 h 498415"/>
                <a:gd name="connsiteX1" fmla="*/ 320040 w 4386072"/>
                <a:gd name="connsiteY1" fmla="*/ 368808 h 498415"/>
                <a:gd name="connsiteX2" fmla="*/ 515112 w 4386072"/>
                <a:gd name="connsiteY2" fmla="*/ 304800 h 498415"/>
                <a:gd name="connsiteX3" fmla="*/ 694944 w 4386072"/>
                <a:gd name="connsiteY3" fmla="*/ 274320 h 498415"/>
                <a:gd name="connsiteX4" fmla="*/ 816864 w 4386072"/>
                <a:gd name="connsiteY4" fmla="*/ 256032 h 498415"/>
                <a:gd name="connsiteX5" fmla="*/ 896112 w 4386072"/>
                <a:gd name="connsiteY5" fmla="*/ 243840 h 498415"/>
                <a:gd name="connsiteX6" fmla="*/ 972312 w 4386072"/>
                <a:gd name="connsiteY6" fmla="*/ 243840 h 498415"/>
                <a:gd name="connsiteX7" fmla="*/ 1033272 w 4386072"/>
                <a:gd name="connsiteY7" fmla="*/ 292608 h 498415"/>
                <a:gd name="connsiteX8" fmla="*/ 1079353 w 4386072"/>
                <a:gd name="connsiteY8" fmla="*/ 347853 h 498415"/>
                <a:gd name="connsiteX9" fmla="*/ 1130808 w 4386072"/>
                <a:gd name="connsiteY9" fmla="*/ 411480 h 498415"/>
                <a:gd name="connsiteX10" fmla="*/ 1166120 w 4386072"/>
                <a:gd name="connsiteY10" fmla="*/ 463677 h 498415"/>
                <a:gd name="connsiteX11" fmla="*/ 1207337 w 4386072"/>
                <a:gd name="connsiteY11" fmla="*/ 491109 h 498415"/>
                <a:gd name="connsiteX12" fmla="*/ 1246632 w 4386072"/>
                <a:gd name="connsiteY12" fmla="*/ 496824 h 498415"/>
                <a:gd name="connsiteX13" fmla="*/ 1304544 w 4386072"/>
                <a:gd name="connsiteY13" fmla="*/ 496824 h 498415"/>
                <a:gd name="connsiteX14" fmla="*/ 1368552 w 4386072"/>
                <a:gd name="connsiteY14" fmla="*/ 478536 h 498415"/>
                <a:gd name="connsiteX15" fmla="*/ 1435608 w 4386072"/>
                <a:gd name="connsiteY15" fmla="*/ 463296 h 498415"/>
                <a:gd name="connsiteX16" fmla="*/ 1542288 w 4386072"/>
                <a:gd name="connsiteY16" fmla="*/ 423672 h 498415"/>
                <a:gd name="connsiteX17" fmla="*/ 1618488 w 4386072"/>
                <a:gd name="connsiteY17" fmla="*/ 393192 h 498415"/>
                <a:gd name="connsiteX18" fmla="*/ 1694688 w 4386072"/>
                <a:gd name="connsiteY18" fmla="*/ 367284 h 498415"/>
                <a:gd name="connsiteX19" fmla="*/ 1743456 w 4386072"/>
                <a:gd name="connsiteY19" fmla="*/ 347472 h 498415"/>
                <a:gd name="connsiteX20" fmla="*/ 1810151 w 4386072"/>
                <a:gd name="connsiteY20" fmla="*/ 318897 h 498415"/>
                <a:gd name="connsiteX21" fmla="*/ 1908048 w 4386072"/>
                <a:gd name="connsiteY21" fmla="*/ 292608 h 498415"/>
                <a:gd name="connsiteX22" fmla="*/ 2002536 w 4386072"/>
                <a:gd name="connsiteY22" fmla="*/ 265176 h 498415"/>
                <a:gd name="connsiteX23" fmla="*/ 2243328 w 4386072"/>
                <a:gd name="connsiteY23" fmla="*/ 210312 h 498415"/>
                <a:gd name="connsiteX24" fmla="*/ 2462784 w 4386072"/>
                <a:gd name="connsiteY24" fmla="*/ 179832 h 498415"/>
                <a:gd name="connsiteX25" fmla="*/ 2822448 w 4386072"/>
                <a:gd name="connsiteY25" fmla="*/ 121920 h 498415"/>
                <a:gd name="connsiteX26" fmla="*/ 3310128 w 4386072"/>
                <a:gd name="connsiteY26" fmla="*/ 73152 h 498415"/>
                <a:gd name="connsiteX27" fmla="*/ 3709416 w 4386072"/>
                <a:gd name="connsiteY27" fmla="*/ 39624 h 498415"/>
                <a:gd name="connsiteX28" fmla="*/ 4044696 w 4386072"/>
                <a:gd name="connsiteY28" fmla="*/ 21336 h 498415"/>
                <a:gd name="connsiteX29" fmla="*/ 4386072 w 4386072"/>
                <a:gd name="connsiteY29" fmla="*/ 0 h 498415"/>
                <a:gd name="connsiteX0" fmla="*/ 0 w 4386072"/>
                <a:gd name="connsiteY0" fmla="*/ 387096 h 498415"/>
                <a:gd name="connsiteX1" fmla="*/ 320040 w 4386072"/>
                <a:gd name="connsiteY1" fmla="*/ 368808 h 498415"/>
                <a:gd name="connsiteX2" fmla="*/ 515112 w 4386072"/>
                <a:gd name="connsiteY2" fmla="*/ 304800 h 498415"/>
                <a:gd name="connsiteX3" fmla="*/ 694944 w 4386072"/>
                <a:gd name="connsiteY3" fmla="*/ 274320 h 498415"/>
                <a:gd name="connsiteX4" fmla="*/ 816864 w 4386072"/>
                <a:gd name="connsiteY4" fmla="*/ 256032 h 498415"/>
                <a:gd name="connsiteX5" fmla="*/ 896112 w 4386072"/>
                <a:gd name="connsiteY5" fmla="*/ 243840 h 498415"/>
                <a:gd name="connsiteX6" fmla="*/ 972312 w 4386072"/>
                <a:gd name="connsiteY6" fmla="*/ 243840 h 498415"/>
                <a:gd name="connsiteX7" fmla="*/ 1033272 w 4386072"/>
                <a:gd name="connsiteY7" fmla="*/ 292608 h 498415"/>
                <a:gd name="connsiteX8" fmla="*/ 1079353 w 4386072"/>
                <a:gd name="connsiteY8" fmla="*/ 347853 h 498415"/>
                <a:gd name="connsiteX9" fmla="*/ 1123119 w 4386072"/>
                <a:gd name="connsiteY9" fmla="*/ 415290 h 498415"/>
                <a:gd name="connsiteX10" fmla="*/ 1166120 w 4386072"/>
                <a:gd name="connsiteY10" fmla="*/ 463677 h 498415"/>
                <a:gd name="connsiteX11" fmla="*/ 1207337 w 4386072"/>
                <a:gd name="connsiteY11" fmla="*/ 491109 h 498415"/>
                <a:gd name="connsiteX12" fmla="*/ 1246632 w 4386072"/>
                <a:gd name="connsiteY12" fmla="*/ 496824 h 498415"/>
                <a:gd name="connsiteX13" fmla="*/ 1304544 w 4386072"/>
                <a:gd name="connsiteY13" fmla="*/ 496824 h 498415"/>
                <a:gd name="connsiteX14" fmla="*/ 1368552 w 4386072"/>
                <a:gd name="connsiteY14" fmla="*/ 478536 h 498415"/>
                <a:gd name="connsiteX15" fmla="*/ 1435608 w 4386072"/>
                <a:gd name="connsiteY15" fmla="*/ 463296 h 498415"/>
                <a:gd name="connsiteX16" fmla="*/ 1542288 w 4386072"/>
                <a:gd name="connsiteY16" fmla="*/ 423672 h 498415"/>
                <a:gd name="connsiteX17" fmla="*/ 1618488 w 4386072"/>
                <a:gd name="connsiteY17" fmla="*/ 393192 h 498415"/>
                <a:gd name="connsiteX18" fmla="*/ 1694688 w 4386072"/>
                <a:gd name="connsiteY18" fmla="*/ 367284 h 498415"/>
                <a:gd name="connsiteX19" fmla="*/ 1743456 w 4386072"/>
                <a:gd name="connsiteY19" fmla="*/ 347472 h 498415"/>
                <a:gd name="connsiteX20" fmla="*/ 1810151 w 4386072"/>
                <a:gd name="connsiteY20" fmla="*/ 318897 h 498415"/>
                <a:gd name="connsiteX21" fmla="*/ 1908048 w 4386072"/>
                <a:gd name="connsiteY21" fmla="*/ 292608 h 498415"/>
                <a:gd name="connsiteX22" fmla="*/ 2002536 w 4386072"/>
                <a:gd name="connsiteY22" fmla="*/ 265176 h 498415"/>
                <a:gd name="connsiteX23" fmla="*/ 2243328 w 4386072"/>
                <a:gd name="connsiteY23" fmla="*/ 210312 h 498415"/>
                <a:gd name="connsiteX24" fmla="*/ 2462784 w 4386072"/>
                <a:gd name="connsiteY24" fmla="*/ 179832 h 498415"/>
                <a:gd name="connsiteX25" fmla="*/ 2822448 w 4386072"/>
                <a:gd name="connsiteY25" fmla="*/ 121920 h 498415"/>
                <a:gd name="connsiteX26" fmla="*/ 3310128 w 4386072"/>
                <a:gd name="connsiteY26" fmla="*/ 73152 h 498415"/>
                <a:gd name="connsiteX27" fmla="*/ 3709416 w 4386072"/>
                <a:gd name="connsiteY27" fmla="*/ 39624 h 498415"/>
                <a:gd name="connsiteX28" fmla="*/ 4044696 w 4386072"/>
                <a:gd name="connsiteY28" fmla="*/ 21336 h 498415"/>
                <a:gd name="connsiteX29" fmla="*/ 4386072 w 4386072"/>
                <a:gd name="connsiteY29" fmla="*/ 0 h 498415"/>
                <a:gd name="connsiteX0" fmla="*/ 0 w 4386072"/>
                <a:gd name="connsiteY0" fmla="*/ 387096 h 498415"/>
                <a:gd name="connsiteX1" fmla="*/ 320040 w 4386072"/>
                <a:gd name="connsiteY1" fmla="*/ 368808 h 498415"/>
                <a:gd name="connsiteX2" fmla="*/ 515112 w 4386072"/>
                <a:gd name="connsiteY2" fmla="*/ 304800 h 498415"/>
                <a:gd name="connsiteX3" fmla="*/ 694944 w 4386072"/>
                <a:gd name="connsiteY3" fmla="*/ 274320 h 498415"/>
                <a:gd name="connsiteX4" fmla="*/ 816864 w 4386072"/>
                <a:gd name="connsiteY4" fmla="*/ 256032 h 498415"/>
                <a:gd name="connsiteX5" fmla="*/ 896112 w 4386072"/>
                <a:gd name="connsiteY5" fmla="*/ 243840 h 498415"/>
                <a:gd name="connsiteX6" fmla="*/ 972312 w 4386072"/>
                <a:gd name="connsiteY6" fmla="*/ 243840 h 498415"/>
                <a:gd name="connsiteX7" fmla="*/ 1033272 w 4386072"/>
                <a:gd name="connsiteY7" fmla="*/ 292608 h 498415"/>
                <a:gd name="connsiteX8" fmla="*/ 1069742 w 4386072"/>
                <a:gd name="connsiteY8" fmla="*/ 357378 h 498415"/>
                <a:gd name="connsiteX9" fmla="*/ 1123119 w 4386072"/>
                <a:gd name="connsiteY9" fmla="*/ 415290 h 498415"/>
                <a:gd name="connsiteX10" fmla="*/ 1166120 w 4386072"/>
                <a:gd name="connsiteY10" fmla="*/ 463677 h 498415"/>
                <a:gd name="connsiteX11" fmla="*/ 1207337 w 4386072"/>
                <a:gd name="connsiteY11" fmla="*/ 491109 h 498415"/>
                <a:gd name="connsiteX12" fmla="*/ 1246632 w 4386072"/>
                <a:gd name="connsiteY12" fmla="*/ 496824 h 498415"/>
                <a:gd name="connsiteX13" fmla="*/ 1304544 w 4386072"/>
                <a:gd name="connsiteY13" fmla="*/ 496824 h 498415"/>
                <a:gd name="connsiteX14" fmla="*/ 1368552 w 4386072"/>
                <a:gd name="connsiteY14" fmla="*/ 478536 h 498415"/>
                <a:gd name="connsiteX15" fmla="*/ 1435608 w 4386072"/>
                <a:gd name="connsiteY15" fmla="*/ 463296 h 498415"/>
                <a:gd name="connsiteX16" fmla="*/ 1542288 w 4386072"/>
                <a:gd name="connsiteY16" fmla="*/ 423672 h 498415"/>
                <a:gd name="connsiteX17" fmla="*/ 1618488 w 4386072"/>
                <a:gd name="connsiteY17" fmla="*/ 393192 h 498415"/>
                <a:gd name="connsiteX18" fmla="*/ 1694688 w 4386072"/>
                <a:gd name="connsiteY18" fmla="*/ 367284 h 498415"/>
                <a:gd name="connsiteX19" fmla="*/ 1743456 w 4386072"/>
                <a:gd name="connsiteY19" fmla="*/ 347472 h 498415"/>
                <a:gd name="connsiteX20" fmla="*/ 1810151 w 4386072"/>
                <a:gd name="connsiteY20" fmla="*/ 318897 h 498415"/>
                <a:gd name="connsiteX21" fmla="*/ 1908048 w 4386072"/>
                <a:gd name="connsiteY21" fmla="*/ 292608 h 498415"/>
                <a:gd name="connsiteX22" fmla="*/ 2002536 w 4386072"/>
                <a:gd name="connsiteY22" fmla="*/ 265176 h 498415"/>
                <a:gd name="connsiteX23" fmla="*/ 2243328 w 4386072"/>
                <a:gd name="connsiteY23" fmla="*/ 210312 h 498415"/>
                <a:gd name="connsiteX24" fmla="*/ 2462784 w 4386072"/>
                <a:gd name="connsiteY24" fmla="*/ 179832 h 498415"/>
                <a:gd name="connsiteX25" fmla="*/ 2822448 w 4386072"/>
                <a:gd name="connsiteY25" fmla="*/ 121920 h 498415"/>
                <a:gd name="connsiteX26" fmla="*/ 3310128 w 4386072"/>
                <a:gd name="connsiteY26" fmla="*/ 73152 h 498415"/>
                <a:gd name="connsiteX27" fmla="*/ 3709416 w 4386072"/>
                <a:gd name="connsiteY27" fmla="*/ 39624 h 498415"/>
                <a:gd name="connsiteX28" fmla="*/ 4044696 w 4386072"/>
                <a:gd name="connsiteY28" fmla="*/ 21336 h 498415"/>
                <a:gd name="connsiteX29" fmla="*/ 4386072 w 4386072"/>
                <a:gd name="connsiteY29" fmla="*/ 0 h 498415"/>
                <a:gd name="connsiteX0" fmla="*/ 0 w 4386072"/>
                <a:gd name="connsiteY0" fmla="*/ 387096 h 498415"/>
                <a:gd name="connsiteX1" fmla="*/ 320040 w 4386072"/>
                <a:gd name="connsiteY1" fmla="*/ 368808 h 498415"/>
                <a:gd name="connsiteX2" fmla="*/ 515112 w 4386072"/>
                <a:gd name="connsiteY2" fmla="*/ 304800 h 498415"/>
                <a:gd name="connsiteX3" fmla="*/ 694944 w 4386072"/>
                <a:gd name="connsiteY3" fmla="*/ 274320 h 498415"/>
                <a:gd name="connsiteX4" fmla="*/ 816864 w 4386072"/>
                <a:gd name="connsiteY4" fmla="*/ 256032 h 498415"/>
                <a:gd name="connsiteX5" fmla="*/ 896112 w 4386072"/>
                <a:gd name="connsiteY5" fmla="*/ 243840 h 498415"/>
                <a:gd name="connsiteX6" fmla="*/ 972312 w 4386072"/>
                <a:gd name="connsiteY6" fmla="*/ 243840 h 498415"/>
                <a:gd name="connsiteX7" fmla="*/ 1025583 w 4386072"/>
                <a:gd name="connsiteY7" fmla="*/ 305943 h 498415"/>
                <a:gd name="connsiteX8" fmla="*/ 1069742 w 4386072"/>
                <a:gd name="connsiteY8" fmla="*/ 357378 h 498415"/>
                <a:gd name="connsiteX9" fmla="*/ 1123119 w 4386072"/>
                <a:gd name="connsiteY9" fmla="*/ 415290 h 498415"/>
                <a:gd name="connsiteX10" fmla="*/ 1166120 w 4386072"/>
                <a:gd name="connsiteY10" fmla="*/ 463677 h 498415"/>
                <a:gd name="connsiteX11" fmla="*/ 1207337 w 4386072"/>
                <a:gd name="connsiteY11" fmla="*/ 491109 h 498415"/>
                <a:gd name="connsiteX12" fmla="*/ 1246632 w 4386072"/>
                <a:gd name="connsiteY12" fmla="*/ 496824 h 498415"/>
                <a:gd name="connsiteX13" fmla="*/ 1304544 w 4386072"/>
                <a:gd name="connsiteY13" fmla="*/ 496824 h 498415"/>
                <a:gd name="connsiteX14" fmla="*/ 1368552 w 4386072"/>
                <a:gd name="connsiteY14" fmla="*/ 478536 h 498415"/>
                <a:gd name="connsiteX15" fmla="*/ 1435608 w 4386072"/>
                <a:gd name="connsiteY15" fmla="*/ 463296 h 498415"/>
                <a:gd name="connsiteX16" fmla="*/ 1542288 w 4386072"/>
                <a:gd name="connsiteY16" fmla="*/ 423672 h 498415"/>
                <a:gd name="connsiteX17" fmla="*/ 1618488 w 4386072"/>
                <a:gd name="connsiteY17" fmla="*/ 393192 h 498415"/>
                <a:gd name="connsiteX18" fmla="*/ 1694688 w 4386072"/>
                <a:gd name="connsiteY18" fmla="*/ 367284 h 498415"/>
                <a:gd name="connsiteX19" fmla="*/ 1743456 w 4386072"/>
                <a:gd name="connsiteY19" fmla="*/ 347472 h 498415"/>
                <a:gd name="connsiteX20" fmla="*/ 1810151 w 4386072"/>
                <a:gd name="connsiteY20" fmla="*/ 318897 h 498415"/>
                <a:gd name="connsiteX21" fmla="*/ 1908048 w 4386072"/>
                <a:gd name="connsiteY21" fmla="*/ 292608 h 498415"/>
                <a:gd name="connsiteX22" fmla="*/ 2002536 w 4386072"/>
                <a:gd name="connsiteY22" fmla="*/ 265176 h 498415"/>
                <a:gd name="connsiteX23" fmla="*/ 2243328 w 4386072"/>
                <a:gd name="connsiteY23" fmla="*/ 210312 h 498415"/>
                <a:gd name="connsiteX24" fmla="*/ 2462784 w 4386072"/>
                <a:gd name="connsiteY24" fmla="*/ 179832 h 498415"/>
                <a:gd name="connsiteX25" fmla="*/ 2822448 w 4386072"/>
                <a:gd name="connsiteY25" fmla="*/ 121920 h 498415"/>
                <a:gd name="connsiteX26" fmla="*/ 3310128 w 4386072"/>
                <a:gd name="connsiteY26" fmla="*/ 73152 h 498415"/>
                <a:gd name="connsiteX27" fmla="*/ 3709416 w 4386072"/>
                <a:gd name="connsiteY27" fmla="*/ 39624 h 498415"/>
                <a:gd name="connsiteX28" fmla="*/ 4044696 w 4386072"/>
                <a:gd name="connsiteY28" fmla="*/ 21336 h 498415"/>
                <a:gd name="connsiteX29" fmla="*/ 4386072 w 4386072"/>
                <a:gd name="connsiteY29" fmla="*/ 0 h 498415"/>
                <a:gd name="connsiteX0" fmla="*/ 0 w 4386072"/>
                <a:gd name="connsiteY0" fmla="*/ 387096 h 498415"/>
                <a:gd name="connsiteX1" fmla="*/ 320040 w 4386072"/>
                <a:gd name="connsiteY1" fmla="*/ 368808 h 498415"/>
                <a:gd name="connsiteX2" fmla="*/ 515112 w 4386072"/>
                <a:gd name="connsiteY2" fmla="*/ 304800 h 498415"/>
                <a:gd name="connsiteX3" fmla="*/ 694944 w 4386072"/>
                <a:gd name="connsiteY3" fmla="*/ 274320 h 498415"/>
                <a:gd name="connsiteX4" fmla="*/ 816864 w 4386072"/>
                <a:gd name="connsiteY4" fmla="*/ 256032 h 498415"/>
                <a:gd name="connsiteX5" fmla="*/ 896112 w 4386072"/>
                <a:gd name="connsiteY5" fmla="*/ 243840 h 498415"/>
                <a:gd name="connsiteX6" fmla="*/ 968467 w 4386072"/>
                <a:gd name="connsiteY6" fmla="*/ 249555 h 498415"/>
                <a:gd name="connsiteX7" fmla="*/ 1025583 w 4386072"/>
                <a:gd name="connsiteY7" fmla="*/ 305943 h 498415"/>
                <a:gd name="connsiteX8" fmla="*/ 1069742 w 4386072"/>
                <a:gd name="connsiteY8" fmla="*/ 357378 h 498415"/>
                <a:gd name="connsiteX9" fmla="*/ 1123119 w 4386072"/>
                <a:gd name="connsiteY9" fmla="*/ 415290 h 498415"/>
                <a:gd name="connsiteX10" fmla="*/ 1166120 w 4386072"/>
                <a:gd name="connsiteY10" fmla="*/ 463677 h 498415"/>
                <a:gd name="connsiteX11" fmla="*/ 1207337 w 4386072"/>
                <a:gd name="connsiteY11" fmla="*/ 491109 h 498415"/>
                <a:gd name="connsiteX12" fmla="*/ 1246632 w 4386072"/>
                <a:gd name="connsiteY12" fmla="*/ 496824 h 498415"/>
                <a:gd name="connsiteX13" fmla="*/ 1304544 w 4386072"/>
                <a:gd name="connsiteY13" fmla="*/ 496824 h 498415"/>
                <a:gd name="connsiteX14" fmla="*/ 1368552 w 4386072"/>
                <a:gd name="connsiteY14" fmla="*/ 478536 h 498415"/>
                <a:gd name="connsiteX15" fmla="*/ 1435608 w 4386072"/>
                <a:gd name="connsiteY15" fmla="*/ 463296 h 498415"/>
                <a:gd name="connsiteX16" fmla="*/ 1542288 w 4386072"/>
                <a:gd name="connsiteY16" fmla="*/ 423672 h 498415"/>
                <a:gd name="connsiteX17" fmla="*/ 1618488 w 4386072"/>
                <a:gd name="connsiteY17" fmla="*/ 393192 h 498415"/>
                <a:gd name="connsiteX18" fmla="*/ 1694688 w 4386072"/>
                <a:gd name="connsiteY18" fmla="*/ 367284 h 498415"/>
                <a:gd name="connsiteX19" fmla="*/ 1743456 w 4386072"/>
                <a:gd name="connsiteY19" fmla="*/ 347472 h 498415"/>
                <a:gd name="connsiteX20" fmla="*/ 1810151 w 4386072"/>
                <a:gd name="connsiteY20" fmla="*/ 318897 h 498415"/>
                <a:gd name="connsiteX21" fmla="*/ 1908048 w 4386072"/>
                <a:gd name="connsiteY21" fmla="*/ 292608 h 498415"/>
                <a:gd name="connsiteX22" fmla="*/ 2002536 w 4386072"/>
                <a:gd name="connsiteY22" fmla="*/ 265176 h 498415"/>
                <a:gd name="connsiteX23" fmla="*/ 2243328 w 4386072"/>
                <a:gd name="connsiteY23" fmla="*/ 210312 h 498415"/>
                <a:gd name="connsiteX24" fmla="*/ 2462784 w 4386072"/>
                <a:gd name="connsiteY24" fmla="*/ 179832 h 498415"/>
                <a:gd name="connsiteX25" fmla="*/ 2822448 w 4386072"/>
                <a:gd name="connsiteY25" fmla="*/ 121920 h 498415"/>
                <a:gd name="connsiteX26" fmla="*/ 3310128 w 4386072"/>
                <a:gd name="connsiteY26" fmla="*/ 73152 h 498415"/>
                <a:gd name="connsiteX27" fmla="*/ 3709416 w 4386072"/>
                <a:gd name="connsiteY27" fmla="*/ 39624 h 498415"/>
                <a:gd name="connsiteX28" fmla="*/ 4044696 w 4386072"/>
                <a:gd name="connsiteY28" fmla="*/ 21336 h 498415"/>
                <a:gd name="connsiteX29" fmla="*/ 4386072 w 4386072"/>
                <a:gd name="connsiteY29" fmla="*/ 0 h 498415"/>
                <a:gd name="connsiteX0" fmla="*/ 0 w 4386072"/>
                <a:gd name="connsiteY0" fmla="*/ 387096 h 498415"/>
                <a:gd name="connsiteX1" fmla="*/ 320040 w 4386072"/>
                <a:gd name="connsiteY1" fmla="*/ 361188 h 498415"/>
                <a:gd name="connsiteX2" fmla="*/ 515112 w 4386072"/>
                <a:gd name="connsiteY2" fmla="*/ 304800 h 498415"/>
                <a:gd name="connsiteX3" fmla="*/ 694944 w 4386072"/>
                <a:gd name="connsiteY3" fmla="*/ 274320 h 498415"/>
                <a:gd name="connsiteX4" fmla="*/ 816864 w 4386072"/>
                <a:gd name="connsiteY4" fmla="*/ 256032 h 498415"/>
                <a:gd name="connsiteX5" fmla="*/ 896112 w 4386072"/>
                <a:gd name="connsiteY5" fmla="*/ 243840 h 498415"/>
                <a:gd name="connsiteX6" fmla="*/ 968467 w 4386072"/>
                <a:gd name="connsiteY6" fmla="*/ 249555 h 498415"/>
                <a:gd name="connsiteX7" fmla="*/ 1025583 w 4386072"/>
                <a:gd name="connsiteY7" fmla="*/ 305943 h 498415"/>
                <a:gd name="connsiteX8" fmla="*/ 1069742 w 4386072"/>
                <a:gd name="connsiteY8" fmla="*/ 357378 h 498415"/>
                <a:gd name="connsiteX9" fmla="*/ 1123119 w 4386072"/>
                <a:gd name="connsiteY9" fmla="*/ 415290 h 498415"/>
                <a:gd name="connsiteX10" fmla="*/ 1166120 w 4386072"/>
                <a:gd name="connsiteY10" fmla="*/ 463677 h 498415"/>
                <a:gd name="connsiteX11" fmla="*/ 1207337 w 4386072"/>
                <a:gd name="connsiteY11" fmla="*/ 491109 h 498415"/>
                <a:gd name="connsiteX12" fmla="*/ 1246632 w 4386072"/>
                <a:gd name="connsiteY12" fmla="*/ 496824 h 498415"/>
                <a:gd name="connsiteX13" fmla="*/ 1304544 w 4386072"/>
                <a:gd name="connsiteY13" fmla="*/ 496824 h 498415"/>
                <a:gd name="connsiteX14" fmla="*/ 1368552 w 4386072"/>
                <a:gd name="connsiteY14" fmla="*/ 478536 h 498415"/>
                <a:gd name="connsiteX15" fmla="*/ 1435608 w 4386072"/>
                <a:gd name="connsiteY15" fmla="*/ 463296 h 498415"/>
                <a:gd name="connsiteX16" fmla="*/ 1542288 w 4386072"/>
                <a:gd name="connsiteY16" fmla="*/ 423672 h 498415"/>
                <a:gd name="connsiteX17" fmla="*/ 1618488 w 4386072"/>
                <a:gd name="connsiteY17" fmla="*/ 393192 h 498415"/>
                <a:gd name="connsiteX18" fmla="*/ 1694688 w 4386072"/>
                <a:gd name="connsiteY18" fmla="*/ 367284 h 498415"/>
                <a:gd name="connsiteX19" fmla="*/ 1743456 w 4386072"/>
                <a:gd name="connsiteY19" fmla="*/ 347472 h 498415"/>
                <a:gd name="connsiteX20" fmla="*/ 1810151 w 4386072"/>
                <a:gd name="connsiteY20" fmla="*/ 318897 h 498415"/>
                <a:gd name="connsiteX21" fmla="*/ 1908048 w 4386072"/>
                <a:gd name="connsiteY21" fmla="*/ 292608 h 498415"/>
                <a:gd name="connsiteX22" fmla="*/ 2002536 w 4386072"/>
                <a:gd name="connsiteY22" fmla="*/ 265176 h 498415"/>
                <a:gd name="connsiteX23" fmla="*/ 2243328 w 4386072"/>
                <a:gd name="connsiteY23" fmla="*/ 210312 h 498415"/>
                <a:gd name="connsiteX24" fmla="*/ 2462784 w 4386072"/>
                <a:gd name="connsiteY24" fmla="*/ 179832 h 498415"/>
                <a:gd name="connsiteX25" fmla="*/ 2822448 w 4386072"/>
                <a:gd name="connsiteY25" fmla="*/ 121920 h 498415"/>
                <a:gd name="connsiteX26" fmla="*/ 3310128 w 4386072"/>
                <a:gd name="connsiteY26" fmla="*/ 73152 h 498415"/>
                <a:gd name="connsiteX27" fmla="*/ 3709416 w 4386072"/>
                <a:gd name="connsiteY27" fmla="*/ 39624 h 498415"/>
                <a:gd name="connsiteX28" fmla="*/ 4044696 w 4386072"/>
                <a:gd name="connsiteY28" fmla="*/ 21336 h 498415"/>
                <a:gd name="connsiteX29" fmla="*/ 4386072 w 4386072"/>
                <a:gd name="connsiteY29" fmla="*/ 0 h 498415"/>
                <a:gd name="connsiteX0" fmla="*/ 0 w 4386072"/>
                <a:gd name="connsiteY0" fmla="*/ 387096 h 498415"/>
                <a:gd name="connsiteX1" fmla="*/ 320040 w 4386072"/>
                <a:gd name="connsiteY1" fmla="*/ 361188 h 498415"/>
                <a:gd name="connsiteX2" fmla="*/ 515112 w 4386072"/>
                <a:gd name="connsiteY2" fmla="*/ 304800 h 498415"/>
                <a:gd name="connsiteX3" fmla="*/ 694944 w 4386072"/>
                <a:gd name="connsiteY3" fmla="*/ 274320 h 498415"/>
                <a:gd name="connsiteX4" fmla="*/ 816864 w 4386072"/>
                <a:gd name="connsiteY4" fmla="*/ 256032 h 498415"/>
                <a:gd name="connsiteX5" fmla="*/ 896112 w 4386072"/>
                <a:gd name="connsiteY5" fmla="*/ 243840 h 498415"/>
                <a:gd name="connsiteX6" fmla="*/ 968467 w 4386072"/>
                <a:gd name="connsiteY6" fmla="*/ 249555 h 498415"/>
                <a:gd name="connsiteX7" fmla="*/ 1025583 w 4386072"/>
                <a:gd name="connsiteY7" fmla="*/ 305943 h 498415"/>
                <a:gd name="connsiteX8" fmla="*/ 1069742 w 4386072"/>
                <a:gd name="connsiteY8" fmla="*/ 357378 h 498415"/>
                <a:gd name="connsiteX9" fmla="*/ 1123119 w 4386072"/>
                <a:gd name="connsiteY9" fmla="*/ 415290 h 498415"/>
                <a:gd name="connsiteX10" fmla="*/ 1166120 w 4386072"/>
                <a:gd name="connsiteY10" fmla="*/ 463677 h 498415"/>
                <a:gd name="connsiteX11" fmla="*/ 1207337 w 4386072"/>
                <a:gd name="connsiteY11" fmla="*/ 491109 h 498415"/>
                <a:gd name="connsiteX12" fmla="*/ 1246632 w 4386072"/>
                <a:gd name="connsiteY12" fmla="*/ 496824 h 498415"/>
                <a:gd name="connsiteX13" fmla="*/ 1304544 w 4386072"/>
                <a:gd name="connsiteY13" fmla="*/ 496824 h 498415"/>
                <a:gd name="connsiteX14" fmla="*/ 1368552 w 4386072"/>
                <a:gd name="connsiteY14" fmla="*/ 478536 h 498415"/>
                <a:gd name="connsiteX15" fmla="*/ 1435608 w 4386072"/>
                <a:gd name="connsiteY15" fmla="*/ 463296 h 498415"/>
                <a:gd name="connsiteX16" fmla="*/ 1542288 w 4386072"/>
                <a:gd name="connsiteY16" fmla="*/ 423672 h 498415"/>
                <a:gd name="connsiteX17" fmla="*/ 1618488 w 4386072"/>
                <a:gd name="connsiteY17" fmla="*/ 393192 h 498415"/>
                <a:gd name="connsiteX18" fmla="*/ 1694688 w 4386072"/>
                <a:gd name="connsiteY18" fmla="*/ 367284 h 498415"/>
                <a:gd name="connsiteX19" fmla="*/ 1743456 w 4386072"/>
                <a:gd name="connsiteY19" fmla="*/ 347472 h 498415"/>
                <a:gd name="connsiteX20" fmla="*/ 1810151 w 4386072"/>
                <a:gd name="connsiteY20" fmla="*/ 318897 h 498415"/>
                <a:gd name="connsiteX21" fmla="*/ 1908048 w 4386072"/>
                <a:gd name="connsiteY21" fmla="*/ 292608 h 498415"/>
                <a:gd name="connsiteX22" fmla="*/ 2002536 w 4386072"/>
                <a:gd name="connsiteY22" fmla="*/ 265176 h 498415"/>
                <a:gd name="connsiteX23" fmla="*/ 2243328 w 4386072"/>
                <a:gd name="connsiteY23" fmla="*/ 216027 h 498415"/>
                <a:gd name="connsiteX24" fmla="*/ 2462784 w 4386072"/>
                <a:gd name="connsiteY24" fmla="*/ 179832 h 498415"/>
                <a:gd name="connsiteX25" fmla="*/ 2822448 w 4386072"/>
                <a:gd name="connsiteY25" fmla="*/ 121920 h 498415"/>
                <a:gd name="connsiteX26" fmla="*/ 3310128 w 4386072"/>
                <a:gd name="connsiteY26" fmla="*/ 73152 h 498415"/>
                <a:gd name="connsiteX27" fmla="*/ 3709416 w 4386072"/>
                <a:gd name="connsiteY27" fmla="*/ 39624 h 498415"/>
                <a:gd name="connsiteX28" fmla="*/ 4044696 w 4386072"/>
                <a:gd name="connsiteY28" fmla="*/ 21336 h 498415"/>
                <a:gd name="connsiteX29" fmla="*/ 4386072 w 4386072"/>
                <a:gd name="connsiteY29" fmla="*/ 0 h 498415"/>
                <a:gd name="connsiteX0" fmla="*/ 0 w 4386072"/>
                <a:gd name="connsiteY0" fmla="*/ 387096 h 498415"/>
                <a:gd name="connsiteX1" fmla="*/ 320040 w 4386072"/>
                <a:gd name="connsiteY1" fmla="*/ 351028 h 498415"/>
                <a:gd name="connsiteX2" fmla="*/ 515112 w 4386072"/>
                <a:gd name="connsiteY2" fmla="*/ 304800 h 498415"/>
                <a:gd name="connsiteX3" fmla="*/ 694944 w 4386072"/>
                <a:gd name="connsiteY3" fmla="*/ 274320 h 498415"/>
                <a:gd name="connsiteX4" fmla="*/ 816864 w 4386072"/>
                <a:gd name="connsiteY4" fmla="*/ 256032 h 498415"/>
                <a:gd name="connsiteX5" fmla="*/ 896112 w 4386072"/>
                <a:gd name="connsiteY5" fmla="*/ 243840 h 498415"/>
                <a:gd name="connsiteX6" fmla="*/ 968467 w 4386072"/>
                <a:gd name="connsiteY6" fmla="*/ 249555 h 498415"/>
                <a:gd name="connsiteX7" fmla="*/ 1025583 w 4386072"/>
                <a:gd name="connsiteY7" fmla="*/ 305943 h 498415"/>
                <a:gd name="connsiteX8" fmla="*/ 1069742 w 4386072"/>
                <a:gd name="connsiteY8" fmla="*/ 357378 h 498415"/>
                <a:gd name="connsiteX9" fmla="*/ 1123119 w 4386072"/>
                <a:gd name="connsiteY9" fmla="*/ 415290 h 498415"/>
                <a:gd name="connsiteX10" fmla="*/ 1166120 w 4386072"/>
                <a:gd name="connsiteY10" fmla="*/ 463677 h 498415"/>
                <a:gd name="connsiteX11" fmla="*/ 1207337 w 4386072"/>
                <a:gd name="connsiteY11" fmla="*/ 491109 h 498415"/>
                <a:gd name="connsiteX12" fmla="*/ 1246632 w 4386072"/>
                <a:gd name="connsiteY12" fmla="*/ 496824 h 498415"/>
                <a:gd name="connsiteX13" fmla="*/ 1304544 w 4386072"/>
                <a:gd name="connsiteY13" fmla="*/ 496824 h 498415"/>
                <a:gd name="connsiteX14" fmla="*/ 1368552 w 4386072"/>
                <a:gd name="connsiteY14" fmla="*/ 478536 h 498415"/>
                <a:gd name="connsiteX15" fmla="*/ 1435608 w 4386072"/>
                <a:gd name="connsiteY15" fmla="*/ 463296 h 498415"/>
                <a:gd name="connsiteX16" fmla="*/ 1542288 w 4386072"/>
                <a:gd name="connsiteY16" fmla="*/ 423672 h 498415"/>
                <a:gd name="connsiteX17" fmla="*/ 1618488 w 4386072"/>
                <a:gd name="connsiteY17" fmla="*/ 393192 h 498415"/>
                <a:gd name="connsiteX18" fmla="*/ 1694688 w 4386072"/>
                <a:gd name="connsiteY18" fmla="*/ 367284 h 498415"/>
                <a:gd name="connsiteX19" fmla="*/ 1743456 w 4386072"/>
                <a:gd name="connsiteY19" fmla="*/ 347472 h 498415"/>
                <a:gd name="connsiteX20" fmla="*/ 1810151 w 4386072"/>
                <a:gd name="connsiteY20" fmla="*/ 318897 h 498415"/>
                <a:gd name="connsiteX21" fmla="*/ 1908048 w 4386072"/>
                <a:gd name="connsiteY21" fmla="*/ 292608 h 498415"/>
                <a:gd name="connsiteX22" fmla="*/ 2002536 w 4386072"/>
                <a:gd name="connsiteY22" fmla="*/ 265176 h 498415"/>
                <a:gd name="connsiteX23" fmla="*/ 2243328 w 4386072"/>
                <a:gd name="connsiteY23" fmla="*/ 216027 h 498415"/>
                <a:gd name="connsiteX24" fmla="*/ 2462784 w 4386072"/>
                <a:gd name="connsiteY24" fmla="*/ 179832 h 498415"/>
                <a:gd name="connsiteX25" fmla="*/ 2822448 w 4386072"/>
                <a:gd name="connsiteY25" fmla="*/ 121920 h 498415"/>
                <a:gd name="connsiteX26" fmla="*/ 3310128 w 4386072"/>
                <a:gd name="connsiteY26" fmla="*/ 73152 h 498415"/>
                <a:gd name="connsiteX27" fmla="*/ 3709416 w 4386072"/>
                <a:gd name="connsiteY27" fmla="*/ 39624 h 498415"/>
                <a:gd name="connsiteX28" fmla="*/ 4044696 w 4386072"/>
                <a:gd name="connsiteY28" fmla="*/ 21336 h 498415"/>
                <a:gd name="connsiteX29" fmla="*/ 4386072 w 4386072"/>
                <a:gd name="connsiteY29" fmla="*/ 0 h 49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6072" h="498415">
                  <a:moveTo>
                    <a:pt x="0" y="387096"/>
                  </a:moveTo>
                  <a:cubicBezTo>
                    <a:pt x="117094" y="384810"/>
                    <a:pt x="234188" y="364744"/>
                    <a:pt x="320040" y="351028"/>
                  </a:cubicBezTo>
                  <a:cubicBezTo>
                    <a:pt x="405892" y="337312"/>
                    <a:pt x="452628" y="317585"/>
                    <a:pt x="515112" y="304800"/>
                  </a:cubicBezTo>
                  <a:cubicBezTo>
                    <a:pt x="577596" y="292015"/>
                    <a:pt x="694944" y="274320"/>
                    <a:pt x="694944" y="274320"/>
                  </a:cubicBezTo>
                  <a:cubicBezTo>
                    <a:pt x="745236" y="266192"/>
                    <a:pt x="816864" y="256032"/>
                    <a:pt x="816864" y="256032"/>
                  </a:cubicBezTo>
                  <a:cubicBezTo>
                    <a:pt x="850392" y="250952"/>
                    <a:pt x="870845" y="244919"/>
                    <a:pt x="896112" y="243840"/>
                  </a:cubicBezTo>
                  <a:cubicBezTo>
                    <a:pt x="921379" y="242761"/>
                    <a:pt x="946888" y="239204"/>
                    <a:pt x="968467" y="249555"/>
                  </a:cubicBezTo>
                  <a:cubicBezTo>
                    <a:pt x="990046" y="259906"/>
                    <a:pt x="1008704" y="287973"/>
                    <a:pt x="1025583" y="305943"/>
                  </a:cubicBezTo>
                  <a:cubicBezTo>
                    <a:pt x="1042462" y="323914"/>
                    <a:pt x="1053486" y="339154"/>
                    <a:pt x="1069742" y="357378"/>
                  </a:cubicBezTo>
                  <a:cubicBezTo>
                    <a:pt x="1085998" y="375603"/>
                    <a:pt x="1107056" y="397574"/>
                    <a:pt x="1123119" y="415290"/>
                  </a:cubicBezTo>
                  <a:cubicBezTo>
                    <a:pt x="1139182" y="433006"/>
                    <a:pt x="1152084" y="451041"/>
                    <a:pt x="1166120" y="463677"/>
                  </a:cubicBezTo>
                  <a:cubicBezTo>
                    <a:pt x="1180156" y="476313"/>
                    <a:pt x="1193918" y="485585"/>
                    <a:pt x="1207337" y="491109"/>
                  </a:cubicBezTo>
                  <a:cubicBezTo>
                    <a:pt x="1220756" y="496633"/>
                    <a:pt x="1230431" y="495872"/>
                    <a:pt x="1246632" y="496824"/>
                  </a:cubicBezTo>
                  <a:cubicBezTo>
                    <a:pt x="1262833" y="497776"/>
                    <a:pt x="1284224" y="499872"/>
                    <a:pt x="1304544" y="496824"/>
                  </a:cubicBezTo>
                  <a:cubicBezTo>
                    <a:pt x="1324864" y="493776"/>
                    <a:pt x="1346708" y="484124"/>
                    <a:pt x="1368552" y="478536"/>
                  </a:cubicBezTo>
                  <a:cubicBezTo>
                    <a:pt x="1390396" y="472948"/>
                    <a:pt x="1406652" y="472440"/>
                    <a:pt x="1435608" y="463296"/>
                  </a:cubicBezTo>
                  <a:cubicBezTo>
                    <a:pt x="1464564" y="454152"/>
                    <a:pt x="1511808" y="435356"/>
                    <a:pt x="1542288" y="423672"/>
                  </a:cubicBezTo>
                  <a:cubicBezTo>
                    <a:pt x="1572768" y="411988"/>
                    <a:pt x="1593088" y="402590"/>
                    <a:pt x="1618488" y="393192"/>
                  </a:cubicBezTo>
                  <a:cubicBezTo>
                    <a:pt x="1643888" y="383794"/>
                    <a:pt x="1673860" y="374904"/>
                    <a:pt x="1694688" y="367284"/>
                  </a:cubicBezTo>
                  <a:cubicBezTo>
                    <a:pt x="1715516" y="359664"/>
                    <a:pt x="1724212" y="355536"/>
                    <a:pt x="1743456" y="347472"/>
                  </a:cubicBezTo>
                  <a:cubicBezTo>
                    <a:pt x="1762700" y="339408"/>
                    <a:pt x="1782719" y="328041"/>
                    <a:pt x="1810151" y="318897"/>
                  </a:cubicBezTo>
                  <a:cubicBezTo>
                    <a:pt x="1837583" y="309753"/>
                    <a:pt x="1875984" y="301561"/>
                    <a:pt x="1908048" y="292608"/>
                  </a:cubicBezTo>
                  <a:cubicBezTo>
                    <a:pt x="1940112" y="283655"/>
                    <a:pt x="1946656" y="277939"/>
                    <a:pt x="2002536" y="265176"/>
                  </a:cubicBezTo>
                  <a:cubicBezTo>
                    <a:pt x="2058416" y="252413"/>
                    <a:pt x="2166620" y="230251"/>
                    <a:pt x="2243328" y="216027"/>
                  </a:cubicBezTo>
                  <a:cubicBezTo>
                    <a:pt x="2320036" y="201803"/>
                    <a:pt x="2366264" y="195517"/>
                    <a:pt x="2462784" y="179832"/>
                  </a:cubicBezTo>
                  <a:cubicBezTo>
                    <a:pt x="2559304" y="164148"/>
                    <a:pt x="2681224" y="139700"/>
                    <a:pt x="2822448" y="121920"/>
                  </a:cubicBezTo>
                  <a:cubicBezTo>
                    <a:pt x="2963672" y="104140"/>
                    <a:pt x="3310128" y="73152"/>
                    <a:pt x="3310128" y="73152"/>
                  </a:cubicBezTo>
                  <a:lnTo>
                    <a:pt x="3709416" y="39624"/>
                  </a:lnTo>
                  <a:cubicBezTo>
                    <a:pt x="3831844" y="30988"/>
                    <a:pt x="4044696" y="21336"/>
                    <a:pt x="4044696" y="21336"/>
                  </a:cubicBezTo>
                  <a:lnTo>
                    <a:pt x="4386072" y="0"/>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9" name="TextBox 68">
              <a:extLst>
                <a:ext uri="{FF2B5EF4-FFF2-40B4-BE49-F238E27FC236}">
                  <a16:creationId xmlns:a16="http://schemas.microsoft.com/office/drawing/2014/main" id="{7FED5DC8-58E4-63C9-24F0-E25FC8173A6D}"/>
                </a:ext>
              </a:extLst>
            </p:cNvPr>
            <p:cNvSpPr txBox="1"/>
            <p:nvPr/>
          </p:nvSpPr>
          <p:spPr>
            <a:xfrm>
              <a:off x="4021982" y="3711097"/>
              <a:ext cx="330415"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a:ea typeface="+mn-ea"/>
                  <a:cs typeface="+mn-cs"/>
                </a:rPr>
                <a:t>2016</a:t>
              </a:r>
            </a:p>
          </p:txBody>
        </p:sp>
        <p:sp>
          <p:nvSpPr>
            <p:cNvPr id="70" name="TextBox 69">
              <a:extLst>
                <a:ext uri="{FF2B5EF4-FFF2-40B4-BE49-F238E27FC236}">
                  <a16:creationId xmlns:a16="http://schemas.microsoft.com/office/drawing/2014/main" id="{F5670112-3C29-FBFB-9C6B-9B96B1C4A739}"/>
                </a:ext>
              </a:extLst>
            </p:cNvPr>
            <p:cNvSpPr txBox="1"/>
            <p:nvPr/>
          </p:nvSpPr>
          <p:spPr>
            <a:xfrm>
              <a:off x="4960300" y="3711097"/>
              <a:ext cx="330415"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a:ea typeface="+mn-ea"/>
                  <a:cs typeface="+mn-cs"/>
                </a:rPr>
                <a:t>2019</a:t>
              </a:r>
            </a:p>
          </p:txBody>
        </p:sp>
        <p:sp>
          <p:nvSpPr>
            <p:cNvPr id="71" name="TextBox 70">
              <a:extLst>
                <a:ext uri="{FF2B5EF4-FFF2-40B4-BE49-F238E27FC236}">
                  <a16:creationId xmlns:a16="http://schemas.microsoft.com/office/drawing/2014/main" id="{08A71677-D270-EC6C-5AE3-57C050A21C31}"/>
                </a:ext>
              </a:extLst>
            </p:cNvPr>
            <p:cNvSpPr txBox="1"/>
            <p:nvPr/>
          </p:nvSpPr>
          <p:spPr>
            <a:xfrm>
              <a:off x="5902428" y="3711097"/>
              <a:ext cx="330415"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a:ea typeface="+mn-ea"/>
                  <a:cs typeface="+mn-cs"/>
                </a:rPr>
                <a:t>2022</a:t>
              </a:r>
            </a:p>
          </p:txBody>
        </p:sp>
        <p:sp>
          <p:nvSpPr>
            <p:cNvPr id="72" name="TextBox 71">
              <a:extLst>
                <a:ext uri="{FF2B5EF4-FFF2-40B4-BE49-F238E27FC236}">
                  <a16:creationId xmlns:a16="http://schemas.microsoft.com/office/drawing/2014/main" id="{DC546115-986B-0FD7-FCDC-B13D5A352F36}"/>
                </a:ext>
              </a:extLst>
            </p:cNvPr>
            <p:cNvSpPr txBox="1"/>
            <p:nvPr/>
          </p:nvSpPr>
          <p:spPr>
            <a:xfrm>
              <a:off x="8412463" y="3711097"/>
              <a:ext cx="330415"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a:ea typeface="+mn-ea"/>
                  <a:cs typeface="+mn-cs"/>
                </a:rPr>
                <a:t>2030</a:t>
              </a:r>
            </a:p>
          </p:txBody>
        </p:sp>
        <p:sp>
          <p:nvSpPr>
            <p:cNvPr id="82" name="Freeform: Shape 81">
              <a:extLst>
                <a:ext uri="{FF2B5EF4-FFF2-40B4-BE49-F238E27FC236}">
                  <a16:creationId xmlns:a16="http://schemas.microsoft.com/office/drawing/2014/main" id="{EC5A75DC-CBA6-3517-BC46-906FE0019080}"/>
                </a:ext>
              </a:extLst>
            </p:cNvPr>
            <p:cNvSpPr/>
            <p:nvPr/>
          </p:nvSpPr>
          <p:spPr>
            <a:xfrm>
              <a:off x="6093460" y="1526540"/>
              <a:ext cx="2486660" cy="810260"/>
            </a:xfrm>
            <a:custGeom>
              <a:avLst/>
              <a:gdLst>
                <a:gd name="connsiteX0" fmla="*/ 0 w 2486660"/>
                <a:gd name="connsiteY0" fmla="*/ 744220 h 744220"/>
                <a:gd name="connsiteX1" fmla="*/ 2486660 w 2486660"/>
                <a:gd name="connsiteY1" fmla="*/ 744220 h 744220"/>
                <a:gd name="connsiteX2" fmla="*/ 2486660 w 2486660"/>
                <a:gd name="connsiteY2" fmla="*/ 0 h 744220"/>
              </a:gdLst>
              <a:ahLst/>
              <a:cxnLst>
                <a:cxn ang="0">
                  <a:pos x="connsiteX0" y="connsiteY0"/>
                </a:cxn>
                <a:cxn ang="0">
                  <a:pos x="connsiteX1" y="connsiteY1"/>
                </a:cxn>
                <a:cxn ang="0">
                  <a:pos x="connsiteX2" y="connsiteY2"/>
                </a:cxn>
              </a:cxnLst>
              <a:rect l="l" t="t" r="r" b="b"/>
              <a:pathLst>
                <a:path w="2486660" h="744220">
                  <a:moveTo>
                    <a:pt x="0" y="744220"/>
                  </a:moveTo>
                  <a:lnTo>
                    <a:pt x="2486660" y="744220"/>
                  </a:lnTo>
                  <a:lnTo>
                    <a:pt x="2486660" y="0"/>
                  </a:lnTo>
                </a:path>
              </a:pathLst>
            </a:custGeom>
            <a:noFill/>
            <a:ln>
              <a:solidFill>
                <a:schemeClr val="bg1">
                  <a:lumMod val="50000"/>
                </a:schemeClr>
              </a:solidFill>
              <a:tail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3" name="Freeform: Shape 82">
              <a:extLst>
                <a:ext uri="{FF2B5EF4-FFF2-40B4-BE49-F238E27FC236}">
                  <a16:creationId xmlns:a16="http://schemas.microsoft.com/office/drawing/2014/main" id="{29D39A4D-A9E8-EE5F-DF6F-C7BB28D37E49}"/>
                </a:ext>
              </a:extLst>
            </p:cNvPr>
            <p:cNvSpPr/>
            <p:nvPr/>
          </p:nvSpPr>
          <p:spPr>
            <a:xfrm>
              <a:off x="6093460" y="2661919"/>
              <a:ext cx="2486660" cy="272473"/>
            </a:xfrm>
            <a:custGeom>
              <a:avLst/>
              <a:gdLst>
                <a:gd name="connsiteX0" fmla="*/ 0 w 2486660"/>
                <a:gd name="connsiteY0" fmla="*/ 744220 h 744220"/>
                <a:gd name="connsiteX1" fmla="*/ 2486660 w 2486660"/>
                <a:gd name="connsiteY1" fmla="*/ 744220 h 744220"/>
                <a:gd name="connsiteX2" fmla="*/ 2486660 w 2486660"/>
                <a:gd name="connsiteY2" fmla="*/ 0 h 744220"/>
              </a:gdLst>
              <a:ahLst/>
              <a:cxnLst>
                <a:cxn ang="0">
                  <a:pos x="connsiteX0" y="connsiteY0"/>
                </a:cxn>
                <a:cxn ang="0">
                  <a:pos x="connsiteX1" y="connsiteY1"/>
                </a:cxn>
                <a:cxn ang="0">
                  <a:pos x="connsiteX2" y="connsiteY2"/>
                </a:cxn>
              </a:cxnLst>
              <a:rect l="l" t="t" r="r" b="b"/>
              <a:pathLst>
                <a:path w="2486660" h="744220">
                  <a:moveTo>
                    <a:pt x="0" y="744220"/>
                  </a:moveTo>
                  <a:lnTo>
                    <a:pt x="2486660" y="744220"/>
                  </a:lnTo>
                  <a:lnTo>
                    <a:pt x="2486660" y="0"/>
                  </a:lnTo>
                </a:path>
              </a:pathLst>
            </a:custGeom>
            <a:noFill/>
            <a:ln>
              <a:solidFill>
                <a:schemeClr val="bg1">
                  <a:lumMod val="50000"/>
                </a:schemeClr>
              </a:solidFill>
              <a:tailEnd type="triangl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65CBA336-2642-E3CD-1A1D-144BE0602E52}"/>
                </a:ext>
              </a:extLst>
            </p:cNvPr>
            <p:cNvSpPr txBox="1"/>
            <p:nvPr/>
          </p:nvSpPr>
          <p:spPr>
            <a:xfrm>
              <a:off x="6194952" y="2405244"/>
              <a:ext cx="889743"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Stalled but rising occupations</a:t>
              </a:r>
            </a:p>
          </p:txBody>
        </p:sp>
        <p:sp>
          <p:nvSpPr>
            <p:cNvPr id="85" name="TextBox 84">
              <a:extLst>
                <a:ext uri="{FF2B5EF4-FFF2-40B4-BE49-F238E27FC236}">
                  <a16:creationId xmlns:a16="http://schemas.microsoft.com/office/drawing/2014/main" id="{27D364AA-EA13-3EC2-77C0-0D5A4E72930D}"/>
                </a:ext>
              </a:extLst>
            </p:cNvPr>
            <p:cNvSpPr txBox="1"/>
            <p:nvPr/>
          </p:nvSpPr>
          <p:spPr>
            <a:xfrm>
              <a:off x="6067518" y="1559281"/>
              <a:ext cx="114461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Resilient and growing occupations</a:t>
              </a:r>
            </a:p>
          </p:txBody>
        </p:sp>
        <p:cxnSp>
          <p:nvCxnSpPr>
            <p:cNvPr id="87" name="Straight Connector 86">
              <a:extLst>
                <a:ext uri="{FF2B5EF4-FFF2-40B4-BE49-F238E27FC236}">
                  <a16:creationId xmlns:a16="http://schemas.microsoft.com/office/drawing/2014/main" id="{7AC83EB0-3D86-DB15-C20C-09C1E0C760E1}"/>
                </a:ext>
              </a:extLst>
            </p:cNvPr>
            <p:cNvCxnSpPr>
              <a:cxnSpLocks/>
            </p:cNvCxnSpPr>
            <p:nvPr/>
          </p:nvCxnSpPr>
          <p:spPr>
            <a:xfrm>
              <a:off x="6639823" y="1876425"/>
              <a:ext cx="0" cy="14668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81BF56-2371-17EF-4301-F2CE7B9FFB11}"/>
                </a:ext>
              </a:extLst>
            </p:cNvPr>
            <p:cNvCxnSpPr>
              <a:cxnSpLocks/>
            </p:cNvCxnSpPr>
            <p:nvPr/>
          </p:nvCxnSpPr>
          <p:spPr>
            <a:xfrm>
              <a:off x="6639823" y="2707005"/>
              <a:ext cx="0" cy="1104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AE2AEF1-A9A6-590E-8963-88981ABE2506}"/>
                </a:ext>
              </a:extLst>
            </p:cNvPr>
            <p:cNvSpPr txBox="1"/>
            <p:nvPr/>
          </p:nvSpPr>
          <p:spPr>
            <a:xfrm>
              <a:off x="7622769" y="2657393"/>
              <a:ext cx="889743" cy="2769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+7%</a:t>
              </a:r>
              <a:br>
                <a:rPr kumimoji="0" lang="en-US" sz="1000" b="1" i="0" u="none" strike="noStrike" kern="1200" cap="none" spc="0" normalizeH="0" baseline="0" noProof="0">
                  <a:ln>
                    <a:noFill/>
                  </a:ln>
                  <a:solidFill>
                    <a:srgbClr val="000000"/>
                  </a:solidFill>
                  <a:effectLst/>
                  <a:uLnTx/>
                  <a:uFillTx/>
                  <a:latin typeface="Calibri"/>
                  <a:ea typeface="+mn-ea"/>
                  <a:cs typeface="+mn-cs"/>
                </a:rPr>
              </a:br>
              <a:r>
                <a:rPr kumimoji="0" lang="en-US" sz="800" b="0" i="0" u="none" strike="noStrike" kern="1200" cap="none" spc="0" normalizeH="0" baseline="0" noProof="0">
                  <a:ln>
                    <a:noFill/>
                  </a:ln>
                  <a:solidFill>
                    <a:srgbClr val="000000"/>
                  </a:solidFill>
                  <a:effectLst/>
                  <a:uLnTx/>
                  <a:uFillTx/>
                  <a:latin typeface="Calibri"/>
                  <a:ea typeface="+mn-ea"/>
                  <a:cs typeface="+mn-cs"/>
                </a:rPr>
                <a:t>2.8M jobs</a:t>
              </a:r>
              <a:endParaRPr kumimoji="0" lang="en-US" sz="1000" b="0" i="0" u="none" strike="noStrike" kern="1200" cap="none" spc="0" normalizeH="0" baseline="0" noProof="0">
                <a:ln>
                  <a:noFill/>
                </a:ln>
                <a:solidFill>
                  <a:srgbClr val="000000"/>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4FA75BFE-CC56-4133-7989-6879F8A67C45}"/>
                </a:ext>
              </a:extLst>
            </p:cNvPr>
            <p:cNvSpPr txBox="1"/>
            <p:nvPr/>
          </p:nvSpPr>
          <p:spPr>
            <a:xfrm>
              <a:off x="7622769" y="2017891"/>
              <a:ext cx="889743" cy="2769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a:ea typeface="+mn-ea"/>
                  <a:cs typeface="+mn-cs"/>
                </a:rPr>
                <a:t>+17%</a:t>
              </a:r>
              <a:br>
                <a:rPr kumimoji="0" lang="en-US" sz="1000" b="1" i="0" u="none" strike="noStrike" kern="1200" cap="none" spc="0" normalizeH="0" baseline="0" noProof="0">
                  <a:ln>
                    <a:noFill/>
                  </a:ln>
                  <a:solidFill>
                    <a:srgbClr val="000000"/>
                  </a:solidFill>
                  <a:effectLst/>
                  <a:uLnTx/>
                  <a:uFillTx/>
                  <a:latin typeface="Calibri"/>
                  <a:ea typeface="+mn-ea"/>
                  <a:cs typeface="+mn-cs"/>
                </a:rPr>
              </a:br>
              <a:r>
                <a:rPr kumimoji="0" lang="en-US" sz="800" b="0" i="0" u="none" strike="noStrike" kern="1200" cap="none" spc="0" normalizeH="0" baseline="0" noProof="0">
                  <a:ln>
                    <a:noFill/>
                  </a:ln>
                  <a:solidFill>
                    <a:srgbClr val="000000"/>
                  </a:solidFill>
                  <a:effectLst/>
                  <a:uLnTx/>
                  <a:uFillTx/>
                  <a:latin typeface="Calibri"/>
                  <a:ea typeface="+mn-ea"/>
                  <a:cs typeface="+mn-cs"/>
                </a:rPr>
                <a:t>9.9M jobs</a:t>
              </a:r>
              <a:endParaRPr kumimoji="0" lang="en-US" sz="1000" b="0" i="0" u="none" strike="noStrike" kern="1200" cap="none" spc="0" normalizeH="0" baseline="0" noProof="0">
                <a:ln>
                  <a:noFill/>
                </a:ln>
                <a:solidFill>
                  <a:srgbClr val="000000"/>
                </a:solidFill>
                <a:effectLst/>
                <a:uLnTx/>
                <a:uFillTx/>
                <a:latin typeface="Calibri"/>
                <a:ea typeface="+mn-ea"/>
                <a:cs typeface="+mn-cs"/>
              </a:endParaRPr>
            </a:p>
          </p:txBody>
        </p:sp>
        <p:cxnSp>
          <p:nvCxnSpPr>
            <p:cNvPr id="97" name="Straight Connector 96">
              <a:extLst>
                <a:ext uri="{FF2B5EF4-FFF2-40B4-BE49-F238E27FC236}">
                  <a16:creationId xmlns:a16="http://schemas.microsoft.com/office/drawing/2014/main" id="{2436C002-AB3C-F66D-CE4E-3C389A30B3F8}"/>
                </a:ext>
              </a:extLst>
            </p:cNvPr>
            <p:cNvCxnSpPr>
              <a:cxnSpLocks/>
            </p:cNvCxnSpPr>
            <p:nvPr/>
          </p:nvCxnSpPr>
          <p:spPr>
            <a:xfrm>
              <a:off x="4187189" y="3084579"/>
              <a:ext cx="0" cy="61683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29D108D-CE98-84FA-450B-24A8876C0805}"/>
                </a:ext>
              </a:extLst>
            </p:cNvPr>
            <p:cNvCxnSpPr>
              <a:cxnSpLocks/>
            </p:cNvCxnSpPr>
            <p:nvPr/>
          </p:nvCxnSpPr>
          <p:spPr>
            <a:xfrm>
              <a:off x="5128532" y="2697480"/>
              <a:ext cx="0" cy="100393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52686C1-D237-95BF-4F08-475AB0B7C0DA}"/>
                </a:ext>
              </a:extLst>
            </p:cNvPr>
            <p:cNvCxnSpPr>
              <a:cxnSpLocks/>
            </p:cNvCxnSpPr>
            <p:nvPr/>
          </p:nvCxnSpPr>
          <p:spPr>
            <a:xfrm>
              <a:off x="6069875" y="2400300"/>
              <a:ext cx="0" cy="130111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05247DB-BCF1-DCEE-DE30-EDF107CE5527}"/>
                </a:ext>
              </a:extLst>
            </p:cNvPr>
            <p:cNvSpPr txBox="1"/>
            <p:nvPr/>
          </p:nvSpPr>
          <p:spPr>
            <a:xfrm>
              <a:off x="8775014" y="3375817"/>
              <a:ext cx="170549" cy="153888"/>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a:ea typeface="+mn-ea"/>
                  <a:cs typeface="+mn-cs"/>
                </a:rPr>
                <a:t>-10</a:t>
              </a:r>
            </a:p>
          </p:txBody>
        </p:sp>
        <p:sp>
          <p:nvSpPr>
            <p:cNvPr id="105" name="TextBox 104">
              <a:extLst>
                <a:ext uri="{FF2B5EF4-FFF2-40B4-BE49-F238E27FC236}">
                  <a16:creationId xmlns:a16="http://schemas.microsoft.com/office/drawing/2014/main" id="{D0D38231-30F4-706D-8A78-960095A03C16}"/>
                </a:ext>
              </a:extLst>
            </p:cNvPr>
            <p:cNvSpPr txBox="1"/>
            <p:nvPr/>
          </p:nvSpPr>
          <p:spPr>
            <a:xfrm>
              <a:off x="8775014" y="2953376"/>
              <a:ext cx="170549" cy="153888"/>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a:ea typeface="+mn-ea"/>
                  <a:cs typeface="+mn-cs"/>
                </a:rPr>
                <a:t>0</a:t>
              </a:r>
            </a:p>
          </p:txBody>
        </p:sp>
        <p:sp>
          <p:nvSpPr>
            <p:cNvPr id="106" name="TextBox 105">
              <a:extLst>
                <a:ext uri="{FF2B5EF4-FFF2-40B4-BE49-F238E27FC236}">
                  <a16:creationId xmlns:a16="http://schemas.microsoft.com/office/drawing/2014/main" id="{C4AF2064-0E54-23DA-65B1-9BF24C94FE8E}"/>
                </a:ext>
              </a:extLst>
            </p:cNvPr>
            <p:cNvSpPr txBox="1"/>
            <p:nvPr/>
          </p:nvSpPr>
          <p:spPr>
            <a:xfrm>
              <a:off x="8775014" y="2540458"/>
              <a:ext cx="170549" cy="153888"/>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a:ea typeface="+mn-ea"/>
                  <a:cs typeface="+mn-cs"/>
                </a:rPr>
                <a:t>10</a:t>
              </a:r>
            </a:p>
          </p:txBody>
        </p:sp>
        <p:sp>
          <p:nvSpPr>
            <p:cNvPr id="107" name="TextBox 106">
              <a:extLst>
                <a:ext uri="{FF2B5EF4-FFF2-40B4-BE49-F238E27FC236}">
                  <a16:creationId xmlns:a16="http://schemas.microsoft.com/office/drawing/2014/main" id="{0846BAD1-6F62-83B1-1F91-EE7A176FB52E}"/>
                </a:ext>
              </a:extLst>
            </p:cNvPr>
            <p:cNvSpPr txBox="1"/>
            <p:nvPr/>
          </p:nvSpPr>
          <p:spPr>
            <a:xfrm>
              <a:off x="8775014" y="2127540"/>
              <a:ext cx="170549" cy="153888"/>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a:ea typeface="+mn-ea"/>
                  <a:cs typeface="+mn-cs"/>
                </a:rPr>
                <a:t>20</a:t>
              </a:r>
            </a:p>
          </p:txBody>
        </p:sp>
        <p:sp>
          <p:nvSpPr>
            <p:cNvPr id="108" name="TextBox 107">
              <a:extLst>
                <a:ext uri="{FF2B5EF4-FFF2-40B4-BE49-F238E27FC236}">
                  <a16:creationId xmlns:a16="http://schemas.microsoft.com/office/drawing/2014/main" id="{2EDD5125-A321-18C2-DFAF-0A4896532108}"/>
                </a:ext>
              </a:extLst>
            </p:cNvPr>
            <p:cNvSpPr txBox="1"/>
            <p:nvPr/>
          </p:nvSpPr>
          <p:spPr>
            <a:xfrm>
              <a:off x="8775014" y="1714622"/>
              <a:ext cx="170549" cy="153888"/>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a:ea typeface="+mn-ea"/>
                  <a:cs typeface="+mn-cs"/>
                </a:rPr>
                <a:t>30</a:t>
              </a:r>
            </a:p>
          </p:txBody>
        </p:sp>
        <p:sp>
          <p:nvSpPr>
            <p:cNvPr id="109" name="TextBox 108">
              <a:extLst>
                <a:ext uri="{FF2B5EF4-FFF2-40B4-BE49-F238E27FC236}">
                  <a16:creationId xmlns:a16="http://schemas.microsoft.com/office/drawing/2014/main" id="{00CE0D14-75D2-B147-67BA-C544A341D57D}"/>
                </a:ext>
              </a:extLst>
            </p:cNvPr>
            <p:cNvSpPr txBox="1"/>
            <p:nvPr/>
          </p:nvSpPr>
          <p:spPr>
            <a:xfrm>
              <a:off x="8775014" y="1301704"/>
              <a:ext cx="170549" cy="153888"/>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a:ea typeface="+mn-ea"/>
                  <a:cs typeface="+mn-cs"/>
                </a:rPr>
                <a:t>40</a:t>
              </a:r>
            </a:p>
          </p:txBody>
        </p:sp>
        <p:cxnSp>
          <p:nvCxnSpPr>
            <p:cNvPr id="110" name="Straight Connector 109">
              <a:extLst>
                <a:ext uri="{FF2B5EF4-FFF2-40B4-BE49-F238E27FC236}">
                  <a16:creationId xmlns:a16="http://schemas.microsoft.com/office/drawing/2014/main" id="{910B492C-B2A0-701E-6E52-5E328E645FFB}"/>
                </a:ext>
              </a:extLst>
            </p:cNvPr>
            <p:cNvCxnSpPr>
              <a:cxnSpLocks/>
            </p:cNvCxnSpPr>
            <p:nvPr/>
          </p:nvCxnSpPr>
          <p:spPr>
            <a:xfrm>
              <a:off x="4500970"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C1C7E67-3F2E-4A00-BE94-76958236676A}"/>
                </a:ext>
              </a:extLst>
            </p:cNvPr>
            <p:cNvCxnSpPr>
              <a:cxnSpLocks/>
            </p:cNvCxnSpPr>
            <p:nvPr/>
          </p:nvCxnSpPr>
          <p:spPr>
            <a:xfrm>
              <a:off x="4814751"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2884720-3E38-5625-2D55-36381C4FB7C0}"/>
                </a:ext>
              </a:extLst>
            </p:cNvPr>
            <p:cNvCxnSpPr>
              <a:cxnSpLocks/>
            </p:cNvCxnSpPr>
            <p:nvPr/>
          </p:nvCxnSpPr>
          <p:spPr>
            <a:xfrm>
              <a:off x="5442313"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5BF66D2-390E-C148-585D-AE956B8BD413}"/>
                </a:ext>
              </a:extLst>
            </p:cNvPr>
            <p:cNvCxnSpPr>
              <a:cxnSpLocks/>
            </p:cNvCxnSpPr>
            <p:nvPr/>
          </p:nvCxnSpPr>
          <p:spPr>
            <a:xfrm>
              <a:off x="5756094"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3C7F643-1A54-5653-139D-B6E383E370BC}"/>
                </a:ext>
              </a:extLst>
            </p:cNvPr>
            <p:cNvCxnSpPr>
              <a:cxnSpLocks/>
            </p:cNvCxnSpPr>
            <p:nvPr/>
          </p:nvCxnSpPr>
          <p:spPr>
            <a:xfrm>
              <a:off x="6383656"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1AAEC93-B3DC-B564-A049-BC841A8AF04F}"/>
                </a:ext>
              </a:extLst>
            </p:cNvPr>
            <p:cNvCxnSpPr>
              <a:cxnSpLocks/>
            </p:cNvCxnSpPr>
            <p:nvPr/>
          </p:nvCxnSpPr>
          <p:spPr>
            <a:xfrm>
              <a:off x="6697437"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A68397C-2FA3-61CB-9725-1C4BA8FEDCD2}"/>
                </a:ext>
              </a:extLst>
            </p:cNvPr>
            <p:cNvCxnSpPr>
              <a:cxnSpLocks/>
            </p:cNvCxnSpPr>
            <p:nvPr/>
          </p:nvCxnSpPr>
          <p:spPr>
            <a:xfrm>
              <a:off x="7011218"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5C0994B-BB98-3E79-36C6-D1FD2B42061E}"/>
                </a:ext>
              </a:extLst>
            </p:cNvPr>
            <p:cNvCxnSpPr>
              <a:cxnSpLocks/>
            </p:cNvCxnSpPr>
            <p:nvPr/>
          </p:nvCxnSpPr>
          <p:spPr>
            <a:xfrm>
              <a:off x="7324999"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F5F601D-1835-EDF5-53E6-D004E4654E01}"/>
                </a:ext>
              </a:extLst>
            </p:cNvPr>
            <p:cNvCxnSpPr>
              <a:cxnSpLocks/>
            </p:cNvCxnSpPr>
            <p:nvPr/>
          </p:nvCxnSpPr>
          <p:spPr>
            <a:xfrm>
              <a:off x="7638780"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B4A25A3-72D0-0852-34C9-DBBFCED56B19}"/>
                </a:ext>
              </a:extLst>
            </p:cNvPr>
            <p:cNvCxnSpPr>
              <a:cxnSpLocks/>
            </p:cNvCxnSpPr>
            <p:nvPr/>
          </p:nvCxnSpPr>
          <p:spPr>
            <a:xfrm>
              <a:off x="7952561"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72311B0-C312-7F96-E783-987BFF0C451C}"/>
                </a:ext>
              </a:extLst>
            </p:cNvPr>
            <p:cNvCxnSpPr>
              <a:cxnSpLocks/>
            </p:cNvCxnSpPr>
            <p:nvPr/>
          </p:nvCxnSpPr>
          <p:spPr>
            <a:xfrm>
              <a:off x="8266342"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57BD266-532E-7520-3F5C-D76BF93DC188}"/>
                </a:ext>
              </a:extLst>
            </p:cNvPr>
            <p:cNvCxnSpPr>
              <a:cxnSpLocks/>
            </p:cNvCxnSpPr>
            <p:nvPr/>
          </p:nvCxnSpPr>
          <p:spPr>
            <a:xfrm>
              <a:off x="8580129" y="3659505"/>
              <a:ext cx="0" cy="4191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8389544-E943-DB44-2D47-4EF004C9A61F}"/>
                </a:ext>
              </a:extLst>
            </p:cNvPr>
            <p:cNvCxnSpPr>
              <a:cxnSpLocks/>
            </p:cNvCxnSpPr>
            <p:nvPr/>
          </p:nvCxnSpPr>
          <p:spPr>
            <a:xfrm>
              <a:off x="8667750" y="3657600"/>
              <a:ext cx="4762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CA322A2-9257-627E-2E9A-AD06DFE76822}"/>
                </a:ext>
              </a:extLst>
            </p:cNvPr>
            <p:cNvCxnSpPr>
              <a:cxnSpLocks/>
            </p:cNvCxnSpPr>
            <p:nvPr/>
          </p:nvCxnSpPr>
          <p:spPr>
            <a:xfrm>
              <a:off x="8667750" y="3449501"/>
              <a:ext cx="4762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BCEF759-77F4-956F-769E-69D38A3ED383}"/>
                </a:ext>
              </a:extLst>
            </p:cNvPr>
            <p:cNvCxnSpPr>
              <a:cxnSpLocks/>
            </p:cNvCxnSpPr>
            <p:nvPr/>
          </p:nvCxnSpPr>
          <p:spPr>
            <a:xfrm>
              <a:off x="8667750" y="3241403"/>
              <a:ext cx="4762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6493CC3-E4C6-43F5-E18C-05FD89951B4A}"/>
                </a:ext>
              </a:extLst>
            </p:cNvPr>
            <p:cNvCxnSpPr>
              <a:cxnSpLocks/>
            </p:cNvCxnSpPr>
            <p:nvPr/>
          </p:nvCxnSpPr>
          <p:spPr>
            <a:xfrm>
              <a:off x="8667750" y="2828018"/>
              <a:ext cx="4762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FDD8FC9-CF5E-3B78-3833-BA889967B5ED}"/>
                </a:ext>
              </a:extLst>
            </p:cNvPr>
            <p:cNvCxnSpPr>
              <a:cxnSpLocks/>
            </p:cNvCxnSpPr>
            <p:nvPr/>
          </p:nvCxnSpPr>
          <p:spPr>
            <a:xfrm>
              <a:off x="8667750" y="2620966"/>
              <a:ext cx="4762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0D7B742-9798-19E3-D06D-40CE524A08F0}"/>
                </a:ext>
              </a:extLst>
            </p:cNvPr>
            <p:cNvCxnSpPr>
              <a:cxnSpLocks/>
            </p:cNvCxnSpPr>
            <p:nvPr/>
          </p:nvCxnSpPr>
          <p:spPr>
            <a:xfrm>
              <a:off x="8667750" y="2413913"/>
              <a:ext cx="4762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28D972-3F5B-FB11-D2E0-0824B9138261}"/>
                </a:ext>
              </a:extLst>
            </p:cNvPr>
            <p:cNvCxnSpPr>
              <a:cxnSpLocks/>
            </p:cNvCxnSpPr>
            <p:nvPr/>
          </p:nvCxnSpPr>
          <p:spPr>
            <a:xfrm>
              <a:off x="8667750" y="2206860"/>
              <a:ext cx="4762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A838BAE-60B7-FA7A-315E-A47C1B9AAF59}"/>
                </a:ext>
              </a:extLst>
            </p:cNvPr>
            <p:cNvCxnSpPr>
              <a:cxnSpLocks/>
            </p:cNvCxnSpPr>
            <p:nvPr/>
          </p:nvCxnSpPr>
          <p:spPr>
            <a:xfrm>
              <a:off x="8667750" y="1999807"/>
              <a:ext cx="4762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E42FA5F-855A-8D3D-3A39-3EC332888CC8}"/>
                </a:ext>
              </a:extLst>
            </p:cNvPr>
            <p:cNvCxnSpPr>
              <a:cxnSpLocks/>
            </p:cNvCxnSpPr>
            <p:nvPr/>
          </p:nvCxnSpPr>
          <p:spPr>
            <a:xfrm>
              <a:off x="8667750" y="1792754"/>
              <a:ext cx="4762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441230E-5171-7275-0495-39DFFE67D99C}"/>
                </a:ext>
              </a:extLst>
            </p:cNvPr>
            <p:cNvCxnSpPr>
              <a:cxnSpLocks/>
            </p:cNvCxnSpPr>
            <p:nvPr/>
          </p:nvCxnSpPr>
          <p:spPr>
            <a:xfrm>
              <a:off x="8667750" y="1585701"/>
              <a:ext cx="4762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91B0D7F-4EF1-E726-FB51-3B45C83EB796}"/>
                </a:ext>
              </a:extLst>
            </p:cNvPr>
            <p:cNvCxnSpPr>
              <a:cxnSpLocks/>
            </p:cNvCxnSpPr>
            <p:nvPr/>
          </p:nvCxnSpPr>
          <p:spPr>
            <a:xfrm>
              <a:off x="8667750" y="1378648"/>
              <a:ext cx="47625"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341A12A4-9D26-C930-74BF-CD45E13A06DF}"/>
                </a:ext>
              </a:extLst>
            </p:cNvPr>
            <p:cNvSpPr/>
            <p:nvPr/>
          </p:nvSpPr>
          <p:spPr>
            <a:xfrm>
              <a:off x="4164330" y="3009900"/>
              <a:ext cx="45719" cy="45719"/>
            </a:xfrm>
            <a:prstGeom prst="ellipse">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9" name="Oval 78">
              <a:extLst>
                <a:ext uri="{FF2B5EF4-FFF2-40B4-BE49-F238E27FC236}">
                  <a16:creationId xmlns:a16="http://schemas.microsoft.com/office/drawing/2014/main" id="{C00FBB48-1D26-582C-2E8F-EC36F566D00B}"/>
                </a:ext>
              </a:extLst>
            </p:cNvPr>
            <p:cNvSpPr/>
            <p:nvPr/>
          </p:nvSpPr>
          <p:spPr>
            <a:xfrm>
              <a:off x="5102648" y="2864205"/>
              <a:ext cx="45719" cy="45719"/>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0" name="Oval 79">
              <a:extLst>
                <a:ext uri="{FF2B5EF4-FFF2-40B4-BE49-F238E27FC236}">
                  <a16:creationId xmlns:a16="http://schemas.microsoft.com/office/drawing/2014/main" id="{E75DCDB1-BF05-493E-3ABC-C77EF7B5DFF9}"/>
                </a:ext>
              </a:extLst>
            </p:cNvPr>
            <p:cNvSpPr/>
            <p:nvPr/>
          </p:nvSpPr>
          <p:spPr>
            <a:xfrm>
              <a:off x="6044776" y="2916612"/>
              <a:ext cx="45719" cy="45719"/>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Oval 80">
              <a:extLst>
                <a:ext uri="{FF2B5EF4-FFF2-40B4-BE49-F238E27FC236}">
                  <a16:creationId xmlns:a16="http://schemas.microsoft.com/office/drawing/2014/main" id="{513158F6-6587-E313-A509-A37C8429D8DD}"/>
                </a:ext>
              </a:extLst>
            </p:cNvPr>
            <p:cNvSpPr/>
            <p:nvPr/>
          </p:nvSpPr>
          <p:spPr>
            <a:xfrm>
              <a:off x="8554811" y="2619406"/>
              <a:ext cx="45719" cy="45719"/>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8" name="Oval 77">
              <a:extLst>
                <a:ext uri="{FF2B5EF4-FFF2-40B4-BE49-F238E27FC236}">
                  <a16:creationId xmlns:a16="http://schemas.microsoft.com/office/drawing/2014/main" id="{E3A995F1-649F-9E6A-A880-384F68B22D46}"/>
                </a:ext>
              </a:extLst>
            </p:cNvPr>
            <p:cNvSpPr/>
            <p:nvPr/>
          </p:nvSpPr>
          <p:spPr>
            <a:xfrm>
              <a:off x="8554811" y="1475141"/>
              <a:ext cx="45719" cy="45719"/>
            </a:xfrm>
            <a:prstGeom prst="ellipse">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7" name="Oval 76">
              <a:extLst>
                <a:ext uri="{FF2B5EF4-FFF2-40B4-BE49-F238E27FC236}">
                  <a16:creationId xmlns:a16="http://schemas.microsoft.com/office/drawing/2014/main" id="{793732CE-4EB6-4EA4-DCE8-23FF222E1EF8}"/>
                </a:ext>
              </a:extLst>
            </p:cNvPr>
            <p:cNvSpPr/>
            <p:nvPr/>
          </p:nvSpPr>
          <p:spPr>
            <a:xfrm>
              <a:off x="6044776" y="2317151"/>
              <a:ext cx="45719" cy="45719"/>
            </a:xfrm>
            <a:prstGeom prst="ellipse">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Oval 75">
              <a:extLst>
                <a:ext uri="{FF2B5EF4-FFF2-40B4-BE49-F238E27FC236}">
                  <a16:creationId xmlns:a16="http://schemas.microsoft.com/office/drawing/2014/main" id="{2F0F7A66-F807-CBE6-5E5B-A1F609496718}"/>
                </a:ext>
              </a:extLst>
            </p:cNvPr>
            <p:cNvSpPr/>
            <p:nvPr/>
          </p:nvSpPr>
          <p:spPr>
            <a:xfrm>
              <a:off x="5102648" y="2623185"/>
              <a:ext cx="45719" cy="45719"/>
            </a:xfrm>
            <a:prstGeom prst="ellipse">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3" name="Picture 4" descr="File:Revature-768x768.webp">
            <a:extLst>
              <a:ext uri="{FF2B5EF4-FFF2-40B4-BE49-F238E27FC236}">
                <a16:creationId xmlns:a16="http://schemas.microsoft.com/office/drawing/2014/main" id="{88634556-FA26-5638-B057-1943DF45B40A}"/>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031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778C-E256-F1C7-87FA-C94D0BFEB381}"/>
              </a:ext>
            </a:extLst>
          </p:cNvPr>
          <p:cNvSpPr>
            <a:spLocks noGrp="1"/>
          </p:cNvSpPr>
          <p:nvPr>
            <p:ph type="title"/>
          </p:nvPr>
        </p:nvSpPr>
        <p:spPr>
          <a:xfrm>
            <a:off x="225425" y="211723"/>
            <a:ext cx="8720138" cy="769441"/>
          </a:xfrm>
        </p:spPr>
        <p:txBody>
          <a:bodyPr/>
          <a:lstStyle/>
          <a:p>
            <a:r>
              <a:rPr lang="en-US"/>
              <a:t>Gen AI maturity still low across industries, TMT companies in North America ahead of the curve</a:t>
            </a:r>
          </a:p>
        </p:txBody>
      </p:sp>
      <p:grpSp>
        <p:nvGrpSpPr>
          <p:cNvPr id="5" name="Group 4">
            <a:extLst>
              <a:ext uri="{FF2B5EF4-FFF2-40B4-BE49-F238E27FC236}">
                <a16:creationId xmlns:a16="http://schemas.microsoft.com/office/drawing/2014/main" id="{59F6FF58-7F1E-81BF-D65F-0D35D2ECC26F}"/>
              </a:ext>
            </a:extLst>
          </p:cNvPr>
          <p:cNvGrpSpPr/>
          <p:nvPr/>
        </p:nvGrpSpPr>
        <p:grpSpPr>
          <a:xfrm>
            <a:off x="1657816" y="1294057"/>
            <a:ext cx="1646420" cy="530933"/>
            <a:chOff x="225425" y="1476937"/>
            <a:chExt cx="1901430" cy="530933"/>
          </a:xfrm>
        </p:grpSpPr>
        <p:sp>
          <p:nvSpPr>
            <p:cNvPr id="3" name="TextBox 2">
              <a:extLst>
                <a:ext uri="{FF2B5EF4-FFF2-40B4-BE49-F238E27FC236}">
                  <a16:creationId xmlns:a16="http://schemas.microsoft.com/office/drawing/2014/main" id="{B6918132-C0CB-203B-63F4-99F87FB4EB13}"/>
                </a:ext>
              </a:extLst>
            </p:cNvPr>
            <p:cNvSpPr txBox="1"/>
            <p:nvPr/>
          </p:nvSpPr>
          <p:spPr>
            <a:xfrm>
              <a:off x="225425" y="1476937"/>
              <a:ext cx="1901430" cy="492443"/>
            </a:xfrm>
            <a:prstGeom prst="rect">
              <a:avLst/>
            </a:prstGeom>
            <a:noFill/>
          </p:spPr>
          <p:txBody>
            <a:bodyPr wrap="square" lIns="0" tIns="0" rIns="0" bIns="0" rtlCol="0" anchor="b">
              <a:spAutoFit/>
            </a:bodyPr>
            <a:lstStyle/>
            <a:p>
              <a:pPr marL="0" marR="5080" lvl="0" indent="0" algn="l" defTabSz="914400" rtl="0" eaLnBrk="1" fontAlgn="auto" latinLnBrk="0" hangingPunct="1">
                <a:lnSpc>
                  <a:spcPct val="100000"/>
                </a:lnSpc>
                <a:spcBef>
                  <a:spcPts val="235"/>
                </a:spcBef>
                <a:spcAft>
                  <a:spcPts val="0"/>
                </a:spcAft>
                <a:buClrTx/>
                <a:buSzTx/>
                <a:buFontTx/>
                <a:buNone/>
                <a:tabLst/>
                <a:defRPr/>
              </a:pPr>
              <a:r>
                <a:rPr kumimoji="0" lang="en-US" sz="1600" b="1" i="0" u="none" strike="noStrike" kern="1200" cap="none" spc="0" normalizeH="0" baseline="0" noProof="0">
                  <a:ln>
                    <a:noFill/>
                  </a:ln>
                  <a:solidFill>
                    <a:srgbClr val="0741CB"/>
                  </a:solidFill>
                  <a:effectLst/>
                  <a:uLnTx/>
                  <a:uFillTx/>
                  <a:ea typeface="+mn-ea"/>
                  <a:cs typeface="+mn-cs"/>
                </a:rPr>
                <a:t>Gen AI maturity (overall)</a:t>
              </a:r>
            </a:p>
          </p:txBody>
        </p:sp>
        <p:cxnSp>
          <p:nvCxnSpPr>
            <p:cNvPr id="4" name="Straight Connector 3">
              <a:extLst>
                <a:ext uri="{FF2B5EF4-FFF2-40B4-BE49-F238E27FC236}">
                  <a16:creationId xmlns:a16="http://schemas.microsoft.com/office/drawing/2014/main" id="{3594654D-C8D3-906A-EB93-FEF628D02611}"/>
                </a:ext>
              </a:extLst>
            </p:cNvPr>
            <p:cNvCxnSpPr>
              <a:cxnSpLocks/>
            </p:cNvCxnSpPr>
            <p:nvPr/>
          </p:nvCxnSpPr>
          <p:spPr>
            <a:xfrm>
              <a:off x="225425" y="2007870"/>
              <a:ext cx="19014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B407DAAE-A46E-2A9B-D7F1-9E0587201389}"/>
              </a:ext>
            </a:extLst>
          </p:cNvPr>
          <p:cNvGrpSpPr/>
          <p:nvPr/>
        </p:nvGrpSpPr>
        <p:grpSpPr>
          <a:xfrm>
            <a:off x="3538259" y="1540279"/>
            <a:ext cx="1646420" cy="284711"/>
            <a:chOff x="225425" y="1723159"/>
            <a:chExt cx="1901430" cy="284711"/>
          </a:xfrm>
        </p:grpSpPr>
        <p:sp>
          <p:nvSpPr>
            <p:cNvPr id="7" name="TextBox 6">
              <a:extLst>
                <a:ext uri="{FF2B5EF4-FFF2-40B4-BE49-F238E27FC236}">
                  <a16:creationId xmlns:a16="http://schemas.microsoft.com/office/drawing/2014/main" id="{8E78260B-88E4-3042-DFB6-E43F1E9F2865}"/>
                </a:ext>
              </a:extLst>
            </p:cNvPr>
            <p:cNvSpPr txBox="1"/>
            <p:nvPr/>
          </p:nvSpPr>
          <p:spPr>
            <a:xfrm>
              <a:off x="225425" y="1723159"/>
              <a:ext cx="1901430" cy="246221"/>
            </a:xfrm>
            <a:prstGeom prst="rect">
              <a:avLst/>
            </a:prstGeom>
            <a:noFill/>
          </p:spPr>
          <p:txBody>
            <a:bodyPr wrap="square" lIns="0" tIns="0" rIns="0" bIns="0" rtlCol="0" anchor="b">
              <a:spAutoFit/>
            </a:bodyPr>
            <a:lstStyle/>
            <a:p>
              <a:pPr marL="0" marR="5080" lvl="0" indent="0" algn="l" defTabSz="914400" rtl="0" eaLnBrk="1" fontAlgn="auto" latinLnBrk="0" hangingPunct="1">
                <a:lnSpc>
                  <a:spcPct val="100000"/>
                </a:lnSpc>
                <a:spcBef>
                  <a:spcPts val="235"/>
                </a:spcBef>
                <a:spcAft>
                  <a:spcPts val="0"/>
                </a:spcAft>
                <a:buClrTx/>
                <a:buSzTx/>
                <a:buFontTx/>
                <a:buNone/>
                <a:tabLst/>
                <a:defRPr/>
              </a:pPr>
              <a:r>
                <a:rPr kumimoji="0" lang="en-US" sz="1600" b="1" i="0" u="none" strike="noStrike" kern="1200" cap="none" spc="0" normalizeH="0" baseline="0" noProof="0">
                  <a:ln>
                    <a:noFill/>
                  </a:ln>
                  <a:solidFill>
                    <a:srgbClr val="0741CB"/>
                  </a:solidFill>
                  <a:effectLst/>
                  <a:uLnTx/>
                  <a:uFillTx/>
                  <a:ea typeface="+mn-ea"/>
                  <a:cs typeface="+mn-cs"/>
                </a:rPr>
                <a:t>Asia</a:t>
              </a:r>
            </a:p>
          </p:txBody>
        </p:sp>
        <p:cxnSp>
          <p:nvCxnSpPr>
            <p:cNvPr id="8" name="Straight Connector 7">
              <a:extLst>
                <a:ext uri="{FF2B5EF4-FFF2-40B4-BE49-F238E27FC236}">
                  <a16:creationId xmlns:a16="http://schemas.microsoft.com/office/drawing/2014/main" id="{0EACF234-D0CE-B6DD-7985-34767B912074}"/>
                </a:ext>
              </a:extLst>
            </p:cNvPr>
            <p:cNvCxnSpPr>
              <a:cxnSpLocks/>
            </p:cNvCxnSpPr>
            <p:nvPr/>
          </p:nvCxnSpPr>
          <p:spPr>
            <a:xfrm>
              <a:off x="225425" y="2007870"/>
              <a:ext cx="19014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B0402FC9-A8D0-33DF-678D-AE0F940E3E85}"/>
              </a:ext>
            </a:extLst>
          </p:cNvPr>
          <p:cNvGrpSpPr/>
          <p:nvPr/>
        </p:nvGrpSpPr>
        <p:grpSpPr>
          <a:xfrm>
            <a:off x="5418701" y="1540279"/>
            <a:ext cx="1646420" cy="284711"/>
            <a:chOff x="225425" y="1723159"/>
            <a:chExt cx="1901430" cy="284711"/>
          </a:xfrm>
        </p:grpSpPr>
        <p:sp>
          <p:nvSpPr>
            <p:cNvPr id="10" name="TextBox 9">
              <a:extLst>
                <a:ext uri="{FF2B5EF4-FFF2-40B4-BE49-F238E27FC236}">
                  <a16:creationId xmlns:a16="http://schemas.microsoft.com/office/drawing/2014/main" id="{F126D182-B76E-76CD-B588-D95F09EE05CA}"/>
                </a:ext>
              </a:extLst>
            </p:cNvPr>
            <p:cNvSpPr txBox="1"/>
            <p:nvPr/>
          </p:nvSpPr>
          <p:spPr>
            <a:xfrm>
              <a:off x="225425" y="1723159"/>
              <a:ext cx="1901430" cy="246221"/>
            </a:xfrm>
            <a:prstGeom prst="rect">
              <a:avLst/>
            </a:prstGeom>
            <a:noFill/>
          </p:spPr>
          <p:txBody>
            <a:bodyPr wrap="square" lIns="0" tIns="0" rIns="0" bIns="0" rtlCol="0" anchor="b">
              <a:spAutoFit/>
            </a:bodyPr>
            <a:lstStyle/>
            <a:p>
              <a:pPr marL="0" marR="5080" lvl="0" indent="0" algn="l" defTabSz="914400" rtl="0" eaLnBrk="1" fontAlgn="auto" latinLnBrk="0" hangingPunct="1">
                <a:lnSpc>
                  <a:spcPct val="100000"/>
                </a:lnSpc>
                <a:spcBef>
                  <a:spcPts val="235"/>
                </a:spcBef>
                <a:spcAft>
                  <a:spcPts val="0"/>
                </a:spcAft>
                <a:buClrTx/>
                <a:buSzTx/>
                <a:buFontTx/>
                <a:buNone/>
                <a:tabLst/>
                <a:defRPr/>
              </a:pPr>
              <a:r>
                <a:rPr kumimoji="0" lang="en-US" sz="1600" b="1" i="0" u="none" strike="noStrike" kern="1200" cap="none" spc="0" normalizeH="0" baseline="0" noProof="0">
                  <a:ln>
                    <a:noFill/>
                  </a:ln>
                  <a:solidFill>
                    <a:srgbClr val="0741CB"/>
                  </a:solidFill>
                  <a:effectLst/>
                  <a:uLnTx/>
                  <a:uFillTx/>
                  <a:ea typeface="+mn-ea"/>
                  <a:cs typeface="+mn-cs"/>
                </a:rPr>
                <a:t>Europe</a:t>
              </a:r>
            </a:p>
          </p:txBody>
        </p:sp>
        <p:cxnSp>
          <p:nvCxnSpPr>
            <p:cNvPr id="11" name="Straight Connector 10">
              <a:extLst>
                <a:ext uri="{FF2B5EF4-FFF2-40B4-BE49-F238E27FC236}">
                  <a16:creationId xmlns:a16="http://schemas.microsoft.com/office/drawing/2014/main" id="{93A5F786-69A7-6EF2-C399-B2034AA0A4F7}"/>
                </a:ext>
              </a:extLst>
            </p:cNvPr>
            <p:cNvCxnSpPr>
              <a:cxnSpLocks/>
            </p:cNvCxnSpPr>
            <p:nvPr/>
          </p:nvCxnSpPr>
          <p:spPr>
            <a:xfrm>
              <a:off x="225425" y="2007870"/>
              <a:ext cx="19014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261847F-0AE8-5C49-5E26-5EFEAA8A5CAA}"/>
              </a:ext>
            </a:extLst>
          </p:cNvPr>
          <p:cNvGrpSpPr/>
          <p:nvPr/>
        </p:nvGrpSpPr>
        <p:grpSpPr>
          <a:xfrm>
            <a:off x="7299144" y="1540279"/>
            <a:ext cx="1646420" cy="284711"/>
            <a:chOff x="225425" y="1723159"/>
            <a:chExt cx="1901430" cy="284711"/>
          </a:xfrm>
        </p:grpSpPr>
        <p:sp>
          <p:nvSpPr>
            <p:cNvPr id="13" name="TextBox 12">
              <a:extLst>
                <a:ext uri="{FF2B5EF4-FFF2-40B4-BE49-F238E27FC236}">
                  <a16:creationId xmlns:a16="http://schemas.microsoft.com/office/drawing/2014/main" id="{9A934655-4462-DFC4-059A-A71C884B5E70}"/>
                </a:ext>
              </a:extLst>
            </p:cNvPr>
            <p:cNvSpPr txBox="1"/>
            <p:nvPr/>
          </p:nvSpPr>
          <p:spPr>
            <a:xfrm>
              <a:off x="225425" y="1723159"/>
              <a:ext cx="1901430" cy="246221"/>
            </a:xfrm>
            <a:prstGeom prst="rect">
              <a:avLst/>
            </a:prstGeom>
            <a:noFill/>
          </p:spPr>
          <p:txBody>
            <a:bodyPr wrap="square" lIns="0" tIns="0" rIns="0" bIns="0" rtlCol="0" anchor="b">
              <a:spAutoFit/>
            </a:bodyPr>
            <a:lstStyle/>
            <a:p>
              <a:pPr marL="0" marR="5080" lvl="0" indent="0" algn="l" defTabSz="914400" rtl="0" eaLnBrk="1" fontAlgn="auto" latinLnBrk="0" hangingPunct="1">
                <a:lnSpc>
                  <a:spcPct val="100000"/>
                </a:lnSpc>
                <a:spcBef>
                  <a:spcPts val="235"/>
                </a:spcBef>
                <a:spcAft>
                  <a:spcPts val="0"/>
                </a:spcAft>
                <a:buClrTx/>
                <a:buSzTx/>
                <a:buFontTx/>
                <a:buNone/>
                <a:tabLst/>
                <a:defRPr/>
              </a:pPr>
              <a:r>
                <a:rPr kumimoji="0" lang="en-US" sz="1600" b="1" i="0" u="none" strike="noStrike" kern="1200" cap="none" spc="0" normalizeH="0" baseline="0" noProof="0">
                  <a:ln>
                    <a:noFill/>
                  </a:ln>
                  <a:solidFill>
                    <a:srgbClr val="0741CB"/>
                  </a:solidFill>
                  <a:effectLst/>
                  <a:uLnTx/>
                  <a:uFillTx/>
                  <a:ea typeface="+mn-ea"/>
                  <a:cs typeface="+mn-cs"/>
                </a:rPr>
                <a:t>North America</a:t>
              </a:r>
            </a:p>
          </p:txBody>
        </p:sp>
        <p:cxnSp>
          <p:nvCxnSpPr>
            <p:cNvPr id="14" name="Straight Connector 13">
              <a:extLst>
                <a:ext uri="{FF2B5EF4-FFF2-40B4-BE49-F238E27FC236}">
                  <a16:creationId xmlns:a16="http://schemas.microsoft.com/office/drawing/2014/main" id="{14DEF4D7-DFE1-BE36-3011-B1186EB85C25}"/>
                </a:ext>
              </a:extLst>
            </p:cNvPr>
            <p:cNvCxnSpPr>
              <a:cxnSpLocks/>
            </p:cNvCxnSpPr>
            <p:nvPr/>
          </p:nvCxnSpPr>
          <p:spPr>
            <a:xfrm>
              <a:off x="225425" y="2007870"/>
              <a:ext cx="19014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aphicFrame>
        <p:nvGraphicFramePr>
          <p:cNvPr id="18" name="Chart 17">
            <a:extLst>
              <a:ext uri="{FF2B5EF4-FFF2-40B4-BE49-F238E27FC236}">
                <a16:creationId xmlns:a16="http://schemas.microsoft.com/office/drawing/2014/main" id="{B1021396-3F61-70F4-EB3A-CF6FE9281A6E}"/>
              </a:ext>
            </a:extLst>
          </p:cNvPr>
          <p:cNvGraphicFramePr/>
          <p:nvPr/>
        </p:nvGraphicFramePr>
        <p:xfrm>
          <a:off x="225425" y="1863482"/>
          <a:ext cx="3078811" cy="19130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0D8F98BC-4D2B-9553-C491-16AFC7470A98}"/>
              </a:ext>
            </a:extLst>
          </p:cNvPr>
          <p:cNvGraphicFramePr/>
          <p:nvPr/>
        </p:nvGraphicFramePr>
        <p:xfrm>
          <a:off x="3534300" y="1863482"/>
          <a:ext cx="1646421" cy="19130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id="{E03DE1B5-5663-2440-9F12-EF64DA24C411}"/>
              </a:ext>
            </a:extLst>
          </p:cNvPr>
          <p:cNvGraphicFramePr/>
          <p:nvPr>
            <p:extLst>
              <p:ext uri="{D42A27DB-BD31-4B8C-83A1-F6EECF244321}">
                <p14:modId xmlns:p14="http://schemas.microsoft.com/office/powerpoint/2010/main" val="1408908339"/>
              </p:ext>
            </p:extLst>
          </p:nvPr>
        </p:nvGraphicFramePr>
        <p:xfrm>
          <a:off x="5418701" y="1863482"/>
          <a:ext cx="1646421" cy="19130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hart 22">
            <a:extLst>
              <a:ext uri="{FF2B5EF4-FFF2-40B4-BE49-F238E27FC236}">
                <a16:creationId xmlns:a16="http://schemas.microsoft.com/office/drawing/2014/main" id="{6CEDD7FB-E0B3-5A0F-FB72-C64567C2DFCE}"/>
              </a:ext>
            </a:extLst>
          </p:cNvPr>
          <p:cNvGraphicFramePr/>
          <p:nvPr/>
        </p:nvGraphicFramePr>
        <p:xfrm>
          <a:off x="7299144" y="1863482"/>
          <a:ext cx="1733343" cy="1913064"/>
        </p:xfrm>
        <a:graphic>
          <a:graphicData uri="http://schemas.openxmlformats.org/drawingml/2006/chart">
            <c:chart xmlns:c="http://schemas.openxmlformats.org/drawingml/2006/chart" xmlns:r="http://schemas.openxmlformats.org/officeDocument/2006/relationships" r:id="rId6"/>
          </a:graphicData>
        </a:graphic>
      </p:graphicFrame>
      <p:sp>
        <p:nvSpPr>
          <p:cNvPr id="24" name="TextBox 23">
            <a:extLst>
              <a:ext uri="{FF2B5EF4-FFF2-40B4-BE49-F238E27FC236}">
                <a16:creationId xmlns:a16="http://schemas.microsoft.com/office/drawing/2014/main" id="{6B5F1BEC-8143-8E7D-CE1A-1DB656BA75C6}"/>
              </a:ext>
            </a:extLst>
          </p:cNvPr>
          <p:cNvSpPr txBox="1"/>
          <p:nvPr/>
        </p:nvSpPr>
        <p:spPr>
          <a:xfrm>
            <a:off x="1422747" y="4897426"/>
            <a:ext cx="7111653"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Calibri" panose="020F0502020204030204" pitchFamily="34" charset="0"/>
              </a:rPr>
              <a:t>Source: BCG Digital Acceleration Index (DAI)-Global Study 2023; n=270</a:t>
            </a:r>
          </a:p>
        </p:txBody>
      </p:sp>
      <p:grpSp>
        <p:nvGrpSpPr>
          <p:cNvPr id="25" name="Group 24">
            <a:extLst>
              <a:ext uri="{FF2B5EF4-FFF2-40B4-BE49-F238E27FC236}">
                <a16:creationId xmlns:a16="http://schemas.microsoft.com/office/drawing/2014/main" id="{382D004C-C7BC-54DE-FE45-0B621DDD8A60}"/>
              </a:ext>
            </a:extLst>
          </p:cNvPr>
          <p:cNvGrpSpPr/>
          <p:nvPr/>
        </p:nvGrpSpPr>
        <p:grpSpPr>
          <a:xfrm>
            <a:off x="225425" y="1540279"/>
            <a:ext cx="1290955" cy="284711"/>
            <a:chOff x="225425" y="1723159"/>
            <a:chExt cx="1901430" cy="284711"/>
          </a:xfrm>
        </p:grpSpPr>
        <p:sp>
          <p:nvSpPr>
            <p:cNvPr id="26" name="TextBox 25">
              <a:extLst>
                <a:ext uri="{FF2B5EF4-FFF2-40B4-BE49-F238E27FC236}">
                  <a16:creationId xmlns:a16="http://schemas.microsoft.com/office/drawing/2014/main" id="{134AF664-C280-9DD3-EE64-D2E8BC40A15D}"/>
                </a:ext>
              </a:extLst>
            </p:cNvPr>
            <p:cNvSpPr txBox="1"/>
            <p:nvPr/>
          </p:nvSpPr>
          <p:spPr>
            <a:xfrm>
              <a:off x="225425" y="1723159"/>
              <a:ext cx="1901430" cy="246221"/>
            </a:xfrm>
            <a:prstGeom prst="rect">
              <a:avLst/>
            </a:prstGeom>
            <a:noFill/>
          </p:spPr>
          <p:txBody>
            <a:bodyPr wrap="square" lIns="0" tIns="0" rIns="0" bIns="0" rtlCol="0" anchor="b">
              <a:spAutoFit/>
            </a:bodyPr>
            <a:lstStyle/>
            <a:p>
              <a:pPr marL="0" marR="5080" lvl="0" indent="0" algn="l" defTabSz="914400" rtl="0" eaLnBrk="1" fontAlgn="auto" latinLnBrk="0" hangingPunct="1">
                <a:lnSpc>
                  <a:spcPct val="100000"/>
                </a:lnSpc>
                <a:spcBef>
                  <a:spcPts val="235"/>
                </a:spcBef>
                <a:spcAft>
                  <a:spcPts val="0"/>
                </a:spcAft>
                <a:buClrTx/>
                <a:buSzTx/>
                <a:buFontTx/>
                <a:buNone/>
                <a:tabLst/>
                <a:defRPr/>
              </a:pPr>
              <a:r>
                <a:rPr kumimoji="0" lang="en-US" sz="1600" b="1" i="0" u="none" strike="noStrike" kern="1200" cap="none" spc="0" normalizeH="0" baseline="0" noProof="0">
                  <a:ln>
                    <a:noFill/>
                  </a:ln>
                  <a:solidFill>
                    <a:srgbClr val="0741CB"/>
                  </a:solidFill>
                  <a:effectLst/>
                  <a:uLnTx/>
                  <a:uFillTx/>
                  <a:ea typeface="+mn-ea"/>
                  <a:cs typeface="+mn-cs"/>
                </a:rPr>
                <a:t>Industry</a:t>
              </a:r>
            </a:p>
          </p:txBody>
        </p:sp>
        <p:cxnSp>
          <p:nvCxnSpPr>
            <p:cNvPr id="27" name="Straight Connector 26">
              <a:extLst>
                <a:ext uri="{FF2B5EF4-FFF2-40B4-BE49-F238E27FC236}">
                  <a16:creationId xmlns:a16="http://schemas.microsoft.com/office/drawing/2014/main" id="{1A2ABFBE-E977-4739-5ED0-AE4A076282A0}"/>
                </a:ext>
              </a:extLst>
            </p:cNvPr>
            <p:cNvCxnSpPr>
              <a:cxnSpLocks/>
            </p:cNvCxnSpPr>
            <p:nvPr/>
          </p:nvCxnSpPr>
          <p:spPr>
            <a:xfrm>
              <a:off x="225425" y="2007870"/>
              <a:ext cx="19014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984D5B1-7739-25C9-C04C-14215E37B256}"/>
              </a:ext>
            </a:extLst>
          </p:cNvPr>
          <p:cNvGrpSpPr/>
          <p:nvPr/>
        </p:nvGrpSpPr>
        <p:grpSpPr>
          <a:xfrm>
            <a:off x="996983" y="4076177"/>
            <a:ext cx="2144399" cy="369332"/>
            <a:chOff x="676657" y="4076177"/>
            <a:chExt cx="2144399" cy="369332"/>
          </a:xfrm>
        </p:grpSpPr>
        <p:sp>
          <p:nvSpPr>
            <p:cNvPr id="28" name="Content Placeholder 2">
              <a:extLst>
                <a:ext uri="{FF2B5EF4-FFF2-40B4-BE49-F238E27FC236}">
                  <a16:creationId xmlns:a16="http://schemas.microsoft.com/office/drawing/2014/main" id="{7B815048-4EFF-8B29-6EE6-CBDB4DA640DD}"/>
                </a:ext>
              </a:extLst>
            </p:cNvPr>
            <p:cNvSpPr txBox="1">
              <a:spLocks/>
            </p:cNvSpPr>
            <p:nvPr/>
          </p:nvSpPr>
          <p:spPr>
            <a:xfrm>
              <a:off x="1225936" y="4076177"/>
              <a:ext cx="1595120" cy="369332"/>
            </a:xfrm>
            <a:prstGeom prst="rect">
              <a:avLst/>
            </a:prstGeom>
          </p:spPr>
          <p:txBody>
            <a:bodyPr wrap="square" lIns="0" tIns="0" rIns="0" bIns="0">
              <a:spAutoFit/>
            </a:bodyPr>
            <a:lst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1"/>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1"/>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5715" lvl="0" indent="0" algn="l" defTabSz="685800" rtl="0" eaLnBrk="1" fontAlgn="auto" latinLnBrk="0" hangingPunct="1">
                <a:lnSpc>
                  <a:spcPct val="100000"/>
                </a:lnSpc>
                <a:spcBef>
                  <a:spcPts val="0"/>
                </a:spcBef>
                <a:spcAft>
                  <a:spcPts val="3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n-ea"/>
                  <a:cs typeface="Futura Medium" panose="020B0602020204020303" pitchFamily="34" charset="-79"/>
                </a:rPr>
                <a:t>Don't fully understand Gen AI, discourage its use</a:t>
              </a:r>
            </a:p>
          </p:txBody>
        </p:sp>
        <p:sp>
          <p:nvSpPr>
            <p:cNvPr id="32" name="Rectangle 31">
              <a:extLst>
                <a:ext uri="{FF2B5EF4-FFF2-40B4-BE49-F238E27FC236}">
                  <a16:creationId xmlns:a16="http://schemas.microsoft.com/office/drawing/2014/main" id="{2E88BC3E-9EBC-3BE1-C1F4-67972E8D3FE1}"/>
                </a:ext>
              </a:extLst>
            </p:cNvPr>
            <p:cNvSpPr/>
            <p:nvPr/>
          </p:nvSpPr>
          <p:spPr>
            <a:xfrm>
              <a:off x="676657" y="4076177"/>
              <a:ext cx="463168" cy="3693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&lt;25</a:t>
              </a:r>
            </a:p>
          </p:txBody>
        </p:sp>
      </p:grpSp>
      <p:grpSp>
        <p:nvGrpSpPr>
          <p:cNvPr id="36" name="Group 35">
            <a:extLst>
              <a:ext uri="{FF2B5EF4-FFF2-40B4-BE49-F238E27FC236}">
                <a16:creationId xmlns:a16="http://schemas.microsoft.com/office/drawing/2014/main" id="{714C2E37-83C3-7B55-623D-CA80976725AA}"/>
              </a:ext>
            </a:extLst>
          </p:cNvPr>
          <p:cNvGrpSpPr/>
          <p:nvPr/>
        </p:nvGrpSpPr>
        <p:grpSpPr>
          <a:xfrm>
            <a:off x="3528232" y="4076177"/>
            <a:ext cx="2050723" cy="369332"/>
            <a:chOff x="3207906" y="4076177"/>
            <a:chExt cx="2050723" cy="369332"/>
          </a:xfrm>
        </p:grpSpPr>
        <p:sp>
          <p:nvSpPr>
            <p:cNvPr id="29" name="Content Placeholder 2">
              <a:extLst>
                <a:ext uri="{FF2B5EF4-FFF2-40B4-BE49-F238E27FC236}">
                  <a16:creationId xmlns:a16="http://schemas.microsoft.com/office/drawing/2014/main" id="{B1ABABEE-0EC1-E01C-BDDA-593E3FC25F7D}"/>
                </a:ext>
              </a:extLst>
            </p:cNvPr>
            <p:cNvSpPr txBox="1">
              <a:spLocks/>
            </p:cNvSpPr>
            <p:nvPr/>
          </p:nvSpPr>
          <p:spPr>
            <a:xfrm>
              <a:off x="3757185" y="4076177"/>
              <a:ext cx="1501444" cy="369332"/>
            </a:xfrm>
            <a:prstGeom prst="rect">
              <a:avLst/>
            </a:prstGeom>
          </p:spPr>
          <p:txBody>
            <a:bodyPr wrap="square" lIns="0" tIns="0" rIns="0" bIns="0">
              <a:spAutoFit/>
            </a:bodyPr>
            <a:lst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1"/>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1"/>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5715" lvl="0" indent="0" algn="l" defTabSz="685800" rtl="0" eaLnBrk="1" fontAlgn="auto" latinLnBrk="0" hangingPunct="1">
                <a:lnSpc>
                  <a:spcPct val="100000"/>
                </a:lnSpc>
                <a:spcBef>
                  <a:spcPts val="0"/>
                </a:spcBef>
                <a:spcAft>
                  <a:spcPts val="3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n-ea"/>
                  <a:cs typeface="Futura Medium" panose="020B0602020204020303" pitchFamily="34" charset="-79"/>
                </a:rPr>
                <a:t>Experimenting with Gen AI, no policies in place</a:t>
              </a:r>
            </a:p>
          </p:txBody>
        </p:sp>
        <p:sp>
          <p:nvSpPr>
            <p:cNvPr id="33" name="Rectangle 32">
              <a:extLst>
                <a:ext uri="{FF2B5EF4-FFF2-40B4-BE49-F238E27FC236}">
                  <a16:creationId xmlns:a16="http://schemas.microsoft.com/office/drawing/2014/main" id="{F4BBD89C-499A-A0AD-E92B-81376822FB5E}"/>
                </a:ext>
              </a:extLst>
            </p:cNvPr>
            <p:cNvSpPr/>
            <p:nvPr/>
          </p:nvSpPr>
          <p:spPr>
            <a:xfrm>
              <a:off x="3207906" y="4076177"/>
              <a:ext cx="463168" cy="36933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25 to &lt;50</a:t>
              </a:r>
            </a:p>
          </p:txBody>
        </p:sp>
      </p:grpSp>
      <p:grpSp>
        <p:nvGrpSpPr>
          <p:cNvPr id="37" name="Group 36">
            <a:extLst>
              <a:ext uri="{FF2B5EF4-FFF2-40B4-BE49-F238E27FC236}">
                <a16:creationId xmlns:a16="http://schemas.microsoft.com/office/drawing/2014/main" id="{0F20B1BF-8447-F068-C394-C5BE97B1764A}"/>
              </a:ext>
            </a:extLst>
          </p:cNvPr>
          <p:cNvGrpSpPr/>
          <p:nvPr/>
        </p:nvGrpSpPr>
        <p:grpSpPr>
          <a:xfrm>
            <a:off x="5965805" y="4076177"/>
            <a:ext cx="2208201" cy="369332"/>
            <a:chOff x="5645479" y="4076177"/>
            <a:chExt cx="2208201" cy="369332"/>
          </a:xfrm>
        </p:grpSpPr>
        <p:sp>
          <p:nvSpPr>
            <p:cNvPr id="30" name="Content Placeholder 2">
              <a:extLst>
                <a:ext uri="{FF2B5EF4-FFF2-40B4-BE49-F238E27FC236}">
                  <a16:creationId xmlns:a16="http://schemas.microsoft.com/office/drawing/2014/main" id="{7A19BBF2-3958-A9DD-2ED2-6E1E4B84956D}"/>
                </a:ext>
              </a:extLst>
            </p:cNvPr>
            <p:cNvSpPr txBox="1">
              <a:spLocks/>
            </p:cNvSpPr>
            <p:nvPr/>
          </p:nvSpPr>
          <p:spPr>
            <a:xfrm>
              <a:off x="6194756" y="4076177"/>
              <a:ext cx="1658924" cy="369332"/>
            </a:xfrm>
            <a:prstGeom prst="rect">
              <a:avLst/>
            </a:prstGeom>
          </p:spPr>
          <p:txBody>
            <a:bodyPr wrap="square" lIns="0" tIns="0" rIns="0" bIns="0">
              <a:spAutoFit/>
            </a:bodyPr>
            <a:lst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1"/>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1"/>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5715" lvl="0" indent="0" algn="l" defTabSz="685800" rtl="0" eaLnBrk="1" fontAlgn="auto" latinLnBrk="0" hangingPunct="1">
                <a:lnSpc>
                  <a:spcPct val="100000"/>
                </a:lnSpc>
                <a:spcBef>
                  <a:spcPts val="0"/>
                </a:spcBef>
                <a:spcAft>
                  <a:spcPts val="3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mn-lt"/>
                  <a:ea typeface="+mn-ea"/>
                  <a:cs typeface="Futura Medium" panose="020B0602020204020303" pitchFamily="34" charset="-79"/>
                </a:rPr>
                <a:t>See Gen AI as value source setting up guardrails</a:t>
              </a:r>
            </a:p>
          </p:txBody>
        </p:sp>
        <p:sp>
          <p:nvSpPr>
            <p:cNvPr id="34" name="Rectangle 33">
              <a:extLst>
                <a:ext uri="{FF2B5EF4-FFF2-40B4-BE49-F238E27FC236}">
                  <a16:creationId xmlns:a16="http://schemas.microsoft.com/office/drawing/2014/main" id="{F1A61997-D98F-D3DB-35EB-C6D9718FBF2C}"/>
                </a:ext>
              </a:extLst>
            </p:cNvPr>
            <p:cNvSpPr/>
            <p:nvPr/>
          </p:nvSpPr>
          <p:spPr>
            <a:xfrm>
              <a:off x="5645479" y="4076177"/>
              <a:ext cx="463168" cy="369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mn-ea"/>
                  <a:cs typeface="+mn-cs"/>
                </a:rPr>
                <a:t>50+</a:t>
              </a:r>
            </a:p>
          </p:txBody>
        </p:sp>
      </p:grpSp>
      <p:pic>
        <p:nvPicPr>
          <p:cNvPr id="19" name="Graphic 18" descr="Document with solid fill">
            <a:extLst>
              <a:ext uri="{FF2B5EF4-FFF2-40B4-BE49-F238E27FC236}">
                <a16:creationId xmlns:a16="http://schemas.microsoft.com/office/drawing/2014/main" id="{B2C57EE5-1E2B-4E52-6F00-AFEE31F7BB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55354" y="17146"/>
            <a:ext cx="161924" cy="161924"/>
          </a:xfrm>
          <a:prstGeom prst="rect">
            <a:avLst/>
          </a:prstGeom>
        </p:spPr>
      </p:pic>
      <p:pic>
        <p:nvPicPr>
          <p:cNvPr id="15" name="Picture 4" descr="File:Revature-768x768.webp">
            <a:extLst>
              <a:ext uri="{FF2B5EF4-FFF2-40B4-BE49-F238E27FC236}">
                <a16:creationId xmlns:a16="http://schemas.microsoft.com/office/drawing/2014/main" id="{258678D6-9806-9F77-9F26-4909EC270CFC}"/>
              </a:ext>
            </a:extLst>
          </p:cNvPr>
          <p:cNvPicPr>
            <a:picLocks noChangeAspect="1" noChangeArrowheads="1"/>
          </p:cNvPicPr>
          <p:nvPr/>
        </p:nvPicPr>
        <p:blipFill>
          <a:blip r:embed="rId9">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518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circle with a light on it&#10;&#10;Description automatically generated">
            <a:extLst>
              <a:ext uri="{FF2B5EF4-FFF2-40B4-BE49-F238E27FC236}">
                <a16:creationId xmlns:a16="http://schemas.microsoft.com/office/drawing/2014/main" id="{C78A6991-36B8-87BE-D870-99CF24305E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808" b="7808"/>
          <a:stretch/>
        </p:blipFill>
        <p:spPr>
          <a:xfrm>
            <a:off x="0" y="0"/>
            <a:ext cx="9144000" cy="5143500"/>
          </a:xfrm>
          <a:prstGeom prst="rect">
            <a:avLst/>
          </a:prstGeom>
        </p:spPr>
      </p:pic>
      <p:sp>
        <p:nvSpPr>
          <p:cNvPr id="4" name="object 16">
            <a:extLst>
              <a:ext uri="{FF2B5EF4-FFF2-40B4-BE49-F238E27FC236}">
                <a16:creationId xmlns:a16="http://schemas.microsoft.com/office/drawing/2014/main" id="{7F00C6FF-923F-C052-EEE5-2E13385D5B40}"/>
              </a:ext>
            </a:extLst>
          </p:cNvPr>
          <p:cNvSpPr txBox="1"/>
          <p:nvPr/>
        </p:nvSpPr>
        <p:spPr>
          <a:xfrm>
            <a:off x="1518284" y="2215605"/>
            <a:ext cx="1991362" cy="769441"/>
          </a:xfrm>
          <a:prstGeom prst="rect">
            <a:avLst/>
          </a:prstGeom>
        </p:spPr>
        <p:txBody>
          <a:bodyPr vert="horz" wrap="square" lIns="0" tIns="0" rIns="0" bIns="0" rtlCol="0" anchor="ctr">
            <a:spAutoFit/>
          </a:bodyPr>
          <a:lstStyle/>
          <a:p>
            <a:pPr algn="ctr">
              <a:tabLst>
                <a:tab pos="7725409" algn="l"/>
              </a:tabLst>
            </a:pPr>
            <a:r>
              <a:rPr lang="en-US" sz="2500" b="1">
                <a:solidFill>
                  <a:schemeClr val="bg1"/>
                </a:solidFill>
                <a:cs typeface="Arial"/>
              </a:rPr>
              <a:t>Risks and Challenges</a:t>
            </a:r>
            <a:endParaRPr sz="2500" b="1">
              <a:solidFill>
                <a:schemeClr val="bg1"/>
              </a:solidFill>
              <a:cs typeface="Arial"/>
            </a:endParaRPr>
          </a:p>
        </p:txBody>
      </p:sp>
      <p:sp>
        <p:nvSpPr>
          <p:cNvPr id="20" name="Freeform: Shape 19">
            <a:extLst>
              <a:ext uri="{FF2B5EF4-FFF2-40B4-BE49-F238E27FC236}">
                <a16:creationId xmlns:a16="http://schemas.microsoft.com/office/drawing/2014/main" id="{309EF801-72C6-4F95-2970-FA9976506A7A}"/>
              </a:ext>
            </a:extLst>
          </p:cNvPr>
          <p:cNvSpPr/>
          <p:nvPr/>
        </p:nvSpPr>
        <p:spPr>
          <a:xfrm>
            <a:off x="5678461" y="497373"/>
            <a:ext cx="408398" cy="544530"/>
          </a:xfrm>
          <a:custGeom>
            <a:avLst/>
            <a:gdLst>
              <a:gd name="connsiteX0" fmla="*/ 116043 w 463000"/>
              <a:gd name="connsiteY0" fmla="*/ 0 h 617334"/>
              <a:gd name="connsiteX1" fmla="*/ 106909 w 463000"/>
              <a:gd name="connsiteY1" fmla="*/ 3896 h 617334"/>
              <a:gd name="connsiteX2" fmla="*/ 3534 w 463000"/>
              <a:gd name="connsiteY2" fmla="*/ 111462 h 617334"/>
              <a:gd name="connsiteX3" fmla="*/ 0 w 463000"/>
              <a:gd name="connsiteY3" fmla="*/ 120234 h 617334"/>
              <a:gd name="connsiteX4" fmla="*/ 0 w 463000"/>
              <a:gd name="connsiteY4" fmla="*/ 604685 h 617334"/>
              <a:gd name="connsiteX5" fmla="*/ 12668 w 463000"/>
              <a:gd name="connsiteY5" fmla="*/ 617334 h 617334"/>
              <a:gd name="connsiteX6" fmla="*/ 450332 w 463000"/>
              <a:gd name="connsiteY6" fmla="*/ 617334 h 617334"/>
              <a:gd name="connsiteX7" fmla="*/ 463001 w 463000"/>
              <a:gd name="connsiteY7" fmla="*/ 604704 h 617334"/>
              <a:gd name="connsiteX8" fmla="*/ 463001 w 463000"/>
              <a:gd name="connsiteY8" fmla="*/ 12649 h 617334"/>
              <a:gd name="connsiteX9" fmla="*/ 450332 w 463000"/>
              <a:gd name="connsiteY9" fmla="*/ 0 h 617334"/>
              <a:gd name="connsiteX10" fmla="*/ 116043 w 463000"/>
              <a:gd name="connsiteY10" fmla="*/ 0 h 617334"/>
              <a:gd name="connsiteX11" fmla="*/ 129026 w 463000"/>
              <a:gd name="connsiteY11" fmla="*/ 25298 h 617334"/>
              <a:gd name="connsiteX12" fmla="*/ 437693 w 463000"/>
              <a:gd name="connsiteY12" fmla="*/ 25298 h 617334"/>
              <a:gd name="connsiteX13" fmla="*/ 437693 w 463000"/>
              <a:gd name="connsiteY13" fmla="*/ 592036 h 617334"/>
              <a:gd name="connsiteX14" fmla="*/ 25289 w 463000"/>
              <a:gd name="connsiteY14" fmla="*/ 592036 h 617334"/>
              <a:gd name="connsiteX15" fmla="*/ 25289 w 463000"/>
              <a:gd name="connsiteY15" fmla="*/ 132826 h 617334"/>
              <a:gd name="connsiteX16" fmla="*/ 115976 w 463000"/>
              <a:gd name="connsiteY16" fmla="*/ 132826 h 617334"/>
              <a:gd name="connsiteX17" fmla="*/ 129026 w 463000"/>
              <a:gd name="connsiteY17" fmla="*/ 120434 h 617334"/>
              <a:gd name="connsiteX18" fmla="*/ 129026 w 463000"/>
              <a:gd name="connsiteY18" fmla="*/ 25298 h 617334"/>
              <a:gd name="connsiteX19" fmla="*/ 103727 w 463000"/>
              <a:gd name="connsiteY19" fmla="*/ 44015 h 617334"/>
              <a:gd name="connsiteX20" fmla="*/ 103727 w 463000"/>
              <a:gd name="connsiteY20" fmla="*/ 107509 h 617334"/>
              <a:gd name="connsiteX21" fmla="*/ 42415 w 463000"/>
              <a:gd name="connsiteY21" fmla="*/ 107509 h 617334"/>
              <a:gd name="connsiteX22" fmla="*/ 103727 w 463000"/>
              <a:gd name="connsiteY22" fmla="*/ 44015 h 617334"/>
              <a:gd name="connsiteX23" fmla="*/ 205778 w 463000"/>
              <a:gd name="connsiteY23" fmla="*/ 160658 h 617334"/>
              <a:gd name="connsiteX24" fmla="*/ 193329 w 463000"/>
              <a:gd name="connsiteY24" fmla="*/ 172383 h 617334"/>
              <a:gd name="connsiteX25" fmla="*/ 190500 w 463000"/>
              <a:gd name="connsiteY25" fmla="*/ 201797 h 617334"/>
              <a:gd name="connsiteX26" fmla="*/ 157610 w 463000"/>
              <a:gd name="connsiteY26" fmla="*/ 215694 h 617334"/>
              <a:gd name="connsiteX27" fmla="*/ 135160 w 463000"/>
              <a:gd name="connsiteY27" fmla="*/ 197072 h 617334"/>
              <a:gd name="connsiteX28" fmla="*/ 118081 w 463000"/>
              <a:gd name="connsiteY28" fmla="*/ 197901 h 617334"/>
              <a:gd name="connsiteX29" fmla="*/ 82715 w 463000"/>
              <a:gd name="connsiteY29" fmla="*/ 233639 h 617334"/>
              <a:gd name="connsiteX30" fmla="*/ 81944 w 463000"/>
              <a:gd name="connsiteY30" fmla="*/ 250593 h 617334"/>
              <a:gd name="connsiteX31" fmla="*/ 100489 w 463000"/>
              <a:gd name="connsiteY31" fmla="*/ 272987 h 617334"/>
              <a:gd name="connsiteX32" fmla="*/ 86573 w 463000"/>
              <a:gd name="connsiteY32" fmla="*/ 305857 h 617334"/>
              <a:gd name="connsiteX33" fmla="*/ 57198 w 463000"/>
              <a:gd name="connsiteY33" fmla="*/ 308705 h 617334"/>
              <a:gd name="connsiteX34" fmla="*/ 45539 w 463000"/>
              <a:gd name="connsiteY34" fmla="*/ 321173 h 617334"/>
              <a:gd name="connsiteX35" fmla="*/ 45539 w 463000"/>
              <a:gd name="connsiteY35" fmla="*/ 372075 h 617334"/>
              <a:gd name="connsiteX36" fmla="*/ 57160 w 463000"/>
              <a:gd name="connsiteY36" fmla="*/ 384572 h 617334"/>
              <a:gd name="connsiteX37" fmla="*/ 86258 w 463000"/>
              <a:gd name="connsiteY37" fmla="*/ 387401 h 617334"/>
              <a:gd name="connsiteX38" fmla="*/ 100155 w 463000"/>
              <a:gd name="connsiteY38" fmla="*/ 420214 h 617334"/>
              <a:gd name="connsiteX39" fmla="*/ 81553 w 463000"/>
              <a:gd name="connsiteY39" fmla="*/ 442665 h 617334"/>
              <a:gd name="connsiteX40" fmla="*/ 82344 w 463000"/>
              <a:gd name="connsiteY40" fmla="*/ 459686 h 617334"/>
              <a:gd name="connsiteX41" fmla="*/ 118158 w 463000"/>
              <a:gd name="connsiteY41" fmla="*/ 495424 h 617334"/>
              <a:gd name="connsiteX42" fmla="*/ 135160 w 463000"/>
              <a:gd name="connsiteY42" fmla="*/ 496233 h 617334"/>
              <a:gd name="connsiteX43" fmla="*/ 157553 w 463000"/>
              <a:gd name="connsiteY43" fmla="*/ 477688 h 617334"/>
              <a:gd name="connsiteX44" fmla="*/ 190481 w 463000"/>
              <a:gd name="connsiteY44" fmla="*/ 491585 h 617334"/>
              <a:gd name="connsiteX45" fmla="*/ 193329 w 463000"/>
              <a:gd name="connsiteY45" fmla="*/ 520875 h 617334"/>
              <a:gd name="connsiteX46" fmla="*/ 205759 w 463000"/>
              <a:gd name="connsiteY46" fmla="*/ 532600 h 617334"/>
              <a:gd name="connsiteX47" fmla="*/ 256794 w 463000"/>
              <a:gd name="connsiteY47" fmla="*/ 532600 h 617334"/>
              <a:gd name="connsiteX48" fmla="*/ 269224 w 463000"/>
              <a:gd name="connsiteY48" fmla="*/ 520894 h 617334"/>
              <a:gd name="connsiteX49" fmla="*/ 269224 w 463000"/>
              <a:gd name="connsiteY49" fmla="*/ 520875 h 617334"/>
              <a:gd name="connsiteX50" fmla="*/ 272053 w 463000"/>
              <a:gd name="connsiteY50" fmla="*/ 491442 h 617334"/>
              <a:gd name="connsiteX51" fmla="*/ 304943 w 463000"/>
              <a:gd name="connsiteY51" fmla="*/ 477564 h 617334"/>
              <a:gd name="connsiteX52" fmla="*/ 327374 w 463000"/>
              <a:gd name="connsiteY52" fmla="*/ 496186 h 617334"/>
              <a:gd name="connsiteX53" fmla="*/ 344414 w 463000"/>
              <a:gd name="connsiteY53" fmla="*/ 495395 h 617334"/>
              <a:gd name="connsiteX54" fmla="*/ 380229 w 463000"/>
              <a:gd name="connsiteY54" fmla="*/ 459657 h 617334"/>
              <a:gd name="connsiteX55" fmla="*/ 381038 w 463000"/>
              <a:gd name="connsiteY55" fmla="*/ 442636 h 617334"/>
              <a:gd name="connsiteX56" fmla="*/ 362474 w 463000"/>
              <a:gd name="connsiteY56" fmla="*/ 420243 h 617334"/>
              <a:gd name="connsiteX57" fmla="*/ 376409 w 463000"/>
              <a:gd name="connsiteY57" fmla="*/ 387391 h 617334"/>
              <a:gd name="connsiteX58" fmla="*/ 405784 w 463000"/>
              <a:gd name="connsiteY58" fmla="*/ 384543 h 617334"/>
              <a:gd name="connsiteX59" fmla="*/ 417462 w 463000"/>
              <a:gd name="connsiteY59" fmla="*/ 372075 h 617334"/>
              <a:gd name="connsiteX60" fmla="*/ 417462 w 463000"/>
              <a:gd name="connsiteY60" fmla="*/ 321154 h 617334"/>
              <a:gd name="connsiteX61" fmla="*/ 405784 w 463000"/>
              <a:gd name="connsiteY61" fmla="*/ 308686 h 617334"/>
              <a:gd name="connsiteX62" fmla="*/ 376314 w 463000"/>
              <a:gd name="connsiteY62" fmla="*/ 305838 h 617334"/>
              <a:gd name="connsiteX63" fmla="*/ 362417 w 463000"/>
              <a:gd name="connsiteY63" fmla="*/ 273025 h 617334"/>
              <a:gd name="connsiteX64" fmla="*/ 381019 w 463000"/>
              <a:gd name="connsiteY64" fmla="*/ 250593 h 617334"/>
              <a:gd name="connsiteX65" fmla="*/ 380229 w 463000"/>
              <a:gd name="connsiteY65" fmla="*/ 233572 h 617334"/>
              <a:gd name="connsiteX66" fmla="*/ 344414 w 463000"/>
              <a:gd name="connsiteY66" fmla="*/ 197815 h 617334"/>
              <a:gd name="connsiteX67" fmla="*/ 327412 w 463000"/>
              <a:gd name="connsiteY67" fmla="*/ 197025 h 617334"/>
              <a:gd name="connsiteX68" fmla="*/ 305019 w 463000"/>
              <a:gd name="connsiteY68" fmla="*/ 215570 h 617334"/>
              <a:gd name="connsiteX69" fmla="*/ 272072 w 463000"/>
              <a:gd name="connsiteY69" fmla="*/ 201673 h 617334"/>
              <a:gd name="connsiteX70" fmla="*/ 269243 w 463000"/>
              <a:gd name="connsiteY70" fmla="*/ 172383 h 617334"/>
              <a:gd name="connsiteX71" fmla="*/ 269243 w 463000"/>
              <a:gd name="connsiteY71" fmla="*/ 172364 h 617334"/>
              <a:gd name="connsiteX72" fmla="*/ 256794 w 463000"/>
              <a:gd name="connsiteY72" fmla="*/ 160658 h 617334"/>
              <a:gd name="connsiteX73" fmla="*/ 205778 w 463000"/>
              <a:gd name="connsiteY73" fmla="*/ 160658 h 617334"/>
              <a:gd name="connsiteX74" fmla="*/ 217380 w 463000"/>
              <a:gd name="connsiteY74" fmla="*/ 185976 h 617334"/>
              <a:gd name="connsiteX75" fmla="*/ 245135 w 463000"/>
              <a:gd name="connsiteY75" fmla="*/ 185976 h 617334"/>
              <a:gd name="connsiteX76" fmla="*/ 247669 w 463000"/>
              <a:gd name="connsiteY76" fmla="*/ 212341 h 617334"/>
              <a:gd name="connsiteX77" fmla="*/ 257451 w 463000"/>
              <a:gd name="connsiteY77" fmla="*/ 223704 h 617334"/>
              <a:gd name="connsiteX78" fmla="*/ 257613 w 463000"/>
              <a:gd name="connsiteY78" fmla="*/ 223742 h 617334"/>
              <a:gd name="connsiteX79" fmla="*/ 299514 w 463000"/>
              <a:gd name="connsiteY79" fmla="*/ 241354 h 617334"/>
              <a:gd name="connsiteX80" fmla="*/ 314554 w 463000"/>
              <a:gd name="connsiteY80" fmla="*/ 240563 h 617334"/>
              <a:gd name="connsiteX81" fmla="*/ 334680 w 463000"/>
              <a:gd name="connsiteY81" fmla="*/ 223885 h 617334"/>
              <a:gd name="connsiteX82" fmla="*/ 354187 w 463000"/>
              <a:gd name="connsiteY82" fmla="*/ 243335 h 617334"/>
              <a:gd name="connsiteX83" fmla="*/ 337528 w 463000"/>
              <a:gd name="connsiteY83" fmla="*/ 263462 h 617334"/>
              <a:gd name="connsiteX84" fmla="*/ 336699 w 463000"/>
              <a:gd name="connsiteY84" fmla="*/ 278425 h 617334"/>
              <a:gd name="connsiteX85" fmla="*/ 354511 w 463000"/>
              <a:gd name="connsiteY85" fmla="*/ 320412 h 617334"/>
              <a:gd name="connsiteX86" fmla="*/ 354530 w 463000"/>
              <a:gd name="connsiteY86" fmla="*/ 320450 h 617334"/>
              <a:gd name="connsiteX87" fmla="*/ 354530 w 463000"/>
              <a:gd name="connsiteY87" fmla="*/ 320469 h 617334"/>
              <a:gd name="connsiteX88" fmla="*/ 365741 w 463000"/>
              <a:gd name="connsiteY88" fmla="*/ 330251 h 617334"/>
              <a:gd name="connsiteX89" fmla="*/ 392144 w 463000"/>
              <a:gd name="connsiteY89" fmla="*/ 332804 h 617334"/>
              <a:gd name="connsiteX90" fmla="*/ 392144 w 463000"/>
              <a:gd name="connsiteY90" fmla="*/ 360455 h 617334"/>
              <a:gd name="connsiteX91" fmla="*/ 365760 w 463000"/>
              <a:gd name="connsiteY91" fmla="*/ 362988 h 617334"/>
              <a:gd name="connsiteX92" fmla="*/ 354416 w 463000"/>
              <a:gd name="connsiteY92" fmla="*/ 372789 h 617334"/>
              <a:gd name="connsiteX93" fmla="*/ 354397 w 463000"/>
              <a:gd name="connsiteY93" fmla="*/ 372847 h 617334"/>
              <a:gd name="connsiteX94" fmla="*/ 354397 w 463000"/>
              <a:gd name="connsiteY94" fmla="*/ 372904 h 617334"/>
              <a:gd name="connsiteX95" fmla="*/ 336728 w 463000"/>
              <a:gd name="connsiteY95" fmla="*/ 414728 h 617334"/>
              <a:gd name="connsiteX96" fmla="*/ 336728 w 463000"/>
              <a:gd name="connsiteY96" fmla="*/ 414747 h 617334"/>
              <a:gd name="connsiteX97" fmla="*/ 337518 w 463000"/>
              <a:gd name="connsiteY97" fmla="*/ 429787 h 617334"/>
              <a:gd name="connsiteX98" fmla="*/ 354178 w 463000"/>
              <a:gd name="connsiteY98" fmla="*/ 449885 h 617334"/>
              <a:gd name="connsiteX99" fmla="*/ 334689 w 463000"/>
              <a:gd name="connsiteY99" fmla="*/ 469354 h 617334"/>
              <a:gd name="connsiteX100" fmla="*/ 314544 w 463000"/>
              <a:gd name="connsiteY100" fmla="*/ 452676 h 617334"/>
              <a:gd name="connsiteX101" fmla="*/ 299656 w 463000"/>
              <a:gd name="connsiteY101" fmla="*/ 451847 h 617334"/>
              <a:gd name="connsiteX102" fmla="*/ 299637 w 463000"/>
              <a:gd name="connsiteY102" fmla="*/ 451866 h 617334"/>
              <a:gd name="connsiteX103" fmla="*/ 257594 w 463000"/>
              <a:gd name="connsiteY103" fmla="*/ 469611 h 617334"/>
              <a:gd name="connsiteX104" fmla="*/ 257575 w 463000"/>
              <a:gd name="connsiteY104" fmla="*/ 469611 h 617334"/>
              <a:gd name="connsiteX105" fmla="*/ 257556 w 463000"/>
              <a:gd name="connsiteY105" fmla="*/ 469630 h 617334"/>
              <a:gd name="connsiteX106" fmla="*/ 247688 w 463000"/>
              <a:gd name="connsiteY106" fmla="*/ 480898 h 617334"/>
              <a:gd name="connsiteX107" fmla="*/ 245135 w 463000"/>
              <a:gd name="connsiteY107" fmla="*/ 507263 h 617334"/>
              <a:gd name="connsiteX108" fmla="*/ 217399 w 463000"/>
              <a:gd name="connsiteY108" fmla="*/ 507263 h 617334"/>
              <a:gd name="connsiteX109" fmla="*/ 214846 w 463000"/>
              <a:gd name="connsiteY109" fmla="*/ 480917 h 617334"/>
              <a:gd name="connsiteX110" fmla="*/ 205083 w 463000"/>
              <a:gd name="connsiteY110" fmla="*/ 469535 h 617334"/>
              <a:gd name="connsiteX111" fmla="*/ 204921 w 463000"/>
              <a:gd name="connsiteY111" fmla="*/ 469497 h 617334"/>
              <a:gd name="connsiteX112" fmla="*/ 163001 w 463000"/>
              <a:gd name="connsiteY112" fmla="*/ 451885 h 617334"/>
              <a:gd name="connsiteX113" fmla="*/ 147942 w 463000"/>
              <a:gd name="connsiteY113" fmla="*/ 452676 h 617334"/>
              <a:gd name="connsiteX114" fmla="*/ 127864 w 463000"/>
              <a:gd name="connsiteY114" fmla="*/ 469354 h 617334"/>
              <a:gd name="connsiteX115" fmla="*/ 108356 w 463000"/>
              <a:gd name="connsiteY115" fmla="*/ 449904 h 617334"/>
              <a:gd name="connsiteX116" fmla="*/ 124997 w 463000"/>
              <a:gd name="connsiteY116" fmla="*/ 429778 h 617334"/>
              <a:gd name="connsiteX117" fmla="*/ 125016 w 463000"/>
              <a:gd name="connsiteY117" fmla="*/ 429778 h 617334"/>
              <a:gd name="connsiteX118" fmla="*/ 125825 w 463000"/>
              <a:gd name="connsiteY118" fmla="*/ 414814 h 617334"/>
              <a:gd name="connsiteX119" fmla="*/ 108033 w 463000"/>
              <a:gd name="connsiteY119" fmla="*/ 372809 h 617334"/>
              <a:gd name="connsiteX120" fmla="*/ 108013 w 463000"/>
              <a:gd name="connsiteY120" fmla="*/ 372770 h 617334"/>
              <a:gd name="connsiteX121" fmla="*/ 108013 w 463000"/>
              <a:gd name="connsiteY121" fmla="*/ 372751 h 617334"/>
              <a:gd name="connsiteX122" fmla="*/ 96803 w 463000"/>
              <a:gd name="connsiteY122" fmla="*/ 362969 h 617334"/>
              <a:gd name="connsiteX123" fmla="*/ 96784 w 463000"/>
              <a:gd name="connsiteY123" fmla="*/ 362969 h 617334"/>
              <a:gd name="connsiteX124" fmla="*/ 70828 w 463000"/>
              <a:gd name="connsiteY124" fmla="*/ 360455 h 617334"/>
              <a:gd name="connsiteX125" fmla="*/ 70809 w 463000"/>
              <a:gd name="connsiteY125" fmla="*/ 332784 h 617334"/>
              <a:gd name="connsiteX126" fmla="*/ 97174 w 463000"/>
              <a:gd name="connsiteY126" fmla="*/ 330251 h 617334"/>
              <a:gd name="connsiteX127" fmla="*/ 108537 w 463000"/>
              <a:gd name="connsiteY127" fmla="*/ 320469 h 617334"/>
              <a:gd name="connsiteX128" fmla="*/ 108556 w 463000"/>
              <a:gd name="connsiteY128" fmla="*/ 320412 h 617334"/>
              <a:gd name="connsiteX129" fmla="*/ 108556 w 463000"/>
              <a:gd name="connsiteY129" fmla="*/ 320354 h 617334"/>
              <a:gd name="connsiteX130" fmla="*/ 126225 w 463000"/>
              <a:gd name="connsiteY130" fmla="*/ 278530 h 617334"/>
              <a:gd name="connsiteX131" fmla="*/ 126225 w 463000"/>
              <a:gd name="connsiteY131" fmla="*/ 278511 h 617334"/>
              <a:gd name="connsiteX132" fmla="*/ 125435 w 463000"/>
              <a:gd name="connsiteY132" fmla="*/ 263452 h 617334"/>
              <a:gd name="connsiteX133" fmla="*/ 108728 w 463000"/>
              <a:gd name="connsiteY133" fmla="*/ 243288 h 617334"/>
              <a:gd name="connsiteX134" fmla="*/ 127883 w 463000"/>
              <a:gd name="connsiteY134" fmla="*/ 223933 h 617334"/>
              <a:gd name="connsiteX135" fmla="*/ 147961 w 463000"/>
              <a:gd name="connsiteY135" fmla="*/ 240554 h 617334"/>
              <a:gd name="connsiteX136" fmla="*/ 162868 w 463000"/>
              <a:gd name="connsiteY136" fmla="*/ 241383 h 617334"/>
              <a:gd name="connsiteX137" fmla="*/ 162887 w 463000"/>
              <a:gd name="connsiteY137" fmla="*/ 241364 h 617334"/>
              <a:gd name="connsiteX138" fmla="*/ 204930 w 463000"/>
              <a:gd name="connsiteY138" fmla="*/ 223618 h 617334"/>
              <a:gd name="connsiteX139" fmla="*/ 204949 w 463000"/>
              <a:gd name="connsiteY139" fmla="*/ 223618 h 617334"/>
              <a:gd name="connsiteX140" fmla="*/ 204968 w 463000"/>
              <a:gd name="connsiteY140" fmla="*/ 223599 h 617334"/>
              <a:gd name="connsiteX141" fmla="*/ 214836 w 463000"/>
              <a:gd name="connsiteY141" fmla="*/ 212331 h 617334"/>
              <a:gd name="connsiteX142" fmla="*/ 217370 w 463000"/>
              <a:gd name="connsiteY142" fmla="*/ 185966 h 617334"/>
              <a:gd name="connsiteX143" fmla="*/ 238077 w 463000"/>
              <a:gd name="connsiteY143" fmla="*/ 283331 h 617334"/>
              <a:gd name="connsiteX144" fmla="*/ 235096 w 463000"/>
              <a:gd name="connsiteY144" fmla="*/ 283921 h 617334"/>
              <a:gd name="connsiteX145" fmla="*/ 226581 w 463000"/>
              <a:gd name="connsiteY145" fmla="*/ 294103 h 617334"/>
              <a:gd name="connsiteX146" fmla="*/ 211245 w 463000"/>
              <a:gd name="connsiteY146" fmla="*/ 395364 h 617334"/>
              <a:gd name="connsiteX147" fmla="*/ 221856 w 463000"/>
              <a:gd name="connsiteY147" fmla="*/ 409756 h 617334"/>
              <a:gd name="connsiteX148" fmla="*/ 236249 w 463000"/>
              <a:gd name="connsiteY148" fmla="*/ 399145 h 617334"/>
              <a:gd name="connsiteX149" fmla="*/ 251584 w 463000"/>
              <a:gd name="connsiteY149" fmla="*/ 297866 h 617334"/>
              <a:gd name="connsiteX150" fmla="*/ 240973 w 463000"/>
              <a:gd name="connsiteY150" fmla="*/ 283474 h 617334"/>
              <a:gd name="connsiteX151" fmla="*/ 238087 w 463000"/>
              <a:gd name="connsiteY151" fmla="*/ 283331 h 617334"/>
              <a:gd name="connsiteX152" fmla="*/ 186071 w 463000"/>
              <a:gd name="connsiteY152" fmla="*/ 299847 h 617334"/>
              <a:gd name="connsiteX153" fmla="*/ 176717 w 463000"/>
              <a:gd name="connsiteY153" fmla="*/ 302295 h 617334"/>
              <a:gd name="connsiteX154" fmla="*/ 131788 w 463000"/>
              <a:gd name="connsiteY154" fmla="*/ 336252 h 617334"/>
              <a:gd name="connsiteX155" fmla="*/ 129359 w 463000"/>
              <a:gd name="connsiteY155" fmla="*/ 353959 h 617334"/>
              <a:gd name="connsiteX156" fmla="*/ 129359 w 463000"/>
              <a:gd name="connsiteY156" fmla="*/ 353978 h 617334"/>
              <a:gd name="connsiteX157" fmla="*/ 129378 w 463000"/>
              <a:gd name="connsiteY157" fmla="*/ 353978 h 617334"/>
              <a:gd name="connsiteX158" fmla="*/ 131788 w 463000"/>
              <a:gd name="connsiteY158" fmla="*/ 356406 h 617334"/>
              <a:gd name="connsiteX159" fmla="*/ 131788 w 463000"/>
              <a:gd name="connsiteY159" fmla="*/ 356426 h 617334"/>
              <a:gd name="connsiteX160" fmla="*/ 176755 w 463000"/>
              <a:gd name="connsiteY160" fmla="*/ 390420 h 617334"/>
              <a:gd name="connsiteX161" fmla="*/ 194443 w 463000"/>
              <a:gd name="connsiteY161" fmla="*/ 387734 h 617334"/>
              <a:gd name="connsiteX162" fmla="*/ 192034 w 463000"/>
              <a:gd name="connsiteY162" fmla="*/ 370237 h 617334"/>
              <a:gd name="connsiteX163" fmla="*/ 192014 w 463000"/>
              <a:gd name="connsiteY163" fmla="*/ 370218 h 617334"/>
              <a:gd name="connsiteX164" fmla="*/ 160411 w 463000"/>
              <a:gd name="connsiteY164" fmla="*/ 346319 h 617334"/>
              <a:gd name="connsiteX165" fmla="*/ 191976 w 463000"/>
              <a:gd name="connsiteY165" fmla="*/ 322459 h 617334"/>
              <a:gd name="connsiteX166" fmla="*/ 194424 w 463000"/>
              <a:gd name="connsiteY166" fmla="*/ 304733 h 617334"/>
              <a:gd name="connsiteX167" fmla="*/ 186061 w 463000"/>
              <a:gd name="connsiteY167" fmla="*/ 299828 h 617334"/>
              <a:gd name="connsiteX168" fmla="*/ 276816 w 463000"/>
              <a:gd name="connsiteY168" fmla="*/ 299847 h 617334"/>
              <a:gd name="connsiteX169" fmla="*/ 268472 w 463000"/>
              <a:gd name="connsiteY169" fmla="*/ 304771 h 617334"/>
              <a:gd name="connsiteX170" fmla="*/ 270901 w 463000"/>
              <a:gd name="connsiteY170" fmla="*/ 322478 h 617334"/>
              <a:gd name="connsiteX171" fmla="*/ 270920 w 463000"/>
              <a:gd name="connsiteY171" fmla="*/ 322478 h 617334"/>
              <a:gd name="connsiteX172" fmla="*/ 302485 w 463000"/>
              <a:gd name="connsiteY172" fmla="*/ 346339 h 617334"/>
              <a:gd name="connsiteX173" fmla="*/ 270939 w 463000"/>
              <a:gd name="connsiteY173" fmla="*/ 370199 h 617334"/>
              <a:gd name="connsiteX174" fmla="*/ 268291 w 463000"/>
              <a:gd name="connsiteY174" fmla="*/ 387848 h 617334"/>
              <a:gd name="connsiteX175" fmla="*/ 285960 w 463000"/>
              <a:gd name="connsiteY175" fmla="*/ 390535 h 617334"/>
              <a:gd name="connsiteX176" fmla="*/ 286055 w 463000"/>
              <a:gd name="connsiteY176" fmla="*/ 390477 h 617334"/>
              <a:gd name="connsiteX177" fmla="*/ 286131 w 463000"/>
              <a:gd name="connsiteY177" fmla="*/ 390420 h 617334"/>
              <a:gd name="connsiteX178" fmla="*/ 286169 w 463000"/>
              <a:gd name="connsiteY178" fmla="*/ 390401 h 617334"/>
              <a:gd name="connsiteX179" fmla="*/ 286207 w 463000"/>
              <a:gd name="connsiteY179" fmla="*/ 390382 h 617334"/>
              <a:gd name="connsiteX180" fmla="*/ 331080 w 463000"/>
              <a:gd name="connsiteY180" fmla="*/ 356445 h 617334"/>
              <a:gd name="connsiteX181" fmla="*/ 333527 w 463000"/>
              <a:gd name="connsiteY181" fmla="*/ 338738 h 617334"/>
              <a:gd name="connsiteX182" fmla="*/ 333527 w 463000"/>
              <a:gd name="connsiteY182" fmla="*/ 338719 h 617334"/>
              <a:gd name="connsiteX183" fmla="*/ 333508 w 463000"/>
              <a:gd name="connsiteY183" fmla="*/ 338719 h 617334"/>
              <a:gd name="connsiteX184" fmla="*/ 331080 w 463000"/>
              <a:gd name="connsiteY184" fmla="*/ 336290 h 617334"/>
              <a:gd name="connsiteX185" fmla="*/ 331080 w 463000"/>
              <a:gd name="connsiteY185" fmla="*/ 336271 h 617334"/>
              <a:gd name="connsiteX186" fmla="*/ 286169 w 463000"/>
              <a:gd name="connsiteY186" fmla="*/ 302314 h 617334"/>
              <a:gd name="connsiteX187" fmla="*/ 276797 w 463000"/>
              <a:gd name="connsiteY187" fmla="*/ 299866 h 61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463000" h="617334">
                <a:moveTo>
                  <a:pt x="116043" y="0"/>
                </a:moveTo>
                <a:cubicBezTo>
                  <a:pt x="112595" y="0"/>
                  <a:pt x="109299" y="1410"/>
                  <a:pt x="106909" y="3896"/>
                </a:cubicBezTo>
                <a:lnTo>
                  <a:pt x="3534" y="111462"/>
                </a:lnTo>
                <a:cubicBezTo>
                  <a:pt x="1267" y="113814"/>
                  <a:pt x="0" y="116967"/>
                  <a:pt x="0" y="120234"/>
                </a:cubicBezTo>
                <a:lnTo>
                  <a:pt x="0" y="604685"/>
                </a:lnTo>
                <a:cubicBezTo>
                  <a:pt x="0" y="611629"/>
                  <a:pt x="5744" y="617334"/>
                  <a:pt x="12668" y="617334"/>
                </a:cubicBezTo>
                <a:lnTo>
                  <a:pt x="450332" y="617334"/>
                </a:lnTo>
                <a:cubicBezTo>
                  <a:pt x="457257" y="617334"/>
                  <a:pt x="462982" y="611629"/>
                  <a:pt x="463001" y="604704"/>
                </a:cubicBezTo>
                <a:lnTo>
                  <a:pt x="463001" y="12649"/>
                </a:lnTo>
                <a:cubicBezTo>
                  <a:pt x="463001" y="5705"/>
                  <a:pt x="457257" y="0"/>
                  <a:pt x="450332" y="0"/>
                </a:cubicBezTo>
                <a:lnTo>
                  <a:pt x="116043" y="0"/>
                </a:lnTo>
                <a:close/>
                <a:moveTo>
                  <a:pt x="129026" y="25298"/>
                </a:moveTo>
                <a:lnTo>
                  <a:pt x="437693" y="25298"/>
                </a:lnTo>
                <a:lnTo>
                  <a:pt x="437693" y="592036"/>
                </a:lnTo>
                <a:lnTo>
                  <a:pt x="25289" y="592036"/>
                </a:lnTo>
                <a:lnTo>
                  <a:pt x="25289" y="132826"/>
                </a:lnTo>
                <a:lnTo>
                  <a:pt x="115976" y="132826"/>
                </a:lnTo>
                <a:cubicBezTo>
                  <a:pt x="122911" y="132912"/>
                  <a:pt x="128759" y="127359"/>
                  <a:pt x="129026" y="120434"/>
                </a:cubicBezTo>
                <a:lnTo>
                  <a:pt x="129026" y="25298"/>
                </a:lnTo>
                <a:close/>
                <a:moveTo>
                  <a:pt x="103727" y="44015"/>
                </a:moveTo>
                <a:lnTo>
                  <a:pt x="103727" y="107509"/>
                </a:lnTo>
                <a:lnTo>
                  <a:pt x="42415" y="107509"/>
                </a:lnTo>
                <a:lnTo>
                  <a:pt x="103727" y="44015"/>
                </a:lnTo>
                <a:close/>
                <a:moveTo>
                  <a:pt x="205778" y="160658"/>
                </a:moveTo>
                <a:cubicBezTo>
                  <a:pt x="199292" y="160839"/>
                  <a:pt x="193900" y="165926"/>
                  <a:pt x="193329" y="172383"/>
                </a:cubicBezTo>
                <a:lnTo>
                  <a:pt x="190500" y="201797"/>
                </a:lnTo>
                <a:cubicBezTo>
                  <a:pt x="179013" y="205111"/>
                  <a:pt x="167992" y="209788"/>
                  <a:pt x="157610" y="215694"/>
                </a:cubicBezTo>
                <a:lnTo>
                  <a:pt x="135160" y="197072"/>
                </a:lnTo>
                <a:cubicBezTo>
                  <a:pt x="130140" y="192910"/>
                  <a:pt x="122663" y="193253"/>
                  <a:pt x="118081" y="197901"/>
                </a:cubicBezTo>
                <a:lnTo>
                  <a:pt x="82715" y="233639"/>
                </a:lnTo>
                <a:cubicBezTo>
                  <a:pt x="78172" y="238220"/>
                  <a:pt x="77819" y="245621"/>
                  <a:pt x="81944" y="250593"/>
                </a:cubicBezTo>
                <a:lnTo>
                  <a:pt x="100489" y="272987"/>
                </a:lnTo>
                <a:cubicBezTo>
                  <a:pt x="94526" y="283350"/>
                  <a:pt x="89868" y="294370"/>
                  <a:pt x="86573" y="305857"/>
                </a:cubicBezTo>
                <a:lnTo>
                  <a:pt x="57198" y="308705"/>
                </a:lnTo>
                <a:cubicBezTo>
                  <a:pt x="50740" y="309286"/>
                  <a:pt x="45682" y="314706"/>
                  <a:pt x="45539" y="321173"/>
                </a:cubicBezTo>
                <a:lnTo>
                  <a:pt x="45539" y="372075"/>
                </a:lnTo>
                <a:cubicBezTo>
                  <a:pt x="45691" y="378543"/>
                  <a:pt x="50721" y="383962"/>
                  <a:pt x="57160" y="384572"/>
                </a:cubicBezTo>
                <a:lnTo>
                  <a:pt x="86258" y="387401"/>
                </a:lnTo>
                <a:cubicBezTo>
                  <a:pt x="89583" y="398859"/>
                  <a:pt x="94259" y="409842"/>
                  <a:pt x="100155" y="420214"/>
                </a:cubicBezTo>
                <a:lnTo>
                  <a:pt x="81553" y="442665"/>
                </a:lnTo>
                <a:cubicBezTo>
                  <a:pt x="77419" y="447656"/>
                  <a:pt x="77734" y="455085"/>
                  <a:pt x="82344" y="459686"/>
                </a:cubicBezTo>
                <a:lnTo>
                  <a:pt x="118158" y="495424"/>
                </a:lnTo>
                <a:cubicBezTo>
                  <a:pt x="122739" y="500015"/>
                  <a:pt x="130159" y="500358"/>
                  <a:pt x="135160" y="496233"/>
                </a:cubicBezTo>
                <a:lnTo>
                  <a:pt x="157553" y="477688"/>
                </a:lnTo>
                <a:cubicBezTo>
                  <a:pt x="167945" y="483641"/>
                  <a:pt x="178975" y="488309"/>
                  <a:pt x="190481" y="491585"/>
                </a:cubicBezTo>
                <a:lnTo>
                  <a:pt x="193329" y="520875"/>
                </a:lnTo>
                <a:cubicBezTo>
                  <a:pt x="193910" y="527323"/>
                  <a:pt x="199282" y="532400"/>
                  <a:pt x="205759" y="532600"/>
                </a:cubicBezTo>
                <a:lnTo>
                  <a:pt x="256794" y="532600"/>
                </a:lnTo>
                <a:cubicBezTo>
                  <a:pt x="263261" y="532400"/>
                  <a:pt x="268634" y="527333"/>
                  <a:pt x="269224" y="520894"/>
                </a:cubicBezTo>
                <a:lnTo>
                  <a:pt x="269224" y="520875"/>
                </a:lnTo>
                <a:lnTo>
                  <a:pt x="272053" y="491442"/>
                </a:lnTo>
                <a:cubicBezTo>
                  <a:pt x="283531" y="488128"/>
                  <a:pt x="294561" y="483470"/>
                  <a:pt x="304943" y="477564"/>
                </a:cubicBezTo>
                <a:lnTo>
                  <a:pt x="327374" y="496186"/>
                </a:lnTo>
                <a:cubicBezTo>
                  <a:pt x="332375" y="500348"/>
                  <a:pt x="339823" y="499967"/>
                  <a:pt x="344414" y="495395"/>
                </a:cubicBezTo>
                <a:lnTo>
                  <a:pt x="380229" y="459657"/>
                </a:lnTo>
                <a:cubicBezTo>
                  <a:pt x="384829" y="455076"/>
                  <a:pt x="385172" y="447637"/>
                  <a:pt x="381038" y="442636"/>
                </a:cubicBezTo>
                <a:lnTo>
                  <a:pt x="362474" y="420243"/>
                </a:lnTo>
                <a:cubicBezTo>
                  <a:pt x="368437" y="409880"/>
                  <a:pt x="373113" y="398878"/>
                  <a:pt x="376409" y="387391"/>
                </a:cubicBezTo>
                <a:lnTo>
                  <a:pt x="405784" y="384543"/>
                </a:lnTo>
                <a:cubicBezTo>
                  <a:pt x="412242" y="383962"/>
                  <a:pt x="417319" y="378562"/>
                  <a:pt x="417462" y="372075"/>
                </a:cubicBezTo>
                <a:lnTo>
                  <a:pt x="417462" y="321154"/>
                </a:lnTo>
                <a:cubicBezTo>
                  <a:pt x="417309" y="314668"/>
                  <a:pt x="412232" y="309267"/>
                  <a:pt x="405784" y="308686"/>
                </a:cubicBezTo>
                <a:lnTo>
                  <a:pt x="376314" y="305838"/>
                </a:lnTo>
                <a:cubicBezTo>
                  <a:pt x="372989" y="294380"/>
                  <a:pt x="368313" y="283397"/>
                  <a:pt x="362417" y="273025"/>
                </a:cubicBezTo>
                <a:lnTo>
                  <a:pt x="381019" y="250593"/>
                </a:lnTo>
                <a:cubicBezTo>
                  <a:pt x="385153" y="245602"/>
                  <a:pt x="384820" y="238163"/>
                  <a:pt x="380229" y="233572"/>
                </a:cubicBezTo>
                <a:lnTo>
                  <a:pt x="344414" y="197815"/>
                </a:lnTo>
                <a:cubicBezTo>
                  <a:pt x="339833" y="193234"/>
                  <a:pt x="332403" y="192891"/>
                  <a:pt x="327412" y="197025"/>
                </a:cubicBezTo>
                <a:lnTo>
                  <a:pt x="305019" y="215570"/>
                </a:lnTo>
                <a:cubicBezTo>
                  <a:pt x="294627" y="209617"/>
                  <a:pt x="283588" y="204949"/>
                  <a:pt x="272072" y="201673"/>
                </a:cubicBezTo>
                <a:lnTo>
                  <a:pt x="269243" y="172383"/>
                </a:lnTo>
                <a:lnTo>
                  <a:pt x="269243" y="172364"/>
                </a:lnTo>
                <a:cubicBezTo>
                  <a:pt x="268653" y="165916"/>
                  <a:pt x="263261" y="160858"/>
                  <a:pt x="256794" y="160658"/>
                </a:cubicBezTo>
                <a:lnTo>
                  <a:pt x="205778" y="160658"/>
                </a:lnTo>
                <a:close/>
                <a:moveTo>
                  <a:pt x="217380" y="185976"/>
                </a:moveTo>
                <a:lnTo>
                  <a:pt x="245135" y="185976"/>
                </a:lnTo>
                <a:lnTo>
                  <a:pt x="247669" y="212341"/>
                </a:lnTo>
                <a:cubicBezTo>
                  <a:pt x="248174" y="217818"/>
                  <a:pt x="252127" y="222390"/>
                  <a:pt x="257451" y="223704"/>
                </a:cubicBezTo>
                <a:lnTo>
                  <a:pt x="257613" y="223742"/>
                </a:lnTo>
                <a:cubicBezTo>
                  <a:pt x="272567" y="226952"/>
                  <a:pt x="286779" y="232915"/>
                  <a:pt x="299514" y="241354"/>
                </a:cubicBezTo>
                <a:cubicBezTo>
                  <a:pt x="304133" y="244421"/>
                  <a:pt x="310277" y="244107"/>
                  <a:pt x="314554" y="240563"/>
                </a:cubicBezTo>
                <a:lnTo>
                  <a:pt x="334680" y="223885"/>
                </a:lnTo>
                <a:lnTo>
                  <a:pt x="354187" y="243335"/>
                </a:lnTo>
                <a:lnTo>
                  <a:pt x="337528" y="263462"/>
                </a:lnTo>
                <a:cubicBezTo>
                  <a:pt x="334013" y="267710"/>
                  <a:pt x="333680" y="273815"/>
                  <a:pt x="336699" y="278425"/>
                </a:cubicBezTo>
                <a:cubicBezTo>
                  <a:pt x="345110" y="291236"/>
                  <a:pt x="351139" y="305457"/>
                  <a:pt x="354511" y="320412"/>
                </a:cubicBezTo>
                <a:lnTo>
                  <a:pt x="354530" y="320450"/>
                </a:lnTo>
                <a:lnTo>
                  <a:pt x="354530" y="320469"/>
                </a:lnTo>
                <a:cubicBezTo>
                  <a:pt x="355778" y="325774"/>
                  <a:pt x="360312" y="329727"/>
                  <a:pt x="365741" y="330251"/>
                </a:cubicBezTo>
                <a:lnTo>
                  <a:pt x="392144" y="332804"/>
                </a:lnTo>
                <a:lnTo>
                  <a:pt x="392144" y="360455"/>
                </a:lnTo>
                <a:lnTo>
                  <a:pt x="365760" y="362988"/>
                </a:lnTo>
                <a:cubicBezTo>
                  <a:pt x="360293" y="363493"/>
                  <a:pt x="355711" y="367455"/>
                  <a:pt x="354416" y="372789"/>
                </a:cubicBezTo>
                <a:lnTo>
                  <a:pt x="354397" y="372847"/>
                </a:lnTo>
                <a:lnTo>
                  <a:pt x="354397" y="372904"/>
                </a:lnTo>
                <a:cubicBezTo>
                  <a:pt x="351168" y="387829"/>
                  <a:pt x="345177" y="402012"/>
                  <a:pt x="336728" y="414728"/>
                </a:cubicBezTo>
                <a:lnTo>
                  <a:pt x="336728" y="414747"/>
                </a:lnTo>
                <a:cubicBezTo>
                  <a:pt x="333661" y="419367"/>
                  <a:pt x="333975" y="425510"/>
                  <a:pt x="337518" y="429787"/>
                </a:cubicBezTo>
                <a:lnTo>
                  <a:pt x="354178" y="449885"/>
                </a:lnTo>
                <a:lnTo>
                  <a:pt x="334689" y="469354"/>
                </a:lnTo>
                <a:lnTo>
                  <a:pt x="314544" y="452676"/>
                </a:lnTo>
                <a:cubicBezTo>
                  <a:pt x="310305" y="449199"/>
                  <a:pt x="304257" y="448856"/>
                  <a:pt x="299656" y="451847"/>
                </a:cubicBezTo>
                <a:lnTo>
                  <a:pt x="299637" y="451866"/>
                </a:lnTo>
                <a:cubicBezTo>
                  <a:pt x="286817" y="460277"/>
                  <a:pt x="272558" y="466287"/>
                  <a:pt x="257594" y="469611"/>
                </a:cubicBezTo>
                <a:lnTo>
                  <a:pt x="257575" y="469611"/>
                </a:lnTo>
                <a:lnTo>
                  <a:pt x="257556" y="469630"/>
                </a:lnTo>
                <a:cubicBezTo>
                  <a:pt x="252193" y="470868"/>
                  <a:pt x="248212" y="475421"/>
                  <a:pt x="247688" y="480898"/>
                </a:cubicBezTo>
                <a:lnTo>
                  <a:pt x="245135" y="507263"/>
                </a:lnTo>
                <a:lnTo>
                  <a:pt x="217399" y="507263"/>
                </a:lnTo>
                <a:lnTo>
                  <a:pt x="214846" y="480917"/>
                </a:lnTo>
                <a:cubicBezTo>
                  <a:pt x="214351" y="475440"/>
                  <a:pt x="210407" y="470859"/>
                  <a:pt x="205083" y="469535"/>
                </a:cubicBezTo>
                <a:lnTo>
                  <a:pt x="204921" y="469497"/>
                </a:lnTo>
                <a:cubicBezTo>
                  <a:pt x="189976" y="466287"/>
                  <a:pt x="175736" y="460324"/>
                  <a:pt x="163001" y="451885"/>
                </a:cubicBezTo>
                <a:cubicBezTo>
                  <a:pt x="158372" y="448818"/>
                  <a:pt x="152219" y="449123"/>
                  <a:pt x="147942" y="452676"/>
                </a:cubicBezTo>
                <a:lnTo>
                  <a:pt x="127864" y="469354"/>
                </a:lnTo>
                <a:lnTo>
                  <a:pt x="108356" y="449904"/>
                </a:lnTo>
                <a:lnTo>
                  <a:pt x="124997" y="429778"/>
                </a:lnTo>
                <a:lnTo>
                  <a:pt x="125016" y="429778"/>
                </a:lnTo>
                <a:cubicBezTo>
                  <a:pt x="128511" y="425529"/>
                  <a:pt x="128845" y="419424"/>
                  <a:pt x="125825" y="414814"/>
                </a:cubicBezTo>
                <a:cubicBezTo>
                  <a:pt x="117415" y="402012"/>
                  <a:pt x="111404" y="387763"/>
                  <a:pt x="108033" y="372809"/>
                </a:cubicBezTo>
                <a:lnTo>
                  <a:pt x="108013" y="372770"/>
                </a:lnTo>
                <a:lnTo>
                  <a:pt x="108013" y="372751"/>
                </a:lnTo>
                <a:cubicBezTo>
                  <a:pt x="106756" y="367446"/>
                  <a:pt x="102232" y="363493"/>
                  <a:pt x="96803" y="362969"/>
                </a:cubicBezTo>
                <a:lnTo>
                  <a:pt x="96784" y="362969"/>
                </a:lnTo>
                <a:lnTo>
                  <a:pt x="70828" y="360455"/>
                </a:lnTo>
                <a:lnTo>
                  <a:pt x="70809" y="332784"/>
                </a:lnTo>
                <a:lnTo>
                  <a:pt x="97174" y="330251"/>
                </a:lnTo>
                <a:cubicBezTo>
                  <a:pt x="102632" y="329756"/>
                  <a:pt x="107242" y="325812"/>
                  <a:pt x="108537" y="320469"/>
                </a:cubicBezTo>
                <a:lnTo>
                  <a:pt x="108556" y="320412"/>
                </a:lnTo>
                <a:lnTo>
                  <a:pt x="108556" y="320354"/>
                </a:lnTo>
                <a:cubicBezTo>
                  <a:pt x="111785" y="305429"/>
                  <a:pt x="117777" y="291236"/>
                  <a:pt x="126225" y="278530"/>
                </a:cubicBezTo>
                <a:lnTo>
                  <a:pt x="126225" y="278511"/>
                </a:lnTo>
                <a:cubicBezTo>
                  <a:pt x="129292" y="273882"/>
                  <a:pt x="128978" y="267738"/>
                  <a:pt x="125435" y="263452"/>
                </a:cubicBezTo>
                <a:lnTo>
                  <a:pt x="108728" y="243288"/>
                </a:lnTo>
                <a:lnTo>
                  <a:pt x="127883" y="223933"/>
                </a:lnTo>
                <a:lnTo>
                  <a:pt x="147961" y="240554"/>
                </a:lnTo>
                <a:cubicBezTo>
                  <a:pt x="152210" y="244040"/>
                  <a:pt x="158258" y="244373"/>
                  <a:pt x="162868" y="241383"/>
                </a:cubicBezTo>
                <a:lnTo>
                  <a:pt x="162887" y="241364"/>
                </a:lnTo>
                <a:cubicBezTo>
                  <a:pt x="175708" y="232953"/>
                  <a:pt x="189967" y="226943"/>
                  <a:pt x="204930" y="223618"/>
                </a:cubicBezTo>
                <a:lnTo>
                  <a:pt x="204949" y="223618"/>
                </a:lnTo>
                <a:lnTo>
                  <a:pt x="204968" y="223599"/>
                </a:lnTo>
                <a:cubicBezTo>
                  <a:pt x="210331" y="222361"/>
                  <a:pt x="214312" y="217808"/>
                  <a:pt x="214836" y="212331"/>
                </a:cubicBezTo>
                <a:lnTo>
                  <a:pt x="217370" y="185966"/>
                </a:lnTo>
                <a:close/>
                <a:moveTo>
                  <a:pt x="238077" y="283331"/>
                </a:moveTo>
                <a:cubicBezTo>
                  <a:pt x="237087" y="283397"/>
                  <a:pt x="236068" y="283588"/>
                  <a:pt x="235096" y="283921"/>
                </a:cubicBezTo>
                <a:cubicBezTo>
                  <a:pt x="230857" y="285455"/>
                  <a:pt x="227295" y="289379"/>
                  <a:pt x="226581" y="294103"/>
                </a:cubicBezTo>
                <a:lnTo>
                  <a:pt x="211245" y="395364"/>
                </a:lnTo>
                <a:cubicBezTo>
                  <a:pt x="210207" y="402212"/>
                  <a:pt x="215017" y="408718"/>
                  <a:pt x="221856" y="409756"/>
                </a:cubicBezTo>
                <a:cubicBezTo>
                  <a:pt x="228695" y="410794"/>
                  <a:pt x="235210" y="405994"/>
                  <a:pt x="236249" y="399145"/>
                </a:cubicBezTo>
                <a:lnTo>
                  <a:pt x="251584" y="297866"/>
                </a:lnTo>
                <a:cubicBezTo>
                  <a:pt x="252622" y="291027"/>
                  <a:pt x="247812" y="284512"/>
                  <a:pt x="240973" y="283474"/>
                </a:cubicBezTo>
                <a:cubicBezTo>
                  <a:pt x="240049" y="283340"/>
                  <a:pt x="239078" y="283274"/>
                  <a:pt x="238087" y="283331"/>
                </a:cubicBezTo>
                <a:close/>
                <a:moveTo>
                  <a:pt x="186071" y="299847"/>
                </a:moveTo>
                <a:cubicBezTo>
                  <a:pt x="182870" y="299399"/>
                  <a:pt x="179480" y="300218"/>
                  <a:pt x="176717" y="302295"/>
                </a:cubicBezTo>
                <a:lnTo>
                  <a:pt x="131788" y="336252"/>
                </a:lnTo>
                <a:cubicBezTo>
                  <a:pt x="126273" y="340433"/>
                  <a:pt x="125187" y="348444"/>
                  <a:pt x="129359" y="353959"/>
                </a:cubicBezTo>
                <a:lnTo>
                  <a:pt x="129359" y="353978"/>
                </a:lnTo>
                <a:lnTo>
                  <a:pt x="129378" y="353978"/>
                </a:lnTo>
                <a:cubicBezTo>
                  <a:pt x="130035" y="354835"/>
                  <a:pt x="130826" y="355673"/>
                  <a:pt x="131788" y="356406"/>
                </a:cubicBezTo>
                <a:lnTo>
                  <a:pt x="131788" y="356426"/>
                </a:lnTo>
                <a:lnTo>
                  <a:pt x="176755" y="390420"/>
                </a:lnTo>
                <a:cubicBezTo>
                  <a:pt x="182337" y="394545"/>
                  <a:pt x="190338" y="393306"/>
                  <a:pt x="194443" y="387734"/>
                </a:cubicBezTo>
                <a:cubicBezTo>
                  <a:pt x="198463" y="382267"/>
                  <a:pt x="197415" y="374418"/>
                  <a:pt x="192034" y="370237"/>
                </a:cubicBezTo>
                <a:lnTo>
                  <a:pt x="192014" y="370218"/>
                </a:lnTo>
                <a:lnTo>
                  <a:pt x="160411" y="346319"/>
                </a:lnTo>
                <a:lnTo>
                  <a:pt x="191976" y="322459"/>
                </a:lnTo>
                <a:cubicBezTo>
                  <a:pt x="197491" y="318278"/>
                  <a:pt x="198615" y="310258"/>
                  <a:pt x="194424" y="304733"/>
                </a:cubicBezTo>
                <a:cubicBezTo>
                  <a:pt x="192329" y="301971"/>
                  <a:pt x="189271" y="300276"/>
                  <a:pt x="186061" y="299828"/>
                </a:cubicBezTo>
                <a:close/>
                <a:moveTo>
                  <a:pt x="276816" y="299847"/>
                </a:moveTo>
                <a:cubicBezTo>
                  <a:pt x="273606" y="300295"/>
                  <a:pt x="270558" y="302009"/>
                  <a:pt x="268472" y="304771"/>
                </a:cubicBezTo>
                <a:cubicBezTo>
                  <a:pt x="264309" y="310286"/>
                  <a:pt x="265376" y="318297"/>
                  <a:pt x="270901" y="322478"/>
                </a:cubicBezTo>
                <a:lnTo>
                  <a:pt x="270920" y="322478"/>
                </a:lnTo>
                <a:lnTo>
                  <a:pt x="302485" y="346339"/>
                </a:lnTo>
                <a:lnTo>
                  <a:pt x="270939" y="370199"/>
                </a:lnTo>
                <a:cubicBezTo>
                  <a:pt x="265395" y="374313"/>
                  <a:pt x="264204" y="382286"/>
                  <a:pt x="268291" y="387848"/>
                </a:cubicBezTo>
                <a:cubicBezTo>
                  <a:pt x="272396" y="393449"/>
                  <a:pt x="280387" y="394621"/>
                  <a:pt x="285960" y="390535"/>
                </a:cubicBezTo>
                <a:lnTo>
                  <a:pt x="286055" y="390477"/>
                </a:lnTo>
                <a:lnTo>
                  <a:pt x="286131" y="390420"/>
                </a:lnTo>
                <a:cubicBezTo>
                  <a:pt x="285931" y="390573"/>
                  <a:pt x="286264" y="390325"/>
                  <a:pt x="286169" y="390401"/>
                </a:cubicBezTo>
                <a:lnTo>
                  <a:pt x="286207" y="390382"/>
                </a:lnTo>
                <a:lnTo>
                  <a:pt x="331080" y="356445"/>
                </a:lnTo>
                <a:cubicBezTo>
                  <a:pt x="336594" y="352273"/>
                  <a:pt x="337709" y="344262"/>
                  <a:pt x="333527" y="338738"/>
                </a:cubicBezTo>
                <a:lnTo>
                  <a:pt x="333527" y="338719"/>
                </a:lnTo>
                <a:lnTo>
                  <a:pt x="333508" y="338719"/>
                </a:lnTo>
                <a:cubicBezTo>
                  <a:pt x="332804" y="337804"/>
                  <a:pt x="331994" y="336985"/>
                  <a:pt x="331080" y="336290"/>
                </a:cubicBezTo>
                <a:lnTo>
                  <a:pt x="331080" y="336271"/>
                </a:lnTo>
                <a:lnTo>
                  <a:pt x="286169" y="302314"/>
                </a:lnTo>
                <a:cubicBezTo>
                  <a:pt x="283397" y="300218"/>
                  <a:pt x="279997" y="299418"/>
                  <a:pt x="276797" y="299866"/>
                </a:cubicBezTo>
                <a:close/>
              </a:path>
            </a:pathLst>
          </a:custGeom>
          <a:solidFill>
            <a:schemeClr val="bg1"/>
          </a:solidFill>
          <a:ln w="9525" cap="flat">
            <a:noFill/>
            <a:prstDash val="solid"/>
            <a:miter/>
          </a:ln>
        </p:spPr>
        <p:txBody>
          <a:bodyPr rtlCol="0" anchor="ctr"/>
          <a:lstStyle/>
          <a:p>
            <a:pPr algn="ctr"/>
            <a:endParaRPr lang="en-US">
              <a:solidFill>
                <a:schemeClr val="bg1"/>
              </a:solidFill>
            </a:endParaRPr>
          </a:p>
        </p:txBody>
      </p:sp>
      <p:pic>
        <p:nvPicPr>
          <p:cNvPr id="22" name="Graphic 21" descr="Contract with solid fill">
            <a:extLst>
              <a:ext uri="{FF2B5EF4-FFF2-40B4-BE49-F238E27FC236}">
                <a16:creationId xmlns:a16="http://schemas.microsoft.com/office/drawing/2014/main" id="{11E1FA37-22D3-29EF-31F7-4C22C51925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8795" y="497372"/>
            <a:ext cx="544532" cy="544530"/>
          </a:xfrm>
          <a:prstGeom prst="rect">
            <a:avLst/>
          </a:prstGeom>
        </p:spPr>
      </p:pic>
      <p:sp>
        <p:nvSpPr>
          <p:cNvPr id="7" name="object 4">
            <a:extLst>
              <a:ext uri="{FF2B5EF4-FFF2-40B4-BE49-F238E27FC236}">
                <a16:creationId xmlns:a16="http://schemas.microsoft.com/office/drawing/2014/main" id="{8BA77969-D84A-1E45-6FDC-80B4960A52E1}"/>
              </a:ext>
            </a:extLst>
          </p:cNvPr>
          <p:cNvSpPr txBox="1"/>
          <p:nvPr/>
        </p:nvSpPr>
        <p:spPr>
          <a:xfrm>
            <a:off x="5074920" y="1077498"/>
            <a:ext cx="1615481" cy="553998"/>
          </a:xfrm>
          <a:prstGeom prst="rect">
            <a:avLst/>
          </a:prstGeom>
        </p:spPr>
        <p:txBody>
          <a:bodyPr vert="horz" wrap="square" lIns="0" tIns="0" rIns="0" bIns="0" rtlCol="0" anchor="t">
            <a:spAutoFit/>
          </a:bodyPr>
          <a:lstStyle>
            <a:defPPr>
              <a:defRPr lang="en-US"/>
            </a:defPPr>
            <a:lvl1pPr indent="0" defTabSz="815727">
              <a:lnSpc>
                <a:spcPct val="100000"/>
              </a:lnSpc>
              <a:spcBef>
                <a:spcPct val="20000"/>
              </a:spcBef>
              <a:buFont typeface="Arial"/>
              <a:buNone/>
              <a:defRPr sz="1400" b="1">
                <a:solidFill>
                  <a:srgbClr val="000000"/>
                </a:solidFill>
                <a:ea typeface="Lato Light" panose="020F0502020204030203" pitchFamily="34" charset="0"/>
                <a:cs typeface="Futura Medium" panose="020B0602020204020303" pitchFamily="34" charset="-79"/>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ctr">
              <a:spcBef>
                <a:spcPts val="0"/>
              </a:spcBef>
            </a:pPr>
            <a:r>
              <a:rPr sz="1800">
                <a:solidFill>
                  <a:schemeClr val="bg1"/>
                </a:solidFill>
              </a:rPr>
              <a:t>Insecure code generation</a:t>
            </a:r>
          </a:p>
        </p:txBody>
      </p:sp>
      <p:sp>
        <p:nvSpPr>
          <p:cNvPr id="19" name="Subtitle 2">
            <a:extLst>
              <a:ext uri="{FF2B5EF4-FFF2-40B4-BE49-F238E27FC236}">
                <a16:creationId xmlns:a16="http://schemas.microsoft.com/office/drawing/2014/main" id="{A30B3DA2-8357-102C-9B2C-2A01D13897B3}"/>
              </a:ext>
            </a:extLst>
          </p:cNvPr>
          <p:cNvSpPr txBox="1">
            <a:spLocks/>
          </p:cNvSpPr>
          <p:nvPr/>
        </p:nvSpPr>
        <p:spPr>
          <a:xfrm>
            <a:off x="7333320" y="1077498"/>
            <a:ext cx="1615481" cy="553998"/>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815727">
              <a:lnSpc>
                <a:spcPct val="100000"/>
              </a:lnSpc>
              <a:spcBef>
                <a:spcPts val="0"/>
              </a:spcBef>
              <a:defRPr/>
            </a:pPr>
            <a:r>
              <a:rPr lang="en-US" sz="1800" b="1">
                <a:solidFill>
                  <a:schemeClr val="bg1"/>
                </a:solidFill>
                <a:latin typeface="+mn-lt"/>
                <a:ea typeface="Lato Light" panose="020F0502020204030203" pitchFamily="34" charset="0"/>
                <a:cs typeface="Futura Medium" panose="020B0602020204020303" pitchFamily="34" charset="-79"/>
              </a:rPr>
              <a:t>Legal and regulatory</a:t>
            </a:r>
          </a:p>
        </p:txBody>
      </p:sp>
      <p:pic>
        <p:nvPicPr>
          <p:cNvPr id="21" name="Graphic 20" descr="Lock with solid fill">
            <a:extLst>
              <a:ext uri="{FF2B5EF4-FFF2-40B4-BE49-F238E27FC236}">
                <a16:creationId xmlns:a16="http://schemas.microsoft.com/office/drawing/2014/main" id="{B82E6913-991F-8D68-3841-52D31C8608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0395" y="2004688"/>
            <a:ext cx="544532" cy="544530"/>
          </a:xfrm>
          <a:prstGeom prst="rect">
            <a:avLst/>
          </a:prstGeom>
        </p:spPr>
      </p:pic>
      <p:sp>
        <p:nvSpPr>
          <p:cNvPr id="32" name="Freeform: Shape 31">
            <a:extLst>
              <a:ext uri="{FF2B5EF4-FFF2-40B4-BE49-F238E27FC236}">
                <a16:creationId xmlns:a16="http://schemas.microsoft.com/office/drawing/2014/main" id="{0D627AC1-554C-6972-824A-963A55F402DC}"/>
              </a:ext>
            </a:extLst>
          </p:cNvPr>
          <p:cNvSpPr/>
          <p:nvPr/>
        </p:nvSpPr>
        <p:spPr>
          <a:xfrm>
            <a:off x="7868713" y="2004688"/>
            <a:ext cx="544694" cy="544530"/>
          </a:xfrm>
          <a:custGeom>
            <a:avLst/>
            <a:gdLst>
              <a:gd name="connsiteX0" fmla="*/ 330213 w 837105"/>
              <a:gd name="connsiteY0" fmla="*/ 83950 h 836854"/>
              <a:gd name="connsiteX1" fmla="*/ 84142 w 837105"/>
              <a:gd name="connsiteY1" fmla="*/ 330131 h 836854"/>
              <a:gd name="connsiteX2" fmla="*/ 330322 w 837105"/>
              <a:gd name="connsiteY2" fmla="*/ 576202 h 836854"/>
              <a:gd name="connsiteX3" fmla="*/ 576394 w 837105"/>
              <a:gd name="connsiteY3" fmla="*/ 330022 h 836854"/>
              <a:gd name="connsiteX4" fmla="*/ 504302 w 837105"/>
              <a:gd name="connsiteY4" fmla="*/ 156035 h 836854"/>
              <a:gd name="connsiteX5" fmla="*/ 330251 w 837105"/>
              <a:gd name="connsiteY5" fmla="*/ 83950 h 836854"/>
              <a:gd name="connsiteX6" fmla="*/ 140447 w 837105"/>
              <a:gd name="connsiteY6" fmla="*/ 140319 h 836854"/>
              <a:gd name="connsiteX7" fmla="*/ 520028 w 837105"/>
              <a:gd name="connsiteY7" fmla="*/ 140330 h 836854"/>
              <a:gd name="connsiteX8" fmla="*/ 520018 w 837105"/>
              <a:gd name="connsiteY8" fmla="*/ 519911 h 836854"/>
              <a:gd name="connsiteX9" fmla="*/ 140436 w 837105"/>
              <a:gd name="connsiteY9" fmla="*/ 519901 h 836854"/>
              <a:gd name="connsiteX10" fmla="*/ 61827 w 837105"/>
              <a:gd name="connsiteY10" fmla="*/ 330114 h 836854"/>
              <a:gd name="connsiteX11" fmla="*/ 140447 w 837105"/>
              <a:gd name="connsiteY11" fmla="*/ 140319 h 836854"/>
              <a:gd name="connsiteX12" fmla="*/ 112596 w 837105"/>
              <a:gd name="connsiteY12" fmla="*/ 112459 h 836854"/>
              <a:gd name="connsiteX13" fmla="*/ 547888 w 837105"/>
              <a:gd name="connsiteY13" fmla="*/ 112459 h 836854"/>
              <a:gd name="connsiteX14" fmla="*/ 547888 w 837105"/>
              <a:gd name="connsiteY14" fmla="*/ 112459 h 836854"/>
              <a:gd name="connsiteX15" fmla="*/ 547891 w 837105"/>
              <a:gd name="connsiteY15" fmla="*/ 547754 h 836854"/>
              <a:gd name="connsiteX16" fmla="*/ 112596 w 837105"/>
              <a:gd name="connsiteY16" fmla="*/ 547757 h 836854"/>
              <a:gd name="connsiteX17" fmla="*/ 112593 w 837105"/>
              <a:gd name="connsiteY17" fmla="*/ 112461 h 836854"/>
              <a:gd name="connsiteX18" fmla="*/ 112596 w 837105"/>
              <a:gd name="connsiteY18" fmla="*/ 112459 h 836854"/>
              <a:gd name="connsiteX19" fmla="*/ 512874 w 837105"/>
              <a:gd name="connsiteY19" fmla="*/ 605139 h 836854"/>
              <a:gd name="connsiteX20" fmla="*/ 605267 w 837105"/>
              <a:gd name="connsiteY20" fmla="*/ 512747 h 836854"/>
              <a:gd name="connsiteX21" fmla="*/ 618602 w 837105"/>
              <a:gd name="connsiteY21" fmla="*/ 526082 h 836854"/>
              <a:gd name="connsiteX22" fmla="*/ 618602 w 837105"/>
              <a:gd name="connsiteY22" fmla="*/ 587889 h 836854"/>
              <a:gd name="connsiteX23" fmla="*/ 588027 w 837105"/>
              <a:gd name="connsiteY23" fmla="*/ 618465 h 836854"/>
              <a:gd name="connsiteX24" fmla="*/ 526219 w 837105"/>
              <a:gd name="connsiteY24" fmla="*/ 618465 h 836854"/>
              <a:gd name="connsiteX25" fmla="*/ 512884 w 837105"/>
              <a:gd name="connsiteY25" fmla="*/ 605130 h 836854"/>
              <a:gd name="connsiteX26" fmla="*/ 588522 w 837105"/>
              <a:gd name="connsiteY26" fmla="*/ 645535 h 836854"/>
              <a:gd name="connsiteX27" fmla="*/ 745827 w 837105"/>
              <a:gd name="connsiteY27" fmla="*/ 802850 h 836854"/>
              <a:gd name="connsiteX28" fmla="*/ 774402 w 837105"/>
              <a:gd name="connsiteY28" fmla="*/ 814661 h 836854"/>
              <a:gd name="connsiteX29" fmla="*/ 774402 w 837105"/>
              <a:gd name="connsiteY29" fmla="*/ 814661 h 836854"/>
              <a:gd name="connsiteX30" fmla="*/ 814736 w 837105"/>
              <a:gd name="connsiteY30" fmla="*/ 774165 h 836854"/>
              <a:gd name="connsiteX31" fmla="*/ 802977 w 837105"/>
              <a:gd name="connsiteY31" fmla="*/ 745747 h 836854"/>
              <a:gd name="connsiteX32" fmla="*/ 645634 w 837105"/>
              <a:gd name="connsiteY32" fmla="*/ 588366 h 836854"/>
              <a:gd name="connsiteX33" fmla="*/ 634289 w 837105"/>
              <a:gd name="connsiteY33" fmla="*/ 603606 h 836854"/>
              <a:gd name="connsiteX34" fmla="*/ 603714 w 837105"/>
              <a:gd name="connsiteY34" fmla="*/ 634181 h 836854"/>
              <a:gd name="connsiteX35" fmla="*/ 588474 w 837105"/>
              <a:gd name="connsiteY35" fmla="*/ 645525 h 836854"/>
              <a:gd name="connsiteX36" fmla="*/ 653158 w 837105"/>
              <a:gd name="connsiteY36" fmla="*/ 564391 h 836854"/>
              <a:gd name="connsiteX37" fmla="*/ 818722 w 837105"/>
              <a:gd name="connsiteY37" fmla="*/ 729917 h 836854"/>
              <a:gd name="connsiteX38" fmla="*/ 818808 w 837105"/>
              <a:gd name="connsiteY38" fmla="*/ 818471 h 836854"/>
              <a:gd name="connsiteX39" fmla="*/ 774402 w 837105"/>
              <a:gd name="connsiteY39" fmla="*/ 836854 h 836854"/>
              <a:gd name="connsiteX40" fmla="*/ 774402 w 837105"/>
              <a:gd name="connsiteY40" fmla="*/ 836854 h 836854"/>
              <a:gd name="connsiteX41" fmla="*/ 730044 w 837105"/>
              <a:gd name="connsiteY41" fmla="*/ 818594 h 836854"/>
              <a:gd name="connsiteX42" fmla="*/ 564490 w 837105"/>
              <a:gd name="connsiteY42" fmla="*/ 653002 h 836854"/>
              <a:gd name="connsiteX43" fmla="*/ 557061 w 837105"/>
              <a:gd name="connsiteY43" fmla="*/ 653421 h 836854"/>
              <a:gd name="connsiteX44" fmla="*/ 510388 w 837105"/>
              <a:gd name="connsiteY44" fmla="*/ 634162 h 836854"/>
              <a:gd name="connsiteX45" fmla="*/ 493348 w 837105"/>
              <a:gd name="connsiteY45" fmla="*/ 617122 h 836854"/>
              <a:gd name="connsiteX46" fmla="*/ 43197 w 837105"/>
              <a:gd name="connsiteY46" fmla="*/ 493299 h 836854"/>
              <a:gd name="connsiteX47" fmla="*/ 167021 w 837105"/>
              <a:gd name="connsiteY47" fmla="*/ 43148 h 836854"/>
              <a:gd name="connsiteX48" fmla="*/ 563604 w 837105"/>
              <a:gd name="connsiteY48" fmla="*/ 96685 h 836854"/>
              <a:gd name="connsiteX49" fmla="*/ 563604 w 837105"/>
              <a:gd name="connsiteY49" fmla="*/ 96685 h 836854"/>
              <a:gd name="connsiteX50" fmla="*/ 617240 w 837105"/>
              <a:gd name="connsiteY50" fmla="*/ 493230 h 836854"/>
              <a:gd name="connsiteX51" fmla="*/ 634280 w 837105"/>
              <a:gd name="connsiteY51" fmla="*/ 510270 h 836854"/>
              <a:gd name="connsiteX52" fmla="*/ 653539 w 837105"/>
              <a:gd name="connsiteY52" fmla="*/ 556943 h 836854"/>
              <a:gd name="connsiteX53" fmla="*/ 653120 w 837105"/>
              <a:gd name="connsiteY53" fmla="*/ 564382 h 836854"/>
              <a:gd name="connsiteX54" fmla="*/ 380210 w 837105"/>
              <a:gd name="connsiteY54" fmla="*/ 477095 h 836854"/>
              <a:gd name="connsiteX55" fmla="*/ 395545 w 837105"/>
              <a:gd name="connsiteY55" fmla="*/ 492420 h 836854"/>
              <a:gd name="connsiteX56" fmla="*/ 395545 w 837105"/>
              <a:gd name="connsiteY56" fmla="*/ 507756 h 836854"/>
              <a:gd name="connsiteX57" fmla="*/ 264881 w 837105"/>
              <a:gd name="connsiteY57" fmla="*/ 507756 h 836854"/>
              <a:gd name="connsiteX58" fmla="*/ 264881 w 837105"/>
              <a:gd name="connsiteY58" fmla="*/ 492420 h 836854"/>
              <a:gd name="connsiteX59" fmla="*/ 280217 w 837105"/>
              <a:gd name="connsiteY59" fmla="*/ 477095 h 836854"/>
              <a:gd name="connsiteX60" fmla="*/ 347139 w 837105"/>
              <a:gd name="connsiteY60" fmla="*/ 210023 h 836854"/>
              <a:gd name="connsiteX61" fmla="*/ 347132 w 837105"/>
              <a:gd name="connsiteY61" fmla="*/ 243806 h 836854"/>
              <a:gd name="connsiteX62" fmla="*/ 313347 w 837105"/>
              <a:gd name="connsiteY62" fmla="*/ 243799 h 836854"/>
              <a:gd name="connsiteX63" fmla="*/ 313356 w 837105"/>
              <a:gd name="connsiteY63" fmla="*/ 210016 h 836854"/>
              <a:gd name="connsiteX64" fmla="*/ 330242 w 837105"/>
              <a:gd name="connsiteY64" fmla="*/ 203022 h 836854"/>
              <a:gd name="connsiteX65" fmla="*/ 347139 w 837105"/>
              <a:gd name="connsiteY65" fmla="*/ 210023 h 836854"/>
              <a:gd name="connsiteX66" fmla="*/ 336824 w 837105"/>
              <a:gd name="connsiteY66" fmla="*/ 272612 h 836854"/>
              <a:gd name="connsiteX67" fmla="*/ 347473 w 837105"/>
              <a:gd name="connsiteY67" fmla="*/ 454816 h 836854"/>
              <a:gd name="connsiteX68" fmla="*/ 312983 w 837105"/>
              <a:gd name="connsiteY68" fmla="*/ 454816 h 836854"/>
              <a:gd name="connsiteX69" fmla="*/ 323632 w 837105"/>
              <a:gd name="connsiteY69" fmla="*/ 272612 h 836854"/>
              <a:gd name="connsiteX70" fmla="*/ 336795 w 837105"/>
              <a:gd name="connsiteY70" fmla="*/ 272612 h 836854"/>
              <a:gd name="connsiteX71" fmla="*/ 343425 w 837105"/>
              <a:gd name="connsiteY71" fmla="*/ 182658 h 836854"/>
              <a:gd name="connsiteX72" fmla="*/ 317059 w 837105"/>
              <a:gd name="connsiteY72" fmla="*/ 182658 h 836854"/>
              <a:gd name="connsiteX73" fmla="*/ 310706 w 837105"/>
              <a:gd name="connsiteY73" fmla="*/ 176305 h 836854"/>
              <a:gd name="connsiteX74" fmla="*/ 330242 w 837105"/>
              <a:gd name="connsiteY74" fmla="*/ 156769 h 836854"/>
              <a:gd name="connsiteX75" fmla="*/ 349778 w 837105"/>
              <a:gd name="connsiteY75" fmla="*/ 176305 h 836854"/>
              <a:gd name="connsiteX76" fmla="*/ 343425 w 837105"/>
              <a:gd name="connsiteY76" fmla="*/ 182658 h 836854"/>
              <a:gd name="connsiteX77" fmla="*/ 514141 w 837105"/>
              <a:gd name="connsiteY77" fmla="*/ 343125 h 836854"/>
              <a:gd name="connsiteX78" fmla="*/ 455720 w 837105"/>
              <a:gd name="connsiteY78" fmla="*/ 343098 h 836854"/>
              <a:gd name="connsiteX79" fmla="*/ 445161 w 837105"/>
              <a:gd name="connsiteY79" fmla="*/ 325028 h 836854"/>
              <a:gd name="connsiteX80" fmla="*/ 524723 w 837105"/>
              <a:gd name="connsiteY80" fmla="*/ 325028 h 836854"/>
              <a:gd name="connsiteX81" fmla="*/ 514141 w 837105"/>
              <a:gd name="connsiteY81" fmla="*/ 343125 h 836854"/>
              <a:gd name="connsiteX82" fmla="*/ 518027 w 837105"/>
              <a:gd name="connsiteY82" fmla="*/ 302787 h 836854"/>
              <a:gd name="connsiteX83" fmla="*/ 451857 w 837105"/>
              <a:gd name="connsiteY83" fmla="*/ 302787 h 836854"/>
              <a:gd name="connsiteX84" fmla="*/ 484937 w 837105"/>
              <a:gd name="connsiteY84" fmla="*/ 246047 h 836854"/>
              <a:gd name="connsiteX85" fmla="*/ 518027 w 837105"/>
              <a:gd name="connsiteY85" fmla="*/ 302806 h 836854"/>
              <a:gd name="connsiteX86" fmla="*/ 204655 w 837105"/>
              <a:gd name="connsiteY86" fmla="*/ 343125 h 836854"/>
              <a:gd name="connsiteX87" fmla="*/ 146220 w 837105"/>
              <a:gd name="connsiteY87" fmla="*/ 343093 h 836854"/>
              <a:gd name="connsiteX88" fmla="*/ 135684 w 837105"/>
              <a:gd name="connsiteY88" fmla="*/ 325104 h 836854"/>
              <a:gd name="connsiteX89" fmla="*/ 215247 w 837105"/>
              <a:gd name="connsiteY89" fmla="*/ 325104 h 836854"/>
              <a:gd name="connsiteX90" fmla="*/ 204674 w 837105"/>
              <a:gd name="connsiteY90" fmla="*/ 343202 h 836854"/>
              <a:gd name="connsiteX91" fmla="*/ 208531 w 837105"/>
              <a:gd name="connsiteY91" fmla="*/ 302787 h 836854"/>
              <a:gd name="connsiteX92" fmla="*/ 142399 w 837105"/>
              <a:gd name="connsiteY92" fmla="*/ 302787 h 836854"/>
              <a:gd name="connsiteX93" fmla="*/ 175489 w 837105"/>
              <a:gd name="connsiteY93" fmla="*/ 246047 h 836854"/>
              <a:gd name="connsiteX94" fmla="*/ 208570 w 837105"/>
              <a:gd name="connsiteY94" fmla="*/ 302806 h 836854"/>
              <a:gd name="connsiteX95" fmla="*/ 113805 w 837105"/>
              <a:gd name="connsiteY95" fmla="*/ 307654 h 836854"/>
              <a:gd name="connsiteX96" fmla="*/ 165450 w 837105"/>
              <a:gd name="connsiteY96" fmla="*/ 219072 h 836854"/>
              <a:gd name="connsiteX97" fmla="*/ 175451 w 837105"/>
              <a:gd name="connsiteY97" fmla="*/ 212852 h 836854"/>
              <a:gd name="connsiteX98" fmla="*/ 286236 w 837105"/>
              <a:gd name="connsiteY98" fmla="*/ 212852 h 836854"/>
              <a:gd name="connsiteX99" fmla="*/ 297362 w 837105"/>
              <a:gd name="connsiteY99" fmla="*/ 194497 h 836854"/>
              <a:gd name="connsiteX100" fmla="*/ 287313 w 837105"/>
              <a:gd name="connsiteY100" fmla="*/ 184449 h 836854"/>
              <a:gd name="connsiteX101" fmla="*/ 284055 w 837105"/>
              <a:gd name="connsiteY101" fmla="*/ 176581 h 836854"/>
              <a:gd name="connsiteX102" fmla="*/ 284055 w 837105"/>
              <a:gd name="connsiteY102" fmla="*/ 176067 h 836854"/>
              <a:gd name="connsiteX103" fmla="*/ 287389 w 837105"/>
              <a:gd name="connsiteY103" fmla="*/ 168132 h 836854"/>
              <a:gd name="connsiteX104" fmla="*/ 322098 w 837105"/>
              <a:gd name="connsiteY104" fmla="*/ 133423 h 836854"/>
              <a:gd name="connsiteX105" fmla="*/ 329966 w 837105"/>
              <a:gd name="connsiteY105" fmla="*/ 130166 h 836854"/>
              <a:gd name="connsiteX106" fmla="*/ 330480 w 837105"/>
              <a:gd name="connsiteY106" fmla="*/ 130166 h 836854"/>
              <a:gd name="connsiteX107" fmla="*/ 338414 w 837105"/>
              <a:gd name="connsiteY107" fmla="*/ 133499 h 836854"/>
              <a:gd name="connsiteX108" fmla="*/ 373123 w 837105"/>
              <a:gd name="connsiteY108" fmla="*/ 168208 h 836854"/>
              <a:gd name="connsiteX109" fmla="*/ 376391 w 837105"/>
              <a:gd name="connsiteY109" fmla="*/ 176076 h 836854"/>
              <a:gd name="connsiteX110" fmla="*/ 376391 w 837105"/>
              <a:gd name="connsiteY110" fmla="*/ 176590 h 836854"/>
              <a:gd name="connsiteX111" fmla="*/ 373057 w 837105"/>
              <a:gd name="connsiteY111" fmla="*/ 184525 h 836854"/>
              <a:gd name="connsiteX112" fmla="*/ 363075 w 837105"/>
              <a:gd name="connsiteY112" fmla="*/ 194507 h 836854"/>
              <a:gd name="connsiteX113" fmla="*/ 374200 w 837105"/>
              <a:gd name="connsiteY113" fmla="*/ 212862 h 836854"/>
              <a:gd name="connsiteX114" fmla="*/ 484937 w 837105"/>
              <a:gd name="connsiteY114" fmla="*/ 212862 h 836854"/>
              <a:gd name="connsiteX115" fmla="*/ 494939 w 837105"/>
              <a:gd name="connsiteY115" fmla="*/ 219072 h 836854"/>
              <a:gd name="connsiteX116" fmla="*/ 546583 w 837105"/>
              <a:gd name="connsiteY116" fmla="*/ 307654 h 836854"/>
              <a:gd name="connsiteX117" fmla="*/ 548488 w 837105"/>
              <a:gd name="connsiteY117" fmla="*/ 313922 h 836854"/>
              <a:gd name="connsiteX118" fmla="*/ 484135 w 837105"/>
              <a:gd name="connsiteY118" fmla="*/ 376718 h 836854"/>
              <a:gd name="connsiteX119" fmla="*/ 421339 w 837105"/>
              <a:gd name="connsiteY119" fmla="*/ 313922 h 836854"/>
              <a:gd name="connsiteX120" fmla="*/ 423244 w 837105"/>
              <a:gd name="connsiteY120" fmla="*/ 307654 h 836854"/>
              <a:gd name="connsiteX121" fmla="*/ 465535 w 837105"/>
              <a:gd name="connsiteY121" fmla="*/ 235102 h 836854"/>
              <a:gd name="connsiteX122" fmla="*/ 375657 w 837105"/>
              <a:gd name="connsiteY122" fmla="*/ 235102 h 836854"/>
              <a:gd name="connsiteX123" fmla="*/ 362856 w 837105"/>
              <a:gd name="connsiteY123" fmla="*/ 259563 h 836854"/>
              <a:gd name="connsiteX124" fmla="*/ 358522 w 837105"/>
              <a:gd name="connsiteY124" fmla="*/ 263373 h 836854"/>
              <a:gd name="connsiteX125" fmla="*/ 369704 w 837105"/>
              <a:gd name="connsiteY125" fmla="*/ 454825 h 836854"/>
              <a:gd name="connsiteX126" fmla="*/ 380182 w 837105"/>
              <a:gd name="connsiteY126" fmla="*/ 454825 h 836854"/>
              <a:gd name="connsiteX127" fmla="*/ 417796 w 837105"/>
              <a:gd name="connsiteY127" fmla="*/ 492430 h 836854"/>
              <a:gd name="connsiteX128" fmla="*/ 417796 w 837105"/>
              <a:gd name="connsiteY128" fmla="*/ 518900 h 836854"/>
              <a:gd name="connsiteX129" fmla="*/ 406651 w 837105"/>
              <a:gd name="connsiteY129" fmla="*/ 530044 h 836854"/>
              <a:gd name="connsiteX130" fmla="*/ 253794 w 837105"/>
              <a:gd name="connsiteY130" fmla="*/ 530044 h 836854"/>
              <a:gd name="connsiteX131" fmla="*/ 242660 w 837105"/>
              <a:gd name="connsiteY131" fmla="*/ 518909 h 836854"/>
              <a:gd name="connsiteX132" fmla="*/ 242660 w 837105"/>
              <a:gd name="connsiteY132" fmla="*/ 518900 h 836854"/>
              <a:gd name="connsiteX133" fmla="*/ 242660 w 837105"/>
              <a:gd name="connsiteY133" fmla="*/ 492420 h 836854"/>
              <a:gd name="connsiteX134" fmla="*/ 280264 w 837105"/>
              <a:gd name="connsiteY134" fmla="*/ 454816 h 836854"/>
              <a:gd name="connsiteX135" fmla="*/ 290742 w 837105"/>
              <a:gd name="connsiteY135" fmla="*/ 454816 h 836854"/>
              <a:gd name="connsiteX136" fmla="*/ 301934 w 837105"/>
              <a:gd name="connsiteY136" fmla="*/ 263363 h 836854"/>
              <a:gd name="connsiteX137" fmla="*/ 284789 w 837105"/>
              <a:gd name="connsiteY137" fmla="*/ 235074 h 836854"/>
              <a:gd name="connsiteX138" fmla="*/ 194844 w 837105"/>
              <a:gd name="connsiteY138" fmla="*/ 235074 h 836854"/>
              <a:gd name="connsiteX139" fmla="*/ 237135 w 837105"/>
              <a:gd name="connsiteY139" fmla="*/ 307626 h 836854"/>
              <a:gd name="connsiteX140" fmla="*/ 239040 w 837105"/>
              <a:gd name="connsiteY140" fmla="*/ 313893 h 836854"/>
              <a:gd name="connsiteX141" fmla="*/ 174687 w 837105"/>
              <a:gd name="connsiteY141" fmla="*/ 376690 h 836854"/>
              <a:gd name="connsiteX142" fmla="*/ 111891 w 837105"/>
              <a:gd name="connsiteY142" fmla="*/ 313893 h 836854"/>
              <a:gd name="connsiteX143" fmla="*/ 113843 w 837105"/>
              <a:gd name="connsiteY143" fmla="*/ 307654 h 83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837105" h="836854">
                <a:moveTo>
                  <a:pt x="330213" y="83950"/>
                </a:moveTo>
                <a:cubicBezTo>
                  <a:pt x="194282" y="83981"/>
                  <a:pt x="84112" y="194199"/>
                  <a:pt x="84142" y="330131"/>
                </a:cubicBezTo>
                <a:cubicBezTo>
                  <a:pt x="84172" y="466063"/>
                  <a:pt x="194391" y="576233"/>
                  <a:pt x="330322" y="576202"/>
                </a:cubicBezTo>
                <a:cubicBezTo>
                  <a:pt x="466254" y="576172"/>
                  <a:pt x="576424" y="465953"/>
                  <a:pt x="576394" y="330022"/>
                </a:cubicBezTo>
                <a:cubicBezTo>
                  <a:pt x="576379" y="264762"/>
                  <a:pt x="550448" y="202180"/>
                  <a:pt x="504302" y="156035"/>
                </a:cubicBezTo>
                <a:cubicBezTo>
                  <a:pt x="458185" y="109809"/>
                  <a:pt x="395548" y="83867"/>
                  <a:pt x="330251" y="83950"/>
                </a:cubicBezTo>
                <a:close/>
                <a:moveTo>
                  <a:pt x="140447" y="140319"/>
                </a:moveTo>
                <a:cubicBezTo>
                  <a:pt x="245268" y="35504"/>
                  <a:pt x="415213" y="35508"/>
                  <a:pt x="520028" y="140330"/>
                </a:cubicBezTo>
                <a:cubicBezTo>
                  <a:pt x="624844" y="245151"/>
                  <a:pt x="624840" y="415096"/>
                  <a:pt x="520018" y="519911"/>
                </a:cubicBezTo>
                <a:cubicBezTo>
                  <a:pt x="415196" y="624727"/>
                  <a:pt x="245251" y="624723"/>
                  <a:pt x="140436" y="519901"/>
                </a:cubicBezTo>
                <a:cubicBezTo>
                  <a:pt x="90103" y="469566"/>
                  <a:pt x="61827" y="401298"/>
                  <a:pt x="61827" y="330114"/>
                </a:cubicBezTo>
                <a:cubicBezTo>
                  <a:pt x="61732" y="258907"/>
                  <a:pt x="90027" y="190601"/>
                  <a:pt x="140447" y="140319"/>
                </a:cubicBezTo>
                <a:close/>
                <a:moveTo>
                  <a:pt x="112596" y="112459"/>
                </a:moveTo>
                <a:cubicBezTo>
                  <a:pt x="232803" y="-7732"/>
                  <a:pt x="427681" y="-7732"/>
                  <a:pt x="547888" y="112459"/>
                </a:cubicBezTo>
                <a:lnTo>
                  <a:pt x="547888" y="112459"/>
                </a:lnTo>
                <a:cubicBezTo>
                  <a:pt x="668093" y="232661"/>
                  <a:pt x="668094" y="427549"/>
                  <a:pt x="547891" y="547754"/>
                </a:cubicBezTo>
                <a:cubicBezTo>
                  <a:pt x="427688" y="667958"/>
                  <a:pt x="232800" y="667959"/>
                  <a:pt x="112596" y="547757"/>
                </a:cubicBezTo>
                <a:cubicBezTo>
                  <a:pt x="-7609" y="427554"/>
                  <a:pt x="-7610" y="232666"/>
                  <a:pt x="112593" y="112461"/>
                </a:cubicBezTo>
                <a:cubicBezTo>
                  <a:pt x="112594" y="112460"/>
                  <a:pt x="112595" y="112460"/>
                  <a:pt x="112596" y="112459"/>
                </a:cubicBezTo>
                <a:close/>
                <a:moveTo>
                  <a:pt x="512874" y="605139"/>
                </a:moveTo>
                <a:cubicBezTo>
                  <a:pt x="549466" y="580739"/>
                  <a:pt x="580867" y="549339"/>
                  <a:pt x="605267" y="512747"/>
                </a:cubicBezTo>
                <a:lnTo>
                  <a:pt x="618602" y="526082"/>
                </a:lnTo>
                <a:cubicBezTo>
                  <a:pt x="635583" y="543185"/>
                  <a:pt x="635583" y="570785"/>
                  <a:pt x="618602" y="587889"/>
                </a:cubicBezTo>
                <a:lnTo>
                  <a:pt x="588027" y="618465"/>
                </a:lnTo>
                <a:cubicBezTo>
                  <a:pt x="570923" y="635446"/>
                  <a:pt x="543322" y="635446"/>
                  <a:pt x="526219" y="618465"/>
                </a:cubicBezTo>
                <a:lnTo>
                  <a:pt x="512884" y="605130"/>
                </a:lnTo>
                <a:close/>
                <a:moveTo>
                  <a:pt x="588522" y="645535"/>
                </a:moveTo>
                <a:lnTo>
                  <a:pt x="745827" y="802850"/>
                </a:lnTo>
                <a:cubicBezTo>
                  <a:pt x="753404" y="810427"/>
                  <a:pt x="763687" y="814677"/>
                  <a:pt x="774402" y="814661"/>
                </a:cubicBezTo>
                <a:lnTo>
                  <a:pt x="774402" y="814661"/>
                </a:lnTo>
                <a:cubicBezTo>
                  <a:pt x="796722" y="814616"/>
                  <a:pt x="814781" y="796486"/>
                  <a:pt x="814736" y="774165"/>
                </a:cubicBezTo>
                <a:cubicBezTo>
                  <a:pt x="814715" y="763513"/>
                  <a:pt x="810489" y="753301"/>
                  <a:pt x="802977" y="745747"/>
                </a:cubicBezTo>
                <a:lnTo>
                  <a:pt x="645634" y="588366"/>
                </a:lnTo>
                <a:cubicBezTo>
                  <a:pt x="642614" y="593971"/>
                  <a:pt x="638793" y="599105"/>
                  <a:pt x="634289" y="603606"/>
                </a:cubicBezTo>
                <a:lnTo>
                  <a:pt x="603714" y="634181"/>
                </a:lnTo>
                <a:cubicBezTo>
                  <a:pt x="599212" y="638682"/>
                  <a:pt x="594078" y="642504"/>
                  <a:pt x="588474" y="645525"/>
                </a:cubicBezTo>
                <a:close/>
                <a:moveTo>
                  <a:pt x="653158" y="564391"/>
                </a:moveTo>
                <a:lnTo>
                  <a:pt x="818722" y="729917"/>
                </a:lnTo>
                <a:cubicBezTo>
                  <a:pt x="843199" y="754346"/>
                  <a:pt x="843237" y="793993"/>
                  <a:pt x="818808" y="818471"/>
                </a:cubicBezTo>
                <a:cubicBezTo>
                  <a:pt x="807041" y="830261"/>
                  <a:pt x="791059" y="836877"/>
                  <a:pt x="774402" y="836854"/>
                </a:cubicBezTo>
                <a:lnTo>
                  <a:pt x="774402" y="836854"/>
                </a:lnTo>
                <a:cubicBezTo>
                  <a:pt x="757774" y="836917"/>
                  <a:pt x="741810" y="830344"/>
                  <a:pt x="730044" y="818594"/>
                </a:cubicBezTo>
                <a:lnTo>
                  <a:pt x="564490" y="653002"/>
                </a:lnTo>
                <a:cubicBezTo>
                  <a:pt x="562023" y="653280"/>
                  <a:pt x="559543" y="653420"/>
                  <a:pt x="557061" y="653421"/>
                </a:cubicBezTo>
                <a:cubicBezTo>
                  <a:pt x="539561" y="653463"/>
                  <a:pt x="522766" y="646533"/>
                  <a:pt x="510388" y="634162"/>
                </a:cubicBezTo>
                <a:lnTo>
                  <a:pt x="493348" y="617122"/>
                </a:lnTo>
                <a:cubicBezTo>
                  <a:pt x="334849" y="707235"/>
                  <a:pt x="133311" y="651797"/>
                  <a:pt x="43197" y="493299"/>
                </a:cubicBezTo>
                <a:cubicBezTo>
                  <a:pt x="-46916" y="334801"/>
                  <a:pt x="8522" y="133261"/>
                  <a:pt x="167021" y="43148"/>
                </a:cubicBezTo>
                <a:cubicBezTo>
                  <a:pt x="296199" y="-30295"/>
                  <a:pt x="458525" y="-8382"/>
                  <a:pt x="563604" y="96685"/>
                </a:cubicBezTo>
                <a:lnTo>
                  <a:pt x="563604" y="96685"/>
                </a:lnTo>
                <a:cubicBezTo>
                  <a:pt x="668622" y="201765"/>
                  <a:pt x="690570" y="364027"/>
                  <a:pt x="617240" y="493230"/>
                </a:cubicBezTo>
                <a:lnTo>
                  <a:pt x="634280" y="510270"/>
                </a:lnTo>
                <a:cubicBezTo>
                  <a:pt x="646652" y="522647"/>
                  <a:pt x="653582" y="539442"/>
                  <a:pt x="653539" y="556943"/>
                </a:cubicBezTo>
                <a:cubicBezTo>
                  <a:pt x="653539" y="559428"/>
                  <a:pt x="653398" y="561912"/>
                  <a:pt x="653120" y="564382"/>
                </a:cubicBezTo>
                <a:close/>
                <a:moveTo>
                  <a:pt x="380210" y="477095"/>
                </a:moveTo>
                <a:cubicBezTo>
                  <a:pt x="388661" y="477131"/>
                  <a:pt x="395503" y="483970"/>
                  <a:pt x="395545" y="492420"/>
                </a:cubicBezTo>
                <a:lnTo>
                  <a:pt x="395545" y="507756"/>
                </a:lnTo>
                <a:lnTo>
                  <a:pt x="264881" y="507756"/>
                </a:lnTo>
                <a:lnTo>
                  <a:pt x="264881" y="492420"/>
                </a:lnTo>
                <a:cubicBezTo>
                  <a:pt x="264923" y="483970"/>
                  <a:pt x="271766" y="477131"/>
                  <a:pt x="280217" y="477095"/>
                </a:cubicBezTo>
                <a:close/>
                <a:moveTo>
                  <a:pt x="347139" y="210023"/>
                </a:moveTo>
                <a:cubicBezTo>
                  <a:pt x="356466" y="219355"/>
                  <a:pt x="356462" y="234480"/>
                  <a:pt x="347132" y="243806"/>
                </a:cubicBezTo>
                <a:cubicBezTo>
                  <a:pt x="337800" y="253134"/>
                  <a:pt x="322674" y="253130"/>
                  <a:pt x="313347" y="243799"/>
                </a:cubicBezTo>
                <a:cubicBezTo>
                  <a:pt x="304021" y="234467"/>
                  <a:pt x="304024" y="219342"/>
                  <a:pt x="313356" y="210016"/>
                </a:cubicBezTo>
                <a:cubicBezTo>
                  <a:pt x="317835" y="205538"/>
                  <a:pt x="323909" y="203022"/>
                  <a:pt x="330242" y="203022"/>
                </a:cubicBezTo>
                <a:cubicBezTo>
                  <a:pt x="336582" y="203014"/>
                  <a:pt x="342663" y="205533"/>
                  <a:pt x="347139" y="210023"/>
                </a:cubicBezTo>
                <a:close/>
                <a:moveTo>
                  <a:pt x="336824" y="272612"/>
                </a:moveTo>
                <a:lnTo>
                  <a:pt x="347473" y="454816"/>
                </a:lnTo>
                <a:lnTo>
                  <a:pt x="312983" y="454816"/>
                </a:lnTo>
                <a:lnTo>
                  <a:pt x="323632" y="272612"/>
                </a:lnTo>
                <a:cubicBezTo>
                  <a:pt x="327998" y="273234"/>
                  <a:pt x="332429" y="273234"/>
                  <a:pt x="336795" y="272612"/>
                </a:cubicBezTo>
                <a:close/>
                <a:moveTo>
                  <a:pt x="343425" y="182658"/>
                </a:moveTo>
                <a:cubicBezTo>
                  <a:pt x="334822" y="180105"/>
                  <a:pt x="325662" y="180105"/>
                  <a:pt x="317059" y="182658"/>
                </a:cubicBezTo>
                <a:lnTo>
                  <a:pt x="310706" y="176305"/>
                </a:lnTo>
                <a:lnTo>
                  <a:pt x="330242" y="156769"/>
                </a:lnTo>
                <a:lnTo>
                  <a:pt x="349778" y="176305"/>
                </a:lnTo>
                <a:lnTo>
                  <a:pt x="343425" y="182658"/>
                </a:lnTo>
                <a:close/>
                <a:moveTo>
                  <a:pt x="514141" y="343125"/>
                </a:moveTo>
                <a:cubicBezTo>
                  <a:pt x="498001" y="359250"/>
                  <a:pt x="471845" y="359238"/>
                  <a:pt x="455720" y="343098"/>
                </a:cubicBezTo>
                <a:cubicBezTo>
                  <a:pt x="450707" y="338081"/>
                  <a:pt x="447072" y="331857"/>
                  <a:pt x="445161" y="325028"/>
                </a:cubicBezTo>
                <a:lnTo>
                  <a:pt x="524723" y="325028"/>
                </a:lnTo>
                <a:cubicBezTo>
                  <a:pt x="522814" y="331872"/>
                  <a:pt x="519168" y="338106"/>
                  <a:pt x="514141" y="343125"/>
                </a:cubicBezTo>
                <a:close/>
                <a:moveTo>
                  <a:pt x="518027" y="302787"/>
                </a:moveTo>
                <a:lnTo>
                  <a:pt x="451857" y="302787"/>
                </a:lnTo>
                <a:lnTo>
                  <a:pt x="484937" y="246047"/>
                </a:lnTo>
                <a:lnTo>
                  <a:pt x="518027" y="302806"/>
                </a:lnTo>
                <a:close/>
                <a:moveTo>
                  <a:pt x="204655" y="343125"/>
                </a:moveTo>
                <a:cubicBezTo>
                  <a:pt x="188510" y="359253"/>
                  <a:pt x="162348" y="359239"/>
                  <a:pt x="146220" y="343093"/>
                </a:cubicBezTo>
                <a:cubicBezTo>
                  <a:pt x="141229" y="338096"/>
                  <a:pt x="137601" y="331902"/>
                  <a:pt x="135684" y="325104"/>
                </a:cubicBezTo>
                <a:lnTo>
                  <a:pt x="215247" y="325104"/>
                </a:lnTo>
                <a:cubicBezTo>
                  <a:pt x="213341" y="331947"/>
                  <a:pt x="209698" y="338181"/>
                  <a:pt x="204674" y="343202"/>
                </a:cubicBezTo>
                <a:close/>
                <a:moveTo>
                  <a:pt x="208531" y="302787"/>
                </a:moveTo>
                <a:lnTo>
                  <a:pt x="142399" y="302787"/>
                </a:lnTo>
                <a:lnTo>
                  <a:pt x="175489" y="246047"/>
                </a:lnTo>
                <a:lnTo>
                  <a:pt x="208570" y="302806"/>
                </a:lnTo>
                <a:close/>
                <a:moveTo>
                  <a:pt x="113805" y="307654"/>
                </a:moveTo>
                <a:lnTo>
                  <a:pt x="165450" y="219072"/>
                </a:lnTo>
                <a:cubicBezTo>
                  <a:pt x="167326" y="215263"/>
                  <a:pt x="171205" y="212850"/>
                  <a:pt x="175451" y="212852"/>
                </a:cubicBezTo>
                <a:lnTo>
                  <a:pt x="286236" y="212852"/>
                </a:lnTo>
                <a:cubicBezTo>
                  <a:pt x="288455" y="205946"/>
                  <a:pt x="292266" y="199659"/>
                  <a:pt x="297362" y="194497"/>
                </a:cubicBezTo>
                <a:lnTo>
                  <a:pt x="287313" y="184449"/>
                </a:lnTo>
                <a:cubicBezTo>
                  <a:pt x="285223" y="182364"/>
                  <a:pt x="284050" y="179533"/>
                  <a:pt x="284055" y="176581"/>
                </a:cubicBezTo>
                <a:lnTo>
                  <a:pt x="284055" y="176067"/>
                </a:lnTo>
                <a:cubicBezTo>
                  <a:pt x="284052" y="173080"/>
                  <a:pt x="285254" y="170220"/>
                  <a:pt x="287389" y="168132"/>
                </a:cubicBezTo>
                <a:lnTo>
                  <a:pt x="322098" y="133423"/>
                </a:lnTo>
                <a:cubicBezTo>
                  <a:pt x="324180" y="131329"/>
                  <a:pt x="327013" y="130157"/>
                  <a:pt x="329966" y="130166"/>
                </a:cubicBezTo>
                <a:lnTo>
                  <a:pt x="330480" y="130166"/>
                </a:lnTo>
                <a:cubicBezTo>
                  <a:pt x="333466" y="130163"/>
                  <a:pt x="336326" y="131365"/>
                  <a:pt x="338414" y="133499"/>
                </a:cubicBezTo>
                <a:lnTo>
                  <a:pt x="373123" y="168208"/>
                </a:lnTo>
                <a:cubicBezTo>
                  <a:pt x="375220" y="170290"/>
                  <a:pt x="376396" y="173122"/>
                  <a:pt x="376391" y="176076"/>
                </a:cubicBezTo>
                <a:lnTo>
                  <a:pt x="376391" y="176590"/>
                </a:lnTo>
                <a:cubicBezTo>
                  <a:pt x="376393" y="179576"/>
                  <a:pt x="375191" y="182437"/>
                  <a:pt x="373057" y="184525"/>
                </a:cubicBezTo>
                <a:lnTo>
                  <a:pt x="363075" y="194507"/>
                </a:lnTo>
                <a:cubicBezTo>
                  <a:pt x="368173" y="199667"/>
                  <a:pt x="371985" y="205954"/>
                  <a:pt x="374200" y="212862"/>
                </a:cubicBezTo>
                <a:lnTo>
                  <a:pt x="484937" y="212862"/>
                </a:lnTo>
                <a:cubicBezTo>
                  <a:pt x="489181" y="212861"/>
                  <a:pt x="493057" y="215268"/>
                  <a:pt x="494939" y="219072"/>
                </a:cubicBezTo>
                <a:lnTo>
                  <a:pt x="546583" y="307654"/>
                </a:lnTo>
                <a:cubicBezTo>
                  <a:pt x="547836" y="309503"/>
                  <a:pt x="548501" y="311688"/>
                  <a:pt x="548488" y="313922"/>
                </a:cubicBezTo>
                <a:cubicBezTo>
                  <a:pt x="548059" y="349033"/>
                  <a:pt x="519246" y="377148"/>
                  <a:pt x="484135" y="376718"/>
                </a:cubicBezTo>
                <a:cubicBezTo>
                  <a:pt x="449630" y="376296"/>
                  <a:pt x="421761" y="348427"/>
                  <a:pt x="421339" y="313922"/>
                </a:cubicBezTo>
                <a:cubicBezTo>
                  <a:pt x="421327" y="311688"/>
                  <a:pt x="421991" y="309503"/>
                  <a:pt x="423244" y="307654"/>
                </a:cubicBezTo>
                <a:lnTo>
                  <a:pt x="465535" y="235102"/>
                </a:lnTo>
                <a:lnTo>
                  <a:pt x="375657" y="235102"/>
                </a:lnTo>
                <a:cubicBezTo>
                  <a:pt x="373990" y="244373"/>
                  <a:pt x="369523" y="252909"/>
                  <a:pt x="362856" y="259563"/>
                </a:cubicBezTo>
                <a:cubicBezTo>
                  <a:pt x="361490" y="260920"/>
                  <a:pt x="360043" y="262192"/>
                  <a:pt x="358522" y="263373"/>
                </a:cubicBezTo>
                <a:lnTo>
                  <a:pt x="369704" y="454825"/>
                </a:lnTo>
                <a:lnTo>
                  <a:pt x="380182" y="454825"/>
                </a:lnTo>
                <a:cubicBezTo>
                  <a:pt x="400935" y="454867"/>
                  <a:pt x="417749" y="471677"/>
                  <a:pt x="417796" y="492430"/>
                </a:cubicBezTo>
                <a:lnTo>
                  <a:pt x="417796" y="518900"/>
                </a:lnTo>
                <a:cubicBezTo>
                  <a:pt x="417796" y="525055"/>
                  <a:pt x="412807" y="530044"/>
                  <a:pt x="406651" y="530044"/>
                </a:cubicBezTo>
                <a:lnTo>
                  <a:pt x="253794" y="530044"/>
                </a:lnTo>
                <a:cubicBezTo>
                  <a:pt x="247645" y="530044"/>
                  <a:pt x="242660" y="525059"/>
                  <a:pt x="242660" y="518909"/>
                </a:cubicBezTo>
                <a:cubicBezTo>
                  <a:pt x="242660" y="518907"/>
                  <a:pt x="242660" y="518903"/>
                  <a:pt x="242660" y="518900"/>
                </a:cubicBezTo>
                <a:lnTo>
                  <a:pt x="242660" y="492420"/>
                </a:lnTo>
                <a:cubicBezTo>
                  <a:pt x="242697" y="471667"/>
                  <a:pt x="259511" y="454853"/>
                  <a:pt x="280264" y="454816"/>
                </a:cubicBezTo>
                <a:lnTo>
                  <a:pt x="290742" y="454816"/>
                </a:lnTo>
                <a:lnTo>
                  <a:pt x="301934" y="263363"/>
                </a:lnTo>
                <a:cubicBezTo>
                  <a:pt x="292923" y="256373"/>
                  <a:pt x="286816" y="246296"/>
                  <a:pt x="284789" y="235074"/>
                </a:cubicBezTo>
                <a:lnTo>
                  <a:pt x="194844" y="235074"/>
                </a:lnTo>
                <a:lnTo>
                  <a:pt x="237135" y="307626"/>
                </a:lnTo>
                <a:cubicBezTo>
                  <a:pt x="238384" y="309477"/>
                  <a:pt x="239048" y="311661"/>
                  <a:pt x="239040" y="313893"/>
                </a:cubicBezTo>
                <a:cubicBezTo>
                  <a:pt x="238610" y="349004"/>
                  <a:pt x="209798" y="377119"/>
                  <a:pt x="174687" y="376690"/>
                </a:cubicBezTo>
                <a:cubicBezTo>
                  <a:pt x="140182" y="376268"/>
                  <a:pt x="112313" y="348399"/>
                  <a:pt x="111891" y="313893"/>
                </a:cubicBezTo>
                <a:cubicBezTo>
                  <a:pt x="111898" y="311664"/>
                  <a:pt x="112579" y="309490"/>
                  <a:pt x="113843" y="307654"/>
                </a:cubicBezTo>
                <a:close/>
              </a:path>
            </a:pathLst>
          </a:custGeom>
          <a:solidFill>
            <a:schemeClr val="bg1"/>
          </a:solidFill>
          <a:ln w="9525" cap="flat">
            <a:noFill/>
            <a:prstDash val="solid"/>
            <a:miter/>
          </a:ln>
        </p:spPr>
        <p:txBody>
          <a:bodyPr rtlCol="0" anchor="ctr"/>
          <a:lstStyle/>
          <a:p>
            <a:pPr algn="ctr"/>
            <a:endParaRPr lang="en-US">
              <a:solidFill>
                <a:schemeClr val="bg1"/>
              </a:solidFill>
            </a:endParaRPr>
          </a:p>
        </p:txBody>
      </p:sp>
      <p:sp>
        <p:nvSpPr>
          <p:cNvPr id="13" name="Subtitle 2">
            <a:extLst>
              <a:ext uri="{FF2B5EF4-FFF2-40B4-BE49-F238E27FC236}">
                <a16:creationId xmlns:a16="http://schemas.microsoft.com/office/drawing/2014/main" id="{8D983A4B-ED96-93B3-BB86-031B7799F8B9}"/>
              </a:ext>
            </a:extLst>
          </p:cNvPr>
          <p:cNvSpPr txBox="1">
            <a:spLocks/>
          </p:cNvSpPr>
          <p:nvPr/>
        </p:nvSpPr>
        <p:spPr>
          <a:xfrm>
            <a:off x="5074920" y="2584814"/>
            <a:ext cx="1615481" cy="553998"/>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815727">
              <a:lnSpc>
                <a:spcPct val="100000"/>
              </a:lnSpc>
              <a:spcBef>
                <a:spcPts val="0"/>
              </a:spcBef>
              <a:defRPr/>
            </a:pPr>
            <a:r>
              <a:rPr lang="en-US" sz="1800" b="1">
                <a:solidFill>
                  <a:schemeClr val="bg1"/>
                </a:solidFill>
                <a:latin typeface="+mn-lt"/>
                <a:ea typeface="Lato Light" panose="020F0502020204030203" pitchFamily="34" charset="0"/>
                <a:cs typeface="Futura Medium" panose="020B0602020204020303" pitchFamily="34" charset="-79"/>
              </a:rPr>
              <a:t>Data privacy/</a:t>
            </a:r>
            <a:br>
              <a:rPr lang="en-US" sz="1800" b="1">
                <a:solidFill>
                  <a:schemeClr val="bg1"/>
                </a:solidFill>
                <a:latin typeface="+mn-lt"/>
                <a:ea typeface="Lato Light" panose="020F0502020204030203" pitchFamily="34" charset="0"/>
                <a:cs typeface="Futura Medium" panose="020B0602020204020303" pitchFamily="34" charset="-79"/>
              </a:rPr>
            </a:br>
            <a:r>
              <a:rPr lang="en-US" sz="1800" b="1">
                <a:solidFill>
                  <a:schemeClr val="bg1"/>
                </a:solidFill>
                <a:latin typeface="+mn-lt"/>
                <a:ea typeface="Lato Light" panose="020F0502020204030203" pitchFamily="34" charset="0"/>
                <a:cs typeface="Futura Medium" panose="020B0602020204020303" pitchFamily="34" charset="-79"/>
              </a:rPr>
              <a:t>IP</a:t>
            </a:r>
          </a:p>
        </p:txBody>
      </p:sp>
      <p:sp>
        <p:nvSpPr>
          <p:cNvPr id="12" name="Subtitle 2">
            <a:extLst>
              <a:ext uri="{FF2B5EF4-FFF2-40B4-BE49-F238E27FC236}">
                <a16:creationId xmlns:a16="http://schemas.microsoft.com/office/drawing/2014/main" id="{813D06DF-8B26-8483-3063-1E7A97169C78}"/>
              </a:ext>
            </a:extLst>
          </p:cNvPr>
          <p:cNvSpPr txBox="1">
            <a:spLocks/>
          </p:cNvSpPr>
          <p:nvPr/>
        </p:nvSpPr>
        <p:spPr>
          <a:xfrm>
            <a:off x="7333320" y="2584814"/>
            <a:ext cx="1615481" cy="553998"/>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815727">
              <a:lnSpc>
                <a:spcPct val="100000"/>
              </a:lnSpc>
              <a:spcBef>
                <a:spcPts val="0"/>
              </a:spcBef>
              <a:defRPr/>
            </a:pPr>
            <a:r>
              <a:rPr lang="en-US" sz="1800" b="1">
                <a:solidFill>
                  <a:schemeClr val="bg1"/>
                </a:solidFill>
                <a:latin typeface="+mn-lt"/>
                <a:ea typeface="Lato Light" panose="020F0502020204030203" pitchFamily="34" charset="0"/>
                <a:cs typeface="Futura Medium" panose="020B0602020204020303" pitchFamily="34" charset="-79"/>
              </a:rPr>
              <a:t>Ethics and reputation</a:t>
            </a:r>
          </a:p>
        </p:txBody>
      </p:sp>
      <p:sp>
        <p:nvSpPr>
          <p:cNvPr id="8" name="Subtitle 2">
            <a:extLst>
              <a:ext uri="{FF2B5EF4-FFF2-40B4-BE49-F238E27FC236}">
                <a16:creationId xmlns:a16="http://schemas.microsoft.com/office/drawing/2014/main" id="{B894E45D-5138-AA98-9FE4-93AF93026966}"/>
              </a:ext>
            </a:extLst>
          </p:cNvPr>
          <p:cNvSpPr txBox="1">
            <a:spLocks/>
          </p:cNvSpPr>
          <p:nvPr/>
        </p:nvSpPr>
        <p:spPr>
          <a:xfrm>
            <a:off x="6204120" y="4092130"/>
            <a:ext cx="1615481" cy="553998"/>
          </a:xfrm>
          <a:prstGeom prst="rect">
            <a:avLst/>
          </a:prstGeom>
        </p:spPr>
        <p:txBody>
          <a:bodyPr vert="horz" wrap="square" lIns="0" tIns="0" rIns="0" bIns="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815727">
              <a:lnSpc>
                <a:spcPct val="100000"/>
              </a:lnSpc>
              <a:spcBef>
                <a:spcPts val="0"/>
              </a:spcBef>
              <a:defRPr/>
            </a:pPr>
            <a:r>
              <a:rPr lang="en-US" sz="1800" b="1">
                <a:solidFill>
                  <a:schemeClr val="bg1"/>
                </a:solidFill>
                <a:latin typeface="+mn-lt"/>
                <a:ea typeface="Lato Light" panose="020F0502020204030203" pitchFamily="34" charset="0"/>
                <a:cs typeface="Futura Medium" panose="020B0602020204020303" pitchFamily="34" charset="-79"/>
              </a:rPr>
              <a:t>Threat actor evolution</a:t>
            </a:r>
          </a:p>
        </p:txBody>
      </p:sp>
      <p:grpSp>
        <p:nvGrpSpPr>
          <p:cNvPr id="33" name="Graphic 49">
            <a:extLst>
              <a:ext uri="{FF2B5EF4-FFF2-40B4-BE49-F238E27FC236}">
                <a16:creationId xmlns:a16="http://schemas.microsoft.com/office/drawing/2014/main" id="{76EB34D5-1C25-E070-678F-3A7F65527E79}"/>
              </a:ext>
            </a:extLst>
          </p:cNvPr>
          <p:cNvGrpSpPr/>
          <p:nvPr/>
        </p:nvGrpSpPr>
        <p:grpSpPr>
          <a:xfrm>
            <a:off x="6706164" y="3512004"/>
            <a:ext cx="611392" cy="544530"/>
            <a:chOff x="-1717357" y="1453514"/>
            <a:chExt cx="905827" cy="806767"/>
          </a:xfrm>
          <a:solidFill>
            <a:schemeClr val="bg1"/>
          </a:solidFill>
        </p:grpSpPr>
        <p:sp>
          <p:nvSpPr>
            <p:cNvPr id="34" name="Freeform: Shape 33">
              <a:extLst>
                <a:ext uri="{FF2B5EF4-FFF2-40B4-BE49-F238E27FC236}">
                  <a16:creationId xmlns:a16="http://schemas.microsoft.com/office/drawing/2014/main" id="{1B2C8024-68C7-E388-0BB3-296F9FCE4DA9}"/>
                </a:ext>
              </a:extLst>
            </p:cNvPr>
            <p:cNvSpPr/>
            <p:nvPr/>
          </p:nvSpPr>
          <p:spPr>
            <a:xfrm>
              <a:off x="-1717357" y="1453514"/>
              <a:ext cx="905827" cy="646747"/>
            </a:xfrm>
            <a:custGeom>
              <a:avLst/>
              <a:gdLst>
                <a:gd name="connsiteX0" fmla="*/ 876300 w 905827"/>
                <a:gd name="connsiteY0" fmla="*/ 0 h 646747"/>
                <a:gd name="connsiteX1" fmla="*/ 28575 w 905827"/>
                <a:gd name="connsiteY1" fmla="*/ 0 h 646747"/>
                <a:gd name="connsiteX2" fmla="*/ 0 w 905827"/>
                <a:gd name="connsiteY2" fmla="*/ 28575 h 646747"/>
                <a:gd name="connsiteX3" fmla="*/ 0 w 905827"/>
                <a:gd name="connsiteY3" fmla="*/ 618173 h 646747"/>
                <a:gd name="connsiteX4" fmla="*/ 28575 w 905827"/>
                <a:gd name="connsiteY4" fmla="*/ 646748 h 646747"/>
                <a:gd name="connsiteX5" fmla="*/ 877253 w 905827"/>
                <a:gd name="connsiteY5" fmla="*/ 646748 h 646747"/>
                <a:gd name="connsiteX6" fmla="*/ 905828 w 905827"/>
                <a:gd name="connsiteY6" fmla="*/ 618173 h 646747"/>
                <a:gd name="connsiteX7" fmla="*/ 905828 w 905827"/>
                <a:gd name="connsiteY7" fmla="*/ 28575 h 646747"/>
                <a:gd name="connsiteX8" fmla="*/ 876300 w 905827"/>
                <a:gd name="connsiteY8" fmla="*/ 0 h 646747"/>
                <a:gd name="connsiteX9" fmla="*/ 452438 w 905827"/>
                <a:gd name="connsiteY9" fmla="*/ 609600 h 646747"/>
                <a:gd name="connsiteX10" fmla="*/ 428625 w 905827"/>
                <a:gd name="connsiteY10" fmla="*/ 585788 h 646747"/>
                <a:gd name="connsiteX11" fmla="*/ 452438 w 905827"/>
                <a:gd name="connsiteY11" fmla="*/ 561975 h 646747"/>
                <a:gd name="connsiteX12" fmla="*/ 476250 w 905827"/>
                <a:gd name="connsiteY12" fmla="*/ 585788 h 646747"/>
                <a:gd name="connsiteX13" fmla="*/ 452438 w 905827"/>
                <a:gd name="connsiteY13" fmla="*/ 609600 h 646747"/>
                <a:gd name="connsiteX14" fmla="*/ 846773 w 905827"/>
                <a:gd name="connsiteY14" fmla="*/ 523875 h 646747"/>
                <a:gd name="connsiteX15" fmla="*/ 58103 w 905827"/>
                <a:gd name="connsiteY15" fmla="*/ 523875 h 646747"/>
                <a:gd name="connsiteX16" fmla="*/ 58103 w 905827"/>
                <a:gd name="connsiteY16" fmla="*/ 58103 h 646747"/>
                <a:gd name="connsiteX17" fmla="*/ 847725 w 905827"/>
                <a:gd name="connsiteY17" fmla="*/ 58103 h 646747"/>
                <a:gd name="connsiteX18" fmla="*/ 847725 w 905827"/>
                <a:gd name="connsiteY18" fmla="*/ 523875 h 64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827" h="646747">
                  <a:moveTo>
                    <a:pt x="876300" y="0"/>
                  </a:moveTo>
                  <a:lnTo>
                    <a:pt x="28575" y="0"/>
                  </a:lnTo>
                  <a:cubicBezTo>
                    <a:pt x="13335" y="0"/>
                    <a:pt x="0" y="12382"/>
                    <a:pt x="0" y="28575"/>
                  </a:cubicBezTo>
                  <a:lnTo>
                    <a:pt x="0" y="618173"/>
                  </a:lnTo>
                  <a:cubicBezTo>
                    <a:pt x="0" y="633413"/>
                    <a:pt x="12383" y="646748"/>
                    <a:pt x="28575" y="646748"/>
                  </a:cubicBezTo>
                  <a:lnTo>
                    <a:pt x="877253" y="646748"/>
                  </a:lnTo>
                  <a:cubicBezTo>
                    <a:pt x="892493" y="646748"/>
                    <a:pt x="905828" y="634365"/>
                    <a:pt x="905828" y="618173"/>
                  </a:cubicBezTo>
                  <a:lnTo>
                    <a:pt x="905828" y="28575"/>
                  </a:lnTo>
                  <a:cubicBezTo>
                    <a:pt x="904875" y="13335"/>
                    <a:pt x="892493" y="0"/>
                    <a:pt x="876300" y="0"/>
                  </a:cubicBezTo>
                  <a:close/>
                  <a:moveTo>
                    <a:pt x="452438" y="609600"/>
                  </a:moveTo>
                  <a:cubicBezTo>
                    <a:pt x="439103" y="609600"/>
                    <a:pt x="428625" y="599123"/>
                    <a:pt x="428625" y="585788"/>
                  </a:cubicBezTo>
                  <a:cubicBezTo>
                    <a:pt x="428625" y="572453"/>
                    <a:pt x="439103" y="561975"/>
                    <a:pt x="452438" y="561975"/>
                  </a:cubicBezTo>
                  <a:cubicBezTo>
                    <a:pt x="465773" y="561975"/>
                    <a:pt x="476250" y="572453"/>
                    <a:pt x="476250" y="585788"/>
                  </a:cubicBezTo>
                  <a:cubicBezTo>
                    <a:pt x="476250" y="599123"/>
                    <a:pt x="465773" y="609600"/>
                    <a:pt x="452438" y="609600"/>
                  </a:cubicBezTo>
                  <a:close/>
                  <a:moveTo>
                    <a:pt x="846773" y="523875"/>
                  </a:moveTo>
                  <a:lnTo>
                    <a:pt x="58103" y="523875"/>
                  </a:lnTo>
                  <a:lnTo>
                    <a:pt x="58103" y="58103"/>
                  </a:lnTo>
                  <a:lnTo>
                    <a:pt x="847725" y="58103"/>
                  </a:lnTo>
                  <a:lnTo>
                    <a:pt x="847725" y="523875"/>
                  </a:lnTo>
                  <a:close/>
                </a:path>
              </a:pathLst>
            </a:custGeom>
            <a:grpFill/>
            <a:ln w="9525" cap="flat">
              <a:noFill/>
              <a:prstDash val="solid"/>
              <a:miter/>
            </a:ln>
          </p:spPr>
          <p:txBody>
            <a:bodyPr rtlCol="0" anchor="ctr"/>
            <a:lstStyle/>
            <a:p>
              <a:pPr algn="ctr"/>
              <a:endParaRPr lang="en-US">
                <a:solidFill>
                  <a:schemeClr val="bg1"/>
                </a:solidFill>
              </a:endParaRPr>
            </a:p>
          </p:txBody>
        </p:sp>
        <p:sp>
          <p:nvSpPr>
            <p:cNvPr id="35" name="Freeform: Shape 34">
              <a:extLst>
                <a:ext uri="{FF2B5EF4-FFF2-40B4-BE49-F238E27FC236}">
                  <a16:creationId xmlns:a16="http://schemas.microsoft.com/office/drawing/2014/main" id="{C1B45A5F-645F-317B-071C-89A8140B19BE}"/>
                </a:ext>
              </a:extLst>
            </p:cNvPr>
            <p:cNvSpPr/>
            <p:nvPr/>
          </p:nvSpPr>
          <p:spPr>
            <a:xfrm>
              <a:off x="-1451610" y="2131695"/>
              <a:ext cx="373379" cy="128587"/>
            </a:xfrm>
            <a:custGeom>
              <a:avLst/>
              <a:gdLst>
                <a:gd name="connsiteX0" fmla="*/ 361950 w 373379"/>
                <a:gd name="connsiteY0" fmla="*/ 90488 h 128587"/>
                <a:gd name="connsiteX1" fmla="*/ 311468 w 373379"/>
                <a:gd name="connsiteY1" fmla="*/ 90488 h 128587"/>
                <a:gd name="connsiteX2" fmla="*/ 300038 w 373379"/>
                <a:gd name="connsiteY2" fmla="*/ 81915 h 128587"/>
                <a:gd name="connsiteX3" fmla="*/ 276225 w 373379"/>
                <a:gd name="connsiteY3" fmla="*/ 0 h 128587"/>
                <a:gd name="connsiteX4" fmla="*/ 97155 w 373379"/>
                <a:gd name="connsiteY4" fmla="*/ 0 h 128587"/>
                <a:gd name="connsiteX5" fmla="*/ 73342 w 373379"/>
                <a:gd name="connsiteY5" fmla="*/ 81915 h 128587"/>
                <a:gd name="connsiteX6" fmla="*/ 61913 w 373379"/>
                <a:gd name="connsiteY6" fmla="*/ 90488 h 128587"/>
                <a:gd name="connsiteX7" fmla="*/ 11430 w 373379"/>
                <a:gd name="connsiteY7" fmla="*/ 90488 h 128587"/>
                <a:gd name="connsiteX8" fmla="*/ 0 w 373379"/>
                <a:gd name="connsiteY8" fmla="*/ 101917 h 128587"/>
                <a:gd name="connsiteX9" fmla="*/ 0 w 373379"/>
                <a:gd name="connsiteY9" fmla="*/ 117157 h 128587"/>
                <a:gd name="connsiteX10" fmla="*/ 11430 w 373379"/>
                <a:gd name="connsiteY10" fmla="*/ 128588 h 128587"/>
                <a:gd name="connsiteX11" fmla="*/ 361950 w 373379"/>
                <a:gd name="connsiteY11" fmla="*/ 128588 h 128587"/>
                <a:gd name="connsiteX12" fmla="*/ 373380 w 373379"/>
                <a:gd name="connsiteY12" fmla="*/ 117157 h 128587"/>
                <a:gd name="connsiteX13" fmla="*/ 373380 w 373379"/>
                <a:gd name="connsiteY13" fmla="*/ 101917 h 128587"/>
                <a:gd name="connsiteX14" fmla="*/ 361950 w 373379"/>
                <a:gd name="connsiteY14" fmla="*/ 90488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3379" h="128587">
                  <a:moveTo>
                    <a:pt x="361950" y="90488"/>
                  </a:moveTo>
                  <a:lnTo>
                    <a:pt x="311468" y="90488"/>
                  </a:lnTo>
                  <a:cubicBezTo>
                    <a:pt x="306705" y="90488"/>
                    <a:pt x="301943" y="86677"/>
                    <a:pt x="300038" y="81915"/>
                  </a:cubicBezTo>
                  <a:lnTo>
                    <a:pt x="276225" y="0"/>
                  </a:lnTo>
                  <a:lnTo>
                    <a:pt x="97155" y="0"/>
                  </a:lnTo>
                  <a:lnTo>
                    <a:pt x="73342" y="81915"/>
                  </a:lnTo>
                  <a:cubicBezTo>
                    <a:pt x="71438" y="86677"/>
                    <a:pt x="67628" y="90488"/>
                    <a:pt x="61913" y="90488"/>
                  </a:cubicBezTo>
                  <a:lnTo>
                    <a:pt x="11430" y="90488"/>
                  </a:lnTo>
                  <a:cubicBezTo>
                    <a:pt x="4763" y="90488"/>
                    <a:pt x="0" y="95250"/>
                    <a:pt x="0" y="101917"/>
                  </a:cubicBezTo>
                  <a:lnTo>
                    <a:pt x="0" y="117157"/>
                  </a:lnTo>
                  <a:cubicBezTo>
                    <a:pt x="0" y="123825"/>
                    <a:pt x="4763" y="128588"/>
                    <a:pt x="11430" y="128588"/>
                  </a:cubicBezTo>
                  <a:lnTo>
                    <a:pt x="361950" y="128588"/>
                  </a:lnTo>
                  <a:cubicBezTo>
                    <a:pt x="368618" y="128588"/>
                    <a:pt x="373380" y="123825"/>
                    <a:pt x="373380" y="117157"/>
                  </a:cubicBezTo>
                  <a:lnTo>
                    <a:pt x="373380" y="101917"/>
                  </a:lnTo>
                  <a:cubicBezTo>
                    <a:pt x="373380" y="95250"/>
                    <a:pt x="368618" y="90488"/>
                    <a:pt x="361950" y="90488"/>
                  </a:cubicBezTo>
                  <a:close/>
                </a:path>
              </a:pathLst>
            </a:custGeom>
            <a:grpFill/>
            <a:ln w="9525" cap="flat">
              <a:noFill/>
              <a:prstDash val="solid"/>
              <a:miter/>
            </a:ln>
          </p:spPr>
          <p:txBody>
            <a:bodyPr rtlCol="0" anchor="ctr"/>
            <a:lstStyle/>
            <a:p>
              <a:pPr algn="ctr"/>
              <a:endParaRPr lang="en-US">
                <a:solidFill>
                  <a:schemeClr val="bg1"/>
                </a:solidFill>
              </a:endParaRPr>
            </a:p>
          </p:txBody>
        </p:sp>
        <p:sp>
          <p:nvSpPr>
            <p:cNvPr id="37" name="Freeform: Shape 36">
              <a:extLst>
                <a:ext uri="{FF2B5EF4-FFF2-40B4-BE49-F238E27FC236}">
                  <a16:creationId xmlns:a16="http://schemas.microsoft.com/office/drawing/2014/main" id="{21287AB2-E7B7-ADF2-0869-BE15764C9A73}"/>
                </a:ext>
              </a:extLst>
            </p:cNvPr>
            <p:cNvSpPr/>
            <p:nvPr/>
          </p:nvSpPr>
          <p:spPr>
            <a:xfrm>
              <a:off x="-1426136" y="1776412"/>
              <a:ext cx="320548" cy="123825"/>
            </a:xfrm>
            <a:custGeom>
              <a:avLst/>
              <a:gdLst>
                <a:gd name="connsiteX0" fmla="*/ 309806 w 320548"/>
                <a:gd name="connsiteY0" fmla="*/ 0 h 123825"/>
                <a:gd name="connsiteX1" fmla="*/ 161216 w 320548"/>
                <a:gd name="connsiteY1" fmla="*/ 14288 h 123825"/>
                <a:gd name="connsiteX2" fmla="*/ 12626 w 320548"/>
                <a:gd name="connsiteY2" fmla="*/ 0 h 123825"/>
                <a:gd name="connsiteX3" fmla="*/ 244 w 320548"/>
                <a:gd name="connsiteY3" fmla="*/ 91440 h 123825"/>
                <a:gd name="connsiteX4" fmla="*/ 19294 w 320548"/>
                <a:gd name="connsiteY4" fmla="*/ 117157 h 123825"/>
                <a:gd name="connsiteX5" fmla="*/ 111686 w 320548"/>
                <a:gd name="connsiteY5" fmla="*/ 123825 h 123825"/>
                <a:gd name="connsiteX6" fmla="*/ 132641 w 320548"/>
                <a:gd name="connsiteY6" fmla="*/ 115252 h 123825"/>
                <a:gd name="connsiteX7" fmla="*/ 142166 w 320548"/>
                <a:gd name="connsiteY7" fmla="*/ 104775 h 123825"/>
                <a:gd name="connsiteX8" fmla="*/ 162169 w 320548"/>
                <a:gd name="connsiteY8" fmla="*/ 96202 h 123825"/>
                <a:gd name="connsiteX9" fmla="*/ 182171 w 320548"/>
                <a:gd name="connsiteY9" fmla="*/ 104775 h 123825"/>
                <a:gd name="connsiteX10" fmla="*/ 191696 w 320548"/>
                <a:gd name="connsiteY10" fmla="*/ 114300 h 123825"/>
                <a:gd name="connsiteX11" fmla="*/ 212651 w 320548"/>
                <a:gd name="connsiteY11" fmla="*/ 122873 h 123825"/>
                <a:gd name="connsiteX12" fmla="*/ 301234 w 320548"/>
                <a:gd name="connsiteY12" fmla="*/ 116205 h 123825"/>
                <a:gd name="connsiteX13" fmla="*/ 320284 w 320548"/>
                <a:gd name="connsiteY13" fmla="*/ 91440 h 123825"/>
                <a:gd name="connsiteX14" fmla="*/ 309806 w 320548"/>
                <a:gd name="connsiteY14" fmla="*/ 0 h 123825"/>
                <a:gd name="connsiteX15" fmla="*/ 124069 w 320548"/>
                <a:gd name="connsiteY15" fmla="*/ 70485 h 123825"/>
                <a:gd name="connsiteX16" fmla="*/ 87874 w 320548"/>
                <a:gd name="connsiteY16" fmla="*/ 83820 h 123825"/>
                <a:gd name="connsiteX17" fmla="*/ 51679 w 320548"/>
                <a:gd name="connsiteY17" fmla="*/ 70485 h 123825"/>
                <a:gd name="connsiteX18" fmla="*/ 51679 w 320548"/>
                <a:gd name="connsiteY18" fmla="*/ 58102 h 123825"/>
                <a:gd name="connsiteX19" fmla="*/ 87874 w 320548"/>
                <a:gd name="connsiteY19" fmla="*/ 44768 h 123825"/>
                <a:gd name="connsiteX20" fmla="*/ 124069 w 320548"/>
                <a:gd name="connsiteY20" fmla="*/ 58102 h 123825"/>
                <a:gd name="connsiteX21" fmla="*/ 124069 w 320548"/>
                <a:gd name="connsiteY21" fmla="*/ 70485 h 123825"/>
                <a:gd name="connsiteX22" fmla="*/ 270754 w 320548"/>
                <a:gd name="connsiteY22" fmla="*/ 70485 h 123825"/>
                <a:gd name="connsiteX23" fmla="*/ 234559 w 320548"/>
                <a:gd name="connsiteY23" fmla="*/ 83820 h 123825"/>
                <a:gd name="connsiteX24" fmla="*/ 198364 w 320548"/>
                <a:gd name="connsiteY24" fmla="*/ 70485 h 123825"/>
                <a:gd name="connsiteX25" fmla="*/ 198364 w 320548"/>
                <a:gd name="connsiteY25" fmla="*/ 58102 h 123825"/>
                <a:gd name="connsiteX26" fmla="*/ 234559 w 320548"/>
                <a:gd name="connsiteY26" fmla="*/ 44768 h 123825"/>
                <a:gd name="connsiteX27" fmla="*/ 270754 w 320548"/>
                <a:gd name="connsiteY27" fmla="*/ 58102 h 123825"/>
                <a:gd name="connsiteX28" fmla="*/ 270754 w 320548"/>
                <a:gd name="connsiteY28" fmla="*/ 7048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0548" h="123825">
                  <a:moveTo>
                    <a:pt x="309806" y="0"/>
                  </a:moveTo>
                  <a:cubicBezTo>
                    <a:pt x="269801" y="9525"/>
                    <a:pt x="216461" y="14288"/>
                    <a:pt x="161216" y="14288"/>
                  </a:cubicBezTo>
                  <a:cubicBezTo>
                    <a:pt x="105971" y="14288"/>
                    <a:pt x="53584" y="9525"/>
                    <a:pt x="12626" y="0"/>
                  </a:cubicBezTo>
                  <a:lnTo>
                    <a:pt x="244" y="91440"/>
                  </a:lnTo>
                  <a:cubicBezTo>
                    <a:pt x="-1661" y="103823"/>
                    <a:pt x="7864" y="115252"/>
                    <a:pt x="19294" y="117157"/>
                  </a:cubicBezTo>
                  <a:cubicBezTo>
                    <a:pt x="44059" y="120015"/>
                    <a:pt x="80254" y="122873"/>
                    <a:pt x="111686" y="123825"/>
                  </a:cubicBezTo>
                  <a:cubicBezTo>
                    <a:pt x="119306" y="123825"/>
                    <a:pt x="126926" y="120968"/>
                    <a:pt x="132641" y="115252"/>
                  </a:cubicBezTo>
                  <a:lnTo>
                    <a:pt x="142166" y="104775"/>
                  </a:lnTo>
                  <a:cubicBezTo>
                    <a:pt x="146929" y="99060"/>
                    <a:pt x="154549" y="96202"/>
                    <a:pt x="162169" y="96202"/>
                  </a:cubicBezTo>
                  <a:cubicBezTo>
                    <a:pt x="169789" y="96202"/>
                    <a:pt x="176456" y="99060"/>
                    <a:pt x="182171" y="104775"/>
                  </a:cubicBezTo>
                  <a:lnTo>
                    <a:pt x="191696" y="114300"/>
                  </a:lnTo>
                  <a:cubicBezTo>
                    <a:pt x="197411" y="120015"/>
                    <a:pt x="205031" y="122873"/>
                    <a:pt x="212651" y="122873"/>
                  </a:cubicBezTo>
                  <a:cubicBezTo>
                    <a:pt x="243131" y="121920"/>
                    <a:pt x="277421" y="119063"/>
                    <a:pt x="301234" y="116205"/>
                  </a:cubicBezTo>
                  <a:cubicBezTo>
                    <a:pt x="313616" y="114300"/>
                    <a:pt x="322189" y="102870"/>
                    <a:pt x="320284" y="91440"/>
                  </a:cubicBezTo>
                  <a:lnTo>
                    <a:pt x="309806" y="0"/>
                  </a:lnTo>
                  <a:close/>
                  <a:moveTo>
                    <a:pt x="124069" y="70485"/>
                  </a:moveTo>
                  <a:cubicBezTo>
                    <a:pt x="116449" y="76200"/>
                    <a:pt x="103114" y="83820"/>
                    <a:pt x="87874" y="83820"/>
                  </a:cubicBezTo>
                  <a:cubicBezTo>
                    <a:pt x="72634" y="83820"/>
                    <a:pt x="60251" y="76200"/>
                    <a:pt x="51679" y="70485"/>
                  </a:cubicBezTo>
                  <a:cubicBezTo>
                    <a:pt x="47869" y="67627"/>
                    <a:pt x="47869" y="60960"/>
                    <a:pt x="51679" y="58102"/>
                  </a:cubicBezTo>
                  <a:cubicBezTo>
                    <a:pt x="59299" y="52388"/>
                    <a:pt x="72634" y="44768"/>
                    <a:pt x="87874" y="44768"/>
                  </a:cubicBezTo>
                  <a:cubicBezTo>
                    <a:pt x="103114" y="44768"/>
                    <a:pt x="115496" y="52388"/>
                    <a:pt x="124069" y="58102"/>
                  </a:cubicBezTo>
                  <a:cubicBezTo>
                    <a:pt x="127879" y="60960"/>
                    <a:pt x="127879" y="67627"/>
                    <a:pt x="124069" y="70485"/>
                  </a:cubicBezTo>
                  <a:close/>
                  <a:moveTo>
                    <a:pt x="270754" y="70485"/>
                  </a:moveTo>
                  <a:cubicBezTo>
                    <a:pt x="263134" y="76200"/>
                    <a:pt x="249799" y="83820"/>
                    <a:pt x="234559" y="83820"/>
                  </a:cubicBezTo>
                  <a:cubicBezTo>
                    <a:pt x="219319" y="83820"/>
                    <a:pt x="206936" y="76200"/>
                    <a:pt x="198364" y="70485"/>
                  </a:cubicBezTo>
                  <a:cubicBezTo>
                    <a:pt x="194554" y="67627"/>
                    <a:pt x="194554" y="60960"/>
                    <a:pt x="198364" y="58102"/>
                  </a:cubicBezTo>
                  <a:cubicBezTo>
                    <a:pt x="205984" y="52388"/>
                    <a:pt x="219319" y="44768"/>
                    <a:pt x="234559" y="44768"/>
                  </a:cubicBezTo>
                  <a:cubicBezTo>
                    <a:pt x="249799" y="44768"/>
                    <a:pt x="262181" y="52388"/>
                    <a:pt x="270754" y="58102"/>
                  </a:cubicBezTo>
                  <a:cubicBezTo>
                    <a:pt x="274564" y="60960"/>
                    <a:pt x="274564" y="67627"/>
                    <a:pt x="270754" y="70485"/>
                  </a:cubicBezTo>
                  <a:close/>
                </a:path>
              </a:pathLst>
            </a:custGeom>
            <a:grpFill/>
            <a:ln w="9525" cap="flat">
              <a:noFill/>
              <a:prstDash val="solid"/>
              <a:miter/>
            </a:ln>
          </p:spPr>
          <p:txBody>
            <a:bodyPr rtlCol="0" anchor="ctr"/>
            <a:lstStyle/>
            <a:p>
              <a:pPr algn="ctr"/>
              <a:endParaRPr lang="en-US">
                <a:solidFill>
                  <a:schemeClr val="bg1"/>
                </a:solidFill>
              </a:endParaRPr>
            </a:p>
          </p:txBody>
        </p:sp>
        <p:sp>
          <p:nvSpPr>
            <p:cNvPr id="38" name="Freeform: Shape 37">
              <a:extLst>
                <a:ext uri="{FF2B5EF4-FFF2-40B4-BE49-F238E27FC236}">
                  <a16:creationId xmlns:a16="http://schemas.microsoft.com/office/drawing/2014/main" id="{1D2946F2-ECC5-4760-E6C3-B573762762B3}"/>
                </a:ext>
              </a:extLst>
            </p:cNvPr>
            <p:cNvSpPr/>
            <p:nvPr/>
          </p:nvSpPr>
          <p:spPr>
            <a:xfrm>
              <a:off x="-1472572" y="1594415"/>
              <a:ext cx="416249" cy="176282"/>
            </a:xfrm>
            <a:custGeom>
              <a:avLst/>
              <a:gdLst>
                <a:gd name="connsiteX0" fmla="*/ 207652 w 416249"/>
                <a:gd name="connsiteY0" fmla="*/ 176282 h 176282"/>
                <a:gd name="connsiteX1" fmla="*/ 416250 w 416249"/>
                <a:gd name="connsiteY1" fmla="*/ 126752 h 176282"/>
                <a:gd name="connsiteX2" fmla="*/ 354337 w 416249"/>
                <a:gd name="connsiteY2" fmla="*/ 91510 h 176282"/>
                <a:gd name="connsiteX3" fmla="*/ 360052 w 416249"/>
                <a:gd name="connsiteY3" fmla="*/ 120085 h 176282"/>
                <a:gd name="connsiteX4" fmla="*/ 341002 w 416249"/>
                <a:gd name="connsiteY4" fmla="*/ 124847 h 176282"/>
                <a:gd name="connsiteX5" fmla="*/ 318142 w 416249"/>
                <a:gd name="connsiteY5" fmla="*/ 27692 h 176282"/>
                <a:gd name="connsiteX6" fmla="*/ 276232 w 416249"/>
                <a:gd name="connsiteY6" fmla="*/ 1022 h 176282"/>
                <a:gd name="connsiteX7" fmla="*/ 239085 w 416249"/>
                <a:gd name="connsiteY7" fmla="*/ 9595 h 176282"/>
                <a:gd name="connsiteX8" fmla="*/ 176220 w 416249"/>
                <a:gd name="connsiteY8" fmla="*/ 9595 h 176282"/>
                <a:gd name="connsiteX9" fmla="*/ 139072 w 416249"/>
                <a:gd name="connsiteY9" fmla="*/ 1022 h 176282"/>
                <a:gd name="connsiteX10" fmla="*/ 97162 w 416249"/>
                <a:gd name="connsiteY10" fmla="*/ 27692 h 176282"/>
                <a:gd name="connsiteX11" fmla="*/ 74302 w 416249"/>
                <a:gd name="connsiteY11" fmla="*/ 123895 h 176282"/>
                <a:gd name="connsiteX12" fmla="*/ 55252 w 416249"/>
                <a:gd name="connsiteY12" fmla="*/ 120085 h 176282"/>
                <a:gd name="connsiteX13" fmla="*/ 61920 w 416249"/>
                <a:gd name="connsiteY13" fmla="*/ 92462 h 176282"/>
                <a:gd name="connsiteX14" fmla="*/ 7 w 416249"/>
                <a:gd name="connsiteY14" fmla="*/ 127705 h 176282"/>
                <a:gd name="connsiteX15" fmla="*/ 207652 w 416249"/>
                <a:gd name="connsiteY15" fmla="*/ 176282 h 17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6249" h="176282">
                  <a:moveTo>
                    <a:pt x="207652" y="176282"/>
                  </a:moveTo>
                  <a:cubicBezTo>
                    <a:pt x="322905" y="176282"/>
                    <a:pt x="416250" y="154375"/>
                    <a:pt x="416250" y="126752"/>
                  </a:cubicBezTo>
                  <a:cubicBezTo>
                    <a:pt x="416250" y="113417"/>
                    <a:pt x="392437" y="101035"/>
                    <a:pt x="354337" y="91510"/>
                  </a:cubicBezTo>
                  <a:lnTo>
                    <a:pt x="360052" y="120085"/>
                  </a:lnTo>
                  <a:lnTo>
                    <a:pt x="341002" y="124847"/>
                  </a:lnTo>
                  <a:lnTo>
                    <a:pt x="318142" y="27692"/>
                  </a:lnTo>
                  <a:cubicBezTo>
                    <a:pt x="313380" y="8642"/>
                    <a:pt x="295282" y="-2788"/>
                    <a:pt x="276232" y="1022"/>
                  </a:cubicBezTo>
                  <a:lnTo>
                    <a:pt x="239085" y="9595"/>
                  </a:lnTo>
                  <a:cubicBezTo>
                    <a:pt x="218130" y="14357"/>
                    <a:pt x="197175" y="14357"/>
                    <a:pt x="176220" y="9595"/>
                  </a:cubicBezTo>
                  <a:lnTo>
                    <a:pt x="139072" y="1022"/>
                  </a:lnTo>
                  <a:cubicBezTo>
                    <a:pt x="120022" y="-3740"/>
                    <a:pt x="100972" y="8642"/>
                    <a:pt x="97162" y="27692"/>
                  </a:cubicBezTo>
                  <a:lnTo>
                    <a:pt x="74302" y="123895"/>
                  </a:lnTo>
                  <a:lnTo>
                    <a:pt x="55252" y="120085"/>
                  </a:lnTo>
                  <a:lnTo>
                    <a:pt x="61920" y="92462"/>
                  </a:lnTo>
                  <a:cubicBezTo>
                    <a:pt x="23820" y="101035"/>
                    <a:pt x="7" y="113417"/>
                    <a:pt x="7" y="127705"/>
                  </a:cubicBezTo>
                  <a:cubicBezTo>
                    <a:pt x="-945" y="154375"/>
                    <a:pt x="92400" y="176282"/>
                    <a:pt x="207652" y="176282"/>
                  </a:cubicBezTo>
                  <a:close/>
                </a:path>
              </a:pathLst>
            </a:custGeom>
            <a:grpFill/>
            <a:ln w="9525" cap="flat">
              <a:noFill/>
              <a:prstDash val="solid"/>
              <a:miter/>
            </a:ln>
          </p:spPr>
          <p:txBody>
            <a:bodyPr rtlCol="0" anchor="ctr"/>
            <a:lstStyle/>
            <a:p>
              <a:pPr algn="ctr"/>
              <a:endParaRPr lang="en-US">
                <a:solidFill>
                  <a:schemeClr val="bg1"/>
                </a:solidFill>
              </a:endParaRPr>
            </a:p>
          </p:txBody>
        </p:sp>
      </p:grpSp>
      <p:pic>
        <p:nvPicPr>
          <p:cNvPr id="2" name="Picture 4" descr="File:Revature-768x768.webp">
            <a:extLst>
              <a:ext uri="{FF2B5EF4-FFF2-40B4-BE49-F238E27FC236}">
                <a16:creationId xmlns:a16="http://schemas.microsoft.com/office/drawing/2014/main" id="{8BE33FE7-14A3-47FD-9C59-09847C090473}"/>
              </a:ext>
            </a:extLst>
          </p:cNvPr>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862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90DE-7B2A-D091-187E-D89EE8AF9736}"/>
              </a:ext>
            </a:extLst>
          </p:cNvPr>
          <p:cNvSpPr>
            <a:spLocks noGrp="1"/>
          </p:cNvSpPr>
          <p:nvPr>
            <p:ph type="title"/>
          </p:nvPr>
        </p:nvSpPr>
        <p:spPr>
          <a:xfrm>
            <a:off x="225425" y="211723"/>
            <a:ext cx="8720138" cy="384721"/>
          </a:xfrm>
        </p:spPr>
        <p:txBody>
          <a:bodyPr/>
          <a:lstStyle/>
          <a:p>
            <a:r>
              <a:rPr lang="en-US"/>
              <a:t>Women are nervous about </a:t>
            </a:r>
            <a:r>
              <a:rPr lang="en-US" err="1"/>
              <a:t>GenAI</a:t>
            </a:r>
            <a:r>
              <a:rPr lang="en-US"/>
              <a:t> than Men …..</a:t>
            </a:r>
          </a:p>
        </p:txBody>
      </p:sp>
      <p:pic>
        <p:nvPicPr>
          <p:cNvPr id="3" name="Picture 2">
            <a:extLst>
              <a:ext uri="{FF2B5EF4-FFF2-40B4-BE49-F238E27FC236}">
                <a16:creationId xmlns:a16="http://schemas.microsoft.com/office/drawing/2014/main" id="{9D0084B6-945C-A205-DE59-EC487875D272}"/>
              </a:ext>
            </a:extLst>
          </p:cNvPr>
          <p:cNvPicPr>
            <a:picLocks noChangeAspect="1"/>
          </p:cNvPicPr>
          <p:nvPr/>
        </p:nvPicPr>
        <p:blipFill rotWithShape="1">
          <a:blip r:embed="rId2"/>
          <a:srcRect l="5954" t="5229" r="6119" b="5229"/>
          <a:stretch/>
        </p:blipFill>
        <p:spPr>
          <a:xfrm>
            <a:off x="225425" y="1134153"/>
            <a:ext cx="4570967" cy="3254034"/>
          </a:xfrm>
          <a:prstGeom prst="rect">
            <a:avLst/>
          </a:prstGeom>
        </p:spPr>
      </p:pic>
      <p:sp>
        <p:nvSpPr>
          <p:cNvPr id="4" name="TextBox 3">
            <a:extLst>
              <a:ext uri="{FF2B5EF4-FFF2-40B4-BE49-F238E27FC236}">
                <a16:creationId xmlns:a16="http://schemas.microsoft.com/office/drawing/2014/main" id="{59316645-6261-1D2B-98FF-777968B57086}"/>
              </a:ext>
            </a:extLst>
          </p:cNvPr>
          <p:cNvSpPr txBox="1"/>
          <p:nvPr/>
        </p:nvSpPr>
        <p:spPr>
          <a:xfrm>
            <a:off x="1422747" y="4897426"/>
            <a:ext cx="7513569"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Calibri" panose="020F0502020204030204" pitchFamily="34" charset="0"/>
              </a:rPr>
              <a:t>*Percentage of Women in the role as compared to Men</a:t>
            </a:r>
          </a:p>
        </p:txBody>
      </p:sp>
      <p:sp>
        <p:nvSpPr>
          <p:cNvPr id="37" name="Rectangle: Diagonal Corners Rounded 36">
            <a:extLst>
              <a:ext uri="{FF2B5EF4-FFF2-40B4-BE49-F238E27FC236}">
                <a16:creationId xmlns:a16="http://schemas.microsoft.com/office/drawing/2014/main" id="{935F7AEB-B62D-AAB4-967E-8E06F5BAB013}"/>
              </a:ext>
            </a:extLst>
          </p:cNvPr>
          <p:cNvSpPr/>
          <p:nvPr/>
        </p:nvSpPr>
        <p:spPr>
          <a:xfrm>
            <a:off x="5772004" y="3681982"/>
            <a:ext cx="2575837" cy="1002453"/>
          </a:xfrm>
          <a:prstGeom prst="round2DiagRect">
            <a:avLst>
              <a:gd name="adj1" fmla="val 12969"/>
              <a:gd name="adj2" fmla="val 0"/>
            </a:avLst>
          </a:prstGeom>
          <a:solidFill>
            <a:schemeClr val="tx2">
              <a:lumMod val="10000"/>
              <a:lumOff val="9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F21EEF0E-11E6-8309-DE3D-0B098B637C4A}"/>
              </a:ext>
            </a:extLst>
          </p:cNvPr>
          <p:cNvSpPr txBox="1"/>
          <p:nvPr/>
        </p:nvSpPr>
        <p:spPr>
          <a:xfrm>
            <a:off x="5876909" y="3782929"/>
            <a:ext cx="236602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183C"/>
                </a:solidFill>
                <a:effectLst/>
                <a:uLnTx/>
                <a:uFillTx/>
                <a:latin typeface="Calibri"/>
                <a:ea typeface="+mn-ea"/>
                <a:cs typeface="+mn-cs"/>
              </a:rPr>
              <a:t>2 million</a:t>
            </a:r>
            <a:r>
              <a:rPr kumimoji="0" lang="en-US" sz="1200" b="0" i="0" u="none" strike="noStrike" kern="1200" cap="none" spc="0" normalizeH="0" baseline="0" noProof="0">
                <a:ln>
                  <a:noFill/>
                </a:ln>
                <a:solidFill>
                  <a:srgbClr val="000000"/>
                </a:solidFill>
                <a:effectLst/>
                <a:uLnTx/>
                <a:uFillTx/>
                <a:latin typeface="Calibri"/>
                <a:ea typeface="+mn-ea"/>
                <a:cs typeface="+mn-cs"/>
              </a:rPr>
              <a:t> jobs with higher productivity</a:t>
            </a:r>
          </a:p>
        </p:txBody>
      </p:sp>
      <p:sp>
        <p:nvSpPr>
          <p:cNvPr id="40" name="TextBox 39">
            <a:extLst>
              <a:ext uri="{FF2B5EF4-FFF2-40B4-BE49-F238E27FC236}">
                <a16:creationId xmlns:a16="http://schemas.microsoft.com/office/drawing/2014/main" id="{272B04FD-E7F5-F034-1DD8-4230FD967DEE}"/>
              </a:ext>
            </a:extLst>
          </p:cNvPr>
          <p:cNvSpPr txBox="1"/>
          <p:nvPr/>
        </p:nvSpPr>
        <p:spPr>
          <a:xfrm>
            <a:off x="5876909" y="4214155"/>
            <a:ext cx="236602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mn-cs"/>
              </a:rPr>
              <a:t>New jobs (</a:t>
            </a:r>
            <a:r>
              <a:rPr kumimoji="0" lang="en-US" sz="1200" b="1" i="0" u="none" strike="noStrike" kern="1200" cap="none" spc="0" normalizeH="0" baseline="0" noProof="0">
                <a:ln>
                  <a:noFill/>
                </a:ln>
                <a:solidFill>
                  <a:srgbClr val="00183C"/>
                </a:solidFill>
                <a:effectLst/>
                <a:uLnTx/>
                <a:uFillTx/>
                <a:latin typeface="Calibri"/>
                <a:ea typeface="+mn-ea"/>
                <a:cs typeface="+mn-cs"/>
              </a:rPr>
              <a:t>11.8 million</a:t>
            </a:r>
            <a:r>
              <a:rPr kumimoji="0" lang="en-US" sz="1200" b="0" i="0" u="none" strike="noStrike" kern="1200" cap="none" spc="0" normalizeH="0" baseline="0" noProof="0">
                <a:ln>
                  <a:noFill/>
                </a:ln>
                <a:solidFill>
                  <a:srgbClr val="000000"/>
                </a:solidFill>
                <a:effectLst/>
                <a:uLnTx/>
                <a:uFillTx/>
                <a:latin typeface="Calibri"/>
                <a:ea typeface="+mn-ea"/>
                <a:cs typeface="+mn-cs"/>
              </a:rPr>
              <a:t>) with better pay and additional skills</a:t>
            </a:r>
          </a:p>
        </p:txBody>
      </p:sp>
      <p:grpSp>
        <p:nvGrpSpPr>
          <p:cNvPr id="41" name="Group 40">
            <a:extLst>
              <a:ext uri="{FF2B5EF4-FFF2-40B4-BE49-F238E27FC236}">
                <a16:creationId xmlns:a16="http://schemas.microsoft.com/office/drawing/2014/main" id="{1088BCBC-EE4C-BA20-FED7-B0CAE383D803}"/>
              </a:ext>
            </a:extLst>
          </p:cNvPr>
          <p:cNvGrpSpPr/>
          <p:nvPr/>
        </p:nvGrpSpPr>
        <p:grpSpPr>
          <a:xfrm>
            <a:off x="6956896" y="3987849"/>
            <a:ext cx="206052" cy="206052"/>
            <a:chOff x="7539990" y="918210"/>
            <a:chExt cx="510540" cy="510540"/>
          </a:xfrm>
        </p:grpSpPr>
        <p:sp>
          <p:nvSpPr>
            <p:cNvPr id="42" name="Oval 41">
              <a:extLst>
                <a:ext uri="{FF2B5EF4-FFF2-40B4-BE49-F238E27FC236}">
                  <a16:creationId xmlns:a16="http://schemas.microsoft.com/office/drawing/2014/main" id="{5E184B26-6C55-B0FD-B364-328A1E0B5590}"/>
                </a:ext>
              </a:extLst>
            </p:cNvPr>
            <p:cNvSpPr/>
            <p:nvPr/>
          </p:nvSpPr>
          <p:spPr>
            <a:xfrm>
              <a:off x="7539990" y="918210"/>
              <a:ext cx="510540" cy="510540"/>
            </a:xfrm>
            <a:prstGeom prst="ellipse">
              <a:avLst/>
            </a:prstGeom>
            <a:solidFill>
              <a:schemeClr val="bg1"/>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a:ea typeface="+mn-ea"/>
                <a:cs typeface="+mn-cs"/>
              </a:endParaRPr>
            </a:p>
          </p:txBody>
        </p:sp>
        <p:sp>
          <p:nvSpPr>
            <p:cNvPr id="43" name="Graphic 24" descr="Add with solid fill">
              <a:extLst>
                <a:ext uri="{FF2B5EF4-FFF2-40B4-BE49-F238E27FC236}">
                  <a16:creationId xmlns:a16="http://schemas.microsoft.com/office/drawing/2014/main" id="{4F1542DF-6BD2-A4B9-B5BF-735822825C31}"/>
                </a:ext>
              </a:extLst>
            </p:cNvPr>
            <p:cNvSpPr/>
            <p:nvPr/>
          </p:nvSpPr>
          <p:spPr>
            <a:xfrm>
              <a:off x="7648575" y="1026795"/>
              <a:ext cx="293370" cy="2933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grpSp>
      <p:sp>
        <p:nvSpPr>
          <p:cNvPr id="49" name="Arrow: Down 48">
            <a:extLst>
              <a:ext uri="{FF2B5EF4-FFF2-40B4-BE49-F238E27FC236}">
                <a16:creationId xmlns:a16="http://schemas.microsoft.com/office/drawing/2014/main" id="{92B70F9A-6D87-A1D3-4BDB-C953BE874303}"/>
              </a:ext>
            </a:extLst>
          </p:cNvPr>
          <p:cNvSpPr/>
          <p:nvPr/>
        </p:nvSpPr>
        <p:spPr>
          <a:xfrm>
            <a:off x="6790074" y="3087910"/>
            <a:ext cx="145540" cy="549723"/>
          </a:xfrm>
          <a:prstGeom prst="downArrow">
            <a:avLst/>
          </a:prstGeom>
          <a:solidFill>
            <a:schemeClr val="tx2"/>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Calibri"/>
              <a:ea typeface="+mn-ea"/>
              <a:cs typeface="+mn-cs"/>
            </a:endParaRPr>
          </a:p>
        </p:txBody>
      </p:sp>
      <p:sp>
        <p:nvSpPr>
          <p:cNvPr id="50" name="TextBox 49">
            <a:extLst>
              <a:ext uri="{FF2B5EF4-FFF2-40B4-BE49-F238E27FC236}">
                <a16:creationId xmlns:a16="http://schemas.microsoft.com/office/drawing/2014/main" id="{6F90BD24-4B57-A5A9-4938-925523E89F52}"/>
              </a:ext>
            </a:extLst>
          </p:cNvPr>
          <p:cNvSpPr txBox="1"/>
          <p:nvPr/>
        </p:nvSpPr>
        <p:spPr>
          <a:xfrm>
            <a:off x="6993619" y="3178105"/>
            <a:ext cx="97944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effectLst/>
                <a:uLnTx/>
                <a:uFillTx/>
                <a:latin typeface="Calibri"/>
                <a:ea typeface="+mn-ea"/>
                <a:cs typeface="+mn-cs"/>
              </a:rPr>
              <a:t>GenAI Transformation</a:t>
            </a:r>
          </a:p>
        </p:txBody>
      </p:sp>
      <p:cxnSp>
        <p:nvCxnSpPr>
          <p:cNvPr id="44" name="Straight Connector 43">
            <a:extLst>
              <a:ext uri="{FF2B5EF4-FFF2-40B4-BE49-F238E27FC236}">
                <a16:creationId xmlns:a16="http://schemas.microsoft.com/office/drawing/2014/main" id="{650948D6-0053-ECCD-9327-7D85EBB01A24}"/>
              </a:ext>
            </a:extLst>
          </p:cNvPr>
          <p:cNvCxnSpPr>
            <a:cxnSpLocks/>
          </p:cNvCxnSpPr>
          <p:nvPr/>
        </p:nvCxnSpPr>
        <p:spPr>
          <a:xfrm>
            <a:off x="4985336" y="837905"/>
            <a:ext cx="0" cy="384652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5596A1D8-E154-A429-CD4F-66C702F98C71}"/>
              </a:ext>
            </a:extLst>
          </p:cNvPr>
          <p:cNvGrpSpPr/>
          <p:nvPr/>
        </p:nvGrpSpPr>
        <p:grpSpPr>
          <a:xfrm>
            <a:off x="5174281" y="1113165"/>
            <a:ext cx="3771282" cy="1930396"/>
            <a:chOff x="5174281" y="1000764"/>
            <a:chExt cx="3771282" cy="1930396"/>
          </a:xfrm>
        </p:grpSpPr>
        <p:sp>
          <p:nvSpPr>
            <p:cNvPr id="5" name="TextBox 4">
              <a:extLst>
                <a:ext uri="{FF2B5EF4-FFF2-40B4-BE49-F238E27FC236}">
                  <a16:creationId xmlns:a16="http://schemas.microsoft.com/office/drawing/2014/main" id="{C14F1F0E-2684-97CB-6AD4-D8FAE458C22B}"/>
                </a:ext>
              </a:extLst>
            </p:cNvPr>
            <p:cNvSpPr txBox="1"/>
            <p:nvPr/>
          </p:nvSpPr>
          <p:spPr>
            <a:xfrm>
              <a:off x="5174281" y="1202572"/>
              <a:ext cx="91597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mn-cs"/>
                </a:rPr>
                <a:t>Blue-Collar</a:t>
              </a:r>
            </a:p>
          </p:txBody>
        </p:sp>
        <p:sp>
          <p:nvSpPr>
            <p:cNvPr id="6" name="TextBox 5">
              <a:extLst>
                <a:ext uri="{FF2B5EF4-FFF2-40B4-BE49-F238E27FC236}">
                  <a16:creationId xmlns:a16="http://schemas.microsoft.com/office/drawing/2014/main" id="{527E40C1-61FB-1508-C5CF-922B317161B9}"/>
                </a:ext>
              </a:extLst>
            </p:cNvPr>
            <p:cNvSpPr txBox="1"/>
            <p:nvPr/>
          </p:nvSpPr>
          <p:spPr>
            <a:xfrm>
              <a:off x="8029587" y="1202572"/>
              <a:ext cx="91597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mn-cs"/>
                </a:rPr>
                <a:t>White-Collar</a:t>
              </a:r>
            </a:p>
          </p:txBody>
        </p:sp>
        <p:sp>
          <p:nvSpPr>
            <p:cNvPr id="15" name="Rectangle 14">
              <a:extLst>
                <a:ext uri="{FF2B5EF4-FFF2-40B4-BE49-F238E27FC236}">
                  <a16:creationId xmlns:a16="http://schemas.microsoft.com/office/drawing/2014/main" id="{BE1E64FB-4260-EDB1-F6F2-E448E341206B}"/>
                </a:ext>
              </a:extLst>
            </p:cNvPr>
            <p:cNvSpPr/>
            <p:nvPr/>
          </p:nvSpPr>
          <p:spPr>
            <a:xfrm>
              <a:off x="6691449" y="1186815"/>
              <a:ext cx="182880" cy="2161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BA032070-BD93-2BD9-F4FE-EE6DFED10410}"/>
                </a:ext>
              </a:extLst>
            </p:cNvPr>
            <p:cNvSpPr/>
            <p:nvPr/>
          </p:nvSpPr>
          <p:spPr>
            <a:xfrm>
              <a:off x="6874329" y="1186815"/>
              <a:ext cx="182880" cy="2161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B2839D7-57E8-E219-6585-A42008A55908}"/>
                </a:ext>
              </a:extLst>
            </p:cNvPr>
            <p:cNvSpPr/>
            <p:nvPr/>
          </p:nvSpPr>
          <p:spPr>
            <a:xfrm>
              <a:off x="7057209" y="1186815"/>
              <a:ext cx="182880" cy="2161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ADD6BCB1-308F-623C-6701-6117011595D2}"/>
                </a:ext>
              </a:extLst>
            </p:cNvPr>
            <p:cNvSpPr/>
            <p:nvPr/>
          </p:nvSpPr>
          <p:spPr>
            <a:xfrm>
              <a:off x="7240089" y="1186815"/>
              <a:ext cx="182880" cy="2161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C4BF33E-344F-523E-D28B-160E39206479}"/>
                </a:ext>
              </a:extLst>
            </p:cNvPr>
            <p:cNvSpPr/>
            <p:nvPr/>
          </p:nvSpPr>
          <p:spPr>
            <a:xfrm>
              <a:off x="7422969" y="1186815"/>
              <a:ext cx="182880" cy="2161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13BDB944-26EC-A0A0-1F84-4EEFCB027FF6}"/>
                </a:ext>
              </a:extLst>
            </p:cNvPr>
            <p:cNvSpPr/>
            <p:nvPr/>
          </p:nvSpPr>
          <p:spPr>
            <a:xfrm>
              <a:off x="7605849" y="1186815"/>
              <a:ext cx="182880" cy="2161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BA4BD2BB-5C7C-05D7-D2AF-F1A8C91E84BC}"/>
                </a:ext>
              </a:extLst>
            </p:cNvPr>
            <p:cNvSpPr/>
            <p:nvPr/>
          </p:nvSpPr>
          <p:spPr>
            <a:xfrm>
              <a:off x="7788729" y="1186815"/>
              <a:ext cx="182880" cy="21618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6A388CDF-C152-F85B-2546-2FE3F196A7E5}"/>
                </a:ext>
              </a:extLst>
            </p:cNvPr>
            <p:cNvSpPr txBox="1"/>
            <p:nvPr/>
          </p:nvSpPr>
          <p:spPr>
            <a:xfrm>
              <a:off x="6802606" y="1202572"/>
              <a:ext cx="1058635"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mn-cs"/>
                </a:rPr>
                <a:t>70%</a:t>
              </a:r>
            </a:p>
          </p:txBody>
        </p:sp>
        <p:sp>
          <p:nvSpPr>
            <p:cNvPr id="24" name="Rectangle 23">
              <a:extLst>
                <a:ext uri="{FF2B5EF4-FFF2-40B4-BE49-F238E27FC236}">
                  <a16:creationId xmlns:a16="http://schemas.microsoft.com/office/drawing/2014/main" id="{0ED3F20F-B883-A948-5A08-FA78E00564EE}"/>
                </a:ext>
              </a:extLst>
            </p:cNvPr>
            <p:cNvSpPr/>
            <p:nvPr/>
          </p:nvSpPr>
          <p:spPr>
            <a:xfrm>
              <a:off x="6142809" y="1186815"/>
              <a:ext cx="182880" cy="21618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7069A084-B7EB-B6A2-A5C1-B07B6E4C8DA9}"/>
                </a:ext>
              </a:extLst>
            </p:cNvPr>
            <p:cNvSpPr/>
            <p:nvPr/>
          </p:nvSpPr>
          <p:spPr>
            <a:xfrm>
              <a:off x="6325689" y="1186815"/>
              <a:ext cx="182880" cy="21618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3DBE4EA4-4BF4-A3B1-62F1-BCABE01FB6CC}"/>
                </a:ext>
              </a:extLst>
            </p:cNvPr>
            <p:cNvSpPr/>
            <p:nvPr/>
          </p:nvSpPr>
          <p:spPr>
            <a:xfrm>
              <a:off x="6508569" y="1186815"/>
              <a:ext cx="182880" cy="21618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A03C471B-5BA2-20A7-FF04-D4823A66F3F6}"/>
                </a:ext>
              </a:extLst>
            </p:cNvPr>
            <p:cNvSpPr txBox="1"/>
            <p:nvPr/>
          </p:nvSpPr>
          <p:spPr>
            <a:xfrm>
              <a:off x="6190350" y="1202572"/>
              <a:ext cx="45277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a:ea typeface="+mn-ea"/>
                  <a:cs typeface="+mn-cs"/>
                </a:rPr>
                <a:t>30%</a:t>
              </a:r>
            </a:p>
          </p:txBody>
        </p:sp>
        <p:sp>
          <p:nvSpPr>
            <p:cNvPr id="29" name="TextBox 28">
              <a:extLst>
                <a:ext uri="{FF2B5EF4-FFF2-40B4-BE49-F238E27FC236}">
                  <a16:creationId xmlns:a16="http://schemas.microsoft.com/office/drawing/2014/main" id="{6AF9495E-EC01-0E05-2A05-504EC9F825C0}"/>
                </a:ext>
              </a:extLst>
            </p:cNvPr>
            <p:cNvSpPr txBox="1"/>
            <p:nvPr/>
          </p:nvSpPr>
          <p:spPr>
            <a:xfrm>
              <a:off x="8267611" y="2106076"/>
              <a:ext cx="677952"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mn-cs"/>
                </a:rPr>
                <a:t>3.5 million</a:t>
              </a:r>
              <a:r>
                <a:rPr kumimoji="0" lang="en-US" sz="1200" b="0" i="0" u="none" strike="noStrike" kern="1200" cap="none" spc="0" normalizeH="0" baseline="0" noProof="0">
                  <a:ln>
                    <a:noFill/>
                  </a:ln>
                  <a:solidFill>
                    <a:srgbClr val="000000"/>
                  </a:solidFill>
                  <a:effectLst/>
                  <a:uLnTx/>
                  <a:uFillTx/>
                  <a:latin typeface="Calibri"/>
                  <a:ea typeface="+mn-ea"/>
                  <a:cs typeface="+mn-cs"/>
                </a:rPr>
                <a:t> jobs currently</a:t>
              </a:r>
            </a:p>
          </p:txBody>
        </p:sp>
        <p:graphicFrame>
          <p:nvGraphicFramePr>
            <p:cNvPr id="30" name="Chart 29">
              <a:extLst>
                <a:ext uri="{FF2B5EF4-FFF2-40B4-BE49-F238E27FC236}">
                  <a16:creationId xmlns:a16="http://schemas.microsoft.com/office/drawing/2014/main" id="{5555A05E-D1F7-C9F8-809F-7A4C1BD47469}"/>
                </a:ext>
              </a:extLst>
            </p:cNvPr>
            <p:cNvGraphicFramePr/>
            <p:nvPr/>
          </p:nvGraphicFramePr>
          <p:xfrm>
            <a:off x="5174282" y="1650325"/>
            <a:ext cx="2930816" cy="1280835"/>
          </p:xfrm>
          <a:graphic>
            <a:graphicData uri="http://schemas.openxmlformats.org/drawingml/2006/chart">
              <c:chart xmlns:c="http://schemas.openxmlformats.org/drawingml/2006/chart" xmlns:r="http://schemas.openxmlformats.org/officeDocument/2006/relationships" r:id="rId3"/>
            </a:graphicData>
          </a:graphic>
        </p:graphicFrame>
        <p:cxnSp>
          <p:nvCxnSpPr>
            <p:cNvPr id="31" name="Connector: Elbow 30">
              <a:extLst>
                <a:ext uri="{FF2B5EF4-FFF2-40B4-BE49-F238E27FC236}">
                  <a16:creationId xmlns:a16="http://schemas.microsoft.com/office/drawing/2014/main" id="{561C1E9B-0ADE-DC5E-69E6-CF8B00FFB44C}"/>
                </a:ext>
              </a:extLst>
            </p:cNvPr>
            <p:cNvCxnSpPr>
              <a:cxnSpLocks/>
              <a:stCxn id="18" idx="2"/>
              <a:endCxn id="46" idx="0"/>
            </p:cNvCxnSpPr>
            <p:nvPr/>
          </p:nvCxnSpPr>
          <p:spPr>
            <a:xfrm rot="5400000">
              <a:off x="6794775" y="1092787"/>
              <a:ext cx="226546" cy="8469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ight Brace 61">
              <a:extLst>
                <a:ext uri="{FF2B5EF4-FFF2-40B4-BE49-F238E27FC236}">
                  <a16:creationId xmlns:a16="http://schemas.microsoft.com/office/drawing/2014/main" id="{E0813381-3AF6-50D8-AA2B-2770B5D6179B}"/>
                </a:ext>
              </a:extLst>
            </p:cNvPr>
            <p:cNvSpPr/>
            <p:nvPr/>
          </p:nvSpPr>
          <p:spPr>
            <a:xfrm>
              <a:off x="8101817" y="1716968"/>
              <a:ext cx="155448" cy="1214192"/>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a:extLst>
                <a:ext uri="{FF2B5EF4-FFF2-40B4-BE49-F238E27FC236}">
                  <a16:creationId xmlns:a16="http://schemas.microsoft.com/office/drawing/2014/main" id="{38A33BEC-71AB-44DC-480D-39BA749F6E4B}"/>
                </a:ext>
              </a:extLst>
            </p:cNvPr>
            <p:cNvSpPr/>
            <p:nvPr/>
          </p:nvSpPr>
          <p:spPr>
            <a:xfrm>
              <a:off x="6408420" y="1629541"/>
              <a:ext cx="152292" cy="1522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2804997-E8CE-6CA7-1630-E42F49394B3A}"/>
                </a:ext>
              </a:extLst>
            </p:cNvPr>
            <p:cNvSpPr txBox="1"/>
            <p:nvPr/>
          </p:nvSpPr>
          <p:spPr>
            <a:xfrm>
              <a:off x="6599615" y="1000764"/>
              <a:ext cx="91597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a:ea typeface="+mn-ea"/>
                  <a:cs typeface="+mn-cs"/>
                </a:rPr>
                <a:t>Women</a:t>
              </a:r>
            </a:p>
          </p:txBody>
        </p:sp>
      </p:grpSp>
      <p:sp>
        <p:nvSpPr>
          <p:cNvPr id="64" name="TextBox 63">
            <a:extLst>
              <a:ext uri="{FF2B5EF4-FFF2-40B4-BE49-F238E27FC236}">
                <a16:creationId xmlns:a16="http://schemas.microsoft.com/office/drawing/2014/main" id="{65C7945F-D83D-D217-9AB2-F74A9DE48391}"/>
              </a:ext>
            </a:extLst>
          </p:cNvPr>
          <p:cNvSpPr txBox="1"/>
          <p:nvPr/>
        </p:nvSpPr>
        <p:spPr>
          <a:xfrm>
            <a:off x="5174281" y="837905"/>
            <a:ext cx="3771282" cy="215444"/>
          </a:xfrm>
          <a:prstGeom prst="rect">
            <a:avLst/>
          </a:prstGeom>
          <a:noFill/>
        </p:spPr>
        <p:txBody>
          <a:bodyPr wrap="square" lIns="0" tIns="0" rIns="0" bIns="0" rtlCol="0">
            <a:spAutoFit/>
          </a:bodyPr>
          <a:lstStyle/>
          <a:p>
            <a:r>
              <a:rPr lang="en-US" sz="1400" b="1"/>
              <a:t>AI impact on Women Jobs</a:t>
            </a:r>
          </a:p>
        </p:txBody>
      </p:sp>
      <p:cxnSp>
        <p:nvCxnSpPr>
          <p:cNvPr id="66" name="Straight Connector 65">
            <a:extLst>
              <a:ext uri="{FF2B5EF4-FFF2-40B4-BE49-F238E27FC236}">
                <a16:creationId xmlns:a16="http://schemas.microsoft.com/office/drawing/2014/main" id="{49E0847A-4C1D-5A71-035D-674AFD142214}"/>
              </a:ext>
            </a:extLst>
          </p:cNvPr>
          <p:cNvCxnSpPr>
            <a:cxnSpLocks/>
          </p:cNvCxnSpPr>
          <p:nvPr/>
        </p:nvCxnSpPr>
        <p:spPr>
          <a:xfrm>
            <a:off x="5174281" y="1069340"/>
            <a:ext cx="3771282" cy="0"/>
          </a:xfrm>
          <a:prstGeom prst="line">
            <a:avLst/>
          </a:prstGeom>
          <a:ln w="1270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pic>
        <p:nvPicPr>
          <p:cNvPr id="7" name="Picture 4" descr="File:Revature-768x768.webp">
            <a:extLst>
              <a:ext uri="{FF2B5EF4-FFF2-40B4-BE49-F238E27FC236}">
                <a16:creationId xmlns:a16="http://schemas.microsoft.com/office/drawing/2014/main" id="{B2E4A0E5-47E2-8B94-6D2F-75FE421E43C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774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FBDAB-A789-8DA4-2284-5DF8A22AF54F}"/>
              </a:ext>
            </a:extLst>
          </p:cNvPr>
          <p:cNvSpPr>
            <a:spLocks noGrp="1"/>
          </p:cNvSpPr>
          <p:nvPr>
            <p:ph type="title"/>
          </p:nvPr>
        </p:nvSpPr>
        <p:spPr>
          <a:xfrm>
            <a:off x="519884" y="2118606"/>
            <a:ext cx="7004866" cy="1661993"/>
          </a:xfrm>
        </p:spPr>
        <p:txBody>
          <a:bodyPr/>
          <a:lstStyle/>
          <a:p>
            <a:pPr>
              <a:lnSpc>
                <a:spcPct val="100000"/>
              </a:lnSpc>
            </a:pPr>
            <a:r>
              <a:rPr lang="en-US">
                <a:cs typeface="FUTURA MEDIUM"/>
              </a:rPr>
              <a:t>Introduction to Generative AI</a:t>
            </a:r>
            <a:endParaRPr lang="en-US"/>
          </a:p>
        </p:txBody>
      </p:sp>
    </p:spTree>
    <p:extLst>
      <p:ext uri="{BB962C8B-B14F-4D97-AF65-F5344CB8AC3E}">
        <p14:creationId xmlns:p14="http://schemas.microsoft.com/office/powerpoint/2010/main" val="2859398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ummingbird perched on a branch&#10;&#10;Description automatically generated">
            <a:extLst>
              <a:ext uri="{FF2B5EF4-FFF2-40B4-BE49-F238E27FC236}">
                <a16:creationId xmlns:a16="http://schemas.microsoft.com/office/drawing/2014/main" id="{8B9AE876-47F7-3C43-4C36-DABCD3D420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006" t="21899" b="16513"/>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EE66A27A-9FF4-2B04-385D-5AA3705E453C}"/>
              </a:ext>
            </a:extLst>
          </p:cNvPr>
          <p:cNvSpPr/>
          <p:nvPr/>
        </p:nvSpPr>
        <p:spPr>
          <a:xfrm>
            <a:off x="0" y="0"/>
            <a:ext cx="9144000" cy="5143500"/>
          </a:xfrm>
          <a:prstGeom prst="rect">
            <a:avLst/>
          </a:prstGeom>
          <a:solidFill>
            <a:schemeClr val="tx2">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Content Placeholder 2">
            <a:extLst>
              <a:ext uri="{FF2B5EF4-FFF2-40B4-BE49-F238E27FC236}">
                <a16:creationId xmlns:a16="http://schemas.microsoft.com/office/drawing/2014/main" id="{7FCDC583-56EF-2607-861A-C28A6ED3B716}"/>
              </a:ext>
            </a:extLst>
          </p:cNvPr>
          <p:cNvSpPr txBox="1">
            <a:spLocks/>
          </p:cNvSpPr>
          <p:nvPr/>
        </p:nvSpPr>
        <p:spPr>
          <a:xfrm>
            <a:off x="4934246" y="850738"/>
            <a:ext cx="3869194" cy="3754874"/>
          </a:xfrm>
          <a:prstGeom prst="rect">
            <a:avLst/>
          </a:prstGeom>
        </p:spPr>
        <p:txBody>
          <a:bodyPr wrap="square" lIns="0" tIns="0" rIns="0" bIns="0" anchor="ctr">
            <a:spAutoFit/>
          </a:bodyPr>
          <a:lst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1"/>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1"/>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lnSpc>
                <a:spcPct val="100000"/>
              </a:lnSpc>
              <a:spcBef>
                <a:spcPts val="300"/>
              </a:spcBef>
              <a:spcAft>
                <a:spcPts val="300"/>
              </a:spcAft>
              <a:buFont typeface="Arial" panose="020B0604020202020204" pitchFamily="34" charset="0"/>
              <a:buChar char="•"/>
            </a:pPr>
            <a:r>
              <a:rPr lang="en-US" sz="1600">
                <a:solidFill>
                  <a:schemeClr val="bg1"/>
                </a:solidFill>
                <a:latin typeface="+mn-lt"/>
              </a:rPr>
              <a:t>Average human burns about ~</a:t>
            </a:r>
            <a:r>
              <a:rPr lang="en-US" sz="1800" b="1">
                <a:solidFill>
                  <a:schemeClr val="bg1"/>
                </a:solidFill>
                <a:latin typeface="+mn-lt"/>
              </a:rPr>
              <a:t>2000 calories </a:t>
            </a:r>
            <a:r>
              <a:rPr lang="en-US" sz="1600">
                <a:solidFill>
                  <a:schemeClr val="bg1"/>
                </a:solidFill>
                <a:latin typeface="+mn-lt"/>
              </a:rPr>
              <a:t>a day, equivalent to the energy needed to power a </a:t>
            </a:r>
            <a:r>
              <a:rPr lang="en-US" sz="1800" b="1">
                <a:solidFill>
                  <a:schemeClr val="bg1"/>
                </a:solidFill>
                <a:latin typeface="+mn-lt"/>
              </a:rPr>
              <a:t>100-watt bulb</a:t>
            </a:r>
            <a:endParaRPr lang="en-US" sz="1600" b="1">
              <a:solidFill>
                <a:schemeClr val="bg1"/>
              </a:solidFill>
              <a:latin typeface="+mn-lt"/>
            </a:endParaRPr>
          </a:p>
          <a:p>
            <a:pPr marL="285750" indent="-285750">
              <a:lnSpc>
                <a:spcPct val="100000"/>
              </a:lnSpc>
              <a:spcBef>
                <a:spcPts val="300"/>
              </a:spcBef>
              <a:spcAft>
                <a:spcPts val="300"/>
              </a:spcAft>
              <a:buFont typeface="Arial" panose="020B0604020202020204" pitchFamily="34" charset="0"/>
              <a:buChar char="•"/>
            </a:pPr>
            <a:r>
              <a:rPr lang="en-US" sz="1600" b="1">
                <a:solidFill>
                  <a:schemeClr val="bg1"/>
                </a:solidFill>
                <a:latin typeface="+mn-lt"/>
              </a:rPr>
              <a:t>H</a:t>
            </a:r>
            <a:r>
              <a:rPr lang="en-US" sz="1600">
                <a:solidFill>
                  <a:schemeClr val="bg1"/>
                </a:solidFill>
                <a:latin typeface="+mn-lt"/>
              </a:rPr>
              <a:t>uman brain is </a:t>
            </a:r>
            <a:r>
              <a:rPr lang="en-US" sz="1800" b="1">
                <a:solidFill>
                  <a:schemeClr val="bg1"/>
                </a:solidFill>
                <a:latin typeface="+mn-lt"/>
              </a:rPr>
              <a:t>10</a:t>
            </a:r>
            <a:r>
              <a:rPr lang="en-US" sz="1800" b="1" baseline="30000">
                <a:solidFill>
                  <a:schemeClr val="bg1"/>
                </a:solidFill>
                <a:latin typeface="+mn-lt"/>
              </a:rPr>
              <a:t>20</a:t>
            </a:r>
            <a:r>
              <a:rPr lang="en-US" sz="1600">
                <a:solidFill>
                  <a:schemeClr val="bg1"/>
                </a:solidFill>
                <a:latin typeface="+mn-lt"/>
              </a:rPr>
              <a:t> times more energy-efficient than modern computers. </a:t>
            </a:r>
          </a:p>
          <a:p>
            <a:pPr marL="285750" indent="-285750">
              <a:lnSpc>
                <a:spcPct val="100000"/>
              </a:lnSpc>
              <a:spcBef>
                <a:spcPts val="300"/>
              </a:spcBef>
              <a:spcAft>
                <a:spcPts val="300"/>
              </a:spcAft>
              <a:buFont typeface="Arial" panose="020B0604020202020204" pitchFamily="34" charset="0"/>
              <a:buChar char="•"/>
            </a:pPr>
            <a:r>
              <a:rPr lang="en-US" sz="1600">
                <a:solidFill>
                  <a:schemeClr val="bg1"/>
                </a:solidFill>
                <a:latin typeface="+mn-lt"/>
              </a:rPr>
              <a:t>Counting </a:t>
            </a:r>
            <a:r>
              <a:rPr lang="en-US" sz="1600" b="1">
                <a:solidFill>
                  <a:schemeClr val="bg1"/>
                </a:solidFill>
                <a:latin typeface="+mn-lt"/>
              </a:rPr>
              <a:t>10</a:t>
            </a:r>
            <a:r>
              <a:rPr lang="en-US" sz="1600" b="1" baseline="30000">
                <a:solidFill>
                  <a:schemeClr val="bg1"/>
                </a:solidFill>
                <a:latin typeface="+mn-lt"/>
              </a:rPr>
              <a:t>20  </a:t>
            </a:r>
            <a:r>
              <a:rPr lang="en-US" sz="1600">
                <a:solidFill>
                  <a:schemeClr val="bg1"/>
                </a:solidFill>
                <a:latin typeface="+mn-lt"/>
              </a:rPr>
              <a:t>will take a million years to complete</a:t>
            </a:r>
          </a:p>
          <a:p>
            <a:pPr marL="285750" indent="-285750">
              <a:lnSpc>
                <a:spcPct val="100000"/>
              </a:lnSpc>
              <a:spcBef>
                <a:spcPts val="300"/>
              </a:spcBef>
              <a:spcAft>
                <a:spcPts val="300"/>
              </a:spcAft>
              <a:buFont typeface="Arial" panose="020B0604020202020204" pitchFamily="34" charset="0"/>
              <a:buChar char="•"/>
            </a:pPr>
            <a:r>
              <a:rPr lang="en-US" sz="1600">
                <a:solidFill>
                  <a:schemeClr val="bg1"/>
                </a:solidFill>
                <a:latin typeface="+mn-lt"/>
              </a:rPr>
              <a:t>Similarly, a hummingbird burns just </a:t>
            </a:r>
            <a:r>
              <a:rPr lang="en-US" sz="1800" b="1">
                <a:solidFill>
                  <a:schemeClr val="bg1"/>
                </a:solidFill>
                <a:latin typeface="+mn-lt"/>
              </a:rPr>
              <a:t>7 calories </a:t>
            </a:r>
            <a:r>
              <a:rPr lang="en-US" sz="1600">
                <a:solidFill>
                  <a:schemeClr val="bg1"/>
                </a:solidFill>
                <a:latin typeface="+mn-lt"/>
              </a:rPr>
              <a:t>a day</a:t>
            </a:r>
          </a:p>
          <a:p>
            <a:pPr marL="285750" indent="-285750">
              <a:lnSpc>
                <a:spcPct val="100000"/>
              </a:lnSpc>
              <a:spcBef>
                <a:spcPts val="300"/>
              </a:spcBef>
              <a:spcAft>
                <a:spcPts val="300"/>
              </a:spcAft>
              <a:buFont typeface="Arial" panose="020B0604020202020204" pitchFamily="34" charset="0"/>
              <a:buChar char="•"/>
            </a:pPr>
            <a:r>
              <a:rPr lang="en-US" sz="1600">
                <a:solidFill>
                  <a:schemeClr val="bg1"/>
                </a:solidFill>
                <a:latin typeface="+mn-lt"/>
              </a:rPr>
              <a:t>Both examples highlight how </a:t>
            </a:r>
            <a:r>
              <a:rPr lang="en-US" sz="1800" b="1">
                <a:solidFill>
                  <a:schemeClr val="bg1"/>
                </a:solidFill>
                <a:latin typeface="+mn-lt"/>
              </a:rPr>
              <a:t>natural efficiency</a:t>
            </a:r>
            <a:r>
              <a:rPr lang="en-US" sz="1600" b="1">
                <a:solidFill>
                  <a:schemeClr val="bg1"/>
                </a:solidFill>
                <a:latin typeface="+mn-lt"/>
              </a:rPr>
              <a:t> </a:t>
            </a:r>
            <a:r>
              <a:rPr lang="en-US" sz="1600">
                <a:solidFill>
                  <a:schemeClr val="bg1"/>
                </a:solidFill>
                <a:latin typeface="+mn-lt"/>
              </a:rPr>
              <a:t>far surpasses our most advanced technology and the need for </a:t>
            </a:r>
            <a:r>
              <a:rPr lang="en-US" sz="1800" b="1">
                <a:solidFill>
                  <a:schemeClr val="bg1"/>
                </a:solidFill>
                <a:latin typeface="+mn-lt"/>
              </a:rPr>
              <a:t>efficiency in computing power</a:t>
            </a:r>
            <a:endParaRPr lang="en-US" sz="1600" b="1">
              <a:solidFill>
                <a:schemeClr val="bg1"/>
              </a:solidFill>
              <a:latin typeface="+mn-lt"/>
            </a:endParaRPr>
          </a:p>
        </p:txBody>
      </p:sp>
      <p:sp>
        <p:nvSpPr>
          <p:cNvPr id="2" name="Title 1">
            <a:extLst>
              <a:ext uri="{FF2B5EF4-FFF2-40B4-BE49-F238E27FC236}">
                <a16:creationId xmlns:a16="http://schemas.microsoft.com/office/drawing/2014/main" id="{8AFA1138-83E5-919F-1DFB-7E1116B3CB28}"/>
              </a:ext>
            </a:extLst>
          </p:cNvPr>
          <p:cNvSpPr>
            <a:spLocks noGrp="1"/>
          </p:cNvSpPr>
          <p:nvPr>
            <p:ph type="title"/>
          </p:nvPr>
        </p:nvSpPr>
        <p:spPr>
          <a:xfrm>
            <a:off x="4934245" y="211723"/>
            <a:ext cx="4011317" cy="384721"/>
          </a:xfrm>
        </p:spPr>
        <p:txBody>
          <a:bodyPr/>
          <a:lstStyle/>
          <a:p>
            <a:r>
              <a:rPr lang="en-US">
                <a:solidFill>
                  <a:schemeClr val="bg1"/>
                </a:solidFill>
              </a:rPr>
              <a:t>Power consumption	</a:t>
            </a:r>
          </a:p>
        </p:txBody>
      </p:sp>
      <p:sp>
        <p:nvSpPr>
          <p:cNvPr id="13" name="Rectangle 12">
            <a:extLst>
              <a:ext uri="{FF2B5EF4-FFF2-40B4-BE49-F238E27FC236}">
                <a16:creationId xmlns:a16="http://schemas.microsoft.com/office/drawing/2014/main" id="{8F6196E8-1C99-BA29-C969-C612D10A01EF}"/>
              </a:ext>
            </a:extLst>
          </p:cNvPr>
          <p:cNvSpPr/>
          <p:nvPr/>
        </p:nvSpPr>
        <p:spPr>
          <a:xfrm flipV="1">
            <a:off x="8601076" y="4859907"/>
            <a:ext cx="332096" cy="13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Slide Number Placeholder 6">
            <a:extLst>
              <a:ext uri="{FF2B5EF4-FFF2-40B4-BE49-F238E27FC236}">
                <a16:creationId xmlns:a16="http://schemas.microsoft.com/office/drawing/2014/main" id="{487D6B79-D6A1-9E21-5683-D93FF14D0D6D}"/>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solidFill>
                  <a:schemeClr val="bg1"/>
                </a:solidFill>
              </a:rPr>
              <a:pPr/>
              <a:t>40</a:t>
            </a:fld>
            <a:endParaRPr lang="en-US" sz="1050">
              <a:solidFill>
                <a:schemeClr val="bg1"/>
              </a:solidFill>
            </a:endParaRPr>
          </a:p>
        </p:txBody>
      </p:sp>
      <p:pic>
        <p:nvPicPr>
          <p:cNvPr id="15" name="Picture 14">
            <a:extLst>
              <a:ext uri="{FF2B5EF4-FFF2-40B4-BE49-F238E27FC236}">
                <a16:creationId xmlns:a16="http://schemas.microsoft.com/office/drawing/2014/main" id="{A01A87A4-EAA2-CD94-733D-0C7F90BEADD2}"/>
              </a:ext>
            </a:extLst>
          </p:cNvPr>
          <p:cNvPicPr>
            <a:picLocks noChangeAspect="1"/>
          </p:cNvPicPr>
          <p:nvPr/>
        </p:nvPicPr>
        <p:blipFill rotWithShape="1">
          <a:blip r:embed="rId3">
            <a:biLevel thresh="25000"/>
          </a:blip>
          <a:srcRect l="4334" t="9546" r="3294" b="28937"/>
          <a:stretch/>
        </p:blipFill>
        <p:spPr>
          <a:xfrm>
            <a:off x="210829" y="4641274"/>
            <a:ext cx="1074253" cy="354044"/>
          </a:xfrm>
          <a:prstGeom prst="rect">
            <a:avLst/>
          </a:prstGeom>
        </p:spPr>
      </p:pic>
      <p:sp>
        <p:nvSpPr>
          <p:cNvPr id="16" name="TextBox 15">
            <a:extLst>
              <a:ext uri="{FF2B5EF4-FFF2-40B4-BE49-F238E27FC236}">
                <a16:creationId xmlns:a16="http://schemas.microsoft.com/office/drawing/2014/main" id="{6584A5FF-B2E3-337C-63FB-42B3E2EEDF77}"/>
              </a:ext>
            </a:extLst>
          </p:cNvPr>
          <p:cNvSpPr txBox="1"/>
          <p:nvPr/>
        </p:nvSpPr>
        <p:spPr>
          <a:xfrm rot="16200000">
            <a:off x="8430066" y="2488651"/>
            <a:ext cx="1261669" cy="166199"/>
          </a:xfrm>
          <a:prstGeom prst="rect">
            <a:avLst/>
          </a:prstGeom>
          <a:noFill/>
        </p:spPr>
        <p:txBody>
          <a:bodyPr wrap="square" lIns="36576" tIns="36576" rIns="36576" bIns="36576"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bg1"/>
                </a:solidFill>
                <a:effectLst/>
                <a:uLnTx/>
                <a:uFillTx/>
                <a:latin typeface="Calibri"/>
                <a:ea typeface="+mn-ea"/>
                <a:cs typeface="+mn-cs"/>
              </a:rPr>
              <a:t>Confidential and Property of Revature</a:t>
            </a:r>
          </a:p>
        </p:txBody>
      </p:sp>
      <p:pic>
        <p:nvPicPr>
          <p:cNvPr id="3" name="Picture 4" descr="File:Revature-768x768.webp">
            <a:extLst>
              <a:ext uri="{FF2B5EF4-FFF2-40B4-BE49-F238E27FC236}">
                <a16:creationId xmlns:a16="http://schemas.microsoft.com/office/drawing/2014/main" id="{B77737F4-398F-EDAA-81E1-2CB0F0977AE1}"/>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982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D531-7A6D-73AE-586C-09C00F887F49}"/>
              </a:ext>
            </a:extLst>
          </p:cNvPr>
          <p:cNvSpPr>
            <a:spLocks noGrp="1"/>
          </p:cNvSpPr>
          <p:nvPr>
            <p:ph type="title"/>
          </p:nvPr>
        </p:nvSpPr>
        <p:spPr>
          <a:xfrm>
            <a:off x="225426" y="211723"/>
            <a:ext cx="8707746" cy="384721"/>
          </a:xfrm>
        </p:spPr>
        <p:txBody>
          <a:bodyPr/>
          <a:lstStyle/>
          <a:p>
            <a:pPr>
              <a:lnSpc>
                <a:spcPct val="100000"/>
              </a:lnSpc>
            </a:pPr>
            <a:r>
              <a:rPr lang="it-IT"/>
              <a:t>Gen AI contribution to NetZero</a:t>
            </a:r>
            <a:endParaRPr lang="en-US"/>
          </a:p>
        </p:txBody>
      </p:sp>
      <p:sp>
        <p:nvSpPr>
          <p:cNvPr id="52" name="Freeform: Shape 51">
            <a:extLst>
              <a:ext uri="{FF2B5EF4-FFF2-40B4-BE49-F238E27FC236}">
                <a16:creationId xmlns:a16="http://schemas.microsoft.com/office/drawing/2014/main" id="{8E29C5C8-62D1-CA02-BFE1-8C9114271ED4}"/>
              </a:ext>
            </a:extLst>
          </p:cNvPr>
          <p:cNvSpPr/>
          <p:nvPr/>
        </p:nvSpPr>
        <p:spPr>
          <a:xfrm>
            <a:off x="2862451" y="1060380"/>
            <a:ext cx="3428642" cy="3398384"/>
          </a:xfrm>
          <a:custGeom>
            <a:avLst/>
            <a:gdLst>
              <a:gd name="connsiteX0" fmla="*/ 2708939 w 4385571"/>
              <a:gd name="connsiteY0" fmla="*/ 1140 h 4346867"/>
              <a:gd name="connsiteX1" fmla="*/ 2785024 w 4385571"/>
              <a:gd name="connsiteY1" fmla="*/ 1230 h 4346867"/>
              <a:gd name="connsiteX2" fmla="*/ 3362307 w 4385571"/>
              <a:gd name="connsiteY2" fmla="*/ 630578 h 4346867"/>
              <a:gd name="connsiteX3" fmla="*/ 3466321 w 4385571"/>
              <a:gd name="connsiteY3" fmla="*/ 716405 h 4346867"/>
              <a:gd name="connsiteX4" fmla="*/ 3684746 w 4385571"/>
              <a:gd name="connsiteY4" fmla="*/ 716405 h 4346867"/>
              <a:gd name="connsiteX5" fmla="*/ 4184017 w 4385571"/>
              <a:gd name="connsiteY5" fmla="*/ 1231323 h 4346867"/>
              <a:gd name="connsiteX6" fmla="*/ 4043595 w 4385571"/>
              <a:gd name="connsiteY6" fmla="*/ 1720240 h 4346867"/>
              <a:gd name="connsiteX7" fmla="*/ 4069596 w 4385571"/>
              <a:gd name="connsiteY7" fmla="*/ 1865875 h 4346867"/>
              <a:gd name="connsiteX8" fmla="*/ 4088191 w 4385571"/>
              <a:gd name="connsiteY8" fmla="*/ 1879670 h 4346867"/>
              <a:gd name="connsiteX9" fmla="*/ 4138153 w 4385571"/>
              <a:gd name="connsiteY9" fmla="*/ 1911976 h 4346867"/>
              <a:gd name="connsiteX10" fmla="*/ 4385523 w 4385571"/>
              <a:gd name="connsiteY10" fmla="*/ 2404201 h 4346867"/>
              <a:gd name="connsiteX11" fmla="*/ 3873252 w 4385571"/>
              <a:gd name="connsiteY11" fmla="*/ 3004946 h 4346867"/>
              <a:gd name="connsiteX12" fmla="*/ 3803036 w 4385571"/>
              <a:gd name="connsiteY12" fmla="*/ 3129775 h 4346867"/>
              <a:gd name="connsiteX13" fmla="*/ 3833940 w 4385571"/>
              <a:gd name="connsiteY13" fmla="*/ 3273137 h 4346867"/>
              <a:gd name="connsiteX14" fmla="*/ 3835567 w 4385571"/>
              <a:gd name="connsiteY14" fmla="*/ 3421045 h 4346867"/>
              <a:gd name="connsiteX15" fmla="*/ 3294693 w 4385571"/>
              <a:gd name="connsiteY15" fmla="*/ 3964575 h 4346867"/>
              <a:gd name="connsiteX16" fmla="*/ 2917641 w 4385571"/>
              <a:gd name="connsiteY16" fmla="*/ 3886553 h 4346867"/>
              <a:gd name="connsiteX17" fmla="*/ 2777227 w 4385571"/>
              <a:gd name="connsiteY17" fmla="*/ 3935972 h 4346867"/>
              <a:gd name="connsiteX18" fmla="*/ 2197343 w 4385571"/>
              <a:gd name="connsiteY18" fmla="*/ 4346867 h 4346867"/>
              <a:gd name="connsiteX19" fmla="*/ 1617467 w 4385571"/>
              <a:gd name="connsiteY19" fmla="*/ 3930768 h 4346867"/>
              <a:gd name="connsiteX20" fmla="*/ 1474451 w 4385571"/>
              <a:gd name="connsiteY20" fmla="*/ 3881359 h 4346867"/>
              <a:gd name="connsiteX21" fmla="*/ 1097399 w 4385571"/>
              <a:gd name="connsiteY21" fmla="*/ 3964575 h 4346867"/>
              <a:gd name="connsiteX22" fmla="*/ 1037554 w 4385571"/>
              <a:gd name="connsiteY22" fmla="*/ 3953135 h 4346867"/>
              <a:gd name="connsiteX23" fmla="*/ 1034990 w 4385571"/>
              <a:gd name="connsiteY23" fmla="*/ 3952876 h 4346867"/>
              <a:gd name="connsiteX24" fmla="*/ 1033047 w 4385571"/>
              <a:gd name="connsiteY24" fmla="*/ 3952273 h 4346867"/>
              <a:gd name="connsiteX25" fmla="*/ 993091 w 4385571"/>
              <a:gd name="connsiteY25" fmla="*/ 3944635 h 4346867"/>
              <a:gd name="connsiteX26" fmla="*/ 926741 w 4385571"/>
              <a:gd name="connsiteY26" fmla="*/ 3919274 h 4346867"/>
              <a:gd name="connsiteX27" fmla="*/ 919147 w 4385571"/>
              <a:gd name="connsiteY27" fmla="*/ 3916917 h 4346867"/>
              <a:gd name="connsiteX28" fmla="*/ 915750 w 4385571"/>
              <a:gd name="connsiteY28" fmla="*/ 3915073 h 4346867"/>
              <a:gd name="connsiteX29" fmla="*/ 895791 w 4385571"/>
              <a:gd name="connsiteY29" fmla="*/ 3907444 h 4346867"/>
              <a:gd name="connsiteX30" fmla="*/ 833473 w 4385571"/>
              <a:gd name="connsiteY30" fmla="*/ 3870414 h 4346867"/>
              <a:gd name="connsiteX31" fmla="*/ 814318 w 4385571"/>
              <a:gd name="connsiteY31" fmla="*/ 3860017 h 4346867"/>
              <a:gd name="connsiteX32" fmla="*/ 810051 w 4385571"/>
              <a:gd name="connsiteY32" fmla="*/ 3856497 h 4346867"/>
              <a:gd name="connsiteX33" fmla="*/ 807146 w 4385571"/>
              <a:gd name="connsiteY33" fmla="*/ 3854771 h 4346867"/>
              <a:gd name="connsiteX34" fmla="*/ 777075 w 4385571"/>
              <a:gd name="connsiteY34" fmla="*/ 3829289 h 4346867"/>
              <a:gd name="connsiteX35" fmla="*/ 722983 w 4385571"/>
              <a:gd name="connsiteY35" fmla="*/ 3784659 h 4346867"/>
              <a:gd name="connsiteX36" fmla="*/ 542228 w 4385571"/>
              <a:gd name="connsiteY36" fmla="*/ 3348278 h 4346867"/>
              <a:gd name="connsiteX37" fmla="*/ 554766 w 4385571"/>
              <a:gd name="connsiteY37" fmla="*/ 3223904 h 4346867"/>
              <a:gd name="connsiteX38" fmla="*/ 583641 w 4385571"/>
              <a:gd name="connsiteY38" fmla="*/ 3130883 h 4346867"/>
              <a:gd name="connsiteX39" fmla="*/ 582535 w 4385571"/>
              <a:gd name="connsiteY39" fmla="*/ 3129775 h 4346867"/>
              <a:gd name="connsiteX40" fmla="*/ 512319 w 4385571"/>
              <a:gd name="connsiteY40" fmla="*/ 3004946 h 4346867"/>
              <a:gd name="connsiteX41" fmla="*/ 48 w 4385571"/>
              <a:gd name="connsiteY41" fmla="*/ 2404201 h 4346867"/>
              <a:gd name="connsiteX42" fmla="*/ 314691 w 4385571"/>
              <a:gd name="connsiteY42" fmla="*/ 1868477 h 4346867"/>
              <a:gd name="connsiteX43" fmla="*/ 340701 w 4385571"/>
              <a:gd name="connsiteY43" fmla="*/ 1722842 h 4346867"/>
              <a:gd name="connsiteX44" fmla="*/ 197676 w 4385571"/>
              <a:gd name="connsiteY44" fmla="*/ 1228721 h 4346867"/>
              <a:gd name="connsiteX45" fmla="*/ 683947 w 4385571"/>
              <a:gd name="connsiteY45" fmla="*/ 718998 h 4346867"/>
              <a:gd name="connsiteX46" fmla="*/ 923179 w 4385571"/>
              <a:gd name="connsiteY46" fmla="*/ 718998 h 4346867"/>
              <a:gd name="connsiteX47" fmla="*/ 1037591 w 4385571"/>
              <a:gd name="connsiteY47" fmla="*/ 620180 h 4346867"/>
              <a:gd name="connsiteX48" fmla="*/ 1037591 w 4385571"/>
              <a:gd name="connsiteY48" fmla="*/ 614976 h 4346867"/>
              <a:gd name="connsiteX49" fmla="*/ 1651274 w 4385571"/>
              <a:gd name="connsiteY49" fmla="*/ 1230 h 4346867"/>
              <a:gd name="connsiteX50" fmla="*/ 2127136 w 4385571"/>
              <a:gd name="connsiteY50" fmla="*/ 227489 h 4346867"/>
              <a:gd name="connsiteX51" fmla="*/ 2272753 w 4385571"/>
              <a:gd name="connsiteY51" fmla="*/ 227489 h 4346867"/>
              <a:gd name="connsiteX52" fmla="*/ 2708939 w 4385571"/>
              <a:gd name="connsiteY52" fmla="*/ 1140 h 434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85571" h="4346867">
                <a:moveTo>
                  <a:pt x="2708939" y="1140"/>
                </a:moveTo>
                <a:cubicBezTo>
                  <a:pt x="2733952" y="-395"/>
                  <a:pt x="2759346" y="-395"/>
                  <a:pt x="2785024" y="1230"/>
                </a:cubicBezTo>
                <a:cubicBezTo>
                  <a:pt x="3112667" y="22037"/>
                  <a:pt x="3362307" y="302899"/>
                  <a:pt x="3362307" y="630578"/>
                </a:cubicBezTo>
                <a:cubicBezTo>
                  <a:pt x="3362307" y="685191"/>
                  <a:pt x="3411707" y="726804"/>
                  <a:pt x="3466321" y="716405"/>
                </a:cubicBezTo>
                <a:cubicBezTo>
                  <a:pt x="3536527" y="703396"/>
                  <a:pt x="3609336" y="703396"/>
                  <a:pt x="3684746" y="716405"/>
                </a:cubicBezTo>
                <a:cubicBezTo>
                  <a:pt x="3942183" y="763213"/>
                  <a:pt x="4147608" y="973860"/>
                  <a:pt x="4184017" y="1231323"/>
                </a:cubicBezTo>
                <a:cubicBezTo>
                  <a:pt x="4212620" y="1418571"/>
                  <a:pt x="4152812" y="1592809"/>
                  <a:pt x="4043595" y="1720240"/>
                </a:cubicBezTo>
                <a:cubicBezTo>
                  <a:pt x="4004584" y="1767047"/>
                  <a:pt x="4017593" y="1837272"/>
                  <a:pt x="4069596" y="1865875"/>
                </a:cubicBezTo>
                <a:lnTo>
                  <a:pt x="4088191" y="1879670"/>
                </a:lnTo>
                <a:lnTo>
                  <a:pt x="4138153" y="1911976"/>
                </a:lnTo>
                <a:cubicBezTo>
                  <a:pt x="4287966" y="2023618"/>
                  <a:pt x="4385523" y="2203956"/>
                  <a:pt x="4385523" y="2404201"/>
                </a:cubicBezTo>
                <a:cubicBezTo>
                  <a:pt x="4385523" y="2404201"/>
                  <a:pt x="4401117" y="2911322"/>
                  <a:pt x="3873252" y="3004946"/>
                </a:cubicBezTo>
                <a:cubicBezTo>
                  <a:pt x="3816046" y="3015345"/>
                  <a:pt x="3782239" y="3075162"/>
                  <a:pt x="3803036" y="3129775"/>
                </a:cubicBezTo>
                <a:lnTo>
                  <a:pt x="3833940" y="3273137"/>
                </a:lnTo>
                <a:cubicBezTo>
                  <a:pt x="3840116" y="3320923"/>
                  <a:pt x="3840767" y="3370335"/>
                  <a:pt x="3835567" y="3421045"/>
                </a:cubicBezTo>
                <a:cubicBezTo>
                  <a:pt x="3804362" y="3704510"/>
                  <a:pt x="3578131" y="3933370"/>
                  <a:pt x="3294693" y="3964575"/>
                </a:cubicBezTo>
                <a:cubicBezTo>
                  <a:pt x="3156873" y="3980177"/>
                  <a:pt x="3026858" y="3948972"/>
                  <a:pt x="2917641" y="3886553"/>
                </a:cubicBezTo>
                <a:cubicBezTo>
                  <a:pt x="2865638" y="3855349"/>
                  <a:pt x="2798025" y="3878757"/>
                  <a:pt x="2777227" y="3935972"/>
                </a:cubicBezTo>
                <a:cubicBezTo>
                  <a:pt x="2691409" y="4175231"/>
                  <a:pt x="2465187" y="4346867"/>
                  <a:pt x="2197343" y="4346867"/>
                </a:cubicBezTo>
                <a:cubicBezTo>
                  <a:pt x="1929507" y="4346867"/>
                  <a:pt x="1700683" y="4172620"/>
                  <a:pt x="1617467" y="3930768"/>
                </a:cubicBezTo>
                <a:cubicBezTo>
                  <a:pt x="1596669" y="3870951"/>
                  <a:pt x="1581067" y="3816338"/>
                  <a:pt x="1474451" y="3881359"/>
                </a:cubicBezTo>
                <a:cubicBezTo>
                  <a:pt x="1367836" y="3946370"/>
                  <a:pt x="1235219" y="3980177"/>
                  <a:pt x="1097399" y="3964575"/>
                </a:cubicBezTo>
                <a:lnTo>
                  <a:pt x="1037554" y="3953135"/>
                </a:lnTo>
                <a:lnTo>
                  <a:pt x="1034990" y="3952876"/>
                </a:lnTo>
                <a:lnTo>
                  <a:pt x="1033047" y="3952273"/>
                </a:lnTo>
                <a:lnTo>
                  <a:pt x="993091" y="3944635"/>
                </a:lnTo>
                <a:lnTo>
                  <a:pt x="926741" y="3919274"/>
                </a:lnTo>
                <a:lnTo>
                  <a:pt x="919147" y="3916917"/>
                </a:lnTo>
                <a:lnTo>
                  <a:pt x="915750" y="3915073"/>
                </a:lnTo>
                <a:lnTo>
                  <a:pt x="895791" y="3907444"/>
                </a:lnTo>
                <a:lnTo>
                  <a:pt x="833473" y="3870414"/>
                </a:lnTo>
                <a:lnTo>
                  <a:pt x="814318" y="3860017"/>
                </a:lnTo>
                <a:lnTo>
                  <a:pt x="810051" y="3856497"/>
                </a:lnTo>
                <a:lnTo>
                  <a:pt x="807146" y="3854771"/>
                </a:lnTo>
                <a:lnTo>
                  <a:pt x="777075" y="3829289"/>
                </a:lnTo>
                <a:lnTo>
                  <a:pt x="722983" y="3784659"/>
                </a:lnTo>
                <a:cubicBezTo>
                  <a:pt x="611304" y="3672980"/>
                  <a:pt x="542228" y="3518696"/>
                  <a:pt x="542228" y="3348278"/>
                </a:cubicBezTo>
                <a:cubicBezTo>
                  <a:pt x="542228" y="3305674"/>
                  <a:pt x="546546" y="3264078"/>
                  <a:pt x="554766" y="3223904"/>
                </a:cubicBezTo>
                <a:lnTo>
                  <a:pt x="583641" y="3130883"/>
                </a:lnTo>
                <a:lnTo>
                  <a:pt x="582535" y="3129775"/>
                </a:lnTo>
                <a:cubicBezTo>
                  <a:pt x="603332" y="3075162"/>
                  <a:pt x="569525" y="3015345"/>
                  <a:pt x="512319" y="3004946"/>
                </a:cubicBezTo>
                <a:cubicBezTo>
                  <a:pt x="-15546" y="2911322"/>
                  <a:pt x="48" y="2404201"/>
                  <a:pt x="48" y="2404201"/>
                </a:cubicBezTo>
                <a:cubicBezTo>
                  <a:pt x="48" y="2175350"/>
                  <a:pt x="127470" y="1972500"/>
                  <a:pt x="314691" y="1868477"/>
                </a:cubicBezTo>
                <a:cubicBezTo>
                  <a:pt x="366702" y="1839865"/>
                  <a:pt x="379703" y="1767047"/>
                  <a:pt x="340701" y="1722842"/>
                </a:cubicBezTo>
                <a:cubicBezTo>
                  <a:pt x="228881" y="1595411"/>
                  <a:pt x="169073" y="1418571"/>
                  <a:pt x="197676" y="1228721"/>
                </a:cubicBezTo>
                <a:cubicBezTo>
                  <a:pt x="236687" y="973860"/>
                  <a:pt x="434307" y="768417"/>
                  <a:pt x="683947" y="718998"/>
                </a:cubicBezTo>
                <a:cubicBezTo>
                  <a:pt x="767154" y="703396"/>
                  <a:pt x="847768" y="703396"/>
                  <a:pt x="923179" y="718998"/>
                </a:cubicBezTo>
                <a:cubicBezTo>
                  <a:pt x="985589" y="729406"/>
                  <a:pt x="1037591" y="682590"/>
                  <a:pt x="1037591" y="620180"/>
                </a:cubicBezTo>
                <a:lnTo>
                  <a:pt x="1037591" y="614976"/>
                </a:lnTo>
                <a:cubicBezTo>
                  <a:pt x="1037591" y="276898"/>
                  <a:pt x="1313232" y="1230"/>
                  <a:pt x="1651274" y="1230"/>
                </a:cubicBezTo>
                <a:cubicBezTo>
                  <a:pt x="1843698" y="1230"/>
                  <a:pt x="2015326" y="89650"/>
                  <a:pt x="2127136" y="227489"/>
                </a:cubicBezTo>
                <a:cubicBezTo>
                  <a:pt x="2166147" y="274296"/>
                  <a:pt x="2233751" y="274296"/>
                  <a:pt x="2272753" y="227489"/>
                </a:cubicBezTo>
                <a:cubicBezTo>
                  <a:pt x="2377417" y="97781"/>
                  <a:pt x="2533848" y="11879"/>
                  <a:pt x="2708939" y="1140"/>
                </a:cubicBezTo>
                <a:close/>
              </a:path>
            </a:pathLst>
          </a:custGeom>
          <a:solidFill>
            <a:srgbClr val="6EA56C"/>
          </a:solidFill>
          <a:ln w="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53" name="Freeform 8">
            <a:extLst>
              <a:ext uri="{FF2B5EF4-FFF2-40B4-BE49-F238E27FC236}">
                <a16:creationId xmlns:a16="http://schemas.microsoft.com/office/drawing/2014/main" id="{A6514C69-063A-B208-3A7D-4C1770F4DBF3}"/>
              </a:ext>
            </a:extLst>
          </p:cNvPr>
          <p:cNvSpPr/>
          <p:nvPr/>
        </p:nvSpPr>
        <p:spPr>
          <a:xfrm>
            <a:off x="3031226" y="1230094"/>
            <a:ext cx="3181568" cy="2850496"/>
          </a:xfrm>
          <a:custGeom>
            <a:avLst/>
            <a:gdLst>
              <a:gd name="connsiteX0" fmla="*/ 216790 w 453577"/>
              <a:gd name="connsiteY0" fmla="*/ 50725 h 406378"/>
              <a:gd name="connsiteX1" fmla="*/ 166070 w 453577"/>
              <a:gd name="connsiteY1" fmla="*/ 101450 h 406378"/>
              <a:gd name="connsiteX2" fmla="*/ 115351 w 453577"/>
              <a:gd name="connsiteY2" fmla="*/ 50725 h 406378"/>
              <a:gd name="connsiteX3" fmla="*/ 166070 w 453577"/>
              <a:gd name="connsiteY3" fmla="*/ 0 h 406378"/>
              <a:gd name="connsiteX4" fmla="*/ 216790 w 453577"/>
              <a:gd name="connsiteY4" fmla="*/ 50725 h 406378"/>
              <a:gd name="connsiteX5" fmla="*/ 338806 w 453577"/>
              <a:gd name="connsiteY5" fmla="*/ 50725 h 406378"/>
              <a:gd name="connsiteX6" fmla="*/ 288087 w 453577"/>
              <a:gd name="connsiteY6" fmla="*/ 0 h 406378"/>
              <a:gd name="connsiteX7" fmla="*/ 237367 w 453577"/>
              <a:gd name="connsiteY7" fmla="*/ 50725 h 406378"/>
              <a:gd name="connsiteX8" fmla="*/ 288087 w 453577"/>
              <a:gd name="connsiteY8" fmla="*/ 101450 h 406378"/>
              <a:gd name="connsiteX9" fmla="*/ 338806 w 453577"/>
              <a:gd name="connsiteY9" fmla="*/ 50725 h 406378"/>
              <a:gd name="connsiteX10" fmla="*/ 72167 w 453577"/>
              <a:gd name="connsiteY10" fmla="*/ 180291 h 406378"/>
              <a:gd name="connsiteX11" fmla="*/ 122886 w 453577"/>
              <a:gd name="connsiteY11" fmla="*/ 129566 h 406378"/>
              <a:gd name="connsiteX12" fmla="*/ 72167 w 453577"/>
              <a:gd name="connsiteY12" fmla="*/ 78841 h 406378"/>
              <a:gd name="connsiteX13" fmla="*/ 21447 w 453577"/>
              <a:gd name="connsiteY13" fmla="*/ 129566 h 406378"/>
              <a:gd name="connsiteX14" fmla="*/ 72167 w 453577"/>
              <a:gd name="connsiteY14" fmla="*/ 180291 h 406378"/>
              <a:gd name="connsiteX15" fmla="*/ 380542 w 453577"/>
              <a:gd name="connsiteY15" fmla="*/ 180291 h 406378"/>
              <a:gd name="connsiteX16" fmla="*/ 431261 w 453577"/>
              <a:gd name="connsiteY16" fmla="*/ 129566 h 406378"/>
              <a:gd name="connsiteX17" fmla="*/ 380542 w 453577"/>
              <a:gd name="connsiteY17" fmla="*/ 78841 h 406378"/>
              <a:gd name="connsiteX18" fmla="*/ 329822 w 453577"/>
              <a:gd name="connsiteY18" fmla="*/ 129566 h 406378"/>
              <a:gd name="connsiteX19" fmla="*/ 380542 w 453577"/>
              <a:gd name="connsiteY19" fmla="*/ 180291 h 406378"/>
              <a:gd name="connsiteX20" fmla="*/ 402858 w 453577"/>
              <a:gd name="connsiteY20" fmla="*/ 199711 h 406378"/>
              <a:gd name="connsiteX21" fmla="*/ 352139 w 453577"/>
              <a:gd name="connsiteY21" fmla="*/ 250436 h 406378"/>
              <a:gd name="connsiteX22" fmla="*/ 402858 w 453577"/>
              <a:gd name="connsiteY22" fmla="*/ 301161 h 406378"/>
              <a:gd name="connsiteX23" fmla="*/ 453578 w 453577"/>
              <a:gd name="connsiteY23" fmla="*/ 250436 h 406378"/>
              <a:gd name="connsiteX24" fmla="*/ 402858 w 453577"/>
              <a:gd name="connsiteY24" fmla="*/ 199711 h 406378"/>
              <a:gd name="connsiteX25" fmla="*/ 101439 w 453577"/>
              <a:gd name="connsiteY25" fmla="*/ 250436 h 406378"/>
              <a:gd name="connsiteX26" fmla="*/ 50720 w 453577"/>
              <a:gd name="connsiteY26" fmla="*/ 199711 h 406378"/>
              <a:gd name="connsiteX27" fmla="*/ 0 w 453577"/>
              <a:gd name="connsiteY27" fmla="*/ 250436 h 406378"/>
              <a:gd name="connsiteX28" fmla="*/ 50720 w 453577"/>
              <a:gd name="connsiteY28" fmla="*/ 301161 h 406378"/>
              <a:gd name="connsiteX29" fmla="*/ 101439 w 453577"/>
              <a:gd name="connsiteY29" fmla="*/ 250436 h 406378"/>
              <a:gd name="connsiteX30" fmla="*/ 111293 w 453577"/>
              <a:gd name="connsiteY30" fmla="*/ 304929 h 406378"/>
              <a:gd name="connsiteX31" fmla="*/ 60574 w 453577"/>
              <a:gd name="connsiteY31" fmla="*/ 355654 h 406378"/>
              <a:gd name="connsiteX32" fmla="*/ 111293 w 453577"/>
              <a:gd name="connsiteY32" fmla="*/ 406379 h 406378"/>
              <a:gd name="connsiteX33" fmla="*/ 162013 w 453577"/>
              <a:gd name="connsiteY33" fmla="*/ 355654 h 406378"/>
              <a:gd name="connsiteX34" fmla="*/ 111293 w 453577"/>
              <a:gd name="connsiteY34" fmla="*/ 304929 h 406378"/>
              <a:gd name="connsiteX35" fmla="*/ 341125 w 453577"/>
              <a:gd name="connsiteY35" fmla="*/ 304929 h 406378"/>
              <a:gd name="connsiteX36" fmla="*/ 290406 w 453577"/>
              <a:gd name="connsiteY36" fmla="*/ 355654 h 406378"/>
              <a:gd name="connsiteX37" fmla="*/ 341125 w 453577"/>
              <a:gd name="connsiteY37" fmla="*/ 406379 h 406378"/>
              <a:gd name="connsiteX38" fmla="*/ 391845 w 453577"/>
              <a:gd name="connsiteY38" fmla="*/ 355654 h 406378"/>
              <a:gd name="connsiteX39" fmla="*/ 341125 w 453577"/>
              <a:gd name="connsiteY39" fmla="*/ 304929 h 40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3577" h="406378">
                <a:moveTo>
                  <a:pt x="216790" y="50725"/>
                </a:moveTo>
                <a:cubicBezTo>
                  <a:pt x="216790" y="78551"/>
                  <a:pt x="194183" y="101450"/>
                  <a:pt x="166070" y="101450"/>
                </a:cubicBezTo>
                <a:cubicBezTo>
                  <a:pt x="137957" y="101450"/>
                  <a:pt x="115351" y="78841"/>
                  <a:pt x="115351" y="50725"/>
                </a:cubicBezTo>
                <a:cubicBezTo>
                  <a:pt x="115351" y="22609"/>
                  <a:pt x="137957" y="0"/>
                  <a:pt x="166070" y="0"/>
                </a:cubicBezTo>
                <a:cubicBezTo>
                  <a:pt x="194183" y="0"/>
                  <a:pt x="216790" y="22609"/>
                  <a:pt x="216790" y="50725"/>
                </a:cubicBezTo>
                <a:close/>
                <a:moveTo>
                  <a:pt x="338806" y="50725"/>
                </a:moveTo>
                <a:cubicBezTo>
                  <a:pt x="338806" y="22899"/>
                  <a:pt x="316200" y="0"/>
                  <a:pt x="288087" y="0"/>
                </a:cubicBezTo>
                <a:cubicBezTo>
                  <a:pt x="259974" y="0"/>
                  <a:pt x="237367" y="22609"/>
                  <a:pt x="237367" y="50725"/>
                </a:cubicBezTo>
                <a:cubicBezTo>
                  <a:pt x="237367" y="78841"/>
                  <a:pt x="259974" y="101450"/>
                  <a:pt x="288087" y="101450"/>
                </a:cubicBezTo>
                <a:cubicBezTo>
                  <a:pt x="316200" y="101450"/>
                  <a:pt x="338806" y="78841"/>
                  <a:pt x="338806" y="50725"/>
                </a:cubicBezTo>
                <a:close/>
                <a:moveTo>
                  <a:pt x="72167" y="180291"/>
                </a:moveTo>
                <a:cubicBezTo>
                  <a:pt x="99990" y="180291"/>
                  <a:pt x="122886" y="157682"/>
                  <a:pt x="122886" y="129566"/>
                </a:cubicBezTo>
                <a:cubicBezTo>
                  <a:pt x="122886" y="101450"/>
                  <a:pt x="100280" y="78841"/>
                  <a:pt x="72167" y="78841"/>
                </a:cubicBezTo>
                <a:cubicBezTo>
                  <a:pt x="44053" y="78841"/>
                  <a:pt x="21447" y="101450"/>
                  <a:pt x="21447" y="129566"/>
                </a:cubicBezTo>
                <a:cubicBezTo>
                  <a:pt x="21447" y="157682"/>
                  <a:pt x="44053" y="180291"/>
                  <a:pt x="72167" y="180291"/>
                </a:cubicBezTo>
                <a:close/>
                <a:moveTo>
                  <a:pt x="380542" y="180291"/>
                </a:moveTo>
                <a:cubicBezTo>
                  <a:pt x="408365" y="180291"/>
                  <a:pt x="431261" y="157682"/>
                  <a:pt x="431261" y="129566"/>
                </a:cubicBezTo>
                <a:cubicBezTo>
                  <a:pt x="431261" y="101450"/>
                  <a:pt x="408655" y="78841"/>
                  <a:pt x="380542" y="78841"/>
                </a:cubicBezTo>
                <a:cubicBezTo>
                  <a:pt x="352428" y="78841"/>
                  <a:pt x="329822" y="101450"/>
                  <a:pt x="329822" y="129566"/>
                </a:cubicBezTo>
                <a:cubicBezTo>
                  <a:pt x="329822" y="157682"/>
                  <a:pt x="352428" y="180291"/>
                  <a:pt x="380542" y="180291"/>
                </a:cubicBezTo>
                <a:close/>
                <a:moveTo>
                  <a:pt x="402858" y="199711"/>
                </a:moveTo>
                <a:cubicBezTo>
                  <a:pt x="375035" y="199711"/>
                  <a:pt x="352139" y="222320"/>
                  <a:pt x="352139" y="250436"/>
                </a:cubicBezTo>
                <a:cubicBezTo>
                  <a:pt x="352139" y="278552"/>
                  <a:pt x="374745" y="301161"/>
                  <a:pt x="402858" y="301161"/>
                </a:cubicBezTo>
                <a:cubicBezTo>
                  <a:pt x="430971" y="301161"/>
                  <a:pt x="453578" y="278552"/>
                  <a:pt x="453578" y="250436"/>
                </a:cubicBezTo>
                <a:cubicBezTo>
                  <a:pt x="453578" y="222320"/>
                  <a:pt x="430971" y="199711"/>
                  <a:pt x="402858" y="199711"/>
                </a:cubicBezTo>
                <a:close/>
                <a:moveTo>
                  <a:pt x="101439" y="250436"/>
                </a:moveTo>
                <a:cubicBezTo>
                  <a:pt x="101439" y="222610"/>
                  <a:pt x="78833" y="199711"/>
                  <a:pt x="50720" y="199711"/>
                </a:cubicBezTo>
                <a:cubicBezTo>
                  <a:pt x="22606" y="199711"/>
                  <a:pt x="0" y="222320"/>
                  <a:pt x="0" y="250436"/>
                </a:cubicBezTo>
                <a:cubicBezTo>
                  <a:pt x="0" y="278552"/>
                  <a:pt x="22606" y="301161"/>
                  <a:pt x="50720" y="301161"/>
                </a:cubicBezTo>
                <a:cubicBezTo>
                  <a:pt x="78833" y="301161"/>
                  <a:pt x="101439" y="278552"/>
                  <a:pt x="101439" y="250436"/>
                </a:cubicBezTo>
                <a:close/>
                <a:moveTo>
                  <a:pt x="111293" y="304929"/>
                </a:moveTo>
                <a:cubicBezTo>
                  <a:pt x="83470" y="304929"/>
                  <a:pt x="60574" y="327538"/>
                  <a:pt x="60574" y="355654"/>
                </a:cubicBezTo>
                <a:cubicBezTo>
                  <a:pt x="60574" y="383770"/>
                  <a:pt x="83180" y="406379"/>
                  <a:pt x="111293" y="406379"/>
                </a:cubicBezTo>
                <a:cubicBezTo>
                  <a:pt x="139406" y="406379"/>
                  <a:pt x="162013" y="383770"/>
                  <a:pt x="162013" y="355654"/>
                </a:cubicBezTo>
                <a:cubicBezTo>
                  <a:pt x="162013" y="327538"/>
                  <a:pt x="139406" y="304929"/>
                  <a:pt x="111293" y="304929"/>
                </a:cubicBezTo>
                <a:close/>
                <a:moveTo>
                  <a:pt x="341125" y="304929"/>
                </a:moveTo>
                <a:cubicBezTo>
                  <a:pt x="313302" y="304929"/>
                  <a:pt x="290406" y="327538"/>
                  <a:pt x="290406" y="355654"/>
                </a:cubicBezTo>
                <a:cubicBezTo>
                  <a:pt x="290406" y="383770"/>
                  <a:pt x="313012" y="406379"/>
                  <a:pt x="341125" y="406379"/>
                </a:cubicBezTo>
                <a:cubicBezTo>
                  <a:pt x="369238" y="406379"/>
                  <a:pt x="391845" y="383770"/>
                  <a:pt x="391845" y="355654"/>
                </a:cubicBezTo>
                <a:cubicBezTo>
                  <a:pt x="391845" y="327538"/>
                  <a:pt x="369238" y="304929"/>
                  <a:pt x="341125" y="304929"/>
                </a:cubicBezTo>
                <a:close/>
              </a:path>
            </a:pathLst>
          </a:custGeom>
          <a:solidFill>
            <a:srgbClr val="6EA56C">
              <a:lumMod val="75000"/>
            </a:srgb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54" name="Freeform 11">
            <a:extLst>
              <a:ext uri="{FF2B5EF4-FFF2-40B4-BE49-F238E27FC236}">
                <a16:creationId xmlns:a16="http://schemas.microsoft.com/office/drawing/2014/main" id="{8CDF7695-6272-3D55-D64E-EE9F59031C96}"/>
              </a:ext>
            </a:extLst>
          </p:cNvPr>
          <p:cNvSpPr/>
          <p:nvPr/>
        </p:nvSpPr>
        <p:spPr>
          <a:xfrm>
            <a:off x="2990564" y="1189432"/>
            <a:ext cx="3181568" cy="2850496"/>
          </a:xfrm>
          <a:custGeom>
            <a:avLst/>
            <a:gdLst>
              <a:gd name="connsiteX0" fmla="*/ 216790 w 453577"/>
              <a:gd name="connsiteY0" fmla="*/ 50725 h 406378"/>
              <a:gd name="connsiteX1" fmla="*/ 166070 w 453577"/>
              <a:gd name="connsiteY1" fmla="*/ 101450 h 406378"/>
              <a:gd name="connsiteX2" fmla="*/ 115351 w 453577"/>
              <a:gd name="connsiteY2" fmla="*/ 50725 h 406378"/>
              <a:gd name="connsiteX3" fmla="*/ 166070 w 453577"/>
              <a:gd name="connsiteY3" fmla="*/ 0 h 406378"/>
              <a:gd name="connsiteX4" fmla="*/ 216790 w 453577"/>
              <a:gd name="connsiteY4" fmla="*/ 50725 h 406378"/>
              <a:gd name="connsiteX5" fmla="*/ 338806 w 453577"/>
              <a:gd name="connsiteY5" fmla="*/ 50725 h 406378"/>
              <a:gd name="connsiteX6" fmla="*/ 288087 w 453577"/>
              <a:gd name="connsiteY6" fmla="*/ 0 h 406378"/>
              <a:gd name="connsiteX7" fmla="*/ 237367 w 453577"/>
              <a:gd name="connsiteY7" fmla="*/ 50725 h 406378"/>
              <a:gd name="connsiteX8" fmla="*/ 288087 w 453577"/>
              <a:gd name="connsiteY8" fmla="*/ 101450 h 406378"/>
              <a:gd name="connsiteX9" fmla="*/ 338806 w 453577"/>
              <a:gd name="connsiteY9" fmla="*/ 50725 h 406378"/>
              <a:gd name="connsiteX10" fmla="*/ 72167 w 453577"/>
              <a:gd name="connsiteY10" fmla="*/ 180291 h 406378"/>
              <a:gd name="connsiteX11" fmla="*/ 122886 w 453577"/>
              <a:gd name="connsiteY11" fmla="*/ 129566 h 406378"/>
              <a:gd name="connsiteX12" fmla="*/ 72167 w 453577"/>
              <a:gd name="connsiteY12" fmla="*/ 78841 h 406378"/>
              <a:gd name="connsiteX13" fmla="*/ 21447 w 453577"/>
              <a:gd name="connsiteY13" fmla="*/ 129566 h 406378"/>
              <a:gd name="connsiteX14" fmla="*/ 72167 w 453577"/>
              <a:gd name="connsiteY14" fmla="*/ 180291 h 406378"/>
              <a:gd name="connsiteX15" fmla="*/ 380542 w 453577"/>
              <a:gd name="connsiteY15" fmla="*/ 180291 h 406378"/>
              <a:gd name="connsiteX16" fmla="*/ 431261 w 453577"/>
              <a:gd name="connsiteY16" fmla="*/ 129566 h 406378"/>
              <a:gd name="connsiteX17" fmla="*/ 380542 w 453577"/>
              <a:gd name="connsiteY17" fmla="*/ 78841 h 406378"/>
              <a:gd name="connsiteX18" fmla="*/ 329822 w 453577"/>
              <a:gd name="connsiteY18" fmla="*/ 129566 h 406378"/>
              <a:gd name="connsiteX19" fmla="*/ 380542 w 453577"/>
              <a:gd name="connsiteY19" fmla="*/ 180291 h 406378"/>
              <a:gd name="connsiteX20" fmla="*/ 402858 w 453577"/>
              <a:gd name="connsiteY20" fmla="*/ 199711 h 406378"/>
              <a:gd name="connsiteX21" fmla="*/ 352139 w 453577"/>
              <a:gd name="connsiteY21" fmla="*/ 250436 h 406378"/>
              <a:gd name="connsiteX22" fmla="*/ 402858 w 453577"/>
              <a:gd name="connsiteY22" fmla="*/ 301161 h 406378"/>
              <a:gd name="connsiteX23" fmla="*/ 453578 w 453577"/>
              <a:gd name="connsiteY23" fmla="*/ 250436 h 406378"/>
              <a:gd name="connsiteX24" fmla="*/ 402858 w 453577"/>
              <a:gd name="connsiteY24" fmla="*/ 199711 h 406378"/>
              <a:gd name="connsiteX25" fmla="*/ 101439 w 453577"/>
              <a:gd name="connsiteY25" fmla="*/ 250436 h 406378"/>
              <a:gd name="connsiteX26" fmla="*/ 50720 w 453577"/>
              <a:gd name="connsiteY26" fmla="*/ 199711 h 406378"/>
              <a:gd name="connsiteX27" fmla="*/ 0 w 453577"/>
              <a:gd name="connsiteY27" fmla="*/ 250436 h 406378"/>
              <a:gd name="connsiteX28" fmla="*/ 50720 w 453577"/>
              <a:gd name="connsiteY28" fmla="*/ 301161 h 406378"/>
              <a:gd name="connsiteX29" fmla="*/ 101439 w 453577"/>
              <a:gd name="connsiteY29" fmla="*/ 250436 h 406378"/>
              <a:gd name="connsiteX30" fmla="*/ 111293 w 453577"/>
              <a:gd name="connsiteY30" fmla="*/ 304929 h 406378"/>
              <a:gd name="connsiteX31" fmla="*/ 60574 w 453577"/>
              <a:gd name="connsiteY31" fmla="*/ 355654 h 406378"/>
              <a:gd name="connsiteX32" fmla="*/ 111293 w 453577"/>
              <a:gd name="connsiteY32" fmla="*/ 406379 h 406378"/>
              <a:gd name="connsiteX33" fmla="*/ 162013 w 453577"/>
              <a:gd name="connsiteY33" fmla="*/ 355654 h 406378"/>
              <a:gd name="connsiteX34" fmla="*/ 111293 w 453577"/>
              <a:gd name="connsiteY34" fmla="*/ 304929 h 406378"/>
              <a:gd name="connsiteX35" fmla="*/ 341125 w 453577"/>
              <a:gd name="connsiteY35" fmla="*/ 304929 h 406378"/>
              <a:gd name="connsiteX36" fmla="*/ 290406 w 453577"/>
              <a:gd name="connsiteY36" fmla="*/ 355654 h 406378"/>
              <a:gd name="connsiteX37" fmla="*/ 341125 w 453577"/>
              <a:gd name="connsiteY37" fmla="*/ 406379 h 406378"/>
              <a:gd name="connsiteX38" fmla="*/ 391845 w 453577"/>
              <a:gd name="connsiteY38" fmla="*/ 355654 h 406378"/>
              <a:gd name="connsiteX39" fmla="*/ 341125 w 453577"/>
              <a:gd name="connsiteY39" fmla="*/ 304929 h 40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3577" h="406378">
                <a:moveTo>
                  <a:pt x="216790" y="50725"/>
                </a:moveTo>
                <a:cubicBezTo>
                  <a:pt x="216790" y="78551"/>
                  <a:pt x="194183" y="101450"/>
                  <a:pt x="166070" y="101450"/>
                </a:cubicBezTo>
                <a:cubicBezTo>
                  <a:pt x="137957" y="101450"/>
                  <a:pt x="115351" y="78841"/>
                  <a:pt x="115351" y="50725"/>
                </a:cubicBezTo>
                <a:cubicBezTo>
                  <a:pt x="115351" y="22609"/>
                  <a:pt x="137957" y="0"/>
                  <a:pt x="166070" y="0"/>
                </a:cubicBezTo>
                <a:cubicBezTo>
                  <a:pt x="194183" y="0"/>
                  <a:pt x="216790" y="22609"/>
                  <a:pt x="216790" y="50725"/>
                </a:cubicBezTo>
                <a:close/>
                <a:moveTo>
                  <a:pt x="338806" y="50725"/>
                </a:moveTo>
                <a:cubicBezTo>
                  <a:pt x="338806" y="22899"/>
                  <a:pt x="316200" y="0"/>
                  <a:pt x="288087" y="0"/>
                </a:cubicBezTo>
                <a:cubicBezTo>
                  <a:pt x="259974" y="0"/>
                  <a:pt x="237367" y="22609"/>
                  <a:pt x="237367" y="50725"/>
                </a:cubicBezTo>
                <a:cubicBezTo>
                  <a:pt x="237367" y="78841"/>
                  <a:pt x="259974" y="101450"/>
                  <a:pt x="288087" y="101450"/>
                </a:cubicBezTo>
                <a:cubicBezTo>
                  <a:pt x="316200" y="101450"/>
                  <a:pt x="338806" y="78841"/>
                  <a:pt x="338806" y="50725"/>
                </a:cubicBezTo>
                <a:close/>
                <a:moveTo>
                  <a:pt x="72167" y="180291"/>
                </a:moveTo>
                <a:cubicBezTo>
                  <a:pt x="99990" y="180291"/>
                  <a:pt x="122886" y="157682"/>
                  <a:pt x="122886" y="129566"/>
                </a:cubicBezTo>
                <a:cubicBezTo>
                  <a:pt x="122886" y="101450"/>
                  <a:pt x="100280" y="78841"/>
                  <a:pt x="72167" y="78841"/>
                </a:cubicBezTo>
                <a:cubicBezTo>
                  <a:pt x="44053" y="78841"/>
                  <a:pt x="21447" y="101450"/>
                  <a:pt x="21447" y="129566"/>
                </a:cubicBezTo>
                <a:cubicBezTo>
                  <a:pt x="21447" y="157682"/>
                  <a:pt x="44053" y="180291"/>
                  <a:pt x="72167" y="180291"/>
                </a:cubicBezTo>
                <a:close/>
                <a:moveTo>
                  <a:pt x="380542" y="180291"/>
                </a:moveTo>
                <a:cubicBezTo>
                  <a:pt x="408365" y="180291"/>
                  <a:pt x="431261" y="157682"/>
                  <a:pt x="431261" y="129566"/>
                </a:cubicBezTo>
                <a:cubicBezTo>
                  <a:pt x="431261" y="101450"/>
                  <a:pt x="408655" y="78841"/>
                  <a:pt x="380542" y="78841"/>
                </a:cubicBezTo>
                <a:cubicBezTo>
                  <a:pt x="352428" y="78841"/>
                  <a:pt x="329822" y="101450"/>
                  <a:pt x="329822" y="129566"/>
                </a:cubicBezTo>
                <a:cubicBezTo>
                  <a:pt x="329822" y="157682"/>
                  <a:pt x="352428" y="180291"/>
                  <a:pt x="380542" y="180291"/>
                </a:cubicBezTo>
                <a:close/>
                <a:moveTo>
                  <a:pt x="402858" y="199711"/>
                </a:moveTo>
                <a:cubicBezTo>
                  <a:pt x="375035" y="199711"/>
                  <a:pt x="352139" y="222320"/>
                  <a:pt x="352139" y="250436"/>
                </a:cubicBezTo>
                <a:cubicBezTo>
                  <a:pt x="352139" y="278552"/>
                  <a:pt x="374745" y="301161"/>
                  <a:pt x="402858" y="301161"/>
                </a:cubicBezTo>
                <a:cubicBezTo>
                  <a:pt x="430971" y="301161"/>
                  <a:pt x="453578" y="278552"/>
                  <a:pt x="453578" y="250436"/>
                </a:cubicBezTo>
                <a:cubicBezTo>
                  <a:pt x="453578" y="222320"/>
                  <a:pt x="430971" y="199711"/>
                  <a:pt x="402858" y="199711"/>
                </a:cubicBezTo>
                <a:close/>
                <a:moveTo>
                  <a:pt x="101439" y="250436"/>
                </a:moveTo>
                <a:cubicBezTo>
                  <a:pt x="101439" y="222610"/>
                  <a:pt x="78833" y="199711"/>
                  <a:pt x="50720" y="199711"/>
                </a:cubicBezTo>
                <a:cubicBezTo>
                  <a:pt x="22606" y="199711"/>
                  <a:pt x="0" y="222320"/>
                  <a:pt x="0" y="250436"/>
                </a:cubicBezTo>
                <a:cubicBezTo>
                  <a:pt x="0" y="278552"/>
                  <a:pt x="22606" y="301161"/>
                  <a:pt x="50720" y="301161"/>
                </a:cubicBezTo>
                <a:cubicBezTo>
                  <a:pt x="78833" y="301161"/>
                  <a:pt x="101439" y="278552"/>
                  <a:pt x="101439" y="250436"/>
                </a:cubicBezTo>
                <a:close/>
                <a:moveTo>
                  <a:pt x="111293" y="304929"/>
                </a:moveTo>
                <a:cubicBezTo>
                  <a:pt x="83470" y="304929"/>
                  <a:pt x="60574" y="327538"/>
                  <a:pt x="60574" y="355654"/>
                </a:cubicBezTo>
                <a:cubicBezTo>
                  <a:pt x="60574" y="383770"/>
                  <a:pt x="83180" y="406379"/>
                  <a:pt x="111293" y="406379"/>
                </a:cubicBezTo>
                <a:cubicBezTo>
                  <a:pt x="139406" y="406379"/>
                  <a:pt x="162013" y="383770"/>
                  <a:pt x="162013" y="355654"/>
                </a:cubicBezTo>
                <a:cubicBezTo>
                  <a:pt x="162013" y="327538"/>
                  <a:pt x="139406" y="304929"/>
                  <a:pt x="111293" y="304929"/>
                </a:cubicBezTo>
                <a:close/>
                <a:moveTo>
                  <a:pt x="341125" y="304929"/>
                </a:moveTo>
                <a:cubicBezTo>
                  <a:pt x="313302" y="304929"/>
                  <a:pt x="290406" y="327538"/>
                  <a:pt x="290406" y="355654"/>
                </a:cubicBezTo>
                <a:cubicBezTo>
                  <a:pt x="290406" y="383770"/>
                  <a:pt x="313012" y="406379"/>
                  <a:pt x="341125" y="406379"/>
                </a:cubicBezTo>
                <a:cubicBezTo>
                  <a:pt x="369238" y="406379"/>
                  <a:pt x="391845" y="383770"/>
                  <a:pt x="391845" y="355654"/>
                </a:cubicBezTo>
                <a:cubicBezTo>
                  <a:pt x="391845" y="327538"/>
                  <a:pt x="369238" y="304929"/>
                  <a:pt x="341125" y="304929"/>
                </a:cubicBez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55" name="Freeform 16">
            <a:extLst>
              <a:ext uri="{FF2B5EF4-FFF2-40B4-BE49-F238E27FC236}">
                <a16:creationId xmlns:a16="http://schemas.microsoft.com/office/drawing/2014/main" id="{61540F9E-5C15-526C-628F-FD5F8188B146}"/>
              </a:ext>
            </a:extLst>
          </p:cNvPr>
          <p:cNvSpPr/>
          <p:nvPr/>
        </p:nvSpPr>
        <p:spPr>
          <a:xfrm>
            <a:off x="4490886" y="4869464"/>
            <a:ext cx="211421" cy="85386"/>
          </a:xfrm>
          <a:custGeom>
            <a:avLst/>
            <a:gdLst>
              <a:gd name="connsiteX0" fmla="*/ 30142 w 30141"/>
              <a:gd name="connsiteY0" fmla="*/ 6087 h 12173"/>
              <a:gd name="connsiteX1" fmla="*/ 15071 w 30141"/>
              <a:gd name="connsiteY1" fmla="*/ 12174 h 12173"/>
              <a:gd name="connsiteX2" fmla="*/ 0 w 30141"/>
              <a:gd name="connsiteY2" fmla="*/ 6087 h 12173"/>
              <a:gd name="connsiteX3" fmla="*/ 15071 w 30141"/>
              <a:gd name="connsiteY3" fmla="*/ 0 h 12173"/>
              <a:gd name="connsiteX4" fmla="*/ 30142 w 30141"/>
              <a:gd name="connsiteY4" fmla="*/ 6087 h 1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1" h="12173">
                <a:moveTo>
                  <a:pt x="30142" y="6087"/>
                </a:moveTo>
                <a:cubicBezTo>
                  <a:pt x="30142" y="9449"/>
                  <a:pt x="23394" y="12174"/>
                  <a:pt x="15071" y="12174"/>
                </a:cubicBezTo>
                <a:cubicBezTo>
                  <a:pt x="6747" y="12174"/>
                  <a:pt x="0" y="9449"/>
                  <a:pt x="0" y="6087"/>
                </a:cubicBezTo>
                <a:cubicBezTo>
                  <a:pt x="0" y="2725"/>
                  <a:pt x="6747" y="0"/>
                  <a:pt x="15071" y="0"/>
                </a:cubicBezTo>
                <a:cubicBezTo>
                  <a:pt x="23394" y="0"/>
                  <a:pt x="30142" y="2725"/>
                  <a:pt x="30142" y="6087"/>
                </a:cubicBez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56" name="Freeform 17">
            <a:extLst>
              <a:ext uri="{FF2B5EF4-FFF2-40B4-BE49-F238E27FC236}">
                <a16:creationId xmlns:a16="http://schemas.microsoft.com/office/drawing/2014/main" id="{35E44D16-C7E1-B211-2954-4B1A4BFC1FA9}"/>
              </a:ext>
            </a:extLst>
          </p:cNvPr>
          <p:cNvSpPr/>
          <p:nvPr/>
        </p:nvSpPr>
        <p:spPr>
          <a:xfrm>
            <a:off x="4332319" y="3639398"/>
            <a:ext cx="500105" cy="1293090"/>
          </a:xfrm>
          <a:custGeom>
            <a:avLst/>
            <a:gdLst>
              <a:gd name="connsiteX0" fmla="*/ 65790 w 71297"/>
              <a:gd name="connsiteY0" fmla="*/ 290 h 184348"/>
              <a:gd name="connsiteX1" fmla="*/ 60284 w 71297"/>
              <a:gd name="connsiteY1" fmla="*/ 5797 h 184348"/>
              <a:gd name="connsiteX2" fmla="*/ 60284 w 71297"/>
              <a:gd name="connsiteY2" fmla="*/ 38841 h 184348"/>
              <a:gd name="connsiteX3" fmla="*/ 42894 w 71297"/>
              <a:gd name="connsiteY3" fmla="*/ 74493 h 184348"/>
              <a:gd name="connsiteX4" fmla="*/ 42894 w 71297"/>
              <a:gd name="connsiteY4" fmla="*/ 34493 h 184348"/>
              <a:gd name="connsiteX5" fmla="*/ 37387 w 71297"/>
              <a:gd name="connsiteY5" fmla="*/ 28986 h 184348"/>
              <a:gd name="connsiteX6" fmla="*/ 31881 w 71297"/>
              <a:gd name="connsiteY6" fmla="*/ 34493 h 184348"/>
              <a:gd name="connsiteX7" fmla="*/ 31881 w 71297"/>
              <a:gd name="connsiteY7" fmla="*/ 91885 h 184348"/>
              <a:gd name="connsiteX8" fmla="*/ 11013 w 71297"/>
              <a:gd name="connsiteY8" fmla="*/ 53623 h 184348"/>
              <a:gd name="connsiteX9" fmla="*/ 11013 w 71297"/>
              <a:gd name="connsiteY9" fmla="*/ 20580 h 184348"/>
              <a:gd name="connsiteX10" fmla="*/ 5507 w 71297"/>
              <a:gd name="connsiteY10" fmla="*/ 15073 h 184348"/>
              <a:gd name="connsiteX11" fmla="*/ 0 w 71297"/>
              <a:gd name="connsiteY11" fmla="*/ 20580 h 184348"/>
              <a:gd name="connsiteX12" fmla="*/ 0 w 71297"/>
              <a:gd name="connsiteY12" fmla="*/ 53623 h 184348"/>
              <a:gd name="connsiteX13" fmla="*/ 31881 w 71297"/>
              <a:gd name="connsiteY13" fmla="*/ 104348 h 184348"/>
              <a:gd name="connsiteX14" fmla="*/ 31881 w 71297"/>
              <a:gd name="connsiteY14" fmla="*/ 178842 h 184348"/>
              <a:gd name="connsiteX15" fmla="*/ 37387 w 71297"/>
              <a:gd name="connsiteY15" fmla="*/ 184349 h 184348"/>
              <a:gd name="connsiteX16" fmla="*/ 42894 w 71297"/>
              <a:gd name="connsiteY16" fmla="*/ 178842 h 184348"/>
              <a:gd name="connsiteX17" fmla="*/ 42894 w 71297"/>
              <a:gd name="connsiteY17" fmla="*/ 87247 h 184348"/>
              <a:gd name="connsiteX18" fmla="*/ 71297 w 71297"/>
              <a:gd name="connsiteY18" fmla="*/ 38551 h 184348"/>
              <a:gd name="connsiteX19" fmla="*/ 71297 w 71297"/>
              <a:gd name="connsiteY19" fmla="*/ 5507 h 184348"/>
              <a:gd name="connsiteX20" fmla="*/ 65790 w 71297"/>
              <a:gd name="connsiteY20" fmla="*/ 0 h 18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297" h="184348">
                <a:moveTo>
                  <a:pt x="65790" y="290"/>
                </a:moveTo>
                <a:cubicBezTo>
                  <a:pt x="62602" y="290"/>
                  <a:pt x="60284" y="2899"/>
                  <a:pt x="60284" y="5797"/>
                </a:cubicBezTo>
                <a:lnTo>
                  <a:pt x="60284" y="38841"/>
                </a:lnTo>
                <a:cubicBezTo>
                  <a:pt x="60284" y="52754"/>
                  <a:pt x="53908" y="65798"/>
                  <a:pt x="42894" y="74493"/>
                </a:cubicBezTo>
                <a:lnTo>
                  <a:pt x="42894" y="34493"/>
                </a:lnTo>
                <a:cubicBezTo>
                  <a:pt x="42894" y="31305"/>
                  <a:pt x="40286" y="28986"/>
                  <a:pt x="37387" y="28986"/>
                </a:cubicBezTo>
                <a:cubicBezTo>
                  <a:pt x="34489" y="28986"/>
                  <a:pt x="31881" y="31594"/>
                  <a:pt x="31881" y="34493"/>
                </a:cubicBezTo>
                <a:lnTo>
                  <a:pt x="31881" y="91885"/>
                </a:lnTo>
                <a:cubicBezTo>
                  <a:pt x="18839" y="83769"/>
                  <a:pt x="11013" y="69566"/>
                  <a:pt x="11013" y="53623"/>
                </a:cubicBezTo>
                <a:lnTo>
                  <a:pt x="11013" y="20580"/>
                </a:lnTo>
                <a:cubicBezTo>
                  <a:pt x="11013" y="17391"/>
                  <a:pt x="8405" y="15073"/>
                  <a:pt x="5507" y="15073"/>
                </a:cubicBezTo>
                <a:cubicBezTo>
                  <a:pt x="2608" y="15073"/>
                  <a:pt x="0" y="17681"/>
                  <a:pt x="0" y="20580"/>
                </a:cubicBezTo>
                <a:lnTo>
                  <a:pt x="0" y="53623"/>
                </a:lnTo>
                <a:cubicBezTo>
                  <a:pt x="0" y="75652"/>
                  <a:pt x="12462" y="95073"/>
                  <a:pt x="31881" y="104348"/>
                </a:cubicBezTo>
                <a:lnTo>
                  <a:pt x="31881" y="178842"/>
                </a:lnTo>
                <a:cubicBezTo>
                  <a:pt x="31881" y="182030"/>
                  <a:pt x="34489" y="184349"/>
                  <a:pt x="37387" y="184349"/>
                </a:cubicBezTo>
                <a:cubicBezTo>
                  <a:pt x="40286" y="184349"/>
                  <a:pt x="42894" y="181740"/>
                  <a:pt x="42894" y="178842"/>
                </a:cubicBezTo>
                <a:lnTo>
                  <a:pt x="42894" y="87247"/>
                </a:lnTo>
                <a:cubicBezTo>
                  <a:pt x="60284" y="77392"/>
                  <a:pt x="71297" y="58551"/>
                  <a:pt x="71297" y="38551"/>
                </a:cubicBezTo>
                <a:lnTo>
                  <a:pt x="71297" y="5507"/>
                </a:lnTo>
                <a:cubicBezTo>
                  <a:pt x="71297" y="2319"/>
                  <a:pt x="68689" y="0"/>
                  <a:pt x="65790" y="0"/>
                </a:cubicBezTo>
                <a:close/>
              </a:path>
            </a:pathLst>
          </a:custGeom>
          <a:solidFill>
            <a:srgbClr val="FEDA2F">
              <a:lumMod val="50000"/>
            </a:srgb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86" name="TextBox 85">
            <a:extLst>
              <a:ext uri="{FF2B5EF4-FFF2-40B4-BE49-F238E27FC236}">
                <a16:creationId xmlns:a16="http://schemas.microsoft.com/office/drawing/2014/main" id="{8D511844-8FC3-72D7-9DE1-4A940D78BED6}"/>
              </a:ext>
            </a:extLst>
          </p:cNvPr>
          <p:cNvSpPr txBox="1"/>
          <p:nvPr/>
        </p:nvSpPr>
        <p:spPr>
          <a:xfrm>
            <a:off x="225426" y="3437842"/>
            <a:ext cx="2946399" cy="492443"/>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1">
                <a:ln>
                  <a:noFill/>
                </a:ln>
                <a:solidFill>
                  <a:schemeClr val="bg1"/>
                </a:solidFill>
                <a:effectLst/>
                <a:uLnTx/>
                <a:uFillTx/>
                <a:latin typeface="Calibri"/>
                <a:ea typeface="+mn-ea"/>
                <a:cs typeface="+mn-cs"/>
              </a:rPr>
              <a:t>Behavioral Insights and Engagement</a:t>
            </a:r>
          </a:p>
        </p:txBody>
      </p:sp>
      <p:sp>
        <p:nvSpPr>
          <p:cNvPr id="92" name="TextBox 91">
            <a:extLst>
              <a:ext uri="{FF2B5EF4-FFF2-40B4-BE49-F238E27FC236}">
                <a16:creationId xmlns:a16="http://schemas.microsoft.com/office/drawing/2014/main" id="{5E15FF62-B429-7424-D50E-308721A19BDA}"/>
              </a:ext>
            </a:extLst>
          </p:cNvPr>
          <p:cNvSpPr txBox="1"/>
          <p:nvPr/>
        </p:nvSpPr>
        <p:spPr>
          <a:xfrm>
            <a:off x="225426" y="1225078"/>
            <a:ext cx="3291840" cy="246221"/>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1">
                <a:ln>
                  <a:noFill/>
                </a:ln>
                <a:solidFill>
                  <a:srgbClr val="666666"/>
                </a:solidFill>
                <a:effectLst/>
                <a:uLnTx/>
                <a:uFillTx/>
                <a:latin typeface="Calibri"/>
                <a:ea typeface="+mn-ea"/>
                <a:cs typeface="+mn-cs"/>
              </a:rPr>
              <a:t>Data Analysis and Predictive Modeling</a:t>
            </a:r>
          </a:p>
        </p:txBody>
      </p:sp>
      <p:sp>
        <p:nvSpPr>
          <p:cNvPr id="95" name="TextBox 94">
            <a:extLst>
              <a:ext uri="{FF2B5EF4-FFF2-40B4-BE49-F238E27FC236}">
                <a16:creationId xmlns:a16="http://schemas.microsoft.com/office/drawing/2014/main" id="{924DD52F-6E7E-8469-5837-225EE159571E}"/>
              </a:ext>
            </a:extLst>
          </p:cNvPr>
          <p:cNvSpPr txBox="1"/>
          <p:nvPr/>
        </p:nvSpPr>
        <p:spPr>
          <a:xfrm>
            <a:off x="225426" y="2699655"/>
            <a:ext cx="2508249" cy="492443"/>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1">
                <a:ln>
                  <a:noFill/>
                </a:ln>
                <a:solidFill>
                  <a:schemeClr val="bg1"/>
                </a:solidFill>
                <a:effectLst/>
                <a:uLnTx/>
                <a:uFillTx/>
                <a:latin typeface="Calibri"/>
                <a:ea typeface="+mn-ea"/>
                <a:cs typeface="+mn-cs"/>
              </a:rPr>
              <a:t>Awareness and Education on Sustainability</a:t>
            </a:r>
          </a:p>
        </p:txBody>
      </p:sp>
      <p:sp>
        <p:nvSpPr>
          <p:cNvPr id="83" name="TextBox 82">
            <a:extLst>
              <a:ext uri="{FF2B5EF4-FFF2-40B4-BE49-F238E27FC236}">
                <a16:creationId xmlns:a16="http://schemas.microsoft.com/office/drawing/2014/main" id="{C08AC5B2-D0A6-59F5-AB5C-768AC5EB9E60}"/>
              </a:ext>
            </a:extLst>
          </p:cNvPr>
          <p:cNvSpPr txBox="1"/>
          <p:nvPr/>
        </p:nvSpPr>
        <p:spPr>
          <a:xfrm>
            <a:off x="225425" y="1851001"/>
            <a:ext cx="2708145" cy="492443"/>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1">
                <a:ln>
                  <a:noFill/>
                </a:ln>
                <a:solidFill>
                  <a:schemeClr val="bg1"/>
                </a:solidFill>
                <a:effectLst/>
                <a:uLnTx/>
                <a:uFillTx/>
                <a:latin typeface="Calibri"/>
                <a:ea typeface="+mn-ea"/>
                <a:cs typeface="+mn-cs"/>
              </a:rPr>
              <a:t>Innovative Solutions including Gamification</a:t>
            </a:r>
          </a:p>
        </p:txBody>
      </p:sp>
      <p:sp>
        <p:nvSpPr>
          <p:cNvPr id="105" name="TextBox 104">
            <a:extLst>
              <a:ext uri="{FF2B5EF4-FFF2-40B4-BE49-F238E27FC236}">
                <a16:creationId xmlns:a16="http://schemas.microsoft.com/office/drawing/2014/main" id="{C660033D-9BC7-49B1-3FD6-2C955E066F73}"/>
              </a:ext>
            </a:extLst>
          </p:cNvPr>
          <p:cNvSpPr txBox="1"/>
          <p:nvPr/>
        </p:nvSpPr>
        <p:spPr>
          <a:xfrm>
            <a:off x="6225027" y="1974111"/>
            <a:ext cx="2708145" cy="24622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1">
                <a:ln>
                  <a:noFill/>
                </a:ln>
                <a:solidFill>
                  <a:srgbClr val="666666"/>
                </a:solidFill>
                <a:effectLst/>
                <a:uLnTx/>
                <a:uFillTx/>
                <a:latin typeface="Calibri"/>
                <a:ea typeface="+mn-ea"/>
                <a:cs typeface="+mn-cs"/>
              </a:rPr>
              <a:t>Automation and Efficiency</a:t>
            </a:r>
          </a:p>
        </p:txBody>
      </p:sp>
      <p:sp>
        <p:nvSpPr>
          <p:cNvPr id="106" name="TextBox 105">
            <a:extLst>
              <a:ext uri="{FF2B5EF4-FFF2-40B4-BE49-F238E27FC236}">
                <a16:creationId xmlns:a16="http://schemas.microsoft.com/office/drawing/2014/main" id="{D855FB23-0433-A3C2-C833-0A2A29D675E6}"/>
              </a:ext>
            </a:extLst>
          </p:cNvPr>
          <p:cNvSpPr txBox="1"/>
          <p:nvPr/>
        </p:nvSpPr>
        <p:spPr>
          <a:xfrm>
            <a:off x="5986773" y="3560952"/>
            <a:ext cx="2946399" cy="24622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1">
                <a:ln>
                  <a:noFill/>
                </a:ln>
                <a:solidFill>
                  <a:srgbClr val="666666"/>
                </a:solidFill>
                <a:effectLst/>
                <a:uLnTx/>
                <a:uFillTx/>
                <a:latin typeface="Calibri"/>
                <a:ea typeface="+mn-ea"/>
                <a:cs typeface="+mn-cs"/>
              </a:rPr>
              <a:t>Reporting and Governance</a:t>
            </a:r>
          </a:p>
        </p:txBody>
      </p:sp>
      <p:sp>
        <p:nvSpPr>
          <p:cNvPr id="107" name="TextBox 106">
            <a:extLst>
              <a:ext uri="{FF2B5EF4-FFF2-40B4-BE49-F238E27FC236}">
                <a16:creationId xmlns:a16="http://schemas.microsoft.com/office/drawing/2014/main" id="{86BDB89C-F309-B6CE-B08D-5C3BFEA310AD}"/>
              </a:ext>
            </a:extLst>
          </p:cNvPr>
          <p:cNvSpPr txBox="1"/>
          <p:nvPr/>
        </p:nvSpPr>
        <p:spPr>
          <a:xfrm>
            <a:off x="5641332" y="1101968"/>
            <a:ext cx="329184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1">
                <a:ln>
                  <a:noFill/>
                </a:ln>
                <a:solidFill>
                  <a:srgbClr val="666666"/>
                </a:solidFill>
                <a:effectLst/>
                <a:uLnTx/>
                <a:uFillTx/>
                <a:latin typeface="Calibri"/>
                <a:ea typeface="+mn-ea"/>
                <a:cs typeface="+mn-cs"/>
              </a:rPr>
              <a:t>Aid in Policy and Regulation through Simulation</a:t>
            </a:r>
          </a:p>
        </p:txBody>
      </p:sp>
      <p:sp>
        <p:nvSpPr>
          <p:cNvPr id="108" name="TextBox 107">
            <a:extLst>
              <a:ext uri="{FF2B5EF4-FFF2-40B4-BE49-F238E27FC236}">
                <a16:creationId xmlns:a16="http://schemas.microsoft.com/office/drawing/2014/main" id="{5338EBC2-97B0-DF9D-42E5-74D27BD841D6}"/>
              </a:ext>
            </a:extLst>
          </p:cNvPr>
          <p:cNvSpPr txBox="1"/>
          <p:nvPr/>
        </p:nvSpPr>
        <p:spPr>
          <a:xfrm>
            <a:off x="6424923" y="2699655"/>
            <a:ext cx="2508249"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1">
                <a:ln>
                  <a:noFill/>
                </a:ln>
                <a:solidFill>
                  <a:srgbClr val="666666"/>
                </a:solidFill>
                <a:effectLst/>
                <a:uLnTx/>
                <a:uFillTx/>
                <a:latin typeface="Calibri"/>
                <a:ea typeface="+mn-ea"/>
                <a:cs typeface="+mn-cs"/>
              </a:rPr>
              <a:t>Climate Monitoring and Risk Management</a:t>
            </a:r>
          </a:p>
        </p:txBody>
      </p:sp>
      <p:grpSp>
        <p:nvGrpSpPr>
          <p:cNvPr id="110" name="Graphic 12">
            <a:extLst>
              <a:ext uri="{FF2B5EF4-FFF2-40B4-BE49-F238E27FC236}">
                <a16:creationId xmlns:a16="http://schemas.microsoft.com/office/drawing/2014/main" id="{C052475B-836B-DBF5-A106-5ED8D6EF1292}"/>
              </a:ext>
            </a:extLst>
          </p:cNvPr>
          <p:cNvGrpSpPr/>
          <p:nvPr/>
        </p:nvGrpSpPr>
        <p:grpSpPr>
          <a:xfrm>
            <a:off x="3967873" y="1333022"/>
            <a:ext cx="376942" cy="423498"/>
            <a:chOff x="2146018" y="-1193961"/>
            <a:chExt cx="701411" cy="788040"/>
          </a:xfrm>
          <a:solidFill>
            <a:schemeClr val="accent3"/>
          </a:solidFill>
        </p:grpSpPr>
        <p:sp>
          <p:nvSpPr>
            <p:cNvPr id="111" name="Freeform: Shape 110">
              <a:extLst>
                <a:ext uri="{FF2B5EF4-FFF2-40B4-BE49-F238E27FC236}">
                  <a16:creationId xmlns:a16="http://schemas.microsoft.com/office/drawing/2014/main" id="{57080BFC-63DB-F860-600F-AE0E18800771}"/>
                </a:ext>
              </a:extLst>
            </p:cNvPr>
            <p:cNvSpPr/>
            <p:nvPr/>
          </p:nvSpPr>
          <p:spPr>
            <a:xfrm>
              <a:off x="2384143" y="-1085699"/>
              <a:ext cx="43309" cy="43280"/>
            </a:xfrm>
            <a:custGeom>
              <a:avLst/>
              <a:gdLst>
                <a:gd name="connsiteX0" fmla="*/ 43309 w 43309"/>
                <a:gd name="connsiteY0" fmla="*/ 21626 h 43280"/>
                <a:gd name="connsiteX1" fmla="*/ 0 w 43309"/>
                <a:gd name="connsiteY1" fmla="*/ 21626 h 43280"/>
                <a:gd name="connsiteX2" fmla="*/ 43309 w 43309"/>
                <a:gd name="connsiteY2" fmla="*/ 21626 h 43280"/>
              </a:gdLst>
              <a:ahLst/>
              <a:cxnLst>
                <a:cxn ang="0">
                  <a:pos x="connsiteX0" y="connsiteY0"/>
                </a:cxn>
                <a:cxn ang="0">
                  <a:pos x="connsiteX1" y="connsiteY1"/>
                </a:cxn>
                <a:cxn ang="0">
                  <a:pos x="connsiteX2" y="connsiteY2"/>
                </a:cxn>
              </a:cxnLst>
              <a:rect l="l" t="t" r="r" b="b"/>
              <a:pathLst>
                <a:path w="43309" h="43280">
                  <a:moveTo>
                    <a:pt x="43309" y="21626"/>
                  </a:moveTo>
                  <a:cubicBezTo>
                    <a:pt x="43309" y="50498"/>
                    <a:pt x="0" y="50498"/>
                    <a:pt x="0" y="21626"/>
                  </a:cubicBezTo>
                  <a:cubicBezTo>
                    <a:pt x="0" y="-7209"/>
                    <a:pt x="43309" y="-7209"/>
                    <a:pt x="43309" y="2162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2" name="Freeform: Shape 111">
              <a:extLst>
                <a:ext uri="{FF2B5EF4-FFF2-40B4-BE49-F238E27FC236}">
                  <a16:creationId xmlns:a16="http://schemas.microsoft.com/office/drawing/2014/main" id="{DF033243-194E-BC00-EB21-E17FD06FFF7E}"/>
                </a:ext>
              </a:extLst>
            </p:cNvPr>
            <p:cNvSpPr/>
            <p:nvPr/>
          </p:nvSpPr>
          <p:spPr>
            <a:xfrm>
              <a:off x="2470720" y="-1085684"/>
              <a:ext cx="151540" cy="43271"/>
            </a:xfrm>
            <a:custGeom>
              <a:avLst/>
              <a:gdLst>
                <a:gd name="connsiteX0" fmla="*/ 21654 w 151540"/>
                <a:gd name="connsiteY0" fmla="*/ 43271 h 43271"/>
                <a:gd name="connsiteX1" fmla="*/ 129887 w 151540"/>
                <a:gd name="connsiteY1" fmla="*/ 43271 h 43271"/>
                <a:gd name="connsiteX2" fmla="*/ 151541 w 151540"/>
                <a:gd name="connsiteY2" fmla="*/ 21617 h 43271"/>
                <a:gd name="connsiteX3" fmla="*/ 129887 w 151540"/>
                <a:gd name="connsiteY3" fmla="*/ 0 h 43271"/>
                <a:gd name="connsiteX4" fmla="*/ 21654 w 151540"/>
                <a:gd name="connsiteY4" fmla="*/ 0 h 43271"/>
                <a:gd name="connsiteX5" fmla="*/ 0 w 151540"/>
                <a:gd name="connsiteY5" fmla="*/ 21617 h 43271"/>
                <a:gd name="connsiteX6" fmla="*/ 21654 w 151540"/>
                <a:gd name="connsiteY6" fmla="*/ 43271 h 4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540" h="43271">
                  <a:moveTo>
                    <a:pt x="21654" y="43271"/>
                  </a:moveTo>
                  <a:lnTo>
                    <a:pt x="129887" y="43271"/>
                  </a:lnTo>
                  <a:cubicBezTo>
                    <a:pt x="141830" y="43271"/>
                    <a:pt x="151541" y="33598"/>
                    <a:pt x="151541" y="21617"/>
                  </a:cubicBezTo>
                  <a:cubicBezTo>
                    <a:pt x="151541" y="9674"/>
                    <a:pt x="141830" y="0"/>
                    <a:pt x="129887" y="0"/>
                  </a:cubicBezTo>
                  <a:lnTo>
                    <a:pt x="21654" y="0"/>
                  </a:lnTo>
                  <a:cubicBezTo>
                    <a:pt x="9711" y="0"/>
                    <a:pt x="0" y="9674"/>
                    <a:pt x="0" y="21617"/>
                  </a:cubicBezTo>
                  <a:cubicBezTo>
                    <a:pt x="0" y="33598"/>
                    <a:pt x="9711" y="43271"/>
                    <a:pt x="21654" y="432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3" name="Freeform: Shape 112">
              <a:extLst>
                <a:ext uri="{FF2B5EF4-FFF2-40B4-BE49-F238E27FC236}">
                  <a16:creationId xmlns:a16="http://schemas.microsoft.com/office/drawing/2014/main" id="{8A184CFA-62A6-8F2A-9C6C-0469F5406B3D}"/>
                </a:ext>
              </a:extLst>
            </p:cNvPr>
            <p:cNvSpPr/>
            <p:nvPr/>
          </p:nvSpPr>
          <p:spPr>
            <a:xfrm>
              <a:off x="2146018" y="-1193961"/>
              <a:ext cx="701411" cy="788040"/>
            </a:xfrm>
            <a:custGeom>
              <a:avLst/>
              <a:gdLst>
                <a:gd name="connsiteX0" fmla="*/ 695324 w 701411"/>
                <a:gd name="connsiteY0" fmla="*/ 751357 h 788040"/>
                <a:gd name="connsiteX1" fmla="*/ 634528 w 701411"/>
                <a:gd name="connsiteY1" fmla="*/ 690561 h 788040"/>
                <a:gd name="connsiteX2" fmla="*/ 669912 w 701411"/>
                <a:gd name="connsiteY2" fmla="*/ 564202 h 788040"/>
                <a:gd name="connsiteX3" fmla="*/ 606139 w 701411"/>
                <a:gd name="connsiteY3" fmla="*/ 449530 h 788040"/>
                <a:gd name="connsiteX4" fmla="*/ 606139 w 701411"/>
                <a:gd name="connsiteY4" fmla="*/ 43308 h 788040"/>
                <a:gd name="connsiteX5" fmla="*/ 593452 w 701411"/>
                <a:gd name="connsiteY5" fmla="*/ 12687 h 788040"/>
                <a:gd name="connsiteX6" fmla="*/ 562831 w 701411"/>
                <a:gd name="connsiteY6" fmla="*/ 0 h 788040"/>
                <a:gd name="connsiteX7" fmla="*/ 160514 w 701411"/>
                <a:gd name="connsiteY7" fmla="*/ 0 h 788040"/>
                <a:gd name="connsiteX8" fmla="*/ 129893 w 701411"/>
                <a:gd name="connsiteY8" fmla="*/ 12687 h 788040"/>
                <a:gd name="connsiteX9" fmla="*/ 12688 w 701411"/>
                <a:gd name="connsiteY9" fmla="*/ 129892 h 788040"/>
                <a:gd name="connsiteX10" fmla="*/ 0 w 701411"/>
                <a:gd name="connsiteY10" fmla="*/ 160513 h 788040"/>
                <a:gd name="connsiteX11" fmla="*/ 0 w 701411"/>
                <a:gd name="connsiteY11" fmla="*/ 692761 h 788040"/>
                <a:gd name="connsiteX12" fmla="*/ 12688 w 701411"/>
                <a:gd name="connsiteY12" fmla="*/ 723345 h 788040"/>
                <a:gd name="connsiteX13" fmla="*/ 43309 w 701411"/>
                <a:gd name="connsiteY13" fmla="*/ 736032 h 788040"/>
                <a:gd name="connsiteX14" fmla="*/ 414260 w 701411"/>
                <a:gd name="connsiteY14" fmla="*/ 736032 h 788040"/>
                <a:gd name="connsiteX15" fmla="*/ 511329 w 701411"/>
                <a:gd name="connsiteY15" fmla="*/ 757166 h 788040"/>
                <a:gd name="connsiteX16" fmla="*/ 603900 w 701411"/>
                <a:gd name="connsiteY16" fmla="*/ 721150 h 788040"/>
                <a:gd name="connsiteX17" fmla="*/ 664697 w 701411"/>
                <a:gd name="connsiteY17" fmla="*/ 781946 h 788040"/>
                <a:gd name="connsiteX18" fmla="*/ 664734 w 701411"/>
                <a:gd name="connsiteY18" fmla="*/ 781946 h 788040"/>
                <a:gd name="connsiteX19" fmla="*/ 695058 w 701411"/>
                <a:gd name="connsiteY19" fmla="*/ 781686 h 788040"/>
                <a:gd name="connsiteX20" fmla="*/ 695319 w 701411"/>
                <a:gd name="connsiteY20" fmla="*/ 751363 h 788040"/>
                <a:gd name="connsiteX21" fmla="*/ 129892 w 701411"/>
                <a:gd name="connsiteY21" fmla="*/ 73929 h 788040"/>
                <a:gd name="connsiteX22" fmla="*/ 129892 w 701411"/>
                <a:gd name="connsiteY22" fmla="*/ 129889 h 788040"/>
                <a:gd name="connsiteX23" fmla="*/ 73895 w 701411"/>
                <a:gd name="connsiteY23" fmla="*/ 129889 h 788040"/>
                <a:gd name="connsiteX24" fmla="*/ 43311 w 701411"/>
                <a:gd name="connsiteY24" fmla="*/ 173199 h 788040"/>
                <a:gd name="connsiteX25" fmla="*/ 129892 w 701411"/>
                <a:gd name="connsiteY25" fmla="*/ 173199 h 788040"/>
                <a:gd name="connsiteX26" fmla="*/ 160513 w 701411"/>
                <a:gd name="connsiteY26" fmla="*/ 160511 h 788040"/>
                <a:gd name="connsiteX27" fmla="*/ 173163 w 701411"/>
                <a:gd name="connsiteY27" fmla="*/ 129891 h 788040"/>
                <a:gd name="connsiteX28" fmla="*/ 173163 w 701411"/>
                <a:gd name="connsiteY28" fmla="*/ 43310 h 788040"/>
                <a:gd name="connsiteX29" fmla="*/ 562831 w 701411"/>
                <a:gd name="connsiteY29" fmla="*/ 43310 h 788040"/>
                <a:gd name="connsiteX30" fmla="*/ 562831 w 701411"/>
                <a:gd name="connsiteY30" fmla="*/ 424091 h 788040"/>
                <a:gd name="connsiteX31" fmla="*/ 497904 w 701411"/>
                <a:gd name="connsiteY31" fmla="*/ 411330 h 788040"/>
                <a:gd name="connsiteX32" fmla="*/ 476250 w 701411"/>
                <a:gd name="connsiteY32" fmla="*/ 412817 h 788040"/>
                <a:gd name="connsiteX33" fmla="*/ 476250 w 701411"/>
                <a:gd name="connsiteY33" fmla="*/ 259790 h 788040"/>
                <a:gd name="connsiteX34" fmla="*/ 469888 w 701411"/>
                <a:gd name="connsiteY34" fmla="*/ 244497 h 788040"/>
                <a:gd name="connsiteX35" fmla="*/ 454595 w 701411"/>
                <a:gd name="connsiteY35" fmla="*/ 238135 h 788040"/>
                <a:gd name="connsiteX36" fmla="*/ 346363 w 701411"/>
                <a:gd name="connsiteY36" fmla="*/ 238135 h 788040"/>
                <a:gd name="connsiteX37" fmla="*/ 324708 w 701411"/>
                <a:gd name="connsiteY37" fmla="*/ 259789 h 788040"/>
                <a:gd name="connsiteX38" fmla="*/ 324708 w 701411"/>
                <a:gd name="connsiteY38" fmla="*/ 541224 h 788040"/>
                <a:gd name="connsiteX39" fmla="*/ 281436 w 701411"/>
                <a:gd name="connsiteY39" fmla="*/ 541224 h 788040"/>
                <a:gd name="connsiteX40" fmla="*/ 281436 w 701411"/>
                <a:gd name="connsiteY40" fmla="*/ 346409 h 788040"/>
                <a:gd name="connsiteX41" fmla="*/ 275075 w 701411"/>
                <a:gd name="connsiteY41" fmla="*/ 331080 h 788040"/>
                <a:gd name="connsiteX42" fmla="*/ 259782 w 701411"/>
                <a:gd name="connsiteY42" fmla="*/ 324754 h 788040"/>
                <a:gd name="connsiteX43" fmla="*/ 151550 w 701411"/>
                <a:gd name="connsiteY43" fmla="*/ 324754 h 788040"/>
                <a:gd name="connsiteX44" fmla="*/ 129896 w 701411"/>
                <a:gd name="connsiteY44" fmla="*/ 346408 h 788040"/>
                <a:gd name="connsiteX45" fmla="*/ 129896 w 701411"/>
                <a:gd name="connsiteY45" fmla="*/ 541223 h 788040"/>
                <a:gd name="connsiteX46" fmla="*/ 108241 w 701411"/>
                <a:gd name="connsiteY46" fmla="*/ 562877 h 788040"/>
                <a:gd name="connsiteX47" fmla="*/ 129896 w 701411"/>
                <a:gd name="connsiteY47" fmla="*/ 584531 h 788040"/>
                <a:gd name="connsiteX48" fmla="*/ 324710 w 701411"/>
                <a:gd name="connsiteY48" fmla="*/ 584531 h 788040"/>
                <a:gd name="connsiteX49" fmla="*/ 362922 w 701411"/>
                <a:gd name="connsiteY49" fmla="*/ 692764 h 788040"/>
                <a:gd name="connsiteX50" fmla="*/ 43310 w 701411"/>
                <a:gd name="connsiteY50" fmla="*/ 692764 h 788040"/>
                <a:gd name="connsiteX51" fmla="*/ 432941 w 701411"/>
                <a:gd name="connsiteY51" fmla="*/ 424087 h 788040"/>
                <a:gd name="connsiteX52" fmla="*/ 368015 w 701411"/>
                <a:gd name="connsiteY52" fmla="*/ 470336 h 788040"/>
                <a:gd name="connsiteX53" fmla="*/ 368015 w 701411"/>
                <a:gd name="connsiteY53" fmla="*/ 281436 h 788040"/>
                <a:gd name="connsiteX54" fmla="*/ 432941 w 701411"/>
                <a:gd name="connsiteY54" fmla="*/ 281436 h 788040"/>
                <a:gd name="connsiteX55" fmla="*/ 173166 w 701411"/>
                <a:gd name="connsiteY55" fmla="*/ 541216 h 788040"/>
                <a:gd name="connsiteX56" fmla="*/ 173166 w 701411"/>
                <a:gd name="connsiteY56" fmla="*/ 368014 h 788040"/>
                <a:gd name="connsiteX57" fmla="*/ 238092 w 701411"/>
                <a:gd name="connsiteY57" fmla="*/ 368014 h 788040"/>
                <a:gd name="connsiteX58" fmla="*/ 238092 w 701411"/>
                <a:gd name="connsiteY58" fmla="*/ 541216 h 788040"/>
                <a:gd name="connsiteX59" fmla="*/ 367981 w 701411"/>
                <a:gd name="connsiteY59" fmla="*/ 584525 h 788040"/>
                <a:gd name="connsiteX60" fmla="*/ 368018 w 701411"/>
                <a:gd name="connsiteY60" fmla="*/ 584525 h 788040"/>
                <a:gd name="connsiteX61" fmla="*/ 448199 w 701411"/>
                <a:gd name="connsiteY61" fmla="*/ 464491 h 788040"/>
                <a:gd name="connsiteX62" fmla="*/ 589731 w 701411"/>
                <a:gd name="connsiteY62" fmla="*/ 492657 h 788040"/>
                <a:gd name="connsiteX63" fmla="*/ 617897 w 701411"/>
                <a:gd name="connsiteY63" fmla="*/ 634189 h 788040"/>
                <a:gd name="connsiteX64" fmla="*/ 497901 w 701411"/>
                <a:gd name="connsiteY64" fmla="*/ 714370 h 788040"/>
                <a:gd name="connsiteX65" fmla="*/ 368008 w 701411"/>
                <a:gd name="connsiteY65" fmla="*/ 584516 h 78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1411" h="788040">
                  <a:moveTo>
                    <a:pt x="695324" y="751357"/>
                  </a:moveTo>
                  <a:lnTo>
                    <a:pt x="634528" y="690561"/>
                  </a:lnTo>
                  <a:cubicBezTo>
                    <a:pt x="662508" y="654768"/>
                    <a:pt x="675232" y="609338"/>
                    <a:pt x="669912" y="564202"/>
                  </a:cubicBezTo>
                  <a:cubicBezTo>
                    <a:pt x="664591" y="519066"/>
                    <a:pt x="641672" y="477844"/>
                    <a:pt x="606139" y="449530"/>
                  </a:cubicBezTo>
                  <a:lnTo>
                    <a:pt x="606139" y="43308"/>
                  </a:lnTo>
                  <a:cubicBezTo>
                    <a:pt x="606139" y="31812"/>
                    <a:pt x="601562" y="20798"/>
                    <a:pt x="593452" y="12687"/>
                  </a:cubicBezTo>
                  <a:cubicBezTo>
                    <a:pt x="585340" y="4576"/>
                    <a:pt x="574327" y="0"/>
                    <a:pt x="562831" y="0"/>
                  </a:cubicBezTo>
                  <a:lnTo>
                    <a:pt x="160514" y="0"/>
                  </a:lnTo>
                  <a:cubicBezTo>
                    <a:pt x="149017" y="0"/>
                    <a:pt x="137966" y="4539"/>
                    <a:pt x="129893" y="12687"/>
                  </a:cubicBezTo>
                  <a:lnTo>
                    <a:pt x="12688" y="129892"/>
                  </a:lnTo>
                  <a:cubicBezTo>
                    <a:pt x="4539" y="138004"/>
                    <a:pt x="-37" y="149017"/>
                    <a:pt x="0" y="160513"/>
                  </a:cubicBezTo>
                  <a:lnTo>
                    <a:pt x="0" y="692761"/>
                  </a:lnTo>
                  <a:cubicBezTo>
                    <a:pt x="0" y="704220"/>
                    <a:pt x="4577" y="715234"/>
                    <a:pt x="12688" y="723345"/>
                  </a:cubicBezTo>
                  <a:cubicBezTo>
                    <a:pt x="20799" y="731493"/>
                    <a:pt x="31812" y="736032"/>
                    <a:pt x="43309" y="736032"/>
                  </a:cubicBezTo>
                  <a:lnTo>
                    <a:pt x="414260" y="736032"/>
                  </a:lnTo>
                  <a:cubicBezTo>
                    <a:pt x="443840" y="752478"/>
                    <a:pt x="477586" y="759807"/>
                    <a:pt x="511329" y="757166"/>
                  </a:cubicBezTo>
                  <a:cubicBezTo>
                    <a:pt x="545039" y="754525"/>
                    <a:pt x="577260" y="741985"/>
                    <a:pt x="603900" y="721150"/>
                  </a:cubicBezTo>
                  <a:lnTo>
                    <a:pt x="664697" y="781946"/>
                  </a:lnTo>
                  <a:lnTo>
                    <a:pt x="664734" y="781946"/>
                  </a:lnTo>
                  <a:cubicBezTo>
                    <a:pt x="673217" y="790169"/>
                    <a:pt x="686723" y="790058"/>
                    <a:pt x="695058" y="781686"/>
                  </a:cubicBezTo>
                  <a:cubicBezTo>
                    <a:pt x="703429" y="773352"/>
                    <a:pt x="703541" y="759845"/>
                    <a:pt x="695319" y="751363"/>
                  </a:cubicBezTo>
                  <a:close/>
                  <a:moveTo>
                    <a:pt x="129892" y="73929"/>
                  </a:moveTo>
                  <a:lnTo>
                    <a:pt x="129892" y="129889"/>
                  </a:lnTo>
                  <a:lnTo>
                    <a:pt x="73895" y="129889"/>
                  </a:lnTo>
                  <a:close/>
                  <a:moveTo>
                    <a:pt x="43311" y="173199"/>
                  </a:moveTo>
                  <a:lnTo>
                    <a:pt x="129892" y="173199"/>
                  </a:lnTo>
                  <a:cubicBezTo>
                    <a:pt x="141351" y="173199"/>
                    <a:pt x="152365" y="168622"/>
                    <a:pt x="160513" y="160511"/>
                  </a:cubicBezTo>
                  <a:cubicBezTo>
                    <a:pt x="168624" y="152400"/>
                    <a:pt x="173163" y="141387"/>
                    <a:pt x="173163" y="129891"/>
                  </a:cubicBezTo>
                  <a:lnTo>
                    <a:pt x="173163" y="43310"/>
                  </a:lnTo>
                  <a:lnTo>
                    <a:pt x="562831" y="43310"/>
                  </a:lnTo>
                  <a:lnTo>
                    <a:pt x="562831" y="424091"/>
                  </a:lnTo>
                  <a:cubicBezTo>
                    <a:pt x="542218" y="415682"/>
                    <a:pt x="520154" y="411330"/>
                    <a:pt x="497904" y="411330"/>
                  </a:cubicBezTo>
                  <a:cubicBezTo>
                    <a:pt x="490649" y="411367"/>
                    <a:pt x="483431" y="411888"/>
                    <a:pt x="476250" y="412817"/>
                  </a:cubicBezTo>
                  <a:lnTo>
                    <a:pt x="476250" y="259790"/>
                  </a:lnTo>
                  <a:cubicBezTo>
                    <a:pt x="476250" y="254059"/>
                    <a:pt x="473980" y="248553"/>
                    <a:pt x="469888" y="244497"/>
                  </a:cubicBezTo>
                  <a:cubicBezTo>
                    <a:pt x="465833" y="240441"/>
                    <a:pt x="460325" y="238135"/>
                    <a:pt x="454595" y="238135"/>
                  </a:cubicBezTo>
                  <a:lnTo>
                    <a:pt x="346363" y="238135"/>
                  </a:lnTo>
                  <a:cubicBezTo>
                    <a:pt x="334419" y="238135"/>
                    <a:pt x="324708" y="247845"/>
                    <a:pt x="324708" y="259789"/>
                  </a:cubicBezTo>
                  <a:lnTo>
                    <a:pt x="324708" y="541224"/>
                  </a:lnTo>
                  <a:lnTo>
                    <a:pt x="281436" y="541224"/>
                  </a:lnTo>
                  <a:lnTo>
                    <a:pt x="281436" y="346409"/>
                  </a:lnTo>
                  <a:cubicBezTo>
                    <a:pt x="281436" y="340642"/>
                    <a:pt x="279129" y="335135"/>
                    <a:pt x="275075" y="331080"/>
                  </a:cubicBezTo>
                  <a:cubicBezTo>
                    <a:pt x="271019" y="327024"/>
                    <a:pt x="265512" y="324754"/>
                    <a:pt x="259782" y="324754"/>
                  </a:cubicBezTo>
                  <a:lnTo>
                    <a:pt x="151550" y="324754"/>
                  </a:lnTo>
                  <a:cubicBezTo>
                    <a:pt x="139569" y="324754"/>
                    <a:pt x="129896" y="334428"/>
                    <a:pt x="129896" y="346408"/>
                  </a:cubicBezTo>
                  <a:lnTo>
                    <a:pt x="129896" y="541223"/>
                  </a:lnTo>
                  <a:cubicBezTo>
                    <a:pt x="117915" y="541223"/>
                    <a:pt x="108241" y="550896"/>
                    <a:pt x="108241" y="562877"/>
                  </a:cubicBezTo>
                  <a:cubicBezTo>
                    <a:pt x="108241" y="574820"/>
                    <a:pt x="117915" y="584531"/>
                    <a:pt x="129896" y="584531"/>
                  </a:cubicBezTo>
                  <a:lnTo>
                    <a:pt x="324710" y="584531"/>
                  </a:lnTo>
                  <a:cubicBezTo>
                    <a:pt x="324710" y="623896"/>
                    <a:pt x="338180" y="662108"/>
                    <a:pt x="362922" y="692764"/>
                  </a:cubicBezTo>
                  <a:lnTo>
                    <a:pt x="43310" y="692764"/>
                  </a:lnTo>
                  <a:close/>
                  <a:moveTo>
                    <a:pt x="432941" y="424087"/>
                  </a:moveTo>
                  <a:cubicBezTo>
                    <a:pt x="408012" y="434245"/>
                    <a:pt x="385763" y="450095"/>
                    <a:pt x="368015" y="470336"/>
                  </a:cubicBezTo>
                  <a:lnTo>
                    <a:pt x="368015" y="281436"/>
                  </a:lnTo>
                  <a:lnTo>
                    <a:pt x="432941" y="281436"/>
                  </a:lnTo>
                  <a:close/>
                  <a:moveTo>
                    <a:pt x="173166" y="541216"/>
                  </a:moveTo>
                  <a:lnTo>
                    <a:pt x="173166" y="368014"/>
                  </a:lnTo>
                  <a:lnTo>
                    <a:pt x="238092" y="368014"/>
                  </a:lnTo>
                  <a:lnTo>
                    <a:pt x="238092" y="541216"/>
                  </a:lnTo>
                  <a:close/>
                  <a:moveTo>
                    <a:pt x="367981" y="584525"/>
                  </a:moveTo>
                  <a:lnTo>
                    <a:pt x="368018" y="584525"/>
                  </a:lnTo>
                  <a:cubicBezTo>
                    <a:pt x="368018" y="531989"/>
                    <a:pt x="399644" y="484627"/>
                    <a:pt x="448199" y="464491"/>
                  </a:cubicBezTo>
                  <a:cubicBezTo>
                    <a:pt x="496718" y="444399"/>
                    <a:pt x="552603" y="455525"/>
                    <a:pt x="589731" y="492657"/>
                  </a:cubicBezTo>
                  <a:cubicBezTo>
                    <a:pt x="626901" y="529789"/>
                    <a:pt x="637989" y="585674"/>
                    <a:pt x="617897" y="634189"/>
                  </a:cubicBezTo>
                  <a:cubicBezTo>
                    <a:pt x="597804" y="682744"/>
                    <a:pt x="550440" y="714370"/>
                    <a:pt x="497901" y="714370"/>
                  </a:cubicBezTo>
                  <a:cubicBezTo>
                    <a:pt x="426203" y="714333"/>
                    <a:pt x="368084" y="656215"/>
                    <a:pt x="368008" y="5845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14" name="Freeform: Shape 113">
              <a:extLst>
                <a:ext uri="{FF2B5EF4-FFF2-40B4-BE49-F238E27FC236}">
                  <a16:creationId xmlns:a16="http://schemas.microsoft.com/office/drawing/2014/main" id="{4542DB95-D828-0B0D-700B-B498FDFCE364}"/>
                </a:ext>
              </a:extLst>
            </p:cNvPr>
            <p:cNvSpPr/>
            <p:nvPr/>
          </p:nvSpPr>
          <p:spPr>
            <a:xfrm>
              <a:off x="2557583" y="-674136"/>
              <a:ext cx="172651" cy="129631"/>
            </a:xfrm>
            <a:custGeom>
              <a:avLst/>
              <a:gdLst>
                <a:gd name="connsiteX0" fmla="*/ 135970 w 172651"/>
                <a:gd name="connsiteY0" fmla="*/ 6094 h 129631"/>
                <a:gd name="connsiteX1" fmla="*/ 64681 w 172651"/>
                <a:gd name="connsiteY1" fmla="*/ 77345 h 129631"/>
                <a:gd name="connsiteX2" fmla="*/ 36701 w 172651"/>
                <a:gd name="connsiteY2" fmla="*/ 49366 h 129631"/>
                <a:gd name="connsiteX3" fmla="*/ 6340 w 172651"/>
                <a:gd name="connsiteY3" fmla="*/ 49626 h 129631"/>
                <a:gd name="connsiteX4" fmla="*/ 6080 w 172651"/>
                <a:gd name="connsiteY4" fmla="*/ 79987 h 129631"/>
                <a:gd name="connsiteX5" fmla="*/ 49389 w 172651"/>
                <a:gd name="connsiteY5" fmla="*/ 123296 h 129631"/>
                <a:gd name="connsiteX6" fmla="*/ 79973 w 172651"/>
                <a:gd name="connsiteY6" fmla="*/ 123296 h 129631"/>
                <a:gd name="connsiteX7" fmla="*/ 166591 w 172651"/>
                <a:gd name="connsiteY7" fmla="*/ 36677 h 129631"/>
                <a:gd name="connsiteX8" fmla="*/ 166293 w 172651"/>
                <a:gd name="connsiteY8" fmla="*/ 6354 h 129631"/>
                <a:gd name="connsiteX9" fmla="*/ 135970 w 172651"/>
                <a:gd name="connsiteY9" fmla="*/ 6094 h 12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651" h="129631">
                  <a:moveTo>
                    <a:pt x="135970" y="6094"/>
                  </a:moveTo>
                  <a:lnTo>
                    <a:pt x="64681" y="77345"/>
                  </a:lnTo>
                  <a:lnTo>
                    <a:pt x="36701" y="49366"/>
                  </a:lnTo>
                  <a:cubicBezTo>
                    <a:pt x="28181" y="41180"/>
                    <a:pt x="14674" y="41291"/>
                    <a:pt x="6340" y="49626"/>
                  </a:cubicBezTo>
                  <a:cubicBezTo>
                    <a:pt x="-1994" y="57998"/>
                    <a:pt x="-2143" y="71504"/>
                    <a:pt x="6080" y="79987"/>
                  </a:cubicBezTo>
                  <a:lnTo>
                    <a:pt x="49389" y="123296"/>
                  </a:lnTo>
                  <a:cubicBezTo>
                    <a:pt x="57835" y="131743"/>
                    <a:pt x="71527" y="131743"/>
                    <a:pt x="79973" y="123296"/>
                  </a:cubicBezTo>
                  <a:lnTo>
                    <a:pt x="166591" y="36677"/>
                  </a:lnTo>
                  <a:cubicBezTo>
                    <a:pt x="174776" y="28195"/>
                    <a:pt x="174665" y="14688"/>
                    <a:pt x="166293" y="6354"/>
                  </a:cubicBezTo>
                  <a:cubicBezTo>
                    <a:pt x="157959" y="-2018"/>
                    <a:pt x="144452" y="-2129"/>
                    <a:pt x="135970" y="60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15" name="Freeform: Shape 114">
            <a:extLst>
              <a:ext uri="{FF2B5EF4-FFF2-40B4-BE49-F238E27FC236}">
                <a16:creationId xmlns:a16="http://schemas.microsoft.com/office/drawing/2014/main" id="{7166A04A-5B5A-997D-00CF-48B68296A7F8}"/>
              </a:ext>
            </a:extLst>
          </p:cNvPr>
          <p:cNvSpPr/>
          <p:nvPr/>
        </p:nvSpPr>
        <p:spPr>
          <a:xfrm>
            <a:off x="4785541" y="1333022"/>
            <a:ext cx="451344" cy="423498"/>
          </a:xfrm>
          <a:custGeom>
            <a:avLst/>
            <a:gdLst>
              <a:gd name="connsiteX0" fmla="*/ 54985 w 902281"/>
              <a:gd name="connsiteY0" fmla="*/ 334156 h 846613"/>
              <a:gd name="connsiteX1" fmla="*/ 42335 w 902281"/>
              <a:gd name="connsiteY1" fmla="*/ 342192 h 846613"/>
              <a:gd name="connsiteX2" fmla="*/ 34298 w 902281"/>
              <a:gd name="connsiteY2" fmla="*/ 329543 h 846613"/>
              <a:gd name="connsiteX3" fmla="*/ 183384 w 902281"/>
              <a:gd name="connsiteY3" fmla="*/ 92237 h 846613"/>
              <a:gd name="connsiteX4" fmla="*/ 447293 w 902281"/>
              <a:gd name="connsiteY4" fmla="*/ 0 h 846613"/>
              <a:gd name="connsiteX5" fmla="*/ 719317 w 902281"/>
              <a:gd name="connsiteY5" fmla="*/ 98975 h 846613"/>
              <a:gd name="connsiteX6" fmla="*/ 860183 w 902281"/>
              <a:gd name="connsiteY6" fmla="*/ 329393 h 846613"/>
              <a:gd name="connsiteX7" fmla="*/ 882656 w 902281"/>
              <a:gd name="connsiteY7" fmla="*/ 290475 h 846613"/>
              <a:gd name="connsiteX8" fmla="*/ 896980 w 902281"/>
              <a:gd name="connsiteY8" fmla="*/ 286569 h 846613"/>
              <a:gd name="connsiteX9" fmla="*/ 900887 w 902281"/>
              <a:gd name="connsiteY9" fmla="*/ 300893 h 846613"/>
              <a:gd name="connsiteX10" fmla="*/ 868889 w 902281"/>
              <a:gd name="connsiteY10" fmla="*/ 356220 h 846613"/>
              <a:gd name="connsiteX11" fmla="*/ 858248 w 902281"/>
              <a:gd name="connsiteY11" fmla="*/ 361429 h 846613"/>
              <a:gd name="connsiteX12" fmla="*/ 855755 w 902281"/>
              <a:gd name="connsiteY12" fmla="*/ 362248 h 846613"/>
              <a:gd name="connsiteX13" fmla="*/ 843626 w 902281"/>
              <a:gd name="connsiteY13" fmla="*/ 353913 h 846613"/>
              <a:gd name="connsiteX14" fmla="*/ 799200 w 902281"/>
              <a:gd name="connsiteY14" fmla="*/ 328241 h 846613"/>
              <a:gd name="connsiteX15" fmla="*/ 795405 w 902281"/>
              <a:gd name="connsiteY15" fmla="*/ 313804 h 846613"/>
              <a:gd name="connsiteX16" fmla="*/ 809841 w 902281"/>
              <a:gd name="connsiteY16" fmla="*/ 310010 h 846613"/>
              <a:gd name="connsiteX17" fmla="*/ 837820 w 902281"/>
              <a:gd name="connsiteY17" fmla="*/ 326157 h 846613"/>
              <a:gd name="connsiteX18" fmla="*/ 705881 w 902281"/>
              <a:gd name="connsiteY18" fmla="*/ 115122 h 846613"/>
              <a:gd name="connsiteX19" fmla="*/ 447401 w 902281"/>
              <a:gd name="connsiteY19" fmla="*/ 21062 h 846613"/>
              <a:gd name="connsiteX20" fmla="*/ 196626 w 902281"/>
              <a:gd name="connsiteY20" fmla="*/ 108685 h 846613"/>
              <a:gd name="connsiteX21" fmla="*/ 55056 w 902281"/>
              <a:gd name="connsiteY21" fmla="*/ 334084 h 846613"/>
              <a:gd name="connsiteX22" fmla="*/ 103131 w 902281"/>
              <a:gd name="connsiteY22" fmla="*/ 527189 h 846613"/>
              <a:gd name="connsiteX23" fmla="*/ 106926 w 902281"/>
              <a:gd name="connsiteY23" fmla="*/ 541625 h 846613"/>
              <a:gd name="connsiteX24" fmla="*/ 92490 w 902281"/>
              <a:gd name="connsiteY24" fmla="*/ 545420 h 846613"/>
              <a:gd name="connsiteX25" fmla="*/ 58185 w 902281"/>
              <a:gd name="connsiteY25" fmla="*/ 525552 h 846613"/>
              <a:gd name="connsiteX26" fmla="*/ 192535 w 902281"/>
              <a:gd name="connsiteY26" fmla="*/ 734511 h 846613"/>
              <a:gd name="connsiteX27" fmla="*/ 447291 w 902281"/>
              <a:gd name="connsiteY27" fmla="*/ 825446 h 846613"/>
              <a:gd name="connsiteX28" fmla="*/ 710085 w 902281"/>
              <a:gd name="connsiteY28" fmla="*/ 727776 h 846613"/>
              <a:gd name="connsiteX29" fmla="*/ 845331 w 902281"/>
              <a:gd name="connsiteY29" fmla="*/ 481726 h 846613"/>
              <a:gd name="connsiteX30" fmla="*/ 857274 w 902281"/>
              <a:gd name="connsiteY30" fmla="*/ 472797 h 846613"/>
              <a:gd name="connsiteX31" fmla="*/ 866204 w 902281"/>
              <a:gd name="connsiteY31" fmla="*/ 484740 h 846613"/>
              <a:gd name="connsiteX32" fmla="*/ 723920 w 902281"/>
              <a:gd name="connsiteY32" fmla="*/ 743734 h 846613"/>
              <a:gd name="connsiteX33" fmla="*/ 447285 w 902281"/>
              <a:gd name="connsiteY33" fmla="*/ 846614 h 846613"/>
              <a:gd name="connsiteX34" fmla="*/ 179175 w 902281"/>
              <a:gd name="connsiteY34" fmla="*/ 750878 h 846613"/>
              <a:gd name="connsiteX35" fmla="*/ 38310 w 902281"/>
              <a:gd name="connsiteY35" fmla="*/ 532699 h 846613"/>
              <a:gd name="connsiteX36" fmla="*/ 19670 w 902281"/>
              <a:gd name="connsiteY36" fmla="*/ 564883 h 846613"/>
              <a:gd name="connsiteX37" fmla="*/ 5234 w 902281"/>
              <a:gd name="connsiteY37" fmla="*/ 568678 h 846613"/>
              <a:gd name="connsiteX38" fmla="*/ 1439 w 902281"/>
              <a:gd name="connsiteY38" fmla="*/ 554242 h 846613"/>
              <a:gd name="connsiteX39" fmla="*/ 33139 w 902281"/>
              <a:gd name="connsiteY39" fmla="*/ 499399 h 846613"/>
              <a:gd name="connsiteX40" fmla="*/ 40543 w 902281"/>
              <a:gd name="connsiteY40" fmla="*/ 493780 h 846613"/>
              <a:gd name="connsiteX41" fmla="*/ 48245 w 902281"/>
              <a:gd name="connsiteY41" fmla="*/ 495269 h 846613"/>
              <a:gd name="connsiteX42" fmla="*/ 103199 w 902281"/>
              <a:gd name="connsiteY42" fmla="*/ 526969 h 846613"/>
              <a:gd name="connsiteX43" fmla="*/ 233471 w 902281"/>
              <a:gd name="connsiteY43" fmla="*/ 509218 h 846613"/>
              <a:gd name="connsiteX44" fmla="*/ 254643 w 902281"/>
              <a:gd name="connsiteY44" fmla="*/ 521162 h 846613"/>
              <a:gd name="connsiteX45" fmla="*/ 255461 w 902281"/>
              <a:gd name="connsiteY45" fmla="*/ 521980 h 846613"/>
              <a:gd name="connsiteX46" fmla="*/ 404251 w 902281"/>
              <a:gd name="connsiteY46" fmla="*/ 436069 h 846613"/>
              <a:gd name="connsiteX47" fmla="*/ 402428 w 902281"/>
              <a:gd name="connsiteY47" fmla="*/ 423345 h 846613"/>
              <a:gd name="connsiteX48" fmla="*/ 404251 w 902281"/>
              <a:gd name="connsiteY48" fmla="*/ 410620 h 846613"/>
              <a:gd name="connsiteX49" fmla="*/ 255461 w 902281"/>
              <a:gd name="connsiteY49" fmla="*/ 324710 h 846613"/>
              <a:gd name="connsiteX50" fmla="*/ 254643 w 902281"/>
              <a:gd name="connsiteY50" fmla="*/ 325529 h 846613"/>
              <a:gd name="connsiteX51" fmla="*/ 233471 w 902281"/>
              <a:gd name="connsiteY51" fmla="*/ 337472 h 846613"/>
              <a:gd name="connsiteX52" fmla="*/ 233471 w 902281"/>
              <a:gd name="connsiteY52" fmla="*/ 509332 h 846613"/>
              <a:gd name="connsiteX53" fmla="*/ 265954 w 902281"/>
              <a:gd name="connsiteY53" fmla="*/ 540212 h 846613"/>
              <a:gd name="connsiteX54" fmla="*/ 267777 w 902281"/>
              <a:gd name="connsiteY54" fmla="*/ 552936 h 846613"/>
              <a:gd name="connsiteX55" fmla="*/ 265954 w 902281"/>
              <a:gd name="connsiteY55" fmla="*/ 565661 h 846613"/>
              <a:gd name="connsiteX56" fmla="*/ 414744 w 902281"/>
              <a:gd name="connsiteY56" fmla="*/ 651571 h 846613"/>
              <a:gd name="connsiteX57" fmla="*/ 415562 w 902281"/>
              <a:gd name="connsiteY57" fmla="*/ 650753 h 846613"/>
              <a:gd name="connsiteX58" fmla="*/ 436733 w 902281"/>
              <a:gd name="connsiteY58" fmla="*/ 638810 h 846613"/>
              <a:gd name="connsiteX59" fmla="*/ 436733 w 902281"/>
              <a:gd name="connsiteY59" fmla="*/ 466950 h 846613"/>
              <a:gd name="connsiteX60" fmla="*/ 415562 w 902281"/>
              <a:gd name="connsiteY60" fmla="*/ 455007 h 846613"/>
              <a:gd name="connsiteX61" fmla="*/ 414744 w 902281"/>
              <a:gd name="connsiteY61" fmla="*/ 454188 h 846613"/>
              <a:gd name="connsiteX62" fmla="*/ 265954 w 902281"/>
              <a:gd name="connsiteY62" fmla="*/ 540098 h 846613"/>
              <a:gd name="connsiteX63" fmla="*/ 255424 w 902281"/>
              <a:gd name="connsiteY63" fmla="*/ 583818 h 846613"/>
              <a:gd name="connsiteX64" fmla="*/ 404214 w 902281"/>
              <a:gd name="connsiteY64" fmla="*/ 669729 h 846613"/>
              <a:gd name="connsiteX65" fmla="*/ 402391 w 902281"/>
              <a:gd name="connsiteY65" fmla="*/ 682453 h 846613"/>
              <a:gd name="connsiteX66" fmla="*/ 415525 w 902281"/>
              <a:gd name="connsiteY66" fmla="*/ 714228 h 846613"/>
              <a:gd name="connsiteX67" fmla="*/ 447299 w 902281"/>
              <a:gd name="connsiteY67" fmla="*/ 727362 h 846613"/>
              <a:gd name="connsiteX68" fmla="*/ 479074 w 902281"/>
              <a:gd name="connsiteY68" fmla="*/ 714228 h 846613"/>
              <a:gd name="connsiteX69" fmla="*/ 492208 w 902281"/>
              <a:gd name="connsiteY69" fmla="*/ 682453 h 846613"/>
              <a:gd name="connsiteX70" fmla="*/ 490385 w 902281"/>
              <a:gd name="connsiteY70" fmla="*/ 669729 h 846613"/>
              <a:gd name="connsiteX71" fmla="*/ 639175 w 902281"/>
              <a:gd name="connsiteY71" fmla="*/ 583818 h 846613"/>
              <a:gd name="connsiteX72" fmla="*/ 639993 w 902281"/>
              <a:gd name="connsiteY72" fmla="*/ 584636 h 846613"/>
              <a:gd name="connsiteX73" fmla="*/ 671767 w 902281"/>
              <a:gd name="connsiteY73" fmla="*/ 597770 h 846613"/>
              <a:gd name="connsiteX74" fmla="*/ 703542 w 902281"/>
              <a:gd name="connsiteY74" fmla="*/ 584636 h 846613"/>
              <a:gd name="connsiteX75" fmla="*/ 716676 w 902281"/>
              <a:gd name="connsiteY75" fmla="*/ 552862 h 846613"/>
              <a:gd name="connsiteX76" fmla="*/ 703542 w 902281"/>
              <a:gd name="connsiteY76" fmla="*/ 521088 h 846613"/>
              <a:gd name="connsiteX77" fmla="*/ 682370 w 902281"/>
              <a:gd name="connsiteY77" fmla="*/ 509144 h 846613"/>
              <a:gd name="connsiteX78" fmla="*/ 682370 w 902281"/>
              <a:gd name="connsiteY78" fmla="*/ 337285 h 846613"/>
              <a:gd name="connsiteX79" fmla="*/ 703542 w 902281"/>
              <a:gd name="connsiteY79" fmla="*/ 325341 h 846613"/>
              <a:gd name="connsiteX80" fmla="*/ 716676 w 902281"/>
              <a:gd name="connsiteY80" fmla="*/ 293567 h 846613"/>
              <a:gd name="connsiteX81" fmla="*/ 703542 w 902281"/>
              <a:gd name="connsiteY81" fmla="*/ 261792 h 846613"/>
              <a:gd name="connsiteX82" fmla="*/ 671767 w 902281"/>
              <a:gd name="connsiteY82" fmla="*/ 248658 h 846613"/>
              <a:gd name="connsiteX83" fmla="*/ 639993 w 902281"/>
              <a:gd name="connsiteY83" fmla="*/ 261792 h 846613"/>
              <a:gd name="connsiteX84" fmla="*/ 639175 w 902281"/>
              <a:gd name="connsiteY84" fmla="*/ 262611 h 846613"/>
              <a:gd name="connsiteX85" fmla="*/ 490385 w 902281"/>
              <a:gd name="connsiteY85" fmla="*/ 176701 h 846613"/>
              <a:gd name="connsiteX86" fmla="*/ 492208 w 902281"/>
              <a:gd name="connsiteY86" fmla="*/ 163976 h 846613"/>
              <a:gd name="connsiteX87" fmla="*/ 479074 w 902281"/>
              <a:gd name="connsiteY87" fmla="*/ 132202 h 846613"/>
              <a:gd name="connsiteX88" fmla="*/ 447299 w 902281"/>
              <a:gd name="connsiteY88" fmla="*/ 119068 h 846613"/>
              <a:gd name="connsiteX89" fmla="*/ 415525 w 902281"/>
              <a:gd name="connsiteY89" fmla="*/ 132202 h 846613"/>
              <a:gd name="connsiteX90" fmla="*/ 402391 w 902281"/>
              <a:gd name="connsiteY90" fmla="*/ 163976 h 846613"/>
              <a:gd name="connsiteX91" fmla="*/ 404214 w 902281"/>
              <a:gd name="connsiteY91" fmla="*/ 176701 h 846613"/>
              <a:gd name="connsiteX92" fmla="*/ 255424 w 902281"/>
              <a:gd name="connsiteY92" fmla="*/ 262611 h 846613"/>
              <a:gd name="connsiteX93" fmla="*/ 254606 w 902281"/>
              <a:gd name="connsiteY93" fmla="*/ 261792 h 846613"/>
              <a:gd name="connsiteX94" fmla="*/ 222831 w 902281"/>
              <a:gd name="connsiteY94" fmla="*/ 248658 h 846613"/>
              <a:gd name="connsiteX95" fmla="*/ 191057 w 902281"/>
              <a:gd name="connsiteY95" fmla="*/ 261792 h 846613"/>
              <a:gd name="connsiteX96" fmla="*/ 177923 w 902281"/>
              <a:gd name="connsiteY96" fmla="*/ 293567 h 846613"/>
              <a:gd name="connsiteX97" fmla="*/ 191057 w 902281"/>
              <a:gd name="connsiteY97" fmla="*/ 325341 h 846613"/>
              <a:gd name="connsiteX98" fmla="*/ 212228 w 902281"/>
              <a:gd name="connsiteY98" fmla="*/ 337285 h 846613"/>
              <a:gd name="connsiteX99" fmla="*/ 212228 w 902281"/>
              <a:gd name="connsiteY99" fmla="*/ 509144 h 846613"/>
              <a:gd name="connsiteX100" fmla="*/ 191057 w 902281"/>
              <a:gd name="connsiteY100" fmla="*/ 521088 h 846613"/>
              <a:gd name="connsiteX101" fmla="*/ 177923 w 902281"/>
              <a:gd name="connsiteY101" fmla="*/ 552862 h 846613"/>
              <a:gd name="connsiteX102" fmla="*/ 191057 w 902281"/>
              <a:gd name="connsiteY102" fmla="*/ 584636 h 846613"/>
              <a:gd name="connsiteX103" fmla="*/ 222831 w 902281"/>
              <a:gd name="connsiteY103" fmla="*/ 597770 h 846613"/>
              <a:gd name="connsiteX104" fmla="*/ 254606 w 902281"/>
              <a:gd name="connsiteY104" fmla="*/ 584636 h 846613"/>
              <a:gd name="connsiteX105" fmla="*/ 255424 w 902281"/>
              <a:gd name="connsiteY105" fmla="*/ 583818 h 846613"/>
              <a:gd name="connsiteX106" fmla="*/ 239686 w 902281"/>
              <a:gd name="connsiteY106" fmla="*/ 536119 h 846613"/>
              <a:gd name="connsiteX107" fmla="*/ 222831 w 902281"/>
              <a:gd name="connsiteY107" fmla="*/ 529198 h 846613"/>
              <a:gd name="connsiteX108" fmla="*/ 205977 w 902281"/>
              <a:gd name="connsiteY108" fmla="*/ 536119 h 846613"/>
              <a:gd name="connsiteX109" fmla="*/ 199056 w 902281"/>
              <a:gd name="connsiteY109" fmla="*/ 552973 h 846613"/>
              <a:gd name="connsiteX110" fmla="*/ 205977 w 902281"/>
              <a:gd name="connsiteY110" fmla="*/ 569828 h 846613"/>
              <a:gd name="connsiteX111" fmla="*/ 222831 w 902281"/>
              <a:gd name="connsiteY111" fmla="*/ 576749 h 846613"/>
              <a:gd name="connsiteX112" fmla="*/ 239686 w 902281"/>
              <a:gd name="connsiteY112" fmla="*/ 569828 h 846613"/>
              <a:gd name="connsiteX113" fmla="*/ 246606 w 902281"/>
              <a:gd name="connsiteY113" fmla="*/ 552973 h 846613"/>
              <a:gd name="connsiteX114" fmla="*/ 239686 w 902281"/>
              <a:gd name="connsiteY114" fmla="*/ 536119 h 846613"/>
              <a:gd name="connsiteX115" fmla="*/ 457865 w 902281"/>
              <a:gd name="connsiteY115" fmla="*/ 638884 h 846613"/>
              <a:gd name="connsiteX116" fmla="*/ 479036 w 902281"/>
              <a:gd name="connsiteY116" fmla="*/ 650828 h 846613"/>
              <a:gd name="connsiteX117" fmla="*/ 479855 w 902281"/>
              <a:gd name="connsiteY117" fmla="*/ 651646 h 846613"/>
              <a:gd name="connsiteX118" fmla="*/ 628645 w 902281"/>
              <a:gd name="connsiteY118" fmla="*/ 565735 h 846613"/>
              <a:gd name="connsiteX119" fmla="*/ 626822 w 902281"/>
              <a:gd name="connsiteY119" fmla="*/ 553011 h 846613"/>
              <a:gd name="connsiteX120" fmla="*/ 628645 w 902281"/>
              <a:gd name="connsiteY120" fmla="*/ 540286 h 846613"/>
              <a:gd name="connsiteX121" fmla="*/ 479855 w 902281"/>
              <a:gd name="connsiteY121" fmla="*/ 454375 h 846613"/>
              <a:gd name="connsiteX122" fmla="*/ 479036 w 902281"/>
              <a:gd name="connsiteY122" fmla="*/ 455195 h 846613"/>
              <a:gd name="connsiteX123" fmla="*/ 457865 w 902281"/>
              <a:gd name="connsiteY123" fmla="*/ 467138 h 846613"/>
              <a:gd name="connsiteX124" fmla="*/ 457865 w 902281"/>
              <a:gd name="connsiteY124" fmla="*/ 638998 h 846613"/>
              <a:gd name="connsiteX125" fmla="*/ 464154 w 902281"/>
              <a:gd name="connsiteY125" fmla="*/ 665636 h 846613"/>
              <a:gd name="connsiteX126" fmla="*/ 447299 w 902281"/>
              <a:gd name="connsiteY126" fmla="*/ 658715 h 846613"/>
              <a:gd name="connsiteX127" fmla="*/ 430445 w 902281"/>
              <a:gd name="connsiteY127" fmla="*/ 665636 h 846613"/>
              <a:gd name="connsiteX128" fmla="*/ 423524 w 902281"/>
              <a:gd name="connsiteY128" fmla="*/ 682491 h 846613"/>
              <a:gd name="connsiteX129" fmla="*/ 430445 w 902281"/>
              <a:gd name="connsiteY129" fmla="*/ 699345 h 846613"/>
              <a:gd name="connsiteX130" fmla="*/ 447299 w 902281"/>
              <a:gd name="connsiteY130" fmla="*/ 706266 h 846613"/>
              <a:gd name="connsiteX131" fmla="*/ 464154 w 902281"/>
              <a:gd name="connsiteY131" fmla="*/ 699345 h 846613"/>
              <a:gd name="connsiteX132" fmla="*/ 471074 w 902281"/>
              <a:gd name="connsiteY132" fmla="*/ 682491 h 846613"/>
              <a:gd name="connsiteX133" fmla="*/ 464154 w 902281"/>
              <a:gd name="connsiteY133" fmla="*/ 665636 h 846613"/>
              <a:gd name="connsiteX134" fmla="*/ 639214 w 902281"/>
              <a:gd name="connsiteY134" fmla="*/ 521980 h 846613"/>
              <a:gd name="connsiteX135" fmla="*/ 640032 w 902281"/>
              <a:gd name="connsiteY135" fmla="*/ 521162 h 846613"/>
              <a:gd name="connsiteX136" fmla="*/ 661203 w 902281"/>
              <a:gd name="connsiteY136" fmla="*/ 509218 h 846613"/>
              <a:gd name="connsiteX137" fmla="*/ 661203 w 902281"/>
              <a:gd name="connsiteY137" fmla="*/ 337359 h 846613"/>
              <a:gd name="connsiteX138" fmla="*/ 640032 w 902281"/>
              <a:gd name="connsiteY138" fmla="*/ 325415 h 846613"/>
              <a:gd name="connsiteX139" fmla="*/ 639214 w 902281"/>
              <a:gd name="connsiteY139" fmla="*/ 324596 h 846613"/>
              <a:gd name="connsiteX140" fmla="*/ 490424 w 902281"/>
              <a:gd name="connsiteY140" fmla="*/ 410507 h 846613"/>
              <a:gd name="connsiteX141" fmla="*/ 492247 w 902281"/>
              <a:gd name="connsiteY141" fmla="*/ 423231 h 846613"/>
              <a:gd name="connsiteX142" fmla="*/ 490424 w 902281"/>
              <a:gd name="connsiteY142" fmla="*/ 435956 h 846613"/>
              <a:gd name="connsiteX143" fmla="*/ 639214 w 902281"/>
              <a:gd name="connsiteY143" fmla="*/ 521867 h 846613"/>
              <a:gd name="connsiteX144" fmla="*/ 688550 w 902281"/>
              <a:gd name="connsiteY144" fmla="*/ 536119 h 846613"/>
              <a:gd name="connsiteX145" fmla="*/ 671696 w 902281"/>
              <a:gd name="connsiteY145" fmla="*/ 529198 h 846613"/>
              <a:gd name="connsiteX146" fmla="*/ 654841 w 902281"/>
              <a:gd name="connsiteY146" fmla="*/ 536119 h 846613"/>
              <a:gd name="connsiteX147" fmla="*/ 647920 w 902281"/>
              <a:gd name="connsiteY147" fmla="*/ 552973 h 846613"/>
              <a:gd name="connsiteX148" fmla="*/ 654841 w 902281"/>
              <a:gd name="connsiteY148" fmla="*/ 569828 h 846613"/>
              <a:gd name="connsiteX149" fmla="*/ 671696 w 902281"/>
              <a:gd name="connsiteY149" fmla="*/ 576749 h 846613"/>
              <a:gd name="connsiteX150" fmla="*/ 688550 w 902281"/>
              <a:gd name="connsiteY150" fmla="*/ 569828 h 846613"/>
              <a:gd name="connsiteX151" fmla="*/ 695470 w 902281"/>
              <a:gd name="connsiteY151" fmla="*/ 552973 h 846613"/>
              <a:gd name="connsiteX152" fmla="*/ 688550 w 902281"/>
              <a:gd name="connsiteY152" fmla="*/ 536119 h 846613"/>
              <a:gd name="connsiteX153" fmla="*/ 457864 w 902281"/>
              <a:gd name="connsiteY153" fmla="*/ 379585 h 846613"/>
              <a:gd name="connsiteX154" fmla="*/ 479036 w 902281"/>
              <a:gd name="connsiteY154" fmla="*/ 391528 h 846613"/>
              <a:gd name="connsiteX155" fmla="*/ 479854 w 902281"/>
              <a:gd name="connsiteY155" fmla="*/ 392347 h 846613"/>
              <a:gd name="connsiteX156" fmla="*/ 628644 w 902281"/>
              <a:gd name="connsiteY156" fmla="*/ 306436 h 846613"/>
              <a:gd name="connsiteX157" fmla="*/ 626821 w 902281"/>
              <a:gd name="connsiteY157" fmla="*/ 293711 h 846613"/>
              <a:gd name="connsiteX158" fmla="*/ 628644 w 902281"/>
              <a:gd name="connsiteY158" fmla="*/ 280987 h 846613"/>
              <a:gd name="connsiteX159" fmla="*/ 479854 w 902281"/>
              <a:gd name="connsiteY159" fmla="*/ 195076 h 846613"/>
              <a:gd name="connsiteX160" fmla="*/ 479036 w 902281"/>
              <a:gd name="connsiteY160" fmla="*/ 195895 h 846613"/>
              <a:gd name="connsiteX161" fmla="*/ 457864 w 902281"/>
              <a:gd name="connsiteY161" fmla="*/ 207839 h 846613"/>
              <a:gd name="connsiteX162" fmla="*/ 457864 w 902281"/>
              <a:gd name="connsiteY162" fmla="*/ 379698 h 846613"/>
              <a:gd name="connsiteX163" fmla="*/ 414742 w 902281"/>
              <a:gd name="connsiteY163" fmla="*/ 392310 h 846613"/>
              <a:gd name="connsiteX164" fmla="*/ 415560 w 902281"/>
              <a:gd name="connsiteY164" fmla="*/ 391491 h 846613"/>
              <a:gd name="connsiteX165" fmla="*/ 436731 w 902281"/>
              <a:gd name="connsiteY165" fmla="*/ 379548 h 846613"/>
              <a:gd name="connsiteX166" fmla="*/ 436731 w 902281"/>
              <a:gd name="connsiteY166" fmla="*/ 207688 h 846613"/>
              <a:gd name="connsiteX167" fmla="*/ 415560 w 902281"/>
              <a:gd name="connsiteY167" fmla="*/ 195745 h 846613"/>
              <a:gd name="connsiteX168" fmla="*/ 414742 w 902281"/>
              <a:gd name="connsiteY168" fmla="*/ 194926 h 846613"/>
              <a:gd name="connsiteX169" fmla="*/ 265952 w 902281"/>
              <a:gd name="connsiteY169" fmla="*/ 280837 h 846613"/>
              <a:gd name="connsiteX170" fmla="*/ 267775 w 902281"/>
              <a:gd name="connsiteY170" fmla="*/ 293561 h 846613"/>
              <a:gd name="connsiteX171" fmla="*/ 265952 w 902281"/>
              <a:gd name="connsiteY171" fmla="*/ 306285 h 846613"/>
              <a:gd name="connsiteX172" fmla="*/ 414742 w 902281"/>
              <a:gd name="connsiteY172" fmla="*/ 392196 h 846613"/>
              <a:gd name="connsiteX173" fmla="*/ 464153 w 902281"/>
              <a:gd name="connsiteY173" fmla="*/ 406448 h 846613"/>
              <a:gd name="connsiteX174" fmla="*/ 471073 w 902281"/>
              <a:gd name="connsiteY174" fmla="*/ 423303 h 846613"/>
              <a:gd name="connsiteX175" fmla="*/ 464153 w 902281"/>
              <a:gd name="connsiteY175" fmla="*/ 440157 h 846613"/>
              <a:gd name="connsiteX176" fmla="*/ 447298 w 902281"/>
              <a:gd name="connsiteY176" fmla="*/ 447078 h 846613"/>
              <a:gd name="connsiteX177" fmla="*/ 430444 w 902281"/>
              <a:gd name="connsiteY177" fmla="*/ 440157 h 846613"/>
              <a:gd name="connsiteX178" fmla="*/ 423523 w 902281"/>
              <a:gd name="connsiteY178" fmla="*/ 423303 h 846613"/>
              <a:gd name="connsiteX179" fmla="*/ 430444 w 902281"/>
              <a:gd name="connsiteY179" fmla="*/ 406448 h 846613"/>
              <a:gd name="connsiteX180" fmla="*/ 447298 w 902281"/>
              <a:gd name="connsiteY180" fmla="*/ 399528 h 846613"/>
              <a:gd name="connsiteX181" fmla="*/ 464153 w 902281"/>
              <a:gd name="connsiteY181" fmla="*/ 406448 h 846613"/>
              <a:gd name="connsiteX182" fmla="*/ 688552 w 902281"/>
              <a:gd name="connsiteY182" fmla="*/ 276927 h 846613"/>
              <a:gd name="connsiteX183" fmla="*/ 671698 w 902281"/>
              <a:gd name="connsiteY183" fmla="*/ 270007 h 846613"/>
              <a:gd name="connsiteX184" fmla="*/ 654843 w 902281"/>
              <a:gd name="connsiteY184" fmla="*/ 276927 h 846613"/>
              <a:gd name="connsiteX185" fmla="*/ 647922 w 902281"/>
              <a:gd name="connsiteY185" fmla="*/ 293782 h 846613"/>
              <a:gd name="connsiteX186" fmla="*/ 654843 w 902281"/>
              <a:gd name="connsiteY186" fmla="*/ 310636 h 846613"/>
              <a:gd name="connsiteX187" fmla="*/ 671698 w 902281"/>
              <a:gd name="connsiteY187" fmla="*/ 317557 h 846613"/>
              <a:gd name="connsiteX188" fmla="*/ 688552 w 902281"/>
              <a:gd name="connsiteY188" fmla="*/ 310636 h 846613"/>
              <a:gd name="connsiteX189" fmla="*/ 695472 w 902281"/>
              <a:gd name="connsiteY189" fmla="*/ 293782 h 846613"/>
              <a:gd name="connsiteX190" fmla="*/ 688552 w 902281"/>
              <a:gd name="connsiteY190" fmla="*/ 276927 h 846613"/>
              <a:gd name="connsiteX191" fmla="*/ 464153 w 902281"/>
              <a:gd name="connsiteY191" fmla="*/ 147264 h 846613"/>
              <a:gd name="connsiteX192" fmla="*/ 447298 w 902281"/>
              <a:gd name="connsiteY192" fmla="*/ 140343 h 846613"/>
              <a:gd name="connsiteX193" fmla="*/ 430444 w 902281"/>
              <a:gd name="connsiteY193" fmla="*/ 147264 h 846613"/>
              <a:gd name="connsiteX194" fmla="*/ 423523 w 902281"/>
              <a:gd name="connsiteY194" fmla="*/ 164118 h 846613"/>
              <a:gd name="connsiteX195" fmla="*/ 430444 w 902281"/>
              <a:gd name="connsiteY195" fmla="*/ 180973 h 846613"/>
              <a:gd name="connsiteX196" fmla="*/ 447298 w 902281"/>
              <a:gd name="connsiteY196" fmla="*/ 187893 h 846613"/>
              <a:gd name="connsiteX197" fmla="*/ 464153 w 902281"/>
              <a:gd name="connsiteY197" fmla="*/ 180973 h 846613"/>
              <a:gd name="connsiteX198" fmla="*/ 471073 w 902281"/>
              <a:gd name="connsiteY198" fmla="*/ 164118 h 846613"/>
              <a:gd name="connsiteX199" fmla="*/ 464153 w 902281"/>
              <a:gd name="connsiteY199" fmla="*/ 147264 h 846613"/>
              <a:gd name="connsiteX200" fmla="*/ 239687 w 902281"/>
              <a:gd name="connsiteY200" fmla="*/ 276927 h 846613"/>
              <a:gd name="connsiteX201" fmla="*/ 222832 w 902281"/>
              <a:gd name="connsiteY201" fmla="*/ 270007 h 846613"/>
              <a:gd name="connsiteX202" fmla="*/ 205978 w 902281"/>
              <a:gd name="connsiteY202" fmla="*/ 276927 h 846613"/>
              <a:gd name="connsiteX203" fmla="*/ 199057 w 902281"/>
              <a:gd name="connsiteY203" fmla="*/ 293782 h 846613"/>
              <a:gd name="connsiteX204" fmla="*/ 205978 w 902281"/>
              <a:gd name="connsiteY204" fmla="*/ 310636 h 846613"/>
              <a:gd name="connsiteX205" fmla="*/ 222832 w 902281"/>
              <a:gd name="connsiteY205" fmla="*/ 317557 h 846613"/>
              <a:gd name="connsiteX206" fmla="*/ 239687 w 902281"/>
              <a:gd name="connsiteY206" fmla="*/ 310636 h 846613"/>
              <a:gd name="connsiteX207" fmla="*/ 246606 w 902281"/>
              <a:gd name="connsiteY207" fmla="*/ 293782 h 846613"/>
              <a:gd name="connsiteX208" fmla="*/ 239687 w 902281"/>
              <a:gd name="connsiteY208" fmla="*/ 276927 h 84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902281" h="846613">
                <a:moveTo>
                  <a:pt x="54985" y="334156"/>
                </a:moveTo>
                <a:cubicBezTo>
                  <a:pt x="53683" y="339886"/>
                  <a:pt x="48065" y="343382"/>
                  <a:pt x="42335" y="342192"/>
                </a:cubicBezTo>
                <a:cubicBezTo>
                  <a:pt x="36605" y="340890"/>
                  <a:pt x="33108" y="335272"/>
                  <a:pt x="34298" y="329543"/>
                </a:cubicBezTo>
                <a:cubicBezTo>
                  <a:pt x="55841" y="234293"/>
                  <a:pt x="109493" y="151167"/>
                  <a:pt x="183384" y="92237"/>
                </a:cubicBezTo>
                <a:cubicBezTo>
                  <a:pt x="255789" y="34491"/>
                  <a:pt x="347499" y="0"/>
                  <a:pt x="447293" y="0"/>
                </a:cubicBezTo>
                <a:cubicBezTo>
                  <a:pt x="547049" y="0"/>
                  <a:pt x="645718" y="37207"/>
                  <a:pt x="719317" y="98975"/>
                </a:cubicBezTo>
                <a:cubicBezTo>
                  <a:pt x="788895" y="157315"/>
                  <a:pt x="839419" y="237754"/>
                  <a:pt x="860183" y="329393"/>
                </a:cubicBezTo>
                <a:lnTo>
                  <a:pt x="882656" y="290475"/>
                </a:lnTo>
                <a:cubicBezTo>
                  <a:pt x="885558" y="285452"/>
                  <a:pt x="891995" y="283666"/>
                  <a:pt x="896980" y="286569"/>
                </a:cubicBezTo>
                <a:cubicBezTo>
                  <a:pt x="902004" y="289471"/>
                  <a:pt x="903790" y="295908"/>
                  <a:pt x="900887" y="300893"/>
                </a:cubicBezTo>
                <a:lnTo>
                  <a:pt x="868889" y="356220"/>
                </a:lnTo>
                <a:cubicBezTo>
                  <a:pt x="866693" y="360015"/>
                  <a:pt x="862378" y="362025"/>
                  <a:pt x="858248" y="361429"/>
                </a:cubicBezTo>
                <a:cubicBezTo>
                  <a:pt x="857430" y="361838"/>
                  <a:pt x="856648" y="362025"/>
                  <a:pt x="855755" y="362248"/>
                </a:cubicBezTo>
                <a:cubicBezTo>
                  <a:pt x="850136" y="363253"/>
                  <a:pt x="844742" y="359457"/>
                  <a:pt x="843626" y="353913"/>
                </a:cubicBezTo>
                <a:lnTo>
                  <a:pt x="799200" y="328241"/>
                </a:lnTo>
                <a:cubicBezTo>
                  <a:pt x="794177" y="325338"/>
                  <a:pt x="792466" y="318827"/>
                  <a:pt x="795405" y="313804"/>
                </a:cubicBezTo>
                <a:cubicBezTo>
                  <a:pt x="798307" y="308782"/>
                  <a:pt x="804818" y="307070"/>
                  <a:pt x="809841" y="310010"/>
                </a:cubicBezTo>
                <a:lnTo>
                  <a:pt x="837820" y="326157"/>
                </a:lnTo>
                <a:cubicBezTo>
                  <a:pt x="817060" y="242330"/>
                  <a:pt x="769955" y="168957"/>
                  <a:pt x="705881" y="115122"/>
                </a:cubicBezTo>
                <a:cubicBezTo>
                  <a:pt x="636007" y="56484"/>
                  <a:pt x="545851" y="21062"/>
                  <a:pt x="447401" y="21062"/>
                </a:cubicBezTo>
                <a:cubicBezTo>
                  <a:pt x="348951" y="21062"/>
                  <a:pt x="265426" y="53841"/>
                  <a:pt x="196626" y="108685"/>
                </a:cubicBezTo>
                <a:cubicBezTo>
                  <a:pt x="126454" y="164644"/>
                  <a:pt x="75516" y="243520"/>
                  <a:pt x="55056" y="334084"/>
                </a:cubicBezTo>
                <a:close/>
                <a:moveTo>
                  <a:pt x="103131" y="527189"/>
                </a:moveTo>
                <a:cubicBezTo>
                  <a:pt x="108154" y="530092"/>
                  <a:pt x="109866" y="536603"/>
                  <a:pt x="106926" y="541625"/>
                </a:cubicBezTo>
                <a:cubicBezTo>
                  <a:pt x="104025" y="546648"/>
                  <a:pt x="97588" y="548360"/>
                  <a:pt x="92490" y="545420"/>
                </a:cubicBezTo>
                <a:lnTo>
                  <a:pt x="58185" y="525552"/>
                </a:lnTo>
                <a:cubicBezTo>
                  <a:pt x="80026" y="608784"/>
                  <a:pt x="127874" y="681448"/>
                  <a:pt x="192535" y="734511"/>
                </a:cubicBezTo>
                <a:cubicBezTo>
                  <a:pt x="261926" y="791364"/>
                  <a:pt x="350669" y="825446"/>
                  <a:pt x="447291" y="825446"/>
                </a:cubicBezTo>
                <a:cubicBezTo>
                  <a:pt x="543950" y="825446"/>
                  <a:pt x="639610" y="788648"/>
                  <a:pt x="710085" y="727776"/>
                </a:cubicBezTo>
                <a:cubicBezTo>
                  <a:pt x="781560" y="666012"/>
                  <a:pt x="831120" y="579577"/>
                  <a:pt x="845331" y="481726"/>
                </a:cubicBezTo>
                <a:cubicBezTo>
                  <a:pt x="846150" y="475923"/>
                  <a:pt x="851545" y="471904"/>
                  <a:pt x="857274" y="472797"/>
                </a:cubicBezTo>
                <a:cubicBezTo>
                  <a:pt x="863079" y="473616"/>
                  <a:pt x="867096" y="479011"/>
                  <a:pt x="866204" y="484740"/>
                </a:cubicBezTo>
                <a:cubicBezTo>
                  <a:pt x="851172" y="587801"/>
                  <a:pt x="799119" y="678736"/>
                  <a:pt x="723920" y="743734"/>
                </a:cubicBezTo>
                <a:cubicBezTo>
                  <a:pt x="649728" y="807805"/>
                  <a:pt x="553060" y="846614"/>
                  <a:pt x="447285" y="846614"/>
                </a:cubicBezTo>
                <a:cubicBezTo>
                  <a:pt x="341510" y="846614"/>
                  <a:pt x="252175" y="810709"/>
                  <a:pt x="179175" y="750878"/>
                </a:cubicBezTo>
                <a:cubicBezTo>
                  <a:pt x="111607" y="695551"/>
                  <a:pt x="61456" y="619652"/>
                  <a:pt x="38310" y="532699"/>
                </a:cubicBezTo>
                <a:lnTo>
                  <a:pt x="19670" y="564883"/>
                </a:lnTo>
                <a:cubicBezTo>
                  <a:pt x="16768" y="569906"/>
                  <a:pt x="10331" y="571618"/>
                  <a:pt x="5234" y="568678"/>
                </a:cubicBezTo>
                <a:cubicBezTo>
                  <a:pt x="211" y="565776"/>
                  <a:pt x="-1501" y="559265"/>
                  <a:pt x="1439" y="554242"/>
                </a:cubicBezTo>
                <a:lnTo>
                  <a:pt x="33139" y="499399"/>
                </a:lnTo>
                <a:cubicBezTo>
                  <a:pt x="34553" y="496608"/>
                  <a:pt x="37232" y="494488"/>
                  <a:pt x="40543" y="493780"/>
                </a:cubicBezTo>
                <a:cubicBezTo>
                  <a:pt x="43334" y="493297"/>
                  <a:pt x="46050" y="493780"/>
                  <a:pt x="48245" y="495269"/>
                </a:cubicBezTo>
                <a:lnTo>
                  <a:pt x="103199" y="526969"/>
                </a:lnTo>
                <a:close/>
                <a:moveTo>
                  <a:pt x="233471" y="509218"/>
                </a:moveTo>
                <a:cubicBezTo>
                  <a:pt x="241583" y="511227"/>
                  <a:pt x="248912" y="515320"/>
                  <a:pt x="254643" y="521162"/>
                </a:cubicBezTo>
                <a:lnTo>
                  <a:pt x="255461" y="521980"/>
                </a:lnTo>
                <a:lnTo>
                  <a:pt x="404251" y="436069"/>
                </a:lnTo>
                <a:cubicBezTo>
                  <a:pt x="403060" y="432052"/>
                  <a:pt x="402428" y="427735"/>
                  <a:pt x="402428" y="423345"/>
                </a:cubicBezTo>
                <a:cubicBezTo>
                  <a:pt x="402428" y="418918"/>
                  <a:pt x="403023" y="414639"/>
                  <a:pt x="404251" y="410620"/>
                </a:cubicBezTo>
                <a:lnTo>
                  <a:pt x="255461" y="324710"/>
                </a:lnTo>
                <a:lnTo>
                  <a:pt x="254643" y="325529"/>
                </a:lnTo>
                <a:cubicBezTo>
                  <a:pt x="248912" y="331258"/>
                  <a:pt x="241620" y="335463"/>
                  <a:pt x="233471" y="337472"/>
                </a:cubicBezTo>
                <a:lnTo>
                  <a:pt x="233471" y="509332"/>
                </a:lnTo>
                <a:close/>
                <a:moveTo>
                  <a:pt x="265954" y="540212"/>
                </a:moveTo>
                <a:cubicBezTo>
                  <a:pt x="267144" y="544230"/>
                  <a:pt x="267777" y="548546"/>
                  <a:pt x="267777" y="552936"/>
                </a:cubicBezTo>
                <a:cubicBezTo>
                  <a:pt x="267777" y="557363"/>
                  <a:pt x="267181" y="561643"/>
                  <a:pt x="265954" y="565661"/>
                </a:cubicBezTo>
                <a:lnTo>
                  <a:pt x="414744" y="651571"/>
                </a:lnTo>
                <a:cubicBezTo>
                  <a:pt x="414744" y="651571"/>
                  <a:pt x="415228" y="651088"/>
                  <a:pt x="415562" y="650753"/>
                </a:cubicBezTo>
                <a:cubicBezTo>
                  <a:pt x="421292" y="645023"/>
                  <a:pt x="428584" y="640819"/>
                  <a:pt x="436733" y="638810"/>
                </a:cubicBezTo>
                <a:lnTo>
                  <a:pt x="436733" y="466950"/>
                </a:lnTo>
                <a:cubicBezTo>
                  <a:pt x="428623" y="464941"/>
                  <a:pt x="421292" y="460848"/>
                  <a:pt x="415562" y="455007"/>
                </a:cubicBezTo>
                <a:lnTo>
                  <a:pt x="414744" y="454188"/>
                </a:lnTo>
                <a:lnTo>
                  <a:pt x="265954" y="540098"/>
                </a:lnTo>
                <a:close/>
                <a:moveTo>
                  <a:pt x="255424" y="583818"/>
                </a:moveTo>
                <a:lnTo>
                  <a:pt x="404214" y="669729"/>
                </a:lnTo>
                <a:cubicBezTo>
                  <a:pt x="403023" y="673748"/>
                  <a:pt x="402391" y="678063"/>
                  <a:pt x="402391" y="682453"/>
                </a:cubicBezTo>
                <a:cubicBezTo>
                  <a:pt x="402391" y="694881"/>
                  <a:pt x="407413" y="706117"/>
                  <a:pt x="415525" y="714228"/>
                </a:cubicBezTo>
                <a:cubicBezTo>
                  <a:pt x="423636" y="722339"/>
                  <a:pt x="434872" y="727362"/>
                  <a:pt x="447299" y="727362"/>
                </a:cubicBezTo>
                <a:cubicBezTo>
                  <a:pt x="459726" y="727362"/>
                  <a:pt x="470963" y="722339"/>
                  <a:pt x="479074" y="714228"/>
                </a:cubicBezTo>
                <a:cubicBezTo>
                  <a:pt x="487184" y="706116"/>
                  <a:pt x="492208" y="694881"/>
                  <a:pt x="492208" y="682453"/>
                </a:cubicBezTo>
                <a:cubicBezTo>
                  <a:pt x="492208" y="678026"/>
                  <a:pt x="491612" y="673747"/>
                  <a:pt x="490385" y="669729"/>
                </a:cubicBezTo>
                <a:lnTo>
                  <a:pt x="639175" y="583818"/>
                </a:lnTo>
                <a:cubicBezTo>
                  <a:pt x="639175" y="583818"/>
                  <a:pt x="639658" y="584302"/>
                  <a:pt x="639993" y="584636"/>
                </a:cubicBezTo>
                <a:cubicBezTo>
                  <a:pt x="648104" y="592748"/>
                  <a:pt x="659340" y="597770"/>
                  <a:pt x="671767" y="597770"/>
                </a:cubicBezTo>
                <a:cubicBezTo>
                  <a:pt x="684195" y="597770"/>
                  <a:pt x="695431" y="592748"/>
                  <a:pt x="703542" y="584636"/>
                </a:cubicBezTo>
                <a:cubicBezTo>
                  <a:pt x="711652" y="576526"/>
                  <a:pt x="716676" y="565289"/>
                  <a:pt x="716676" y="552862"/>
                </a:cubicBezTo>
                <a:cubicBezTo>
                  <a:pt x="716676" y="540435"/>
                  <a:pt x="711653" y="529198"/>
                  <a:pt x="703542" y="521088"/>
                </a:cubicBezTo>
                <a:cubicBezTo>
                  <a:pt x="697812" y="515358"/>
                  <a:pt x="690519" y="511153"/>
                  <a:pt x="682370" y="509144"/>
                </a:cubicBezTo>
                <a:lnTo>
                  <a:pt x="682370" y="337285"/>
                </a:lnTo>
                <a:cubicBezTo>
                  <a:pt x="690482" y="335276"/>
                  <a:pt x="697811" y="331183"/>
                  <a:pt x="703542" y="325341"/>
                </a:cubicBezTo>
                <a:cubicBezTo>
                  <a:pt x="711653" y="317231"/>
                  <a:pt x="716676" y="305994"/>
                  <a:pt x="716676" y="293567"/>
                </a:cubicBezTo>
                <a:cubicBezTo>
                  <a:pt x="716676" y="281139"/>
                  <a:pt x="711653" y="269903"/>
                  <a:pt x="703542" y="261792"/>
                </a:cubicBezTo>
                <a:cubicBezTo>
                  <a:pt x="695431" y="253682"/>
                  <a:pt x="684195" y="248658"/>
                  <a:pt x="671767" y="248658"/>
                </a:cubicBezTo>
                <a:cubicBezTo>
                  <a:pt x="659340" y="248658"/>
                  <a:pt x="648103" y="253682"/>
                  <a:pt x="639993" y="261792"/>
                </a:cubicBezTo>
                <a:lnTo>
                  <a:pt x="639175" y="262611"/>
                </a:lnTo>
                <a:lnTo>
                  <a:pt x="490385" y="176701"/>
                </a:lnTo>
                <a:cubicBezTo>
                  <a:pt x="491575" y="172682"/>
                  <a:pt x="492208" y="168366"/>
                  <a:pt x="492208" y="163976"/>
                </a:cubicBezTo>
                <a:cubicBezTo>
                  <a:pt x="492208" y="151549"/>
                  <a:pt x="487184" y="140312"/>
                  <a:pt x="479074" y="132202"/>
                </a:cubicBezTo>
                <a:cubicBezTo>
                  <a:pt x="470962" y="124090"/>
                  <a:pt x="459726" y="119068"/>
                  <a:pt x="447299" y="119068"/>
                </a:cubicBezTo>
                <a:cubicBezTo>
                  <a:pt x="434872" y="119068"/>
                  <a:pt x="423635" y="124090"/>
                  <a:pt x="415525" y="132202"/>
                </a:cubicBezTo>
                <a:cubicBezTo>
                  <a:pt x="407413" y="140312"/>
                  <a:pt x="402391" y="151549"/>
                  <a:pt x="402391" y="163976"/>
                </a:cubicBezTo>
                <a:cubicBezTo>
                  <a:pt x="402391" y="168403"/>
                  <a:pt x="402986" y="172682"/>
                  <a:pt x="404214" y="176701"/>
                </a:cubicBezTo>
                <a:lnTo>
                  <a:pt x="255424" y="262611"/>
                </a:lnTo>
                <a:lnTo>
                  <a:pt x="254606" y="261792"/>
                </a:lnTo>
                <a:cubicBezTo>
                  <a:pt x="246494" y="253682"/>
                  <a:pt x="235258" y="248658"/>
                  <a:pt x="222831" y="248658"/>
                </a:cubicBezTo>
                <a:cubicBezTo>
                  <a:pt x="210404" y="248658"/>
                  <a:pt x="199167" y="253682"/>
                  <a:pt x="191057" y="261792"/>
                </a:cubicBezTo>
                <a:cubicBezTo>
                  <a:pt x="182945" y="269904"/>
                  <a:pt x="177923" y="281139"/>
                  <a:pt x="177923" y="293567"/>
                </a:cubicBezTo>
                <a:cubicBezTo>
                  <a:pt x="177923" y="305994"/>
                  <a:pt x="182945" y="317231"/>
                  <a:pt x="191057" y="325341"/>
                </a:cubicBezTo>
                <a:cubicBezTo>
                  <a:pt x="196786" y="331071"/>
                  <a:pt x="204079" y="335276"/>
                  <a:pt x="212228" y="337285"/>
                </a:cubicBezTo>
                <a:lnTo>
                  <a:pt x="212228" y="509144"/>
                </a:lnTo>
                <a:cubicBezTo>
                  <a:pt x="204116" y="511154"/>
                  <a:pt x="196787" y="515247"/>
                  <a:pt x="191057" y="521088"/>
                </a:cubicBezTo>
                <a:cubicBezTo>
                  <a:pt x="182945" y="529199"/>
                  <a:pt x="177923" y="540435"/>
                  <a:pt x="177923" y="552862"/>
                </a:cubicBezTo>
                <a:cubicBezTo>
                  <a:pt x="177923" y="565289"/>
                  <a:pt x="182945" y="576526"/>
                  <a:pt x="191057" y="584636"/>
                </a:cubicBezTo>
                <a:cubicBezTo>
                  <a:pt x="199167" y="592748"/>
                  <a:pt x="210404" y="597770"/>
                  <a:pt x="222831" y="597770"/>
                </a:cubicBezTo>
                <a:cubicBezTo>
                  <a:pt x="235258" y="597770"/>
                  <a:pt x="246495" y="592748"/>
                  <a:pt x="254606" y="584636"/>
                </a:cubicBezTo>
                <a:cubicBezTo>
                  <a:pt x="254903" y="584339"/>
                  <a:pt x="255088" y="584153"/>
                  <a:pt x="255424" y="583818"/>
                </a:cubicBezTo>
                <a:close/>
                <a:moveTo>
                  <a:pt x="239686" y="536119"/>
                </a:moveTo>
                <a:cubicBezTo>
                  <a:pt x="235370" y="531803"/>
                  <a:pt x="229454" y="529198"/>
                  <a:pt x="222831" y="529198"/>
                </a:cubicBezTo>
                <a:cubicBezTo>
                  <a:pt x="216208" y="529198"/>
                  <a:pt x="210292" y="531915"/>
                  <a:pt x="205977" y="536119"/>
                </a:cubicBezTo>
                <a:cubicBezTo>
                  <a:pt x="201661" y="540435"/>
                  <a:pt x="199056" y="546351"/>
                  <a:pt x="199056" y="552973"/>
                </a:cubicBezTo>
                <a:cubicBezTo>
                  <a:pt x="199056" y="559596"/>
                  <a:pt x="201772" y="565512"/>
                  <a:pt x="205977" y="569828"/>
                </a:cubicBezTo>
                <a:cubicBezTo>
                  <a:pt x="210181" y="574144"/>
                  <a:pt x="216208" y="576749"/>
                  <a:pt x="222831" y="576749"/>
                </a:cubicBezTo>
                <a:cubicBezTo>
                  <a:pt x="229454" y="576749"/>
                  <a:pt x="235370" y="574032"/>
                  <a:pt x="239686" y="569828"/>
                </a:cubicBezTo>
                <a:cubicBezTo>
                  <a:pt x="244001" y="565512"/>
                  <a:pt x="246606" y="559596"/>
                  <a:pt x="246606" y="552973"/>
                </a:cubicBezTo>
                <a:cubicBezTo>
                  <a:pt x="246606" y="546351"/>
                  <a:pt x="243890" y="540435"/>
                  <a:pt x="239686" y="536119"/>
                </a:cubicBezTo>
                <a:close/>
                <a:moveTo>
                  <a:pt x="457865" y="638884"/>
                </a:moveTo>
                <a:cubicBezTo>
                  <a:pt x="465977" y="640893"/>
                  <a:pt x="473306" y="644986"/>
                  <a:pt x="479036" y="650828"/>
                </a:cubicBezTo>
                <a:lnTo>
                  <a:pt x="479855" y="651646"/>
                </a:lnTo>
                <a:lnTo>
                  <a:pt x="628645" y="565735"/>
                </a:lnTo>
                <a:cubicBezTo>
                  <a:pt x="627454" y="561717"/>
                  <a:pt x="626822" y="557401"/>
                  <a:pt x="626822" y="553011"/>
                </a:cubicBezTo>
                <a:cubicBezTo>
                  <a:pt x="626822" y="548583"/>
                  <a:pt x="627417" y="544305"/>
                  <a:pt x="628645" y="540286"/>
                </a:cubicBezTo>
                <a:lnTo>
                  <a:pt x="479855" y="454375"/>
                </a:lnTo>
                <a:lnTo>
                  <a:pt x="479036" y="455195"/>
                </a:lnTo>
                <a:cubicBezTo>
                  <a:pt x="473306" y="460924"/>
                  <a:pt x="466014" y="465129"/>
                  <a:pt x="457865" y="467138"/>
                </a:cubicBezTo>
                <a:lnTo>
                  <a:pt x="457865" y="638998"/>
                </a:lnTo>
                <a:close/>
                <a:moveTo>
                  <a:pt x="464154" y="665636"/>
                </a:moveTo>
                <a:cubicBezTo>
                  <a:pt x="459837" y="661320"/>
                  <a:pt x="453922" y="658715"/>
                  <a:pt x="447299" y="658715"/>
                </a:cubicBezTo>
                <a:cubicBezTo>
                  <a:pt x="440675" y="658715"/>
                  <a:pt x="434760" y="661432"/>
                  <a:pt x="430445" y="665636"/>
                </a:cubicBezTo>
                <a:cubicBezTo>
                  <a:pt x="426128" y="669952"/>
                  <a:pt x="423524" y="675868"/>
                  <a:pt x="423524" y="682491"/>
                </a:cubicBezTo>
                <a:cubicBezTo>
                  <a:pt x="423524" y="689113"/>
                  <a:pt x="426240" y="695029"/>
                  <a:pt x="430445" y="699345"/>
                </a:cubicBezTo>
                <a:cubicBezTo>
                  <a:pt x="434649" y="703661"/>
                  <a:pt x="440676" y="706266"/>
                  <a:pt x="447299" y="706266"/>
                </a:cubicBezTo>
                <a:cubicBezTo>
                  <a:pt x="453922" y="706266"/>
                  <a:pt x="459838" y="703549"/>
                  <a:pt x="464154" y="699345"/>
                </a:cubicBezTo>
                <a:cubicBezTo>
                  <a:pt x="468469" y="695029"/>
                  <a:pt x="471074" y="689113"/>
                  <a:pt x="471074" y="682491"/>
                </a:cubicBezTo>
                <a:cubicBezTo>
                  <a:pt x="471074" y="675868"/>
                  <a:pt x="468358" y="669952"/>
                  <a:pt x="464154" y="665636"/>
                </a:cubicBezTo>
                <a:close/>
                <a:moveTo>
                  <a:pt x="639214" y="521980"/>
                </a:moveTo>
                <a:lnTo>
                  <a:pt x="640032" y="521162"/>
                </a:lnTo>
                <a:cubicBezTo>
                  <a:pt x="645762" y="515432"/>
                  <a:pt x="653054" y="511227"/>
                  <a:pt x="661203" y="509218"/>
                </a:cubicBezTo>
                <a:lnTo>
                  <a:pt x="661203" y="337359"/>
                </a:lnTo>
                <a:cubicBezTo>
                  <a:pt x="653092" y="335349"/>
                  <a:pt x="645762" y="331256"/>
                  <a:pt x="640032" y="325415"/>
                </a:cubicBezTo>
                <a:lnTo>
                  <a:pt x="639214" y="324596"/>
                </a:lnTo>
                <a:lnTo>
                  <a:pt x="490424" y="410507"/>
                </a:lnTo>
                <a:cubicBezTo>
                  <a:pt x="491614" y="414526"/>
                  <a:pt x="492247" y="418841"/>
                  <a:pt x="492247" y="423231"/>
                </a:cubicBezTo>
                <a:cubicBezTo>
                  <a:pt x="492247" y="427660"/>
                  <a:pt x="491651" y="431938"/>
                  <a:pt x="490424" y="435956"/>
                </a:cubicBezTo>
                <a:lnTo>
                  <a:pt x="639214" y="521867"/>
                </a:lnTo>
                <a:close/>
                <a:moveTo>
                  <a:pt x="688550" y="536119"/>
                </a:moveTo>
                <a:cubicBezTo>
                  <a:pt x="684234" y="531803"/>
                  <a:pt x="678319" y="529198"/>
                  <a:pt x="671696" y="529198"/>
                </a:cubicBezTo>
                <a:cubicBezTo>
                  <a:pt x="665073" y="529198"/>
                  <a:pt x="659157" y="531915"/>
                  <a:pt x="654841" y="536119"/>
                </a:cubicBezTo>
                <a:cubicBezTo>
                  <a:pt x="650525" y="540435"/>
                  <a:pt x="647920" y="546351"/>
                  <a:pt x="647920" y="552973"/>
                </a:cubicBezTo>
                <a:cubicBezTo>
                  <a:pt x="647920" y="559596"/>
                  <a:pt x="650637" y="565512"/>
                  <a:pt x="654841" y="569828"/>
                </a:cubicBezTo>
                <a:cubicBezTo>
                  <a:pt x="659046" y="574144"/>
                  <a:pt x="665073" y="576749"/>
                  <a:pt x="671696" y="576749"/>
                </a:cubicBezTo>
                <a:cubicBezTo>
                  <a:pt x="678319" y="576749"/>
                  <a:pt x="684235" y="574032"/>
                  <a:pt x="688550" y="569828"/>
                </a:cubicBezTo>
                <a:cubicBezTo>
                  <a:pt x="692866" y="565512"/>
                  <a:pt x="695470" y="559596"/>
                  <a:pt x="695470" y="552973"/>
                </a:cubicBezTo>
                <a:cubicBezTo>
                  <a:pt x="695470" y="546351"/>
                  <a:pt x="692755" y="540435"/>
                  <a:pt x="688550" y="536119"/>
                </a:cubicBezTo>
                <a:close/>
                <a:moveTo>
                  <a:pt x="457864" y="379585"/>
                </a:moveTo>
                <a:cubicBezTo>
                  <a:pt x="465975" y="381594"/>
                  <a:pt x="473305" y="385687"/>
                  <a:pt x="479036" y="391528"/>
                </a:cubicBezTo>
                <a:cubicBezTo>
                  <a:pt x="479333" y="391826"/>
                  <a:pt x="479518" y="392012"/>
                  <a:pt x="479854" y="392347"/>
                </a:cubicBezTo>
                <a:lnTo>
                  <a:pt x="628644" y="306436"/>
                </a:lnTo>
                <a:cubicBezTo>
                  <a:pt x="627453" y="302418"/>
                  <a:pt x="626821" y="298102"/>
                  <a:pt x="626821" y="293711"/>
                </a:cubicBezTo>
                <a:cubicBezTo>
                  <a:pt x="626821" y="289284"/>
                  <a:pt x="627416" y="285006"/>
                  <a:pt x="628644" y="280987"/>
                </a:cubicBezTo>
                <a:lnTo>
                  <a:pt x="479854" y="195076"/>
                </a:lnTo>
                <a:cubicBezTo>
                  <a:pt x="479854" y="195076"/>
                  <a:pt x="479370" y="195560"/>
                  <a:pt x="479036" y="195895"/>
                </a:cubicBezTo>
                <a:cubicBezTo>
                  <a:pt x="473305" y="201625"/>
                  <a:pt x="466013" y="205830"/>
                  <a:pt x="457864" y="207839"/>
                </a:cubicBezTo>
                <a:lnTo>
                  <a:pt x="457864" y="379698"/>
                </a:lnTo>
                <a:close/>
                <a:moveTo>
                  <a:pt x="414742" y="392310"/>
                </a:moveTo>
                <a:cubicBezTo>
                  <a:pt x="414742" y="392310"/>
                  <a:pt x="415225" y="391826"/>
                  <a:pt x="415560" y="391491"/>
                </a:cubicBezTo>
                <a:cubicBezTo>
                  <a:pt x="421290" y="385761"/>
                  <a:pt x="428583" y="381557"/>
                  <a:pt x="436731" y="379548"/>
                </a:cubicBezTo>
                <a:lnTo>
                  <a:pt x="436731" y="207688"/>
                </a:lnTo>
                <a:cubicBezTo>
                  <a:pt x="428620" y="205679"/>
                  <a:pt x="421290" y="201586"/>
                  <a:pt x="415560" y="195745"/>
                </a:cubicBezTo>
                <a:lnTo>
                  <a:pt x="414742" y="194926"/>
                </a:lnTo>
                <a:lnTo>
                  <a:pt x="265952" y="280837"/>
                </a:lnTo>
                <a:cubicBezTo>
                  <a:pt x="267142" y="284855"/>
                  <a:pt x="267775" y="289171"/>
                  <a:pt x="267775" y="293561"/>
                </a:cubicBezTo>
                <a:cubicBezTo>
                  <a:pt x="267775" y="297989"/>
                  <a:pt x="267180" y="302268"/>
                  <a:pt x="265952" y="306285"/>
                </a:cubicBezTo>
                <a:lnTo>
                  <a:pt x="414742" y="392196"/>
                </a:lnTo>
                <a:close/>
                <a:moveTo>
                  <a:pt x="464153" y="406448"/>
                </a:moveTo>
                <a:cubicBezTo>
                  <a:pt x="468468" y="410764"/>
                  <a:pt x="471073" y="416680"/>
                  <a:pt x="471073" y="423303"/>
                </a:cubicBezTo>
                <a:cubicBezTo>
                  <a:pt x="471073" y="429926"/>
                  <a:pt x="468357" y="435842"/>
                  <a:pt x="464153" y="440157"/>
                </a:cubicBezTo>
                <a:cubicBezTo>
                  <a:pt x="459947" y="444473"/>
                  <a:pt x="453921" y="447078"/>
                  <a:pt x="447298" y="447078"/>
                </a:cubicBezTo>
                <a:cubicBezTo>
                  <a:pt x="440675" y="447078"/>
                  <a:pt x="434760" y="444362"/>
                  <a:pt x="430444" y="440157"/>
                </a:cubicBezTo>
                <a:cubicBezTo>
                  <a:pt x="426127" y="435953"/>
                  <a:pt x="423523" y="429926"/>
                  <a:pt x="423523" y="423303"/>
                </a:cubicBezTo>
                <a:cubicBezTo>
                  <a:pt x="423523" y="416680"/>
                  <a:pt x="426239" y="410764"/>
                  <a:pt x="430444" y="406448"/>
                </a:cubicBezTo>
                <a:cubicBezTo>
                  <a:pt x="434760" y="402133"/>
                  <a:pt x="440675" y="399528"/>
                  <a:pt x="447298" y="399528"/>
                </a:cubicBezTo>
                <a:cubicBezTo>
                  <a:pt x="453921" y="399528"/>
                  <a:pt x="459837" y="402244"/>
                  <a:pt x="464153" y="406448"/>
                </a:cubicBezTo>
                <a:close/>
                <a:moveTo>
                  <a:pt x="688552" y="276927"/>
                </a:moveTo>
                <a:cubicBezTo>
                  <a:pt x="684235" y="272612"/>
                  <a:pt x="678320" y="270007"/>
                  <a:pt x="671698" y="270007"/>
                </a:cubicBezTo>
                <a:cubicBezTo>
                  <a:pt x="665075" y="270007"/>
                  <a:pt x="659159" y="272723"/>
                  <a:pt x="654843" y="276927"/>
                </a:cubicBezTo>
                <a:cubicBezTo>
                  <a:pt x="650526" y="281243"/>
                  <a:pt x="647922" y="287159"/>
                  <a:pt x="647922" y="293782"/>
                </a:cubicBezTo>
                <a:cubicBezTo>
                  <a:pt x="647922" y="300405"/>
                  <a:pt x="650639" y="306321"/>
                  <a:pt x="654843" y="310636"/>
                </a:cubicBezTo>
                <a:cubicBezTo>
                  <a:pt x="659159" y="314952"/>
                  <a:pt x="665075" y="317557"/>
                  <a:pt x="671698" y="317557"/>
                </a:cubicBezTo>
                <a:cubicBezTo>
                  <a:pt x="678320" y="317557"/>
                  <a:pt x="684236" y="314841"/>
                  <a:pt x="688552" y="310636"/>
                </a:cubicBezTo>
                <a:cubicBezTo>
                  <a:pt x="692868" y="306321"/>
                  <a:pt x="695472" y="300405"/>
                  <a:pt x="695472" y="293782"/>
                </a:cubicBezTo>
                <a:cubicBezTo>
                  <a:pt x="695472" y="287159"/>
                  <a:pt x="692757" y="281243"/>
                  <a:pt x="688552" y="276927"/>
                </a:cubicBezTo>
                <a:close/>
                <a:moveTo>
                  <a:pt x="464153" y="147264"/>
                </a:moveTo>
                <a:cubicBezTo>
                  <a:pt x="459836" y="142948"/>
                  <a:pt x="453921" y="140343"/>
                  <a:pt x="447298" y="140343"/>
                </a:cubicBezTo>
                <a:cubicBezTo>
                  <a:pt x="440675" y="140343"/>
                  <a:pt x="434760" y="143059"/>
                  <a:pt x="430444" y="147264"/>
                </a:cubicBezTo>
                <a:cubicBezTo>
                  <a:pt x="426127" y="151579"/>
                  <a:pt x="423523" y="157495"/>
                  <a:pt x="423523" y="164118"/>
                </a:cubicBezTo>
                <a:cubicBezTo>
                  <a:pt x="423523" y="170741"/>
                  <a:pt x="426239" y="176657"/>
                  <a:pt x="430444" y="180973"/>
                </a:cubicBezTo>
                <a:cubicBezTo>
                  <a:pt x="434648" y="185288"/>
                  <a:pt x="440675" y="187893"/>
                  <a:pt x="447298" y="187893"/>
                </a:cubicBezTo>
                <a:cubicBezTo>
                  <a:pt x="453921" y="187893"/>
                  <a:pt x="459837" y="185177"/>
                  <a:pt x="464153" y="180973"/>
                </a:cubicBezTo>
                <a:cubicBezTo>
                  <a:pt x="468468" y="176657"/>
                  <a:pt x="471073" y="170741"/>
                  <a:pt x="471073" y="164118"/>
                </a:cubicBezTo>
                <a:cubicBezTo>
                  <a:pt x="471073" y="157495"/>
                  <a:pt x="468357" y="151579"/>
                  <a:pt x="464153" y="147264"/>
                </a:cubicBezTo>
                <a:close/>
                <a:moveTo>
                  <a:pt x="239687" y="276927"/>
                </a:moveTo>
                <a:cubicBezTo>
                  <a:pt x="235370" y="272612"/>
                  <a:pt x="229455" y="270007"/>
                  <a:pt x="222832" y="270007"/>
                </a:cubicBezTo>
                <a:cubicBezTo>
                  <a:pt x="216209" y="270007"/>
                  <a:pt x="210293" y="272723"/>
                  <a:pt x="205978" y="276927"/>
                </a:cubicBezTo>
                <a:cubicBezTo>
                  <a:pt x="201661" y="281243"/>
                  <a:pt x="199057" y="287159"/>
                  <a:pt x="199057" y="293782"/>
                </a:cubicBezTo>
                <a:cubicBezTo>
                  <a:pt x="199057" y="300405"/>
                  <a:pt x="201773" y="306321"/>
                  <a:pt x="205978" y="310636"/>
                </a:cubicBezTo>
                <a:cubicBezTo>
                  <a:pt x="210293" y="314952"/>
                  <a:pt x="216209" y="317557"/>
                  <a:pt x="222832" y="317557"/>
                </a:cubicBezTo>
                <a:cubicBezTo>
                  <a:pt x="229455" y="317557"/>
                  <a:pt x="235371" y="314841"/>
                  <a:pt x="239687" y="310636"/>
                </a:cubicBezTo>
                <a:cubicBezTo>
                  <a:pt x="244002" y="306321"/>
                  <a:pt x="246606" y="300405"/>
                  <a:pt x="246606" y="293782"/>
                </a:cubicBezTo>
                <a:cubicBezTo>
                  <a:pt x="246606" y="287159"/>
                  <a:pt x="243891" y="281243"/>
                  <a:pt x="239687" y="27692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16" name="Group 115">
            <a:extLst>
              <a:ext uri="{FF2B5EF4-FFF2-40B4-BE49-F238E27FC236}">
                <a16:creationId xmlns:a16="http://schemas.microsoft.com/office/drawing/2014/main" id="{282D7800-C1A8-EA1C-ED85-97BE84633422}"/>
              </a:ext>
            </a:extLst>
          </p:cNvPr>
          <p:cNvGrpSpPr/>
          <p:nvPr/>
        </p:nvGrpSpPr>
        <p:grpSpPr>
          <a:xfrm>
            <a:off x="3284989" y="1885471"/>
            <a:ext cx="423498" cy="423500"/>
            <a:chOff x="3309937" y="-905462"/>
            <a:chExt cx="542924" cy="542925"/>
          </a:xfrm>
          <a:solidFill>
            <a:schemeClr val="accent3"/>
          </a:solidFill>
        </p:grpSpPr>
        <p:grpSp>
          <p:nvGrpSpPr>
            <p:cNvPr id="117" name="Graphic 126">
              <a:extLst>
                <a:ext uri="{FF2B5EF4-FFF2-40B4-BE49-F238E27FC236}">
                  <a16:creationId xmlns:a16="http://schemas.microsoft.com/office/drawing/2014/main" id="{ADB0CD1F-AC46-18C0-D016-75E73B3A43AC}"/>
                </a:ext>
              </a:extLst>
            </p:cNvPr>
            <p:cNvGrpSpPr/>
            <p:nvPr/>
          </p:nvGrpSpPr>
          <p:grpSpPr>
            <a:xfrm>
              <a:off x="3309937" y="-905436"/>
              <a:ext cx="542917" cy="542899"/>
              <a:chOff x="3309937" y="-905436"/>
              <a:chExt cx="542917" cy="542899"/>
            </a:xfrm>
            <a:grpFill/>
          </p:grpSpPr>
          <p:sp>
            <p:nvSpPr>
              <p:cNvPr id="119" name="Freeform: Shape 118">
                <a:extLst>
                  <a:ext uri="{FF2B5EF4-FFF2-40B4-BE49-F238E27FC236}">
                    <a16:creationId xmlns:a16="http://schemas.microsoft.com/office/drawing/2014/main" id="{0A8AEAC2-72E3-5CAE-192A-80982E85C2D3}"/>
                  </a:ext>
                </a:extLst>
              </p:cNvPr>
              <p:cNvSpPr/>
              <p:nvPr/>
            </p:nvSpPr>
            <p:spPr>
              <a:xfrm>
                <a:off x="3309937" y="-905436"/>
                <a:ext cx="325214" cy="399977"/>
              </a:xfrm>
              <a:custGeom>
                <a:avLst/>
                <a:gdLst>
                  <a:gd name="connsiteX0" fmla="*/ 104805 w 325214"/>
                  <a:gd name="connsiteY0" fmla="*/ 399978 h 399977"/>
                  <a:gd name="connsiteX1" fmla="*/ 90675 w 325214"/>
                  <a:gd name="connsiteY1" fmla="*/ 387876 h 399977"/>
                  <a:gd name="connsiteX2" fmla="*/ 56650 w 325214"/>
                  <a:gd name="connsiteY2" fmla="*/ 325778 h 399977"/>
                  <a:gd name="connsiteX3" fmla="*/ 853 w 325214"/>
                  <a:gd name="connsiteY3" fmla="*/ 172085 h 399977"/>
                  <a:gd name="connsiteX4" fmla="*/ 168769 w 325214"/>
                  <a:gd name="connsiteY4" fmla="*/ 1202 h 399977"/>
                  <a:gd name="connsiteX5" fmla="*/ 320694 w 325214"/>
                  <a:gd name="connsiteY5" fmla="*/ 51460 h 399977"/>
                  <a:gd name="connsiteX6" fmla="*/ 321355 w 325214"/>
                  <a:gd name="connsiteY6" fmla="*/ 71654 h 399977"/>
                  <a:gd name="connsiteX7" fmla="*/ 301161 w 325214"/>
                  <a:gd name="connsiteY7" fmla="*/ 72314 h 399977"/>
                  <a:gd name="connsiteX8" fmla="*/ 171922 w 325214"/>
                  <a:gd name="connsiteY8" fmla="*/ 29601 h 399977"/>
                  <a:gd name="connsiteX9" fmla="*/ 29303 w 325214"/>
                  <a:gd name="connsiteY9" fmla="*/ 174783 h 399977"/>
                  <a:gd name="connsiteX10" fmla="*/ 76741 w 325214"/>
                  <a:gd name="connsiteY10" fmla="*/ 305463 h 399977"/>
                  <a:gd name="connsiteX11" fmla="*/ 118804 w 325214"/>
                  <a:gd name="connsiteY11" fmla="*/ 382788 h 399977"/>
                  <a:gd name="connsiteX12" fmla="*/ 119092 w 325214"/>
                  <a:gd name="connsiteY12" fmla="*/ 385644 h 399977"/>
                  <a:gd name="connsiteX13" fmla="*/ 104805 w 325214"/>
                  <a:gd name="connsiteY13" fmla="*/ 399978 h 39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5214" h="399977">
                    <a:moveTo>
                      <a:pt x="104805" y="399978"/>
                    </a:moveTo>
                    <a:cubicBezTo>
                      <a:pt x="97643" y="399978"/>
                      <a:pt x="91708" y="394741"/>
                      <a:pt x="90675" y="387876"/>
                    </a:cubicBezTo>
                    <a:cubicBezTo>
                      <a:pt x="85759" y="364427"/>
                      <a:pt x="74002" y="342968"/>
                      <a:pt x="56650" y="325778"/>
                    </a:cubicBezTo>
                    <a:cubicBezTo>
                      <a:pt x="15805" y="285483"/>
                      <a:pt x="-4537" y="229458"/>
                      <a:pt x="853" y="172085"/>
                    </a:cubicBezTo>
                    <a:cubicBezTo>
                      <a:pt x="9350" y="82871"/>
                      <a:pt x="79964" y="11016"/>
                      <a:pt x="168769" y="1202"/>
                    </a:cubicBezTo>
                    <a:cubicBezTo>
                      <a:pt x="224523" y="-5048"/>
                      <a:pt x="279925" y="13276"/>
                      <a:pt x="320694" y="51460"/>
                    </a:cubicBezTo>
                    <a:cubicBezTo>
                      <a:pt x="326451" y="56855"/>
                      <a:pt x="326750" y="65896"/>
                      <a:pt x="321355" y="71654"/>
                    </a:cubicBezTo>
                    <a:cubicBezTo>
                      <a:pt x="315973" y="77412"/>
                      <a:pt x="306923" y="77718"/>
                      <a:pt x="301161" y="72314"/>
                    </a:cubicBezTo>
                    <a:cubicBezTo>
                      <a:pt x="266507" y="39870"/>
                      <a:pt x="219416" y="24317"/>
                      <a:pt x="171922" y="29601"/>
                    </a:cubicBezTo>
                    <a:cubicBezTo>
                      <a:pt x="96494" y="37944"/>
                      <a:pt x="36521" y="98992"/>
                      <a:pt x="29303" y="174783"/>
                    </a:cubicBezTo>
                    <a:cubicBezTo>
                      <a:pt x="24717" y="223552"/>
                      <a:pt x="42009" y="271186"/>
                      <a:pt x="76741" y="305463"/>
                    </a:cubicBezTo>
                    <a:cubicBezTo>
                      <a:pt x="98289" y="326801"/>
                      <a:pt x="112828" y="353535"/>
                      <a:pt x="118804" y="382788"/>
                    </a:cubicBezTo>
                    <a:cubicBezTo>
                      <a:pt x="118995" y="383728"/>
                      <a:pt x="119092" y="384686"/>
                      <a:pt x="119092" y="385644"/>
                    </a:cubicBezTo>
                    <a:cubicBezTo>
                      <a:pt x="119092" y="393532"/>
                      <a:pt x="112697" y="399978"/>
                      <a:pt x="104805" y="399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0" name="Freeform: Shape 119">
                <a:extLst>
                  <a:ext uri="{FF2B5EF4-FFF2-40B4-BE49-F238E27FC236}">
                    <a16:creationId xmlns:a16="http://schemas.microsoft.com/office/drawing/2014/main" id="{ACDDCA57-3E3A-3525-6A1E-6301E9D25A86}"/>
                  </a:ext>
                </a:extLst>
              </p:cNvPr>
              <p:cNvSpPr/>
              <p:nvPr/>
            </p:nvSpPr>
            <p:spPr>
              <a:xfrm>
                <a:off x="3571910" y="-619927"/>
                <a:ext cx="80957" cy="114515"/>
              </a:xfrm>
              <a:custGeom>
                <a:avLst/>
                <a:gdLst>
                  <a:gd name="connsiteX0" fmla="*/ 14306 w 80957"/>
                  <a:gd name="connsiteY0" fmla="*/ 114515 h 114515"/>
                  <a:gd name="connsiteX1" fmla="*/ 11450 w 80957"/>
                  <a:gd name="connsiteY1" fmla="*/ 114227 h 114515"/>
                  <a:gd name="connsiteX2" fmla="*/ 288 w 80957"/>
                  <a:gd name="connsiteY2" fmla="*/ 97390 h 114515"/>
                  <a:gd name="connsiteX3" fmla="*/ 43499 w 80957"/>
                  <a:gd name="connsiteY3" fmla="*/ 18893 h 114515"/>
                  <a:gd name="connsiteX4" fmla="*/ 55479 w 80957"/>
                  <a:gd name="connsiteY4" fmla="*/ 5406 h 114515"/>
                  <a:gd name="connsiteX5" fmla="*/ 75547 w 80957"/>
                  <a:gd name="connsiteY5" fmla="*/ 3099 h 114515"/>
                  <a:gd name="connsiteX6" fmla="*/ 77859 w 80957"/>
                  <a:gd name="connsiteY6" fmla="*/ 23172 h 114515"/>
                  <a:gd name="connsiteX7" fmla="*/ 63767 w 80957"/>
                  <a:gd name="connsiteY7" fmla="*/ 39041 h 114515"/>
                  <a:gd name="connsiteX8" fmla="*/ 28295 w 80957"/>
                  <a:gd name="connsiteY8" fmla="*/ 103065 h 114515"/>
                  <a:gd name="connsiteX9" fmla="*/ 14306 w 80957"/>
                  <a:gd name="connsiteY9" fmla="*/ 114515 h 11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57" h="114515">
                    <a:moveTo>
                      <a:pt x="14306" y="114515"/>
                    </a:moveTo>
                    <a:cubicBezTo>
                      <a:pt x="13365" y="114515"/>
                      <a:pt x="12412" y="114422"/>
                      <a:pt x="11450" y="114227"/>
                    </a:cubicBezTo>
                    <a:cubicBezTo>
                      <a:pt x="3719" y="112665"/>
                      <a:pt x="-1280" y="105121"/>
                      <a:pt x="288" y="97390"/>
                    </a:cubicBezTo>
                    <a:cubicBezTo>
                      <a:pt x="6133" y="68565"/>
                      <a:pt x="21077" y="41422"/>
                      <a:pt x="43499" y="18893"/>
                    </a:cubicBezTo>
                    <a:cubicBezTo>
                      <a:pt x="47727" y="14633"/>
                      <a:pt x="51759" y="10094"/>
                      <a:pt x="55479" y="5406"/>
                    </a:cubicBezTo>
                    <a:cubicBezTo>
                      <a:pt x="60382" y="-770"/>
                      <a:pt x="69376" y="-1812"/>
                      <a:pt x="75547" y="3099"/>
                    </a:cubicBezTo>
                    <a:cubicBezTo>
                      <a:pt x="81733" y="8001"/>
                      <a:pt x="82766" y="16986"/>
                      <a:pt x="77859" y="23172"/>
                    </a:cubicBezTo>
                    <a:cubicBezTo>
                      <a:pt x="73492" y="28679"/>
                      <a:pt x="68749" y="34018"/>
                      <a:pt x="63767" y="39041"/>
                    </a:cubicBezTo>
                    <a:cubicBezTo>
                      <a:pt x="45285" y="57607"/>
                      <a:pt x="33025" y="79745"/>
                      <a:pt x="28295" y="103065"/>
                    </a:cubicBezTo>
                    <a:cubicBezTo>
                      <a:pt x="26919" y="109846"/>
                      <a:pt x="20961" y="114515"/>
                      <a:pt x="14306" y="1145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1" name="Freeform: Shape 120">
                <a:extLst>
                  <a:ext uri="{FF2B5EF4-FFF2-40B4-BE49-F238E27FC236}">
                    <a16:creationId xmlns:a16="http://schemas.microsoft.com/office/drawing/2014/main" id="{9724429B-8AC8-9597-E887-C060316BDFBF}"/>
                  </a:ext>
                </a:extLst>
              </p:cNvPr>
              <p:cNvSpPr/>
              <p:nvPr/>
            </p:nvSpPr>
            <p:spPr>
              <a:xfrm>
                <a:off x="3371911" y="-533987"/>
                <a:ext cx="257147" cy="104775"/>
              </a:xfrm>
              <a:custGeom>
                <a:avLst/>
                <a:gdLst>
                  <a:gd name="connsiteX0" fmla="*/ 214285 w 257147"/>
                  <a:gd name="connsiteY0" fmla="*/ 104775 h 104775"/>
                  <a:gd name="connsiteX1" fmla="*/ 42863 w 257147"/>
                  <a:gd name="connsiteY1" fmla="*/ 104775 h 104775"/>
                  <a:gd name="connsiteX2" fmla="*/ 0 w 257147"/>
                  <a:gd name="connsiteY2" fmla="*/ 61913 h 104775"/>
                  <a:gd name="connsiteX3" fmla="*/ 0 w 257147"/>
                  <a:gd name="connsiteY3" fmla="*/ 42863 h 104775"/>
                  <a:gd name="connsiteX4" fmla="*/ 42863 w 257147"/>
                  <a:gd name="connsiteY4" fmla="*/ 0 h 104775"/>
                  <a:gd name="connsiteX5" fmla="*/ 214285 w 257147"/>
                  <a:gd name="connsiteY5" fmla="*/ 0 h 104775"/>
                  <a:gd name="connsiteX6" fmla="*/ 257147 w 257147"/>
                  <a:gd name="connsiteY6" fmla="*/ 42863 h 104775"/>
                  <a:gd name="connsiteX7" fmla="*/ 257147 w 257147"/>
                  <a:gd name="connsiteY7" fmla="*/ 61913 h 104775"/>
                  <a:gd name="connsiteX8" fmla="*/ 214285 w 257147"/>
                  <a:gd name="connsiteY8" fmla="*/ 104775 h 104775"/>
                  <a:gd name="connsiteX9" fmla="*/ 42863 w 257147"/>
                  <a:gd name="connsiteY9" fmla="*/ 28575 h 104775"/>
                  <a:gd name="connsiteX10" fmla="*/ 28575 w 257147"/>
                  <a:gd name="connsiteY10" fmla="*/ 42863 h 104775"/>
                  <a:gd name="connsiteX11" fmla="*/ 28575 w 257147"/>
                  <a:gd name="connsiteY11" fmla="*/ 61913 h 104775"/>
                  <a:gd name="connsiteX12" fmla="*/ 42863 w 257147"/>
                  <a:gd name="connsiteY12" fmla="*/ 76200 h 104775"/>
                  <a:gd name="connsiteX13" fmla="*/ 214285 w 257147"/>
                  <a:gd name="connsiteY13" fmla="*/ 76200 h 104775"/>
                  <a:gd name="connsiteX14" fmla="*/ 228572 w 257147"/>
                  <a:gd name="connsiteY14" fmla="*/ 61913 h 104775"/>
                  <a:gd name="connsiteX15" fmla="*/ 228572 w 257147"/>
                  <a:gd name="connsiteY15" fmla="*/ 42863 h 104775"/>
                  <a:gd name="connsiteX16" fmla="*/ 214285 w 257147"/>
                  <a:gd name="connsiteY16" fmla="*/ 28575 h 104775"/>
                  <a:gd name="connsiteX17" fmla="*/ 42863 w 257147"/>
                  <a:gd name="connsiteY17" fmla="*/ 285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7147" h="104775">
                    <a:moveTo>
                      <a:pt x="214285" y="104775"/>
                    </a:moveTo>
                    <a:lnTo>
                      <a:pt x="42863" y="104775"/>
                    </a:lnTo>
                    <a:cubicBezTo>
                      <a:pt x="19227" y="104775"/>
                      <a:pt x="0" y="85548"/>
                      <a:pt x="0" y="61913"/>
                    </a:cubicBezTo>
                    <a:lnTo>
                      <a:pt x="0" y="42863"/>
                    </a:lnTo>
                    <a:cubicBezTo>
                      <a:pt x="0" y="19227"/>
                      <a:pt x="19227" y="0"/>
                      <a:pt x="42863" y="0"/>
                    </a:cubicBezTo>
                    <a:lnTo>
                      <a:pt x="214285" y="0"/>
                    </a:lnTo>
                    <a:cubicBezTo>
                      <a:pt x="237921" y="0"/>
                      <a:pt x="257147" y="19227"/>
                      <a:pt x="257147" y="42863"/>
                    </a:cubicBezTo>
                    <a:lnTo>
                      <a:pt x="257147" y="61913"/>
                    </a:lnTo>
                    <a:cubicBezTo>
                      <a:pt x="257147" y="85548"/>
                      <a:pt x="237921" y="104775"/>
                      <a:pt x="214285" y="104775"/>
                    </a:cubicBezTo>
                    <a:close/>
                    <a:moveTo>
                      <a:pt x="42863" y="28575"/>
                    </a:moveTo>
                    <a:cubicBezTo>
                      <a:pt x="34984" y="28575"/>
                      <a:pt x="28575" y="34984"/>
                      <a:pt x="28575" y="42863"/>
                    </a:cubicBezTo>
                    <a:lnTo>
                      <a:pt x="28575" y="61913"/>
                    </a:lnTo>
                    <a:cubicBezTo>
                      <a:pt x="28575" y="69791"/>
                      <a:pt x="34984" y="76200"/>
                      <a:pt x="42863" y="76200"/>
                    </a:cubicBezTo>
                    <a:lnTo>
                      <a:pt x="214285" y="76200"/>
                    </a:lnTo>
                    <a:cubicBezTo>
                      <a:pt x="222164" y="76200"/>
                      <a:pt x="228572" y="69791"/>
                      <a:pt x="228572" y="61913"/>
                    </a:cubicBezTo>
                    <a:lnTo>
                      <a:pt x="228572" y="42863"/>
                    </a:lnTo>
                    <a:cubicBezTo>
                      <a:pt x="228572" y="34984"/>
                      <a:pt x="222164" y="28575"/>
                      <a:pt x="214285" y="28575"/>
                    </a:cubicBezTo>
                    <a:lnTo>
                      <a:pt x="42863" y="285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2" name="Freeform: Shape 121">
                <a:extLst>
                  <a:ext uri="{FF2B5EF4-FFF2-40B4-BE49-F238E27FC236}">
                    <a16:creationId xmlns:a16="http://schemas.microsoft.com/office/drawing/2014/main" id="{DFDBD2C1-BA1A-8D64-3307-B8D4FBF702F0}"/>
                  </a:ext>
                </a:extLst>
              </p:cNvPr>
              <p:cNvSpPr/>
              <p:nvPr/>
            </p:nvSpPr>
            <p:spPr>
              <a:xfrm>
                <a:off x="3400478" y="-457792"/>
                <a:ext cx="200014" cy="95255"/>
              </a:xfrm>
              <a:custGeom>
                <a:avLst/>
                <a:gdLst>
                  <a:gd name="connsiteX0" fmla="*/ 145121 w 200014"/>
                  <a:gd name="connsiteY0" fmla="*/ 95255 h 95255"/>
                  <a:gd name="connsiteX1" fmla="*/ 54893 w 200014"/>
                  <a:gd name="connsiteY1" fmla="*/ 95255 h 95255"/>
                  <a:gd name="connsiteX2" fmla="*/ 13683 w 200014"/>
                  <a:gd name="connsiteY2" fmla="*/ 64169 h 95255"/>
                  <a:gd name="connsiteX3" fmla="*/ 553 w 200014"/>
                  <a:gd name="connsiteY3" fmla="*/ 18218 h 95255"/>
                  <a:gd name="connsiteX4" fmla="*/ 10366 w 200014"/>
                  <a:gd name="connsiteY4" fmla="*/ 554 h 95255"/>
                  <a:gd name="connsiteX5" fmla="*/ 28030 w 200014"/>
                  <a:gd name="connsiteY5" fmla="*/ 10368 h 95255"/>
                  <a:gd name="connsiteX6" fmla="*/ 41159 w 200014"/>
                  <a:gd name="connsiteY6" fmla="*/ 56318 h 95255"/>
                  <a:gd name="connsiteX7" fmla="*/ 54893 w 200014"/>
                  <a:gd name="connsiteY7" fmla="*/ 66680 h 95255"/>
                  <a:gd name="connsiteX8" fmla="*/ 145121 w 200014"/>
                  <a:gd name="connsiteY8" fmla="*/ 66680 h 95255"/>
                  <a:gd name="connsiteX9" fmla="*/ 158855 w 200014"/>
                  <a:gd name="connsiteY9" fmla="*/ 56318 h 95255"/>
                  <a:gd name="connsiteX10" fmla="*/ 171984 w 200014"/>
                  <a:gd name="connsiteY10" fmla="*/ 10368 h 95255"/>
                  <a:gd name="connsiteX11" fmla="*/ 189648 w 200014"/>
                  <a:gd name="connsiteY11" fmla="*/ 554 h 95255"/>
                  <a:gd name="connsiteX12" fmla="*/ 199462 w 200014"/>
                  <a:gd name="connsiteY12" fmla="*/ 18218 h 95255"/>
                  <a:gd name="connsiteX13" fmla="*/ 186332 w 200014"/>
                  <a:gd name="connsiteY13" fmla="*/ 64169 h 95255"/>
                  <a:gd name="connsiteX14" fmla="*/ 145121 w 200014"/>
                  <a:gd name="connsiteY14" fmla="*/ 95255 h 9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14" h="95255">
                    <a:moveTo>
                      <a:pt x="145121" y="95255"/>
                    </a:moveTo>
                    <a:lnTo>
                      <a:pt x="54893" y="95255"/>
                    </a:lnTo>
                    <a:cubicBezTo>
                      <a:pt x="35853" y="95255"/>
                      <a:pt x="18905" y="82475"/>
                      <a:pt x="13683" y="64169"/>
                    </a:cubicBezTo>
                    <a:lnTo>
                      <a:pt x="553" y="18218"/>
                    </a:lnTo>
                    <a:cubicBezTo>
                      <a:pt x="-1615" y="10628"/>
                      <a:pt x="2781" y="2722"/>
                      <a:pt x="10366" y="554"/>
                    </a:cubicBezTo>
                    <a:cubicBezTo>
                      <a:pt x="17924" y="-1613"/>
                      <a:pt x="25854" y="2768"/>
                      <a:pt x="28030" y="10368"/>
                    </a:cubicBezTo>
                    <a:lnTo>
                      <a:pt x="41159" y="56318"/>
                    </a:lnTo>
                    <a:cubicBezTo>
                      <a:pt x="42900" y="62420"/>
                      <a:pt x="48550" y="66680"/>
                      <a:pt x="54893" y="66680"/>
                    </a:cubicBezTo>
                    <a:lnTo>
                      <a:pt x="145121" y="66680"/>
                    </a:lnTo>
                    <a:cubicBezTo>
                      <a:pt x="151465" y="66680"/>
                      <a:pt x="157116" y="62420"/>
                      <a:pt x="158855" y="56318"/>
                    </a:cubicBezTo>
                    <a:lnTo>
                      <a:pt x="171984" y="10368"/>
                    </a:lnTo>
                    <a:cubicBezTo>
                      <a:pt x="174156" y="2768"/>
                      <a:pt x="182077" y="-1595"/>
                      <a:pt x="189648" y="554"/>
                    </a:cubicBezTo>
                    <a:cubicBezTo>
                      <a:pt x="197234" y="2722"/>
                      <a:pt x="201629" y="10628"/>
                      <a:pt x="199462" y="18218"/>
                    </a:cubicBezTo>
                    <a:lnTo>
                      <a:pt x="186332" y="64169"/>
                    </a:lnTo>
                    <a:cubicBezTo>
                      <a:pt x="181109" y="82475"/>
                      <a:pt x="164161" y="95255"/>
                      <a:pt x="145121" y="9525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3" name="Freeform: Shape 122">
                <a:extLst>
                  <a:ext uri="{FF2B5EF4-FFF2-40B4-BE49-F238E27FC236}">
                    <a16:creationId xmlns:a16="http://schemas.microsoft.com/office/drawing/2014/main" id="{5944334E-70DA-E8B3-1018-83FF2CBE1505}"/>
                  </a:ext>
                </a:extLst>
              </p:cNvPr>
              <p:cNvSpPr/>
              <p:nvPr/>
            </p:nvSpPr>
            <p:spPr>
              <a:xfrm>
                <a:off x="3690929" y="-611368"/>
                <a:ext cx="161925" cy="161925"/>
              </a:xfrm>
              <a:custGeom>
                <a:avLst/>
                <a:gdLst>
                  <a:gd name="connsiteX0" fmla="*/ 80963 w 161925"/>
                  <a:gd name="connsiteY0" fmla="*/ 161925 h 161925"/>
                  <a:gd name="connsiteX1" fmla="*/ 66675 w 161925"/>
                  <a:gd name="connsiteY1" fmla="*/ 147638 h 161925"/>
                  <a:gd name="connsiteX2" fmla="*/ 14288 w 161925"/>
                  <a:gd name="connsiteY2" fmla="*/ 95250 h 161925"/>
                  <a:gd name="connsiteX3" fmla="*/ 0 w 161925"/>
                  <a:gd name="connsiteY3" fmla="*/ 80963 h 161925"/>
                  <a:gd name="connsiteX4" fmla="*/ 14288 w 161925"/>
                  <a:gd name="connsiteY4" fmla="*/ 66675 h 161925"/>
                  <a:gd name="connsiteX5" fmla="*/ 66675 w 161925"/>
                  <a:gd name="connsiteY5" fmla="*/ 14288 h 161925"/>
                  <a:gd name="connsiteX6" fmla="*/ 80963 w 161925"/>
                  <a:gd name="connsiteY6" fmla="*/ 0 h 161925"/>
                  <a:gd name="connsiteX7" fmla="*/ 95250 w 161925"/>
                  <a:gd name="connsiteY7" fmla="*/ 14288 h 161925"/>
                  <a:gd name="connsiteX8" fmla="*/ 147638 w 161925"/>
                  <a:gd name="connsiteY8" fmla="*/ 66675 h 161925"/>
                  <a:gd name="connsiteX9" fmla="*/ 161925 w 161925"/>
                  <a:gd name="connsiteY9" fmla="*/ 80963 h 161925"/>
                  <a:gd name="connsiteX10" fmla="*/ 147638 w 161925"/>
                  <a:gd name="connsiteY10" fmla="*/ 95250 h 161925"/>
                  <a:gd name="connsiteX11" fmla="*/ 95250 w 161925"/>
                  <a:gd name="connsiteY11" fmla="*/ 147638 h 161925"/>
                  <a:gd name="connsiteX12" fmla="*/ 80963 w 161925"/>
                  <a:gd name="connsiteY12" fmla="*/ 161925 h 161925"/>
                  <a:gd name="connsiteX13" fmla="*/ 60168 w 161925"/>
                  <a:gd name="connsiteY13" fmla="*/ 80963 h 161925"/>
                  <a:gd name="connsiteX14" fmla="*/ 80963 w 161925"/>
                  <a:gd name="connsiteY14" fmla="*/ 101752 h 161925"/>
                  <a:gd name="connsiteX15" fmla="*/ 101757 w 161925"/>
                  <a:gd name="connsiteY15" fmla="*/ 80963 h 161925"/>
                  <a:gd name="connsiteX16" fmla="*/ 80963 w 161925"/>
                  <a:gd name="connsiteY16" fmla="*/ 60173 h 161925"/>
                  <a:gd name="connsiteX17" fmla="*/ 60168 w 161925"/>
                  <a:gd name="connsiteY17" fmla="*/ 8096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161925">
                    <a:moveTo>
                      <a:pt x="80963" y="161925"/>
                    </a:moveTo>
                    <a:cubicBezTo>
                      <a:pt x="73070" y="161925"/>
                      <a:pt x="66675" y="155525"/>
                      <a:pt x="66675" y="147638"/>
                    </a:cubicBezTo>
                    <a:cubicBezTo>
                      <a:pt x="66675" y="118756"/>
                      <a:pt x="43174" y="95250"/>
                      <a:pt x="14288" y="95250"/>
                    </a:cubicBezTo>
                    <a:cubicBezTo>
                      <a:pt x="6395" y="95250"/>
                      <a:pt x="0" y="88850"/>
                      <a:pt x="0" y="80963"/>
                    </a:cubicBezTo>
                    <a:cubicBezTo>
                      <a:pt x="0" y="73075"/>
                      <a:pt x="6395" y="66675"/>
                      <a:pt x="14288" y="66675"/>
                    </a:cubicBezTo>
                    <a:cubicBezTo>
                      <a:pt x="43174" y="66675"/>
                      <a:pt x="66675" y="43169"/>
                      <a:pt x="66675" y="14288"/>
                    </a:cubicBezTo>
                    <a:cubicBezTo>
                      <a:pt x="66675" y="6400"/>
                      <a:pt x="73070" y="0"/>
                      <a:pt x="80963" y="0"/>
                    </a:cubicBezTo>
                    <a:cubicBezTo>
                      <a:pt x="88855" y="0"/>
                      <a:pt x="95250" y="6400"/>
                      <a:pt x="95250" y="14288"/>
                    </a:cubicBezTo>
                    <a:cubicBezTo>
                      <a:pt x="95250" y="43169"/>
                      <a:pt x="118751" y="66675"/>
                      <a:pt x="147638" y="66675"/>
                    </a:cubicBezTo>
                    <a:cubicBezTo>
                      <a:pt x="155530" y="66675"/>
                      <a:pt x="161925" y="73075"/>
                      <a:pt x="161925" y="80963"/>
                    </a:cubicBezTo>
                    <a:cubicBezTo>
                      <a:pt x="161925" y="88850"/>
                      <a:pt x="155530" y="95250"/>
                      <a:pt x="147638" y="95250"/>
                    </a:cubicBezTo>
                    <a:cubicBezTo>
                      <a:pt x="118751" y="95250"/>
                      <a:pt x="95250" y="118756"/>
                      <a:pt x="95250" y="147638"/>
                    </a:cubicBezTo>
                    <a:cubicBezTo>
                      <a:pt x="95250" y="155525"/>
                      <a:pt x="88855" y="161925"/>
                      <a:pt x="80963" y="161925"/>
                    </a:cubicBezTo>
                    <a:close/>
                    <a:moveTo>
                      <a:pt x="60168" y="80963"/>
                    </a:moveTo>
                    <a:cubicBezTo>
                      <a:pt x="68293" y="86572"/>
                      <a:pt x="75354" y="93632"/>
                      <a:pt x="80963" y="101752"/>
                    </a:cubicBezTo>
                    <a:cubicBezTo>
                      <a:pt x="86572" y="93632"/>
                      <a:pt x="93632" y="86572"/>
                      <a:pt x="101757" y="80963"/>
                    </a:cubicBezTo>
                    <a:cubicBezTo>
                      <a:pt x="93632" y="75353"/>
                      <a:pt x="86572" y="68293"/>
                      <a:pt x="80963" y="60173"/>
                    </a:cubicBezTo>
                    <a:cubicBezTo>
                      <a:pt x="75354" y="68293"/>
                      <a:pt x="68293" y="75353"/>
                      <a:pt x="60168" y="809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4" name="Freeform: Shape 123">
                <a:extLst>
                  <a:ext uri="{FF2B5EF4-FFF2-40B4-BE49-F238E27FC236}">
                    <a16:creationId xmlns:a16="http://schemas.microsoft.com/office/drawing/2014/main" id="{312EF0D5-FA00-DD01-4898-E7002CEA5DD2}"/>
                  </a:ext>
                </a:extLst>
              </p:cNvPr>
              <p:cNvSpPr/>
              <p:nvPr/>
            </p:nvSpPr>
            <p:spPr>
              <a:xfrm>
                <a:off x="3667117" y="-476837"/>
                <a:ext cx="28575" cy="85725"/>
              </a:xfrm>
              <a:custGeom>
                <a:avLst/>
                <a:gdLst>
                  <a:gd name="connsiteX0" fmla="*/ 14288 w 28575"/>
                  <a:gd name="connsiteY0" fmla="*/ 85725 h 85725"/>
                  <a:gd name="connsiteX1" fmla="*/ 0 w 28575"/>
                  <a:gd name="connsiteY1" fmla="*/ 71438 h 85725"/>
                  <a:gd name="connsiteX2" fmla="*/ 0 w 28575"/>
                  <a:gd name="connsiteY2" fmla="*/ 14288 h 85725"/>
                  <a:gd name="connsiteX3" fmla="*/ 14288 w 28575"/>
                  <a:gd name="connsiteY3" fmla="*/ 0 h 85725"/>
                  <a:gd name="connsiteX4" fmla="*/ 28575 w 28575"/>
                  <a:gd name="connsiteY4" fmla="*/ 14288 h 85725"/>
                  <a:gd name="connsiteX5" fmla="*/ 28575 w 28575"/>
                  <a:gd name="connsiteY5" fmla="*/ 71438 h 85725"/>
                  <a:gd name="connsiteX6" fmla="*/ 14288 w 28575"/>
                  <a:gd name="connsiteY6"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14288" y="85725"/>
                    </a:moveTo>
                    <a:cubicBezTo>
                      <a:pt x="6395" y="85725"/>
                      <a:pt x="0" y="79325"/>
                      <a:pt x="0" y="71438"/>
                    </a:cubicBezTo>
                    <a:lnTo>
                      <a:pt x="0" y="14288"/>
                    </a:lnTo>
                    <a:cubicBezTo>
                      <a:pt x="0" y="6400"/>
                      <a:pt x="6395" y="0"/>
                      <a:pt x="14288" y="0"/>
                    </a:cubicBezTo>
                    <a:cubicBezTo>
                      <a:pt x="22180" y="0"/>
                      <a:pt x="28575" y="6400"/>
                      <a:pt x="28575" y="14288"/>
                    </a:cubicBezTo>
                    <a:lnTo>
                      <a:pt x="28575" y="71438"/>
                    </a:lnTo>
                    <a:cubicBezTo>
                      <a:pt x="28575" y="79325"/>
                      <a:pt x="22180" y="85725"/>
                      <a:pt x="14288"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5" name="Freeform: Shape 124">
                <a:extLst>
                  <a:ext uri="{FF2B5EF4-FFF2-40B4-BE49-F238E27FC236}">
                    <a16:creationId xmlns:a16="http://schemas.microsoft.com/office/drawing/2014/main" id="{7D195BDB-381E-7CF0-7FAD-66B3A17D380E}"/>
                  </a:ext>
                </a:extLst>
              </p:cNvPr>
              <p:cNvSpPr/>
              <p:nvPr/>
            </p:nvSpPr>
            <p:spPr>
              <a:xfrm>
                <a:off x="3638542" y="-448262"/>
                <a:ext cx="85725" cy="28575"/>
              </a:xfrm>
              <a:custGeom>
                <a:avLst/>
                <a:gdLst>
                  <a:gd name="connsiteX0" fmla="*/ 71438 w 85725"/>
                  <a:gd name="connsiteY0" fmla="*/ 28575 h 28575"/>
                  <a:gd name="connsiteX1" fmla="*/ 14288 w 85725"/>
                  <a:gd name="connsiteY1" fmla="*/ 28575 h 28575"/>
                  <a:gd name="connsiteX2" fmla="*/ 0 w 85725"/>
                  <a:gd name="connsiteY2" fmla="*/ 14288 h 28575"/>
                  <a:gd name="connsiteX3" fmla="*/ 14288 w 85725"/>
                  <a:gd name="connsiteY3" fmla="*/ 0 h 28575"/>
                  <a:gd name="connsiteX4" fmla="*/ 71438 w 85725"/>
                  <a:gd name="connsiteY4" fmla="*/ 0 h 28575"/>
                  <a:gd name="connsiteX5" fmla="*/ 85725 w 85725"/>
                  <a:gd name="connsiteY5" fmla="*/ 14288 h 28575"/>
                  <a:gd name="connsiteX6" fmla="*/ 71438 w 85725"/>
                  <a:gd name="connsiteY6" fmla="*/ 2857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 h="28575">
                    <a:moveTo>
                      <a:pt x="71438" y="28575"/>
                    </a:moveTo>
                    <a:lnTo>
                      <a:pt x="14288" y="28575"/>
                    </a:lnTo>
                    <a:cubicBezTo>
                      <a:pt x="6395" y="28575"/>
                      <a:pt x="0" y="22175"/>
                      <a:pt x="0" y="14288"/>
                    </a:cubicBezTo>
                    <a:cubicBezTo>
                      <a:pt x="0" y="6400"/>
                      <a:pt x="6395" y="0"/>
                      <a:pt x="14288" y="0"/>
                    </a:cubicBezTo>
                    <a:lnTo>
                      <a:pt x="71438" y="0"/>
                    </a:lnTo>
                    <a:cubicBezTo>
                      <a:pt x="79330" y="0"/>
                      <a:pt x="85725" y="6400"/>
                      <a:pt x="85725" y="14288"/>
                    </a:cubicBezTo>
                    <a:cubicBezTo>
                      <a:pt x="85725" y="22175"/>
                      <a:pt x="79330" y="28575"/>
                      <a:pt x="71438" y="28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6" name="Freeform: Shape 125">
                <a:extLst>
                  <a:ext uri="{FF2B5EF4-FFF2-40B4-BE49-F238E27FC236}">
                    <a16:creationId xmlns:a16="http://schemas.microsoft.com/office/drawing/2014/main" id="{D6459345-55E3-309F-FF5D-40006290CD3B}"/>
                  </a:ext>
                </a:extLst>
              </p:cNvPr>
              <p:cNvSpPr/>
              <p:nvPr/>
            </p:nvSpPr>
            <p:spPr>
              <a:xfrm>
                <a:off x="3366317" y="-848312"/>
                <a:ext cx="244888" cy="266699"/>
              </a:xfrm>
              <a:custGeom>
                <a:avLst/>
                <a:gdLst>
                  <a:gd name="connsiteX0" fmla="*/ 167449 w 244888"/>
                  <a:gd name="connsiteY0" fmla="*/ 266700 h 266699"/>
                  <a:gd name="connsiteX1" fmla="*/ 100774 w 244888"/>
                  <a:gd name="connsiteY1" fmla="*/ 266700 h 266699"/>
                  <a:gd name="connsiteX2" fmla="*/ 86487 w 244888"/>
                  <a:gd name="connsiteY2" fmla="*/ 252412 h 266699"/>
                  <a:gd name="connsiteX3" fmla="*/ 86487 w 244888"/>
                  <a:gd name="connsiteY3" fmla="*/ 226619 h 266699"/>
                  <a:gd name="connsiteX4" fmla="*/ 77171 w 244888"/>
                  <a:gd name="connsiteY4" fmla="*/ 221195 h 266699"/>
                  <a:gd name="connsiteX5" fmla="*/ 54763 w 244888"/>
                  <a:gd name="connsiteY5" fmla="*/ 234125 h 266699"/>
                  <a:gd name="connsiteX6" fmla="*/ 35253 w 244888"/>
                  <a:gd name="connsiteY6" fmla="*/ 228889 h 266699"/>
                  <a:gd name="connsiteX7" fmla="*/ 1915 w 244888"/>
                  <a:gd name="connsiteY7" fmla="*/ 171161 h 266699"/>
                  <a:gd name="connsiteX8" fmla="*/ 488 w 244888"/>
                  <a:gd name="connsiteY8" fmla="*/ 160307 h 266699"/>
                  <a:gd name="connsiteX9" fmla="*/ 7167 w 244888"/>
                  <a:gd name="connsiteY9" fmla="*/ 151627 h 266699"/>
                  <a:gd name="connsiteX10" fmla="*/ 29519 w 244888"/>
                  <a:gd name="connsiteY10" fmla="*/ 138782 h 266699"/>
                  <a:gd name="connsiteX11" fmla="*/ 29337 w 244888"/>
                  <a:gd name="connsiteY11" fmla="*/ 133350 h 266699"/>
                  <a:gd name="connsiteX12" fmla="*/ 29519 w 244888"/>
                  <a:gd name="connsiteY12" fmla="*/ 127918 h 266699"/>
                  <a:gd name="connsiteX13" fmla="*/ 7167 w 244888"/>
                  <a:gd name="connsiteY13" fmla="*/ 115072 h 266699"/>
                  <a:gd name="connsiteX14" fmla="*/ 488 w 244888"/>
                  <a:gd name="connsiteY14" fmla="*/ 106393 h 266699"/>
                  <a:gd name="connsiteX15" fmla="*/ 1915 w 244888"/>
                  <a:gd name="connsiteY15" fmla="*/ 95539 h 266699"/>
                  <a:gd name="connsiteX16" fmla="*/ 35253 w 244888"/>
                  <a:gd name="connsiteY16" fmla="*/ 37811 h 266699"/>
                  <a:gd name="connsiteX17" fmla="*/ 54763 w 244888"/>
                  <a:gd name="connsiteY17" fmla="*/ 32574 h 266699"/>
                  <a:gd name="connsiteX18" fmla="*/ 77176 w 244888"/>
                  <a:gd name="connsiteY18" fmla="*/ 45505 h 266699"/>
                  <a:gd name="connsiteX19" fmla="*/ 86487 w 244888"/>
                  <a:gd name="connsiteY19" fmla="*/ 40118 h 266699"/>
                  <a:gd name="connsiteX20" fmla="*/ 86487 w 244888"/>
                  <a:gd name="connsiteY20" fmla="*/ 14287 h 266699"/>
                  <a:gd name="connsiteX21" fmla="*/ 100774 w 244888"/>
                  <a:gd name="connsiteY21" fmla="*/ 0 h 266699"/>
                  <a:gd name="connsiteX22" fmla="*/ 167449 w 244888"/>
                  <a:gd name="connsiteY22" fmla="*/ 0 h 266699"/>
                  <a:gd name="connsiteX23" fmla="*/ 181737 w 244888"/>
                  <a:gd name="connsiteY23" fmla="*/ 14287 h 266699"/>
                  <a:gd name="connsiteX24" fmla="*/ 181737 w 244888"/>
                  <a:gd name="connsiteY24" fmla="*/ 40063 h 266699"/>
                  <a:gd name="connsiteX25" fmla="*/ 191099 w 244888"/>
                  <a:gd name="connsiteY25" fmla="*/ 45448 h 266699"/>
                  <a:gd name="connsiteX26" fmla="*/ 213474 w 244888"/>
                  <a:gd name="connsiteY26" fmla="*/ 32574 h 266699"/>
                  <a:gd name="connsiteX27" fmla="*/ 232976 w 244888"/>
                  <a:gd name="connsiteY27" fmla="*/ 37821 h 266699"/>
                  <a:gd name="connsiteX28" fmla="*/ 242975 w 244888"/>
                  <a:gd name="connsiteY28" fmla="*/ 55159 h 266699"/>
                  <a:gd name="connsiteX29" fmla="*/ 237738 w 244888"/>
                  <a:gd name="connsiteY29" fmla="*/ 74674 h 266699"/>
                  <a:gd name="connsiteX30" fmla="*/ 218223 w 244888"/>
                  <a:gd name="connsiteY30" fmla="*/ 69429 h 266699"/>
                  <a:gd name="connsiteX31" fmla="*/ 215353 w 244888"/>
                  <a:gd name="connsiteY31" fmla="*/ 64461 h 266699"/>
                  <a:gd name="connsiteX32" fmla="*/ 197434 w 244888"/>
                  <a:gd name="connsiteY32" fmla="*/ 74767 h 266699"/>
                  <a:gd name="connsiteX33" fmla="*/ 181523 w 244888"/>
                  <a:gd name="connsiteY33" fmla="*/ 73651 h 266699"/>
                  <a:gd name="connsiteX34" fmla="*/ 162124 w 244888"/>
                  <a:gd name="connsiteY34" fmla="*/ 62498 h 266699"/>
                  <a:gd name="connsiteX35" fmla="*/ 153162 w 244888"/>
                  <a:gd name="connsiteY35" fmla="*/ 49243 h 266699"/>
                  <a:gd name="connsiteX36" fmla="*/ 153162 w 244888"/>
                  <a:gd name="connsiteY36" fmla="*/ 28575 h 266699"/>
                  <a:gd name="connsiteX37" fmla="*/ 115062 w 244888"/>
                  <a:gd name="connsiteY37" fmla="*/ 28575 h 266699"/>
                  <a:gd name="connsiteX38" fmla="*/ 115062 w 244888"/>
                  <a:gd name="connsiteY38" fmla="*/ 49337 h 266699"/>
                  <a:gd name="connsiteX39" fmla="*/ 105974 w 244888"/>
                  <a:gd name="connsiteY39" fmla="*/ 62648 h 266699"/>
                  <a:gd name="connsiteX40" fmla="*/ 86868 w 244888"/>
                  <a:gd name="connsiteY40" fmla="*/ 73688 h 266699"/>
                  <a:gd name="connsiteX41" fmla="*/ 70870 w 244888"/>
                  <a:gd name="connsiteY41" fmla="*/ 74861 h 266699"/>
                  <a:gd name="connsiteX42" fmla="*/ 52856 w 244888"/>
                  <a:gd name="connsiteY42" fmla="*/ 64471 h 266699"/>
                  <a:gd name="connsiteX43" fmla="*/ 33820 w 244888"/>
                  <a:gd name="connsiteY43" fmla="*/ 97426 h 266699"/>
                  <a:gd name="connsiteX44" fmla="*/ 51889 w 244888"/>
                  <a:gd name="connsiteY44" fmla="*/ 107816 h 266699"/>
                  <a:gd name="connsiteX45" fmla="*/ 58884 w 244888"/>
                  <a:gd name="connsiteY45" fmla="*/ 122411 h 266699"/>
                  <a:gd name="connsiteX46" fmla="*/ 57912 w 244888"/>
                  <a:gd name="connsiteY46" fmla="*/ 133350 h 266699"/>
                  <a:gd name="connsiteX47" fmla="*/ 58884 w 244888"/>
                  <a:gd name="connsiteY47" fmla="*/ 144289 h 266699"/>
                  <a:gd name="connsiteX48" fmla="*/ 51889 w 244888"/>
                  <a:gd name="connsiteY48" fmla="*/ 158884 h 266699"/>
                  <a:gd name="connsiteX49" fmla="*/ 33820 w 244888"/>
                  <a:gd name="connsiteY49" fmla="*/ 169273 h 266699"/>
                  <a:gd name="connsiteX50" fmla="*/ 52856 w 244888"/>
                  <a:gd name="connsiteY50" fmla="*/ 202230 h 266699"/>
                  <a:gd name="connsiteX51" fmla="*/ 70870 w 244888"/>
                  <a:gd name="connsiteY51" fmla="*/ 191839 h 266699"/>
                  <a:gd name="connsiteX52" fmla="*/ 86868 w 244888"/>
                  <a:gd name="connsiteY52" fmla="*/ 193012 h 266699"/>
                  <a:gd name="connsiteX53" fmla="*/ 106100 w 244888"/>
                  <a:gd name="connsiteY53" fmla="*/ 204202 h 266699"/>
                  <a:gd name="connsiteX54" fmla="*/ 115062 w 244888"/>
                  <a:gd name="connsiteY54" fmla="*/ 217457 h 266699"/>
                  <a:gd name="connsiteX55" fmla="*/ 115062 w 244888"/>
                  <a:gd name="connsiteY55" fmla="*/ 238125 h 266699"/>
                  <a:gd name="connsiteX56" fmla="*/ 153162 w 244888"/>
                  <a:gd name="connsiteY56" fmla="*/ 238125 h 266699"/>
                  <a:gd name="connsiteX57" fmla="*/ 153162 w 244888"/>
                  <a:gd name="connsiteY57" fmla="*/ 217457 h 266699"/>
                  <a:gd name="connsiteX58" fmla="*/ 162250 w 244888"/>
                  <a:gd name="connsiteY58" fmla="*/ 204145 h 266699"/>
                  <a:gd name="connsiteX59" fmla="*/ 181444 w 244888"/>
                  <a:gd name="connsiteY59" fmla="*/ 193105 h 266699"/>
                  <a:gd name="connsiteX60" fmla="*/ 197434 w 244888"/>
                  <a:gd name="connsiteY60" fmla="*/ 191932 h 266699"/>
                  <a:gd name="connsiteX61" fmla="*/ 215358 w 244888"/>
                  <a:gd name="connsiteY61" fmla="*/ 202248 h 266699"/>
                  <a:gd name="connsiteX62" fmla="*/ 218019 w 244888"/>
                  <a:gd name="connsiteY62" fmla="*/ 197644 h 266699"/>
                  <a:gd name="connsiteX63" fmla="*/ 237533 w 244888"/>
                  <a:gd name="connsiteY63" fmla="*/ 192416 h 266699"/>
                  <a:gd name="connsiteX64" fmla="*/ 242762 w 244888"/>
                  <a:gd name="connsiteY64" fmla="*/ 211931 h 266699"/>
                  <a:gd name="connsiteX65" fmla="*/ 232971 w 244888"/>
                  <a:gd name="connsiteY65" fmla="*/ 228889 h 266699"/>
                  <a:gd name="connsiteX66" fmla="*/ 213474 w 244888"/>
                  <a:gd name="connsiteY66" fmla="*/ 234125 h 266699"/>
                  <a:gd name="connsiteX67" fmla="*/ 191141 w 244888"/>
                  <a:gd name="connsiteY67" fmla="*/ 221280 h 266699"/>
                  <a:gd name="connsiteX68" fmla="*/ 181737 w 244888"/>
                  <a:gd name="connsiteY68" fmla="*/ 226693 h 266699"/>
                  <a:gd name="connsiteX69" fmla="*/ 181737 w 244888"/>
                  <a:gd name="connsiteY69" fmla="*/ 252412 h 266699"/>
                  <a:gd name="connsiteX70" fmla="*/ 167449 w 244888"/>
                  <a:gd name="connsiteY70"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44888" h="266699">
                    <a:moveTo>
                      <a:pt x="167449" y="266700"/>
                    </a:moveTo>
                    <a:lnTo>
                      <a:pt x="100774" y="266700"/>
                    </a:lnTo>
                    <a:cubicBezTo>
                      <a:pt x="92882" y="266700"/>
                      <a:pt x="86487" y="260300"/>
                      <a:pt x="86487" y="252412"/>
                    </a:cubicBezTo>
                    <a:lnTo>
                      <a:pt x="86487" y="226619"/>
                    </a:lnTo>
                    <a:cubicBezTo>
                      <a:pt x="83301" y="224972"/>
                      <a:pt x="80190" y="223168"/>
                      <a:pt x="77171" y="221195"/>
                    </a:cubicBezTo>
                    <a:lnTo>
                      <a:pt x="54763" y="234125"/>
                    </a:lnTo>
                    <a:cubicBezTo>
                      <a:pt x="47932" y="238060"/>
                      <a:pt x="39202" y="235725"/>
                      <a:pt x="35253" y="228889"/>
                    </a:cubicBezTo>
                    <a:lnTo>
                      <a:pt x="1915" y="171161"/>
                    </a:lnTo>
                    <a:cubicBezTo>
                      <a:pt x="18" y="167878"/>
                      <a:pt x="-494" y="163971"/>
                      <a:pt x="488" y="160307"/>
                    </a:cubicBezTo>
                    <a:cubicBezTo>
                      <a:pt x="1474" y="156641"/>
                      <a:pt x="3878" y="153526"/>
                      <a:pt x="7167" y="151627"/>
                    </a:cubicBezTo>
                    <a:lnTo>
                      <a:pt x="29519" y="138782"/>
                    </a:lnTo>
                    <a:cubicBezTo>
                      <a:pt x="29398" y="136922"/>
                      <a:pt x="29337" y="135126"/>
                      <a:pt x="29337" y="133350"/>
                    </a:cubicBezTo>
                    <a:cubicBezTo>
                      <a:pt x="29337" y="131573"/>
                      <a:pt x="29398" y="129778"/>
                      <a:pt x="29519" y="127918"/>
                    </a:cubicBezTo>
                    <a:lnTo>
                      <a:pt x="7167" y="115072"/>
                    </a:lnTo>
                    <a:cubicBezTo>
                      <a:pt x="3878" y="113174"/>
                      <a:pt x="1474" y="110058"/>
                      <a:pt x="488" y="106393"/>
                    </a:cubicBezTo>
                    <a:cubicBezTo>
                      <a:pt x="-494" y="102729"/>
                      <a:pt x="18" y="98822"/>
                      <a:pt x="1915" y="95539"/>
                    </a:cubicBezTo>
                    <a:lnTo>
                      <a:pt x="35253" y="37811"/>
                    </a:lnTo>
                    <a:cubicBezTo>
                      <a:pt x="39202" y="30984"/>
                      <a:pt x="47932" y="28659"/>
                      <a:pt x="54763" y="32574"/>
                    </a:cubicBezTo>
                    <a:lnTo>
                      <a:pt x="77176" y="45505"/>
                    </a:lnTo>
                    <a:cubicBezTo>
                      <a:pt x="80204" y="43532"/>
                      <a:pt x="83310" y="41737"/>
                      <a:pt x="86487" y="40118"/>
                    </a:cubicBezTo>
                    <a:lnTo>
                      <a:pt x="86487" y="14287"/>
                    </a:lnTo>
                    <a:cubicBezTo>
                      <a:pt x="86487" y="6400"/>
                      <a:pt x="92882" y="0"/>
                      <a:pt x="100774" y="0"/>
                    </a:cubicBezTo>
                    <a:lnTo>
                      <a:pt x="167449" y="0"/>
                    </a:lnTo>
                    <a:cubicBezTo>
                      <a:pt x="175342" y="0"/>
                      <a:pt x="181737" y="6400"/>
                      <a:pt x="181737" y="14287"/>
                    </a:cubicBezTo>
                    <a:lnTo>
                      <a:pt x="181737" y="40063"/>
                    </a:lnTo>
                    <a:cubicBezTo>
                      <a:pt x="184946" y="41699"/>
                      <a:pt x="188072" y="43504"/>
                      <a:pt x="191099" y="45448"/>
                    </a:cubicBezTo>
                    <a:lnTo>
                      <a:pt x="213474" y="32574"/>
                    </a:lnTo>
                    <a:cubicBezTo>
                      <a:pt x="220306" y="28640"/>
                      <a:pt x="229036" y="30975"/>
                      <a:pt x="232976" y="37821"/>
                    </a:cubicBezTo>
                    <a:lnTo>
                      <a:pt x="242975" y="55159"/>
                    </a:lnTo>
                    <a:cubicBezTo>
                      <a:pt x="246919" y="61987"/>
                      <a:pt x="244570" y="70731"/>
                      <a:pt x="237738" y="74674"/>
                    </a:cubicBezTo>
                    <a:cubicBezTo>
                      <a:pt x="230901" y="78609"/>
                      <a:pt x="222171" y="76274"/>
                      <a:pt x="218223" y="69429"/>
                    </a:cubicBezTo>
                    <a:lnTo>
                      <a:pt x="215353" y="64461"/>
                    </a:lnTo>
                    <a:lnTo>
                      <a:pt x="197434" y="74767"/>
                    </a:lnTo>
                    <a:cubicBezTo>
                      <a:pt x="192396" y="77660"/>
                      <a:pt x="186109" y="77214"/>
                      <a:pt x="181523" y="73651"/>
                    </a:cubicBezTo>
                    <a:cubicBezTo>
                      <a:pt x="175630" y="69056"/>
                      <a:pt x="169105" y="65307"/>
                      <a:pt x="162124" y="62498"/>
                    </a:cubicBezTo>
                    <a:cubicBezTo>
                      <a:pt x="156711" y="60322"/>
                      <a:pt x="153162" y="55075"/>
                      <a:pt x="153162" y="49243"/>
                    </a:cubicBezTo>
                    <a:lnTo>
                      <a:pt x="153162" y="28575"/>
                    </a:lnTo>
                    <a:lnTo>
                      <a:pt x="115062" y="28575"/>
                    </a:lnTo>
                    <a:lnTo>
                      <a:pt x="115062" y="49337"/>
                    </a:lnTo>
                    <a:cubicBezTo>
                      <a:pt x="115062" y="55225"/>
                      <a:pt x="111453" y="60507"/>
                      <a:pt x="105974" y="62648"/>
                    </a:cubicBezTo>
                    <a:cubicBezTo>
                      <a:pt x="99240" y="65271"/>
                      <a:pt x="92812" y="68991"/>
                      <a:pt x="86868" y="73688"/>
                    </a:cubicBezTo>
                    <a:cubicBezTo>
                      <a:pt x="82273" y="77326"/>
                      <a:pt x="75944" y="77772"/>
                      <a:pt x="70870" y="74861"/>
                    </a:cubicBezTo>
                    <a:lnTo>
                      <a:pt x="52856" y="64471"/>
                    </a:lnTo>
                    <a:lnTo>
                      <a:pt x="33820" y="97426"/>
                    </a:lnTo>
                    <a:lnTo>
                      <a:pt x="51889" y="107816"/>
                    </a:lnTo>
                    <a:cubicBezTo>
                      <a:pt x="57015" y="110765"/>
                      <a:pt x="59796" y="116570"/>
                      <a:pt x="58884" y="122411"/>
                    </a:cubicBezTo>
                    <a:cubicBezTo>
                      <a:pt x="58219" y="126662"/>
                      <a:pt x="57912" y="130141"/>
                      <a:pt x="57912" y="133350"/>
                    </a:cubicBezTo>
                    <a:cubicBezTo>
                      <a:pt x="57912" y="136559"/>
                      <a:pt x="58219" y="140038"/>
                      <a:pt x="58884" y="144289"/>
                    </a:cubicBezTo>
                    <a:cubicBezTo>
                      <a:pt x="59796" y="150130"/>
                      <a:pt x="57015" y="155935"/>
                      <a:pt x="51889" y="158884"/>
                    </a:cubicBezTo>
                    <a:lnTo>
                      <a:pt x="33820" y="169273"/>
                    </a:lnTo>
                    <a:lnTo>
                      <a:pt x="52856" y="202230"/>
                    </a:lnTo>
                    <a:lnTo>
                      <a:pt x="70870" y="191839"/>
                    </a:lnTo>
                    <a:cubicBezTo>
                      <a:pt x="75929" y="188919"/>
                      <a:pt x="82264" y="189384"/>
                      <a:pt x="86868" y="193012"/>
                    </a:cubicBezTo>
                    <a:cubicBezTo>
                      <a:pt x="92775" y="197681"/>
                      <a:pt x="99245" y="201448"/>
                      <a:pt x="106100" y="204202"/>
                    </a:cubicBezTo>
                    <a:cubicBezTo>
                      <a:pt x="111513" y="206378"/>
                      <a:pt x="115062" y="211624"/>
                      <a:pt x="115062" y="217457"/>
                    </a:cubicBezTo>
                    <a:lnTo>
                      <a:pt x="115062" y="238125"/>
                    </a:lnTo>
                    <a:lnTo>
                      <a:pt x="153162" y="238125"/>
                    </a:lnTo>
                    <a:lnTo>
                      <a:pt x="153162" y="217457"/>
                    </a:lnTo>
                    <a:cubicBezTo>
                      <a:pt x="153162" y="211568"/>
                      <a:pt x="156771" y="206285"/>
                      <a:pt x="162250" y="204145"/>
                    </a:cubicBezTo>
                    <a:cubicBezTo>
                      <a:pt x="169114" y="201467"/>
                      <a:pt x="175569" y="197755"/>
                      <a:pt x="181444" y="193105"/>
                    </a:cubicBezTo>
                    <a:cubicBezTo>
                      <a:pt x="186035" y="189477"/>
                      <a:pt x="192378" y="189021"/>
                      <a:pt x="197434" y="191932"/>
                    </a:cubicBezTo>
                    <a:lnTo>
                      <a:pt x="215358" y="202248"/>
                    </a:lnTo>
                    <a:lnTo>
                      <a:pt x="218019" y="197644"/>
                    </a:lnTo>
                    <a:cubicBezTo>
                      <a:pt x="221968" y="190816"/>
                      <a:pt x="230706" y="188463"/>
                      <a:pt x="237533" y="192416"/>
                    </a:cubicBezTo>
                    <a:cubicBezTo>
                      <a:pt x="244366" y="196360"/>
                      <a:pt x="246710" y="205094"/>
                      <a:pt x="242762" y="211931"/>
                    </a:cubicBezTo>
                    <a:lnTo>
                      <a:pt x="232971" y="228889"/>
                    </a:lnTo>
                    <a:cubicBezTo>
                      <a:pt x="229036" y="235726"/>
                      <a:pt x="220306" y="238051"/>
                      <a:pt x="213474" y="234125"/>
                    </a:cubicBezTo>
                    <a:lnTo>
                      <a:pt x="191141" y="221280"/>
                    </a:lnTo>
                    <a:cubicBezTo>
                      <a:pt x="188100" y="223252"/>
                      <a:pt x="184960" y="225056"/>
                      <a:pt x="181737" y="226693"/>
                    </a:cubicBezTo>
                    <a:lnTo>
                      <a:pt x="181737" y="252412"/>
                    </a:lnTo>
                    <a:cubicBezTo>
                      <a:pt x="181737" y="260300"/>
                      <a:pt x="175342" y="266700"/>
                      <a:pt x="167449" y="2667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27" name="Freeform: Shape 126">
                <a:extLst>
                  <a:ext uri="{FF2B5EF4-FFF2-40B4-BE49-F238E27FC236}">
                    <a16:creationId xmlns:a16="http://schemas.microsoft.com/office/drawing/2014/main" id="{02BE669F-AC25-BBB9-79FB-45BFA78E3876}"/>
                  </a:ext>
                </a:extLst>
              </p:cNvPr>
              <p:cNvSpPr/>
              <p:nvPr/>
            </p:nvSpPr>
            <p:spPr>
              <a:xfrm>
                <a:off x="3443326" y="-772112"/>
                <a:ext cx="114319" cy="114318"/>
              </a:xfrm>
              <a:custGeom>
                <a:avLst/>
                <a:gdLst>
                  <a:gd name="connsiteX0" fmla="*/ 57160 w 114319"/>
                  <a:gd name="connsiteY0" fmla="*/ 114318 h 114318"/>
                  <a:gd name="connsiteX1" fmla="*/ 0 w 114319"/>
                  <a:gd name="connsiteY1" fmla="*/ 57160 h 114318"/>
                  <a:gd name="connsiteX2" fmla="*/ 57160 w 114319"/>
                  <a:gd name="connsiteY2" fmla="*/ 0 h 114318"/>
                  <a:gd name="connsiteX3" fmla="*/ 114319 w 114319"/>
                  <a:gd name="connsiteY3" fmla="*/ 57160 h 114318"/>
                  <a:gd name="connsiteX4" fmla="*/ 57160 w 114319"/>
                  <a:gd name="connsiteY4" fmla="*/ 114318 h 114318"/>
                  <a:gd name="connsiteX5" fmla="*/ 57160 w 114319"/>
                  <a:gd name="connsiteY5" fmla="*/ 28575 h 114318"/>
                  <a:gd name="connsiteX6" fmla="*/ 28575 w 114319"/>
                  <a:gd name="connsiteY6" fmla="*/ 57160 h 114318"/>
                  <a:gd name="connsiteX7" fmla="*/ 57160 w 114319"/>
                  <a:gd name="connsiteY7" fmla="*/ 85744 h 114318"/>
                  <a:gd name="connsiteX8" fmla="*/ 85744 w 114319"/>
                  <a:gd name="connsiteY8" fmla="*/ 57160 h 114318"/>
                  <a:gd name="connsiteX9" fmla="*/ 57160 w 114319"/>
                  <a:gd name="connsiteY9" fmla="*/ 28575 h 11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19" h="114318">
                    <a:moveTo>
                      <a:pt x="57160" y="114318"/>
                    </a:moveTo>
                    <a:cubicBezTo>
                      <a:pt x="25640" y="114318"/>
                      <a:pt x="0" y="88674"/>
                      <a:pt x="0" y="57160"/>
                    </a:cubicBezTo>
                    <a:cubicBezTo>
                      <a:pt x="0" y="25645"/>
                      <a:pt x="25640" y="0"/>
                      <a:pt x="57160" y="0"/>
                    </a:cubicBezTo>
                    <a:cubicBezTo>
                      <a:pt x="88679" y="0"/>
                      <a:pt x="114319" y="25645"/>
                      <a:pt x="114319" y="57160"/>
                    </a:cubicBezTo>
                    <a:cubicBezTo>
                      <a:pt x="114319" y="88674"/>
                      <a:pt x="88679" y="114318"/>
                      <a:pt x="57160" y="114318"/>
                    </a:cubicBezTo>
                    <a:close/>
                    <a:moveTo>
                      <a:pt x="57160" y="28575"/>
                    </a:moveTo>
                    <a:cubicBezTo>
                      <a:pt x="41398" y="28575"/>
                      <a:pt x="28575" y="41402"/>
                      <a:pt x="28575" y="57160"/>
                    </a:cubicBezTo>
                    <a:cubicBezTo>
                      <a:pt x="28575" y="72917"/>
                      <a:pt x="41398" y="85744"/>
                      <a:pt x="57160" y="85744"/>
                    </a:cubicBezTo>
                    <a:cubicBezTo>
                      <a:pt x="72921" y="85744"/>
                      <a:pt x="85744" y="72917"/>
                      <a:pt x="85744" y="57160"/>
                    </a:cubicBezTo>
                    <a:cubicBezTo>
                      <a:pt x="85744" y="41402"/>
                      <a:pt x="72921" y="28575"/>
                      <a:pt x="57160" y="285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18" name="Freeform: Shape 117">
              <a:extLst>
                <a:ext uri="{FF2B5EF4-FFF2-40B4-BE49-F238E27FC236}">
                  <a16:creationId xmlns:a16="http://schemas.microsoft.com/office/drawing/2014/main" id="{7F258989-C5D2-D99A-D710-4F826566F7D1}"/>
                </a:ext>
              </a:extLst>
            </p:cNvPr>
            <p:cNvSpPr/>
            <p:nvPr/>
          </p:nvSpPr>
          <p:spPr>
            <a:xfrm>
              <a:off x="3581501" y="-905462"/>
              <a:ext cx="271360" cy="271360"/>
            </a:xfrm>
            <a:custGeom>
              <a:avLst/>
              <a:gdLst>
                <a:gd name="connsiteX0" fmla="*/ 135681 w 271360"/>
                <a:gd name="connsiteY0" fmla="*/ 0 h 271360"/>
                <a:gd name="connsiteX1" fmla="*/ 0 w 271360"/>
                <a:gd name="connsiteY1" fmla="*/ 135685 h 271360"/>
                <a:gd name="connsiteX2" fmla="*/ 135681 w 271360"/>
                <a:gd name="connsiteY2" fmla="*/ 271361 h 271360"/>
                <a:gd name="connsiteX3" fmla="*/ 271361 w 271360"/>
                <a:gd name="connsiteY3" fmla="*/ 135685 h 271360"/>
                <a:gd name="connsiteX4" fmla="*/ 135681 w 271360"/>
                <a:gd name="connsiteY4" fmla="*/ 0 h 271360"/>
                <a:gd name="connsiteX5" fmla="*/ 200379 w 271360"/>
                <a:gd name="connsiteY5" fmla="*/ 108384 h 271360"/>
                <a:gd name="connsiteX6" fmla="*/ 126774 w 271360"/>
                <a:gd name="connsiteY6" fmla="*/ 183040 h 271360"/>
                <a:gd name="connsiteX7" fmla="*/ 116597 w 271360"/>
                <a:gd name="connsiteY7" fmla="*/ 187301 h 271360"/>
                <a:gd name="connsiteX8" fmla="*/ 115723 w 271360"/>
                <a:gd name="connsiteY8" fmla="*/ 187272 h 271360"/>
                <a:gd name="connsiteX9" fmla="*/ 105273 w 271360"/>
                <a:gd name="connsiteY9" fmla="*/ 181719 h 271360"/>
                <a:gd name="connsiteX10" fmla="*/ 69833 w 271360"/>
                <a:gd name="connsiteY10" fmla="*/ 135638 h 271360"/>
                <a:gd name="connsiteX11" fmla="*/ 72447 w 271360"/>
                <a:gd name="connsiteY11" fmla="*/ 115602 h 271360"/>
                <a:gd name="connsiteX12" fmla="*/ 92483 w 271360"/>
                <a:gd name="connsiteY12" fmla="*/ 118225 h 271360"/>
                <a:gd name="connsiteX13" fmla="*/ 117933 w 271360"/>
                <a:gd name="connsiteY13" fmla="*/ 151311 h 271360"/>
                <a:gd name="connsiteX14" fmla="*/ 180026 w 271360"/>
                <a:gd name="connsiteY14" fmla="*/ 88329 h 271360"/>
                <a:gd name="connsiteX15" fmla="*/ 200235 w 271360"/>
                <a:gd name="connsiteY15" fmla="*/ 88181 h 271360"/>
                <a:gd name="connsiteX16" fmla="*/ 200379 w 271360"/>
                <a:gd name="connsiteY16" fmla="*/ 108384 h 27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360" h="271360">
                  <a:moveTo>
                    <a:pt x="135681" y="0"/>
                  </a:moveTo>
                  <a:cubicBezTo>
                    <a:pt x="60867" y="0"/>
                    <a:pt x="0" y="60871"/>
                    <a:pt x="0" y="135685"/>
                  </a:cubicBezTo>
                  <a:cubicBezTo>
                    <a:pt x="0" y="210499"/>
                    <a:pt x="60867" y="271361"/>
                    <a:pt x="135681" y="271361"/>
                  </a:cubicBezTo>
                  <a:cubicBezTo>
                    <a:pt x="210495" y="271361"/>
                    <a:pt x="271361" y="210499"/>
                    <a:pt x="271361" y="135685"/>
                  </a:cubicBezTo>
                  <a:cubicBezTo>
                    <a:pt x="271361" y="60871"/>
                    <a:pt x="210495" y="0"/>
                    <a:pt x="135681" y="0"/>
                  </a:cubicBezTo>
                  <a:close/>
                  <a:moveTo>
                    <a:pt x="200379" y="108384"/>
                  </a:moveTo>
                  <a:lnTo>
                    <a:pt x="126774" y="183040"/>
                  </a:lnTo>
                  <a:cubicBezTo>
                    <a:pt x="124081" y="185775"/>
                    <a:pt x="120411" y="187301"/>
                    <a:pt x="116597" y="187301"/>
                  </a:cubicBezTo>
                  <a:cubicBezTo>
                    <a:pt x="116305" y="187301"/>
                    <a:pt x="116016" y="187291"/>
                    <a:pt x="115723" y="187272"/>
                  </a:cubicBezTo>
                  <a:cubicBezTo>
                    <a:pt x="111598" y="187021"/>
                    <a:pt x="107789" y="184994"/>
                    <a:pt x="105273" y="181719"/>
                  </a:cubicBezTo>
                  <a:lnTo>
                    <a:pt x="69833" y="135638"/>
                  </a:lnTo>
                  <a:cubicBezTo>
                    <a:pt x="65024" y="129388"/>
                    <a:pt x="66192" y="120421"/>
                    <a:pt x="72447" y="115602"/>
                  </a:cubicBezTo>
                  <a:cubicBezTo>
                    <a:pt x="78702" y="110812"/>
                    <a:pt x="87674" y="111956"/>
                    <a:pt x="92483" y="118225"/>
                  </a:cubicBezTo>
                  <a:lnTo>
                    <a:pt x="117933" y="151311"/>
                  </a:lnTo>
                  <a:lnTo>
                    <a:pt x="180026" y="88329"/>
                  </a:lnTo>
                  <a:cubicBezTo>
                    <a:pt x="185575" y="82711"/>
                    <a:pt x="194617" y="82637"/>
                    <a:pt x="200235" y="88181"/>
                  </a:cubicBezTo>
                  <a:cubicBezTo>
                    <a:pt x="205853" y="93725"/>
                    <a:pt x="205918" y="102766"/>
                    <a:pt x="200379" y="108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28" name="Freeform: Shape 127">
            <a:extLst>
              <a:ext uri="{FF2B5EF4-FFF2-40B4-BE49-F238E27FC236}">
                <a16:creationId xmlns:a16="http://schemas.microsoft.com/office/drawing/2014/main" id="{D0340C9F-EF37-EEB5-D778-688CAAAECEB1}"/>
              </a:ext>
            </a:extLst>
          </p:cNvPr>
          <p:cNvSpPr/>
          <p:nvPr/>
        </p:nvSpPr>
        <p:spPr>
          <a:xfrm>
            <a:off x="5457236" y="1885471"/>
            <a:ext cx="403354" cy="423500"/>
          </a:xfrm>
          <a:custGeom>
            <a:avLst/>
            <a:gdLst>
              <a:gd name="connsiteX0" fmla="*/ 40887 w 850066"/>
              <a:gd name="connsiteY0" fmla="*/ 381896 h 892521"/>
              <a:gd name="connsiteX1" fmla="*/ 42375 w 850066"/>
              <a:gd name="connsiteY1" fmla="*/ 382789 h 892521"/>
              <a:gd name="connsiteX2" fmla="*/ 68271 w 850066"/>
              <a:gd name="connsiteY2" fmla="*/ 431605 h 892521"/>
              <a:gd name="connsiteX3" fmla="*/ 68271 w 850066"/>
              <a:gd name="connsiteY3" fmla="*/ 446488 h 892521"/>
              <a:gd name="connsiteX4" fmla="*/ 68271 w 850066"/>
              <a:gd name="connsiteY4" fmla="*/ 461371 h 892521"/>
              <a:gd name="connsiteX5" fmla="*/ 42375 w 850066"/>
              <a:gd name="connsiteY5" fmla="*/ 510482 h 892521"/>
              <a:gd name="connsiteX6" fmla="*/ 40887 w 850066"/>
              <a:gd name="connsiteY6" fmla="*/ 511376 h 892521"/>
              <a:gd name="connsiteX7" fmla="*/ 11121 w 850066"/>
              <a:gd name="connsiteY7" fmla="*/ 623142 h 892521"/>
              <a:gd name="connsiteX8" fmla="*/ 65295 w 850066"/>
              <a:gd name="connsiteY8" fmla="*/ 716905 h 892521"/>
              <a:gd name="connsiteX9" fmla="*/ 177061 w 850066"/>
              <a:gd name="connsiteY9" fmla="*/ 746670 h 892521"/>
              <a:gd name="connsiteX10" fmla="*/ 178698 w 850066"/>
              <a:gd name="connsiteY10" fmla="*/ 745778 h 892521"/>
              <a:gd name="connsiteX11" fmla="*/ 231383 w 850066"/>
              <a:gd name="connsiteY11" fmla="*/ 745778 h 892521"/>
              <a:gd name="connsiteX12" fmla="*/ 261149 w 850066"/>
              <a:gd name="connsiteY12" fmla="*/ 763189 h 892521"/>
              <a:gd name="connsiteX13" fmla="*/ 288236 w 850066"/>
              <a:gd name="connsiteY13" fmla="*/ 808731 h 892521"/>
              <a:gd name="connsiteX14" fmla="*/ 288236 w 850066"/>
              <a:gd name="connsiteY14" fmla="*/ 810666 h 892521"/>
              <a:gd name="connsiteX15" fmla="*/ 370092 w 850066"/>
              <a:gd name="connsiteY15" fmla="*/ 892522 h 892521"/>
              <a:gd name="connsiteX16" fmla="*/ 478439 w 850066"/>
              <a:gd name="connsiteY16" fmla="*/ 892522 h 892521"/>
              <a:gd name="connsiteX17" fmla="*/ 560295 w 850066"/>
              <a:gd name="connsiteY17" fmla="*/ 810666 h 892521"/>
              <a:gd name="connsiteX18" fmla="*/ 560295 w 850066"/>
              <a:gd name="connsiteY18" fmla="*/ 808731 h 892521"/>
              <a:gd name="connsiteX19" fmla="*/ 588423 w 850066"/>
              <a:gd name="connsiteY19" fmla="*/ 763636 h 892521"/>
              <a:gd name="connsiteX20" fmla="*/ 618189 w 850066"/>
              <a:gd name="connsiteY20" fmla="*/ 746223 h 892521"/>
              <a:gd name="connsiteX21" fmla="*/ 670873 w 850066"/>
              <a:gd name="connsiteY21" fmla="*/ 746223 h 892521"/>
              <a:gd name="connsiteX22" fmla="*/ 672510 w 850066"/>
              <a:gd name="connsiteY22" fmla="*/ 747116 h 892521"/>
              <a:gd name="connsiteX23" fmla="*/ 784277 w 850066"/>
              <a:gd name="connsiteY23" fmla="*/ 717350 h 892521"/>
              <a:gd name="connsiteX24" fmla="*/ 838450 w 850066"/>
              <a:gd name="connsiteY24" fmla="*/ 623588 h 892521"/>
              <a:gd name="connsiteX25" fmla="*/ 808685 w 850066"/>
              <a:gd name="connsiteY25" fmla="*/ 511822 h 892521"/>
              <a:gd name="connsiteX26" fmla="*/ 807196 w 850066"/>
              <a:gd name="connsiteY26" fmla="*/ 510929 h 892521"/>
              <a:gd name="connsiteX27" fmla="*/ 781896 w 850066"/>
              <a:gd name="connsiteY27" fmla="*/ 461369 h 892521"/>
              <a:gd name="connsiteX28" fmla="*/ 781896 w 850066"/>
              <a:gd name="connsiteY28" fmla="*/ 446486 h 892521"/>
              <a:gd name="connsiteX29" fmla="*/ 781896 w 850066"/>
              <a:gd name="connsiteY29" fmla="*/ 431603 h 892521"/>
              <a:gd name="connsiteX30" fmla="*/ 807792 w 850066"/>
              <a:gd name="connsiteY30" fmla="*/ 382490 h 892521"/>
              <a:gd name="connsiteX31" fmla="*/ 809281 w 850066"/>
              <a:gd name="connsiteY31" fmla="*/ 381598 h 892521"/>
              <a:gd name="connsiteX32" fmla="*/ 839047 w 850066"/>
              <a:gd name="connsiteY32" fmla="*/ 269831 h 892521"/>
              <a:gd name="connsiteX33" fmla="*/ 784873 w 850066"/>
              <a:gd name="connsiteY33" fmla="*/ 176069 h 892521"/>
              <a:gd name="connsiteX34" fmla="*/ 673107 w 850066"/>
              <a:gd name="connsiteY34" fmla="*/ 146304 h 892521"/>
              <a:gd name="connsiteX35" fmla="*/ 671469 w 850066"/>
              <a:gd name="connsiteY35" fmla="*/ 147196 h 892521"/>
              <a:gd name="connsiteX36" fmla="*/ 618785 w 850066"/>
              <a:gd name="connsiteY36" fmla="*/ 147196 h 892521"/>
              <a:gd name="connsiteX37" fmla="*/ 589019 w 850066"/>
              <a:gd name="connsiteY37" fmla="*/ 129783 h 892521"/>
              <a:gd name="connsiteX38" fmla="*/ 561932 w 850066"/>
              <a:gd name="connsiteY38" fmla="*/ 84243 h 892521"/>
              <a:gd name="connsiteX39" fmla="*/ 561932 w 850066"/>
              <a:gd name="connsiteY39" fmla="*/ 81861 h 892521"/>
              <a:gd name="connsiteX40" fmla="*/ 537487 w 850066"/>
              <a:gd name="connsiteY40" fmla="*/ 23595 h 892521"/>
              <a:gd name="connsiteX41" fmla="*/ 478886 w 850066"/>
              <a:gd name="connsiteY41" fmla="*/ 6 h 892521"/>
              <a:gd name="connsiteX42" fmla="*/ 370539 w 850066"/>
              <a:gd name="connsiteY42" fmla="*/ 6 h 892521"/>
              <a:gd name="connsiteX43" fmla="*/ 288683 w 850066"/>
              <a:gd name="connsiteY43" fmla="*/ 81861 h 892521"/>
              <a:gd name="connsiteX44" fmla="*/ 288683 w 850066"/>
              <a:gd name="connsiteY44" fmla="*/ 83797 h 892521"/>
              <a:gd name="connsiteX45" fmla="*/ 261002 w 850066"/>
              <a:gd name="connsiteY45" fmla="*/ 129338 h 892521"/>
              <a:gd name="connsiteX46" fmla="*/ 231236 w 850066"/>
              <a:gd name="connsiteY46" fmla="*/ 146750 h 892521"/>
              <a:gd name="connsiteX47" fmla="*/ 178402 w 850066"/>
              <a:gd name="connsiteY47" fmla="*/ 146750 h 892521"/>
              <a:gd name="connsiteX48" fmla="*/ 176765 w 850066"/>
              <a:gd name="connsiteY48" fmla="*/ 145857 h 892521"/>
              <a:gd name="connsiteX49" fmla="*/ 64998 w 850066"/>
              <a:gd name="connsiteY49" fmla="*/ 175623 h 892521"/>
              <a:gd name="connsiteX50" fmla="*/ 10974 w 850066"/>
              <a:gd name="connsiteY50" fmla="*/ 270129 h 892521"/>
              <a:gd name="connsiteX51" fmla="*/ 40888 w 850066"/>
              <a:gd name="connsiteY51" fmla="*/ 381895 h 892521"/>
              <a:gd name="connsiteX52" fmla="*/ 36720 w 850066"/>
              <a:gd name="connsiteY52" fmla="*/ 285008 h 892521"/>
              <a:gd name="connsiteX53" fmla="*/ 90893 w 850066"/>
              <a:gd name="connsiteY53" fmla="*/ 191245 h 892521"/>
              <a:gd name="connsiteX54" fmla="*/ 162033 w 850066"/>
              <a:gd name="connsiteY54" fmla="*/ 172195 h 892521"/>
              <a:gd name="connsiteX55" fmla="*/ 163671 w 850066"/>
              <a:gd name="connsiteY55" fmla="*/ 173088 h 892521"/>
              <a:gd name="connsiteX56" fmla="*/ 247461 w 850066"/>
              <a:gd name="connsiteY56" fmla="*/ 171897 h 892521"/>
              <a:gd name="connsiteX57" fmla="*/ 275888 w 850066"/>
              <a:gd name="connsiteY57" fmla="*/ 155972 h 892521"/>
              <a:gd name="connsiteX58" fmla="*/ 319197 w 850066"/>
              <a:gd name="connsiteY58" fmla="*/ 83792 h 892521"/>
              <a:gd name="connsiteX59" fmla="*/ 319197 w 850066"/>
              <a:gd name="connsiteY59" fmla="*/ 81857 h 892521"/>
              <a:gd name="connsiteX60" fmla="*/ 370542 w 850066"/>
              <a:gd name="connsiteY60" fmla="*/ 29766 h 892521"/>
              <a:gd name="connsiteX61" fmla="*/ 478889 w 850066"/>
              <a:gd name="connsiteY61" fmla="*/ 29766 h 892521"/>
              <a:gd name="connsiteX62" fmla="*/ 530979 w 850066"/>
              <a:gd name="connsiteY62" fmla="*/ 81857 h 892521"/>
              <a:gd name="connsiteX63" fmla="*/ 530979 w 850066"/>
              <a:gd name="connsiteY63" fmla="*/ 83792 h 892521"/>
              <a:gd name="connsiteX64" fmla="*/ 574289 w 850066"/>
              <a:gd name="connsiteY64" fmla="*/ 155972 h 892521"/>
              <a:gd name="connsiteX65" fmla="*/ 602120 w 850066"/>
              <a:gd name="connsiteY65" fmla="*/ 171897 h 892521"/>
              <a:gd name="connsiteX66" fmla="*/ 685761 w 850066"/>
              <a:gd name="connsiteY66" fmla="*/ 173088 h 892521"/>
              <a:gd name="connsiteX67" fmla="*/ 687398 w 850066"/>
              <a:gd name="connsiteY67" fmla="*/ 172195 h 892521"/>
              <a:gd name="connsiteX68" fmla="*/ 758538 w 850066"/>
              <a:gd name="connsiteY68" fmla="*/ 191245 h 892521"/>
              <a:gd name="connsiteX69" fmla="*/ 812712 w 850066"/>
              <a:gd name="connsiteY69" fmla="*/ 285008 h 892521"/>
              <a:gd name="connsiteX70" fmla="*/ 793662 w 850066"/>
              <a:gd name="connsiteY70" fmla="*/ 356148 h 892521"/>
              <a:gd name="connsiteX71" fmla="*/ 792173 w 850066"/>
              <a:gd name="connsiteY71" fmla="*/ 357041 h 892521"/>
              <a:gd name="connsiteX72" fmla="*/ 752139 w 850066"/>
              <a:gd name="connsiteY72" fmla="*/ 433241 h 892521"/>
              <a:gd name="connsiteX73" fmla="*/ 752139 w 850066"/>
              <a:gd name="connsiteY73" fmla="*/ 446486 h 892521"/>
              <a:gd name="connsiteX74" fmla="*/ 752139 w 850066"/>
              <a:gd name="connsiteY74" fmla="*/ 459732 h 892521"/>
              <a:gd name="connsiteX75" fmla="*/ 792173 w 850066"/>
              <a:gd name="connsiteY75" fmla="*/ 535783 h 892521"/>
              <a:gd name="connsiteX76" fmla="*/ 793662 w 850066"/>
              <a:gd name="connsiteY76" fmla="*/ 536676 h 892521"/>
              <a:gd name="connsiteX77" fmla="*/ 812712 w 850066"/>
              <a:gd name="connsiteY77" fmla="*/ 607817 h 892521"/>
              <a:gd name="connsiteX78" fmla="*/ 758538 w 850066"/>
              <a:gd name="connsiteY78" fmla="*/ 701579 h 892521"/>
              <a:gd name="connsiteX79" fmla="*/ 687398 w 850066"/>
              <a:gd name="connsiteY79" fmla="*/ 720629 h 892521"/>
              <a:gd name="connsiteX80" fmla="*/ 685761 w 850066"/>
              <a:gd name="connsiteY80" fmla="*/ 719736 h 892521"/>
              <a:gd name="connsiteX81" fmla="*/ 602120 w 850066"/>
              <a:gd name="connsiteY81" fmla="*/ 720927 h 892521"/>
              <a:gd name="connsiteX82" fmla="*/ 574289 w 850066"/>
              <a:gd name="connsiteY82" fmla="*/ 736851 h 892521"/>
              <a:gd name="connsiteX83" fmla="*/ 530979 w 850066"/>
              <a:gd name="connsiteY83" fmla="*/ 809033 h 892521"/>
              <a:gd name="connsiteX84" fmla="*/ 530979 w 850066"/>
              <a:gd name="connsiteY84" fmla="*/ 810968 h 892521"/>
              <a:gd name="connsiteX85" fmla="*/ 515724 w 850066"/>
              <a:gd name="connsiteY85" fmla="*/ 847803 h 892521"/>
              <a:gd name="connsiteX86" fmla="*/ 478889 w 850066"/>
              <a:gd name="connsiteY86" fmla="*/ 863058 h 892521"/>
              <a:gd name="connsiteX87" fmla="*/ 370542 w 850066"/>
              <a:gd name="connsiteY87" fmla="*/ 863058 h 892521"/>
              <a:gd name="connsiteX88" fmla="*/ 318452 w 850066"/>
              <a:gd name="connsiteY88" fmla="*/ 810968 h 892521"/>
              <a:gd name="connsiteX89" fmla="*/ 318452 w 850066"/>
              <a:gd name="connsiteY89" fmla="*/ 809033 h 892521"/>
              <a:gd name="connsiteX90" fmla="*/ 275887 w 850066"/>
              <a:gd name="connsiteY90" fmla="*/ 737000 h 892521"/>
              <a:gd name="connsiteX91" fmla="*/ 248056 w 850066"/>
              <a:gd name="connsiteY91" fmla="*/ 721075 h 892521"/>
              <a:gd name="connsiteX92" fmla="*/ 205640 w 850066"/>
              <a:gd name="connsiteY92" fmla="*/ 708722 h 892521"/>
              <a:gd name="connsiteX93" fmla="*/ 164415 w 850066"/>
              <a:gd name="connsiteY93" fmla="*/ 719884 h 892521"/>
              <a:gd name="connsiteX94" fmla="*/ 162777 w 850066"/>
              <a:gd name="connsiteY94" fmla="*/ 720777 h 892521"/>
              <a:gd name="connsiteX95" fmla="*/ 91637 w 850066"/>
              <a:gd name="connsiteY95" fmla="*/ 701727 h 892521"/>
              <a:gd name="connsiteX96" fmla="*/ 37464 w 850066"/>
              <a:gd name="connsiteY96" fmla="*/ 607965 h 892521"/>
              <a:gd name="connsiteX97" fmla="*/ 56514 w 850066"/>
              <a:gd name="connsiteY97" fmla="*/ 536825 h 892521"/>
              <a:gd name="connsiteX98" fmla="*/ 58002 w 850066"/>
              <a:gd name="connsiteY98" fmla="*/ 535932 h 892521"/>
              <a:gd name="connsiteX99" fmla="*/ 98780 w 850066"/>
              <a:gd name="connsiteY99" fmla="*/ 459732 h 892521"/>
              <a:gd name="connsiteX100" fmla="*/ 98780 w 850066"/>
              <a:gd name="connsiteY100" fmla="*/ 446486 h 892521"/>
              <a:gd name="connsiteX101" fmla="*/ 98780 w 850066"/>
              <a:gd name="connsiteY101" fmla="*/ 433241 h 892521"/>
              <a:gd name="connsiteX102" fmla="*/ 57257 w 850066"/>
              <a:gd name="connsiteY102" fmla="*/ 357189 h 892521"/>
              <a:gd name="connsiteX103" fmla="*/ 55769 w 850066"/>
              <a:gd name="connsiteY103" fmla="*/ 356297 h 892521"/>
              <a:gd name="connsiteX104" fmla="*/ 36719 w 850066"/>
              <a:gd name="connsiteY104" fmla="*/ 285008 h 892521"/>
              <a:gd name="connsiteX105" fmla="*/ 140904 w 850066"/>
              <a:gd name="connsiteY105" fmla="*/ 515398 h 892521"/>
              <a:gd name="connsiteX106" fmla="*/ 194334 w 850066"/>
              <a:gd name="connsiteY106" fmla="*/ 625088 h 892521"/>
              <a:gd name="connsiteX107" fmla="*/ 195971 w 850066"/>
              <a:gd name="connsiteY107" fmla="*/ 627469 h 892521"/>
              <a:gd name="connsiteX108" fmla="*/ 369688 w 850066"/>
              <a:gd name="connsiteY108" fmla="*/ 733245 h 892521"/>
              <a:gd name="connsiteX109" fmla="*/ 570275 w 850066"/>
              <a:gd name="connsiteY109" fmla="*/ 699498 h 892521"/>
              <a:gd name="connsiteX110" fmla="*/ 574144 w 850066"/>
              <a:gd name="connsiteY110" fmla="*/ 697116 h 892521"/>
              <a:gd name="connsiteX111" fmla="*/ 706303 w 850066"/>
              <a:gd name="connsiteY111" fmla="*/ 524733 h 892521"/>
              <a:gd name="connsiteX112" fmla="*/ 682751 w 850066"/>
              <a:gd name="connsiteY112" fmla="*/ 308782 h 892521"/>
              <a:gd name="connsiteX113" fmla="*/ 516549 w 850066"/>
              <a:gd name="connsiteY113" fmla="*/ 168917 h 892521"/>
              <a:gd name="connsiteX114" fmla="*/ 380075 w 850066"/>
              <a:gd name="connsiteY114" fmla="*/ 157904 h 892521"/>
              <a:gd name="connsiteX115" fmla="*/ 376801 w 850066"/>
              <a:gd name="connsiteY115" fmla="*/ 157904 h 892521"/>
              <a:gd name="connsiteX116" fmla="*/ 201779 w 850066"/>
              <a:gd name="connsiteY116" fmla="*/ 257431 h 892521"/>
              <a:gd name="connsiteX117" fmla="*/ 132426 w 850066"/>
              <a:gd name="connsiteY117" fmla="*/ 446483 h 892521"/>
              <a:gd name="connsiteX118" fmla="*/ 140760 w 850066"/>
              <a:gd name="connsiteY118" fmla="*/ 514795 h 892521"/>
              <a:gd name="connsiteX119" fmla="*/ 140909 w 850066"/>
              <a:gd name="connsiteY119" fmla="*/ 515391 h 892521"/>
              <a:gd name="connsiteX120" fmla="*/ 565062 w 850066"/>
              <a:gd name="connsiteY120" fmla="*/ 506022 h 892521"/>
              <a:gd name="connsiteX121" fmla="*/ 535929 w 850066"/>
              <a:gd name="connsiteY121" fmla="*/ 486712 h 892521"/>
              <a:gd name="connsiteX122" fmla="*/ 542700 w 850066"/>
              <a:gd name="connsiteY122" fmla="*/ 452407 h 892521"/>
              <a:gd name="connsiteX123" fmla="*/ 577005 w 850066"/>
              <a:gd name="connsiteY123" fmla="*/ 445635 h 892521"/>
              <a:gd name="connsiteX124" fmla="*/ 596315 w 850066"/>
              <a:gd name="connsiteY124" fmla="*/ 474768 h 892521"/>
              <a:gd name="connsiteX125" fmla="*/ 587163 w 850066"/>
              <a:gd name="connsiteY125" fmla="*/ 496869 h 892521"/>
              <a:gd name="connsiteX126" fmla="*/ 565062 w 850066"/>
              <a:gd name="connsiteY126" fmla="*/ 506022 h 892521"/>
              <a:gd name="connsiteX127" fmla="*/ 510590 w 850066"/>
              <a:gd name="connsiteY127" fmla="*/ 285756 h 892521"/>
              <a:gd name="connsiteX128" fmla="*/ 539351 w 850066"/>
              <a:gd name="connsiteY128" fmla="*/ 305142 h 892521"/>
              <a:gd name="connsiteX129" fmla="*/ 532505 w 850066"/>
              <a:gd name="connsiteY129" fmla="*/ 339149 h 892521"/>
              <a:gd name="connsiteX130" fmla="*/ 498461 w 850066"/>
              <a:gd name="connsiteY130" fmla="*/ 345883 h 892521"/>
              <a:gd name="connsiteX131" fmla="*/ 479187 w 850066"/>
              <a:gd name="connsiteY131" fmla="*/ 317012 h 892521"/>
              <a:gd name="connsiteX132" fmla="*/ 488378 w 850066"/>
              <a:gd name="connsiteY132" fmla="*/ 294873 h 892521"/>
              <a:gd name="connsiteX133" fmla="*/ 510590 w 850066"/>
              <a:gd name="connsiteY133" fmla="*/ 285757 h 892521"/>
              <a:gd name="connsiteX134" fmla="*/ 380069 w 850066"/>
              <a:gd name="connsiteY134" fmla="*/ 341418 h 892521"/>
              <a:gd name="connsiteX135" fmla="*/ 408979 w 850066"/>
              <a:gd name="connsiteY135" fmla="*/ 360841 h 892521"/>
              <a:gd name="connsiteX136" fmla="*/ 401947 w 850066"/>
              <a:gd name="connsiteY136" fmla="*/ 394997 h 892521"/>
              <a:gd name="connsiteX137" fmla="*/ 367679 w 850066"/>
              <a:gd name="connsiteY137" fmla="*/ 401359 h 892521"/>
              <a:gd name="connsiteX138" fmla="*/ 348815 w 850066"/>
              <a:gd name="connsiteY138" fmla="*/ 372078 h 892521"/>
              <a:gd name="connsiteX139" fmla="*/ 380068 w 850066"/>
              <a:gd name="connsiteY139" fmla="*/ 341418 h 892521"/>
              <a:gd name="connsiteX140" fmla="*/ 365186 w 850066"/>
              <a:gd name="connsiteY140" fmla="*/ 190952 h 892521"/>
              <a:gd name="connsiteX141" fmla="*/ 365186 w 850066"/>
              <a:gd name="connsiteY141" fmla="*/ 313586 h 892521"/>
              <a:gd name="connsiteX142" fmla="*/ 319496 w 850066"/>
              <a:gd name="connsiteY142" fmla="*/ 380261 h 892521"/>
              <a:gd name="connsiteX143" fmla="*/ 380069 w 850066"/>
              <a:gd name="connsiteY143" fmla="*/ 433765 h 892521"/>
              <a:gd name="connsiteX144" fmla="*/ 440642 w 850066"/>
              <a:gd name="connsiteY144" fmla="*/ 380261 h 892521"/>
              <a:gd name="connsiteX145" fmla="*/ 394952 w 850066"/>
              <a:gd name="connsiteY145" fmla="*/ 313586 h 892521"/>
              <a:gd name="connsiteX146" fmla="*/ 394952 w 850066"/>
              <a:gd name="connsiteY146" fmla="*/ 185742 h 892521"/>
              <a:gd name="connsiteX147" fmla="*/ 424718 w 850066"/>
              <a:gd name="connsiteY147" fmla="*/ 183956 h 892521"/>
              <a:gd name="connsiteX148" fmla="*/ 495708 w 850066"/>
              <a:gd name="connsiteY148" fmla="*/ 193928 h 892521"/>
              <a:gd name="connsiteX149" fmla="*/ 495708 w 850066"/>
              <a:gd name="connsiteY149" fmla="*/ 258073 h 892521"/>
              <a:gd name="connsiteX150" fmla="*/ 450018 w 850066"/>
              <a:gd name="connsiteY150" fmla="*/ 324748 h 892521"/>
              <a:gd name="connsiteX151" fmla="*/ 510591 w 850066"/>
              <a:gd name="connsiteY151" fmla="*/ 378252 h 892521"/>
              <a:gd name="connsiteX152" fmla="*/ 571165 w 850066"/>
              <a:gd name="connsiteY152" fmla="*/ 324748 h 892521"/>
              <a:gd name="connsiteX153" fmla="*/ 525474 w 850066"/>
              <a:gd name="connsiteY153" fmla="*/ 258073 h 892521"/>
              <a:gd name="connsiteX154" fmla="*/ 525474 w 850066"/>
              <a:gd name="connsiteY154" fmla="*/ 204048 h 892521"/>
              <a:gd name="connsiteX155" fmla="*/ 658529 w 850066"/>
              <a:gd name="connsiteY155" fmla="*/ 327016 h 892521"/>
              <a:gd name="connsiteX156" fmla="*/ 680146 w 850066"/>
              <a:gd name="connsiteY156" fmla="*/ 506876 h 892521"/>
              <a:gd name="connsiteX157" fmla="*/ 579943 w 850066"/>
              <a:gd name="connsiteY157" fmla="*/ 657829 h 892521"/>
              <a:gd name="connsiteX158" fmla="*/ 579943 w 850066"/>
              <a:gd name="connsiteY158" fmla="*/ 533851 h 892521"/>
              <a:gd name="connsiteX159" fmla="*/ 625633 w 850066"/>
              <a:gd name="connsiteY159" fmla="*/ 467176 h 892521"/>
              <a:gd name="connsiteX160" fmla="*/ 565060 w 850066"/>
              <a:gd name="connsiteY160" fmla="*/ 413672 h 892521"/>
              <a:gd name="connsiteX161" fmla="*/ 504487 w 850066"/>
              <a:gd name="connsiteY161" fmla="*/ 467176 h 892521"/>
              <a:gd name="connsiteX162" fmla="*/ 550177 w 850066"/>
              <a:gd name="connsiteY162" fmla="*/ 533851 h 892521"/>
              <a:gd name="connsiteX163" fmla="*/ 550177 w 850066"/>
              <a:gd name="connsiteY163" fmla="*/ 677021 h 892521"/>
              <a:gd name="connsiteX164" fmla="*/ 387281 w 850066"/>
              <a:gd name="connsiteY164" fmla="*/ 706377 h 892521"/>
              <a:gd name="connsiteX165" fmla="*/ 239272 w 850066"/>
              <a:gd name="connsiteY165" fmla="*/ 632373 h 892521"/>
              <a:gd name="connsiteX166" fmla="*/ 367269 w 850066"/>
              <a:gd name="connsiteY166" fmla="*/ 632373 h 892521"/>
              <a:gd name="connsiteX167" fmla="*/ 433944 w 850066"/>
              <a:gd name="connsiteY167" fmla="*/ 678063 h 892521"/>
              <a:gd name="connsiteX168" fmla="*/ 487447 w 850066"/>
              <a:gd name="connsiteY168" fmla="*/ 617490 h 892521"/>
              <a:gd name="connsiteX169" fmla="*/ 433944 w 850066"/>
              <a:gd name="connsiteY169" fmla="*/ 556917 h 892521"/>
              <a:gd name="connsiteX170" fmla="*/ 367269 w 850066"/>
              <a:gd name="connsiteY170" fmla="*/ 602607 h 892521"/>
              <a:gd name="connsiteX171" fmla="*/ 213973 w 850066"/>
              <a:gd name="connsiteY171" fmla="*/ 602607 h 892521"/>
              <a:gd name="connsiteX172" fmla="*/ 173939 w 850066"/>
              <a:gd name="connsiteY172" fmla="*/ 524621 h 892521"/>
              <a:gd name="connsiteX173" fmla="*/ 242251 w 850066"/>
              <a:gd name="connsiteY173" fmla="*/ 524621 h 892521"/>
              <a:gd name="connsiteX174" fmla="*/ 308926 w 850066"/>
              <a:gd name="connsiteY174" fmla="*/ 570312 h 892521"/>
              <a:gd name="connsiteX175" fmla="*/ 362430 w 850066"/>
              <a:gd name="connsiteY175" fmla="*/ 509739 h 892521"/>
              <a:gd name="connsiteX176" fmla="*/ 308926 w 850066"/>
              <a:gd name="connsiteY176" fmla="*/ 449165 h 892521"/>
              <a:gd name="connsiteX177" fmla="*/ 242251 w 850066"/>
              <a:gd name="connsiteY177" fmla="*/ 494856 h 892521"/>
              <a:gd name="connsiteX178" fmla="*/ 166795 w 850066"/>
              <a:gd name="connsiteY178" fmla="*/ 494856 h 892521"/>
              <a:gd name="connsiteX179" fmla="*/ 162181 w 850066"/>
              <a:gd name="connsiteY179" fmla="*/ 446487 h 892521"/>
              <a:gd name="connsiteX180" fmla="*/ 219257 w 850066"/>
              <a:gd name="connsiteY180" fmla="*/ 283409 h 892521"/>
              <a:gd name="connsiteX181" fmla="*/ 365180 w 850066"/>
              <a:gd name="connsiteY181" fmla="*/ 190950 h 892521"/>
              <a:gd name="connsiteX182" fmla="*/ 394952 w 850066"/>
              <a:gd name="connsiteY182" fmla="*/ 617348 h 892521"/>
              <a:gd name="connsiteX183" fmla="*/ 414262 w 850066"/>
              <a:gd name="connsiteY183" fmla="*/ 588215 h 892521"/>
              <a:gd name="connsiteX184" fmla="*/ 448567 w 850066"/>
              <a:gd name="connsiteY184" fmla="*/ 594987 h 892521"/>
              <a:gd name="connsiteX185" fmla="*/ 455339 w 850066"/>
              <a:gd name="connsiteY185" fmla="*/ 629293 h 892521"/>
              <a:gd name="connsiteX186" fmla="*/ 426205 w 850066"/>
              <a:gd name="connsiteY186" fmla="*/ 648603 h 892521"/>
              <a:gd name="connsiteX187" fmla="*/ 394952 w 850066"/>
              <a:gd name="connsiteY187" fmla="*/ 617349 h 892521"/>
              <a:gd name="connsiteX188" fmla="*/ 269936 w 850066"/>
              <a:gd name="connsiteY188" fmla="*/ 509449 h 892521"/>
              <a:gd name="connsiteX189" fmla="*/ 289322 w 850066"/>
              <a:gd name="connsiteY189" fmla="*/ 480688 h 892521"/>
              <a:gd name="connsiteX190" fmla="*/ 323329 w 850066"/>
              <a:gd name="connsiteY190" fmla="*/ 487535 h 892521"/>
              <a:gd name="connsiteX191" fmla="*/ 330063 w 850066"/>
              <a:gd name="connsiteY191" fmla="*/ 521579 h 892521"/>
              <a:gd name="connsiteX192" fmla="*/ 301191 w 850066"/>
              <a:gd name="connsiteY192" fmla="*/ 540852 h 892521"/>
              <a:gd name="connsiteX193" fmla="*/ 279053 w 850066"/>
              <a:gd name="connsiteY193" fmla="*/ 531661 h 892521"/>
              <a:gd name="connsiteX194" fmla="*/ 269937 w 850066"/>
              <a:gd name="connsiteY194" fmla="*/ 509449 h 89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850066" h="892521">
                <a:moveTo>
                  <a:pt x="40887" y="381896"/>
                </a:moveTo>
                <a:lnTo>
                  <a:pt x="42375" y="382789"/>
                </a:lnTo>
                <a:cubicBezTo>
                  <a:pt x="59490" y="392910"/>
                  <a:pt x="69462" y="411774"/>
                  <a:pt x="68271" y="431605"/>
                </a:cubicBezTo>
                <a:lnTo>
                  <a:pt x="68271" y="446488"/>
                </a:lnTo>
                <a:lnTo>
                  <a:pt x="68271" y="461371"/>
                </a:lnTo>
                <a:cubicBezTo>
                  <a:pt x="69611" y="481314"/>
                  <a:pt x="59565" y="500325"/>
                  <a:pt x="42375" y="510482"/>
                </a:cubicBezTo>
                <a:lnTo>
                  <a:pt x="40887" y="511376"/>
                </a:lnTo>
                <a:cubicBezTo>
                  <a:pt x="1819" y="534035"/>
                  <a:pt x="-11501" y="584041"/>
                  <a:pt x="11121" y="623142"/>
                </a:cubicBezTo>
                <a:lnTo>
                  <a:pt x="65295" y="716905"/>
                </a:lnTo>
                <a:cubicBezTo>
                  <a:pt x="87954" y="755972"/>
                  <a:pt x="137960" y="769292"/>
                  <a:pt x="177061" y="746670"/>
                </a:cubicBezTo>
                <a:lnTo>
                  <a:pt x="178698" y="745778"/>
                </a:lnTo>
                <a:cubicBezTo>
                  <a:pt x="194883" y="735880"/>
                  <a:pt x="215198" y="735880"/>
                  <a:pt x="231383" y="745778"/>
                </a:cubicBezTo>
                <a:cubicBezTo>
                  <a:pt x="241205" y="751879"/>
                  <a:pt x="251475" y="757832"/>
                  <a:pt x="261149" y="763189"/>
                </a:cubicBezTo>
                <a:cubicBezTo>
                  <a:pt x="278003" y="772119"/>
                  <a:pt x="288459" y="789681"/>
                  <a:pt x="288236" y="808731"/>
                </a:cubicBezTo>
                <a:lnTo>
                  <a:pt x="288236" y="810666"/>
                </a:lnTo>
                <a:cubicBezTo>
                  <a:pt x="288310" y="855835"/>
                  <a:pt x="324922" y="892446"/>
                  <a:pt x="370092" y="892522"/>
                </a:cubicBezTo>
                <a:lnTo>
                  <a:pt x="478439" y="892522"/>
                </a:lnTo>
                <a:cubicBezTo>
                  <a:pt x="523608" y="892447"/>
                  <a:pt x="560219" y="855835"/>
                  <a:pt x="560295" y="810666"/>
                </a:cubicBezTo>
                <a:lnTo>
                  <a:pt x="560295" y="808731"/>
                </a:lnTo>
                <a:cubicBezTo>
                  <a:pt x="560443" y="789606"/>
                  <a:pt x="571307" y="772194"/>
                  <a:pt x="588423" y="763636"/>
                </a:cubicBezTo>
                <a:cubicBezTo>
                  <a:pt x="598841" y="758278"/>
                  <a:pt x="608961" y="752325"/>
                  <a:pt x="618189" y="746223"/>
                </a:cubicBezTo>
                <a:cubicBezTo>
                  <a:pt x="634373" y="736326"/>
                  <a:pt x="654688" y="736326"/>
                  <a:pt x="670873" y="746223"/>
                </a:cubicBezTo>
                <a:lnTo>
                  <a:pt x="672510" y="747116"/>
                </a:lnTo>
                <a:cubicBezTo>
                  <a:pt x="711615" y="769738"/>
                  <a:pt x="761622" y="756418"/>
                  <a:pt x="784277" y="717350"/>
                </a:cubicBezTo>
                <a:lnTo>
                  <a:pt x="838450" y="623588"/>
                </a:lnTo>
                <a:cubicBezTo>
                  <a:pt x="861072" y="584483"/>
                  <a:pt x="847751" y="534477"/>
                  <a:pt x="808685" y="511822"/>
                </a:cubicBezTo>
                <a:lnTo>
                  <a:pt x="807196" y="510929"/>
                </a:lnTo>
                <a:cubicBezTo>
                  <a:pt x="790080" y="500511"/>
                  <a:pt x="780295" y="481349"/>
                  <a:pt x="781896" y="461369"/>
                </a:cubicBezTo>
                <a:lnTo>
                  <a:pt x="781896" y="446486"/>
                </a:lnTo>
                <a:lnTo>
                  <a:pt x="781896" y="431603"/>
                </a:lnTo>
                <a:cubicBezTo>
                  <a:pt x="780556" y="411660"/>
                  <a:pt x="790602" y="392649"/>
                  <a:pt x="807792" y="382490"/>
                </a:cubicBezTo>
                <a:lnTo>
                  <a:pt x="809281" y="381598"/>
                </a:lnTo>
                <a:cubicBezTo>
                  <a:pt x="848349" y="358939"/>
                  <a:pt x="861668" y="308933"/>
                  <a:pt x="839047" y="269831"/>
                </a:cubicBezTo>
                <a:lnTo>
                  <a:pt x="784873" y="176069"/>
                </a:lnTo>
                <a:cubicBezTo>
                  <a:pt x="762214" y="137002"/>
                  <a:pt x="712208" y="123682"/>
                  <a:pt x="673107" y="146304"/>
                </a:cubicBezTo>
                <a:lnTo>
                  <a:pt x="671469" y="147196"/>
                </a:lnTo>
                <a:cubicBezTo>
                  <a:pt x="655285" y="157094"/>
                  <a:pt x="634970" y="157094"/>
                  <a:pt x="618785" y="147196"/>
                </a:cubicBezTo>
                <a:cubicBezTo>
                  <a:pt x="608963" y="141094"/>
                  <a:pt x="598693" y="135141"/>
                  <a:pt x="589019" y="129783"/>
                </a:cubicBezTo>
                <a:cubicBezTo>
                  <a:pt x="572165" y="120855"/>
                  <a:pt x="561709" y="103293"/>
                  <a:pt x="561932" y="84243"/>
                </a:cubicBezTo>
                <a:lnTo>
                  <a:pt x="561932" y="81861"/>
                </a:lnTo>
                <a:cubicBezTo>
                  <a:pt x="561895" y="59947"/>
                  <a:pt x="553077" y="38962"/>
                  <a:pt x="537487" y="23595"/>
                </a:cubicBezTo>
                <a:cubicBezTo>
                  <a:pt x="521897" y="8229"/>
                  <a:pt x="500800" y="-254"/>
                  <a:pt x="478886" y="6"/>
                </a:cubicBezTo>
                <a:lnTo>
                  <a:pt x="370539" y="6"/>
                </a:lnTo>
                <a:cubicBezTo>
                  <a:pt x="325370" y="80"/>
                  <a:pt x="288759" y="36692"/>
                  <a:pt x="288683" y="81861"/>
                </a:cubicBezTo>
                <a:lnTo>
                  <a:pt x="288683" y="83797"/>
                </a:lnTo>
                <a:cubicBezTo>
                  <a:pt x="288758" y="102995"/>
                  <a:pt x="278079" y="120595"/>
                  <a:pt x="261002" y="129338"/>
                </a:cubicBezTo>
                <a:cubicBezTo>
                  <a:pt x="250583" y="134695"/>
                  <a:pt x="240464" y="140649"/>
                  <a:pt x="231236" y="146750"/>
                </a:cubicBezTo>
                <a:cubicBezTo>
                  <a:pt x="215014" y="156648"/>
                  <a:pt x="194624" y="156648"/>
                  <a:pt x="178402" y="146750"/>
                </a:cubicBezTo>
                <a:lnTo>
                  <a:pt x="176765" y="145857"/>
                </a:lnTo>
                <a:cubicBezTo>
                  <a:pt x="137660" y="123235"/>
                  <a:pt x="87654" y="136556"/>
                  <a:pt x="64998" y="175623"/>
                </a:cubicBezTo>
                <a:lnTo>
                  <a:pt x="10974" y="270129"/>
                </a:lnTo>
                <a:cubicBezTo>
                  <a:pt x="-11611" y="309271"/>
                  <a:pt x="1783" y="359277"/>
                  <a:pt x="40888" y="381895"/>
                </a:cubicBezTo>
                <a:close/>
                <a:moveTo>
                  <a:pt x="36720" y="285008"/>
                </a:moveTo>
                <a:lnTo>
                  <a:pt x="90893" y="191245"/>
                </a:lnTo>
                <a:cubicBezTo>
                  <a:pt x="105292" y="166354"/>
                  <a:pt x="137142" y="157834"/>
                  <a:pt x="162033" y="172195"/>
                </a:cubicBezTo>
                <a:lnTo>
                  <a:pt x="163671" y="173088"/>
                </a:lnTo>
                <a:cubicBezTo>
                  <a:pt x="189604" y="188455"/>
                  <a:pt x="221974" y="187971"/>
                  <a:pt x="247461" y="171897"/>
                </a:cubicBezTo>
                <a:cubicBezTo>
                  <a:pt x="256614" y="166019"/>
                  <a:pt x="266102" y="160698"/>
                  <a:pt x="275888" y="155972"/>
                </a:cubicBezTo>
                <a:cubicBezTo>
                  <a:pt x="302788" y="142020"/>
                  <a:pt x="319568" y="114115"/>
                  <a:pt x="319197" y="83792"/>
                </a:cubicBezTo>
                <a:lnTo>
                  <a:pt x="319197" y="81857"/>
                </a:lnTo>
                <a:cubicBezTo>
                  <a:pt x="319197" y="53393"/>
                  <a:pt x="342079" y="30176"/>
                  <a:pt x="370542" y="29766"/>
                </a:cubicBezTo>
                <a:lnTo>
                  <a:pt x="478889" y="29766"/>
                </a:lnTo>
                <a:cubicBezTo>
                  <a:pt x="507650" y="29766"/>
                  <a:pt x="530979" y="53095"/>
                  <a:pt x="530979" y="81857"/>
                </a:cubicBezTo>
                <a:lnTo>
                  <a:pt x="530979" y="83792"/>
                </a:lnTo>
                <a:cubicBezTo>
                  <a:pt x="530607" y="114115"/>
                  <a:pt x="547388" y="142020"/>
                  <a:pt x="574289" y="155972"/>
                </a:cubicBezTo>
                <a:cubicBezTo>
                  <a:pt x="583851" y="160773"/>
                  <a:pt x="593153" y="166056"/>
                  <a:pt x="602120" y="171897"/>
                </a:cubicBezTo>
                <a:cubicBezTo>
                  <a:pt x="627570" y="187971"/>
                  <a:pt x="659865" y="188455"/>
                  <a:pt x="685761" y="173088"/>
                </a:cubicBezTo>
                <a:lnTo>
                  <a:pt x="687398" y="172195"/>
                </a:lnTo>
                <a:cubicBezTo>
                  <a:pt x="712290" y="157834"/>
                  <a:pt x="744139" y="166354"/>
                  <a:pt x="758538" y="191245"/>
                </a:cubicBezTo>
                <a:lnTo>
                  <a:pt x="812712" y="285008"/>
                </a:lnTo>
                <a:cubicBezTo>
                  <a:pt x="826999" y="309936"/>
                  <a:pt x="818478" y="341711"/>
                  <a:pt x="793662" y="356148"/>
                </a:cubicBezTo>
                <a:lnTo>
                  <a:pt x="792173" y="357041"/>
                </a:lnTo>
                <a:cubicBezTo>
                  <a:pt x="765607" y="372928"/>
                  <a:pt x="750166" y="402359"/>
                  <a:pt x="752139" y="433241"/>
                </a:cubicBezTo>
                <a:lnTo>
                  <a:pt x="752139" y="446486"/>
                </a:lnTo>
                <a:lnTo>
                  <a:pt x="752139" y="459732"/>
                </a:lnTo>
                <a:cubicBezTo>
                  <a:pt x="750204" y="490577"/>
                  <a:pt x="765645" y="519932"/>
                  <a:pt x="792173" y="535783"/>
                </a:cubicBezTo>
                <a:lnTo>
                  <a:pt x="793662" y="536676"/>
                </a:lnTo>
                <a:cubicBezTo>
                  <a:pt x="818479" y="551112"/>
                  <a:pt x="826999" y="582888"/>
                  <a:pt x="812712" y="607817"/>
                </a:cubicBezTo>
                <a:lnTo>
                  <a:pt x="758538" y="701579"/>
                </a:lnTo>
                <a:cubicBezTo>
                  <a:pt x="744139" y="726470"/>
                  <a:pt x="712290" y="734991"/>
                  <a:pt x="687398" y="720629"/>
                </a:cubicBezTo>
                <a:lnTo>
                  <a:pt x="685761" y="719736"/>
                </a:lnTo>
                <a:cubicBezTo>
                  <a:pt x="659864" y="704369"/>
                  <a:pt x="627569" y="704853"/>
                  <a:pt x="602120" y="720927"/>
                </a:cubicBezTo>
                <a:cubicBezTo>
                  <a:pt x="593190" y="726582"/>
                  <a:pt x="583814" y="731939"/>
                  <a:pt x="574289" y="736851"/>
                </a:cubicBezTo>
                <a:cubicBezTo>
                  <a:pt x="547388" y="750803"/>
                  <a:pt x="530608" y="778709"/>
                  <a:pt x="530979" y="809033"/>
                </a:cubicBezTo>
                <a:lnTo>
                  <a:pt x="530979" y="810968"/>
                </a:lnTo>
                <a:cubicBezTo>
                  <a:pt x="530979" y="824771"/>
                  <a:pt x="525510" y="838017"/>
                  <a:pt x="515724" y="847803"/>
                </a:cubicBezTo>
                <a:cubicBezTo>
                  <a:pt x="505939" y="857588"/>
                  <a:pt x="492693" y="863058"/>
                  <a:pt x="478889" y="863058"/>
                </a:cubicBezTo>
                <a:lnTo>
                  <a:pt x="370542" y="863058"/>
                </a:lnTo>
                <a:cubicBezTo>
                  <a:pt x="341782" y="863058"/>
                  <a:pt x="318452" y="839729"/>
                  <a:pt x="318452" y="810968"/>
                </a:cubicBezTo>
                <a:lnTo>
                  <a:pt x="318452" y="809033"/>
                </a:lnTo>
                <a:cubicBezTo>
                  <a:pt x="318899" y="778931"/>
                  <a:pt x="302453" y="751138"/>
                  <a:pt x="275887" y="737000"/>
                </a:cubicBezTo>
                <a:cubicBezTo>
                  <a:pt x="266325" y="732200"/>
                  <a:pt x="257022" y="726917"/>
                  <a:pt x="248056" y="721075"/>
                </a:cubicBezTo>
                <a:cubicBezTo>
                  <a:pt x="235405" y="713001"/>
                  <a:pt x="220671" y="708684"/>
                  <a:pt x="205640" y="708722"/>
                </a:cubicBezTo>
                <a:cubicBezTo>
                  <a:pt x="191167" y="708760"/>
                  <a:pt x="176916" y="712592"/>
                  <a:pt x="164415" y="719884"/>
                </a:cubicBezTo>
                <a:lnTo>
                  <a:pt x="162777" y="720777"/>
                </a:lnTo>
                <a:cubicBezTo>
                  <a:pt x="137886" y="735139"/>
                  <a:pt x="106037" y="726619"/>
                  <a:pt x="91637" y="701727"/>
                </a:cubicBezTo>
                <a:lnTo>
                  <a:pt x="37464" y="607965"/>
                </a:lnTo>
                <a:cubicBezTo>
                  <a:pt x="23176" y="583036"/>
                  <a:pt x="31696" y="551262"/>
                  <a:pt x="56514" y="536825"/>
                </a:cubicBezTo>
                <a:lnTo>
                  <a:pt x="58002" y="535932"/>
                </a:lnTo>
                <a:cubicBezTo>
                  <a:pt x="84865" y="520231"/>
                  <a:pt x="100604" y="490800"/>
                  <a:pt x="98780" y="459732"/>
                </a:cubicBezTo>
                <a:lnTo>
                  <a:pt x="98780" y="446486"/>
                </a:lnTo>
                <a:lnTo>
                  <a:pt x="98780" y="433241"/>
                </a:lnTo>
                <a:cubicBezTo>
                  <a:pt x="100417" y="402098"/>
                  <a:pt x="84344" y="372667"/>
                  <a:pt x="57257" y="357189"/>
                </a:cubicBezTo>
                <a:lnTo>
                  <a:pt x="55769" y="356297"/>
                </a:lnTo>
                <a:cubicBezTo>
                  <a:pt x="30840" y="341860"/>
                  <a:pt x="22320" y="309974"/>
                  <a:pt x="36719" y="285008"/>
                </a:cubicBezTo>
                <a:close/>
                <a:moveTo>
                  <a:pt x="140904" y="515398"/>
                </a:moveTo>
                <a:cubicBezTo>
                  <a:pt x="150726" y="555359"/>
                  <a:pt x="168921" y="592752"/>
                  <a:pt x="194334" y="625088"/>
                </a:cubicBezTo>
                <a:cubicBezTo>
                  <a:pt x="194743" y="625944"/>
                  <a:pt x="195301" y="626763"/>
                  <a:pt x="195971" y="627469"/>
                </a:cubicBezTo>
                <a:cubicBezTo>
                  <a:pt x="239280" y="682461"/>
                  <a:pt x="300936" y="720041"/>
                  <a:pt x="369688" y="733245"/>
                </a:cubicBezTo>
                <a:cubicBezTo>
                  <a:pt x="438447" y="746490"/>
                  <a:pt x="509658" y="734510"/>
                  <a:pt x="570275" y="699498"/>
                </a:cubicBezTo>
                <a:cubicBezTo>
                  <a:pt x="571651" y="698865"/>
                  <a:pt x="572953" y="698084"/>
                  <a:pt x="574144" y="697116"/>
                </a:cubicBezTo>
                <a:cubicBezTo>
                  <a:pt x="638735" y="658793"/>
                  <a:pt x="686063" y="597066"/>
                  <a:pt x="706303" y="524733"/>
                </a:cubicBezTo>
                <a:cubicBezTo>
                  <a:pt x="726507" y="452402"/>
                  <a:pt x="718098" y="375047"/>
                  <a:pt x="682751" y="308782"/>
                </a:cubicBezTo>
                <a:cubicBezTo>
                  <a:pt x="647405" y="242517"/>
                  <a:pt x="587873" y="192434"/>
                  <a:pt x="516549" y="168917"/>
                </a:cubicBezTo>
                <a:cubicBezTo>
                  <a:pt x="472682" y="154034"/>
                  <a:pt x="425764" y="150239"/>
                  <a:pt x="380075" y="157904"/>
                </a:cubicBezTo>
                <a:cubicBezTo>
                  <a:pt x="378996" y="157830"/>
                  <a:pt x="377880" y="157830"/>
                  <a:pt x="376801" y="157904"/>
                </a:cubicBezTo>
                <a:cubicBezTo>
                  <a:pt x="308526" y="169327"/>
                  <a:pt x="246499" y="204599"/>
                  <a:pt x="201779" y="257431"/>
                </a:cubicBezTo>
                <a:cubicBezTo>
                  <a:pt x="157019" y="310265"/>
                  <a:pt x="132463" y="377236"/>
                  <a:pt x="132426" y="446483"/>
                </a:cubicBezTo>
                <a:cubicBezTo>
                  <a:pt x="132537" y="469515"/>
                  <a:pt x="135328" y="492434"/>
                  <a:pt x="140760" y="514795"/>
                </a:cubicBezTo>
                <a:cubicBezTo>
                  <a:pt x="140872" y="514981"/>
                  <a:pt x="140946" y="515168"/>
                  <a:pt x="140909" y="515391"/>
                </a:cubicBezTo>
                <a:close/>
                <a:moveTo>
                  <a:pt x="565062" y="506022"/>
                </a:moveTo>
                <a:cubicBezTo>
                  <a:pt x="552337" y="506096"/>
                  <a:pt x="540840" y="498469"/>
                  <a:pt x="535929" y="486712"/>
                </a:cubicBezTo>
                <a:cubicBezTo>
                  <a:pt x="531018" y="474955"/>
                  <a:pt x="533696" y="461412"/>
                  <a:pt x="542700" y="452407"/>
                </a:cubicBezTo>
                <a:cubicBezTo>
                  <a:pt x="551704" y="443403"/>
                  <a:pt x="565248" y="440723"/>
                  <a:pt x="577005" y="445635"/>
                </a:cubicBezTo>
                <a:cubicBezTo>
                  <a:pt x="588763" y="450546"/>
                  <a:pt x="596391" y="462044"/>
                  <a:pt x="596315" y="474768"/>
                </a:cubicBezTo>
                <a:cubicBezTo>
                  <a:pt x="596315" y="483066"/>
                  <a:pt x="593042" y="490991"/>
                  <a:pt x="587163" y="496869"/>
                </a:cubicBezTo>
                <a:cubicBezTo>
                  <a:pt x="581284" y="502748"/>
                  <a:pt x="573359" y="506022"/>
                  <a:pt x="565062" y="506022"/>
                </a:cubicBezTo>
                <a:close/>
                <a:moveTo>
                  <a:pt x="510590" y="285756"/>
                </a:moveTo>
                <a:cubicBezTo>
                  <a:pt x="523203" y="285831"/>
                  <a:pt x="534551" y="293458"/>
                  <a:pt x="539351" y="305142"/>
                </a:cubicBezTo>
                <a:cubicBezTo>
                  <a:pt x="544151" y="316825"/>
                  <a:pt x="541435" y="330256"/>
                  <a:pt x="532505" y="339149"/>
                </a:cubicBezTo>
                <a:cubicBezTo>
                  <a:pt x="523538" y="348078"/>
                  <a:pt x="510106" y="350720"/>
                  <a:pt x="498461" y="345883"/>
                </a:cubicBezTo>
                <a:cubicBezTo>
                  <a:pt x="486778" y="341009"/>
                  <a:pt x="479187" y="329625"/>
                  <a:pt x="479187" y="317012"/>
                </a:cubicBezTo>
                <a:cubicBezTo>
                  <a:pt x="479187" y="308714"/>
                  <a:pt x="482499" y="300714"/>
                  <a:pt x="488378" y="294873"/>
                </a:cubicBezTo>
                <a:cubicBezTo>
                  <a:pt x="494294" y="288995"/>
                  <a:pt x="502293" y="285720"/>
                  <a:pt x="510590" y="285757"/>
                </a:cubicBezTo>
                <a:close/>
                <a:moveTo>
                  <a:pt x="380069" y="341418"/>
                </a:moveTo>
                <a:cubicBezTo>
                  <a:pt x="392756" y="341418"/>
                  <a:pt x="404179" y="349083"/>
                  <a:pt x="408979" y="360841"/>
                </a:cubicBezTo>
                <a:cubicBezTo>
                  <a:pt x="413779" y="372599"/>
                  <a:pt x="411025" y="386104"/>
                  <a:pt x="401947" y="394997"/>
                </a:cubicBezTo>
                <a:cubicBezTo>
                  <a:pt x="392906" y="403889"/>
                  <a:pt x="379362" y="406382"/>
                  <a:pt x="367679" y="401359"/>
                </a:cubicBezTo>
                <a:cubicBezTo>
                  <a:pt x="356033" y="396337"/>
                  <a:pt x="348592" y="384765"/>
                  <a:pt x="348815" y="372078"/>
                </a:cubicBezTo>
                <a:cubicBezTo>
                  <a:pt x="349150" y="355036"/>
                  <a:pt x="363028" y="341418"/>
                  <a:pt x="380068" y="341418"/>
                </a:cubicBezTo>
                <a:close/>
                <a:moveTo>
                  <a:pt x="365186" y="190952"/>
                </a:moveTo>
                <a:lnTo>
                  <a:pt x="365186" y="313586"/>
                </a:lnTo>
                <a:cubicBezTo>
                  <a:pt x="335309" y="321103"/>
                  <a:pt x="315738" y="349678"/>
                  <a:pt x="319496" y="380261"/>
                </a:cubicBezTo>
                <a:cubicBezTo>
                  <a:pt x="323291" y="410845"/>
                  <a:pt x="349262" y="433765"/>
                  <a:pt x="380069" y="433765"/>
                </a:cubicBezTo>
                <a:cubicBezTo>
                  <a:pt x="410877" y="433765"/>
                  <a:pt x="436847" y="410846"/>
                  <a:pt x="440642" y="380261"/>
                </a:cubicBezTo>
                <a:cubicBezTo>
                  <a:pt x="444400" y="349678"/>
                  <a:pt x="424829" y="321103"/>
                  <a:pt x="394952" y="313586"/>
                </a:cubicBezTo>
                <a:lnTo>
                  <a:pt x="394952" y="185742"/>
                </a:lnTo>
                <a:cubicBezTo>
                  <a:pt x="404812" y="184551"/>
                  <a:pt x="414783" y="183956"/>
                  <a:pt x="424718" y="183956"/>
                </a:cubicBezTo>
                <a:cubicBezTo>
                  <a:pt x="448716" y="183993"/>
                  <a:pt x="472603" y="187342"/>
                  <a:pt x="495708" y="193928"/>
                </a:cubicBezTo>
                <a:lnTo>
                  <a:pt x="495708" y="258073"/>
                </a:lnTo>
                <a:cubicBezTo>
                  <a:pt x="465831" y="265589"/>
                  <a:pt x="446260" y="294164"/>
                  <a:pt x="450018" y="324748"/>
                </a:cubicBezTo>
                <a:cubicBezTo>
                  <a:pt x="453813" y="355332"/>
                  <a:pt x="479784" y="378252"/>
                  <a:pt x="510591" y="378252"/>
                </a:cubicBezTo>
                <a:cubicBezTo>
                  <a:pt x="541399" y="378252"/>
                  <a:pt x="567369" y="355333"/>
                  <a:pt x="571165" y="324748"/>
                </a:cubicBezTo>
                <a:cubicBezTo>
                  <a:pt x="574922" y="294164"/>
                  <a:pt x="555351" y="265589"/>
                  <a:pt x="525474" y="258073"/>
                </a:cubicBezTo>
                <a:lnTo>
                  <a:pt x="525474" y="204048"/>
                </a:lnTo>
                <a:cubicBezTo>
                  <a:pt x="583034" y="227935"/>
                  <a:pt x="630211" y="271504"/>
                  <a:pt x="658529" y="327016"/>
                </a:cubicBezTo>
                <a:cubicBezTo>
                  <a:pt x="686881" y="382491"/>
                  <a:pt x="694545" y="446269"/>
                  <a:pt x="680146" y="506876"/>
                </a:cubicBezTo>
                <a:cubicBezTo>
                  <a:pt x="665710" y="567487"/>
                  <a:pt x="630214" y="620986"/>
                  <a:pt x="579943" y="657829"/>
                </a:cubicBezTo>
                <a:lnTo>
                  <a:pt x="579943" y="533851"/>
                </a:lnTo>
                <a:cubicBezTo>
                  <a:pt x="609820" y="526336"/>
                  <a:pt x="629391" y="497760"/>
                  <a:pt x="625633" y="467176"/>
                </a:cubicBezTo>
                <a:cubicBezTo>
                  <a:pt x="621838" y="436592"/>
                  <a:pt x="595868" y="413672"/>
                  <a:pt x="565060" y="413672"/>
                </a:cubicBezTo>
                <a:cubicBezTo>
                  <a:pt x="534252" y="413672"/>
                  <a:pt x="508282" y="436591"/>
                  <a:pt x="504487" y="467176"/>
                </a:cubicBezTo>
                <a:cubicBezTo>
                  <a:pt x="500729" y="497760"/>
                  <a:pt x="520300" y="526335"/>
                  <a:pt x="550177" y="533851"/>
                </a:cubicBezTo>
                <a:lnTo>
                  <a:pt x="550177" y="677021"/>
                </a:lnTo>
                <a:cubicBezTo>
                  <a:pt x="500468" y="704146"/>
                  <a:pt x="443354" y="714452"/>
                  <a:pt x="387281" y="706377"/>
                </a:cubicBezTo>
                <a:cubicBezTo>
                  <a:pt x="331247" y="698341"/>
                  <a:pt x="279343" y="672370"/>
                  <a:pt x="239272" y="632373"/>
                </a:cubicBezTo>
                <a:lnTo>
                  <a:pt x="367269" y="632373"/>
                </a:lnTo>
                <a:cubicBezTo>
                  <a:pt x="374785" y="662250"/>
                  <a:pt x="403360" y="681821"/>
                  <a:pt x="433944" y="678063"/>
                </a:cubicBezTo>
                <a:cubicBezTo>
                  <a:pt x="464527" y="674269"/>
                  <a:pt x="487447" y="648298"/>
                  <a:pt x="487447" y="617490"/>
                </a:cubicBezTo>
                <a:cubicBezTo>
                  <a:pt x="487447" y="586683"/>
                  <a:pt x="464528" y="560713"/>
                  <a:pt x="433944" y="556917"/>
                </a:cubicBezTo>
                <a:cubicBezTo>
                  <a:pt x="403360" y="553159"/>
                  <a:pt x="374785" y="572730"/>
                  <a:pt x="367269" y="602607"/>
                </a:cubicBezTo>
                <a:lnTo>
                  <a:pt x="213973" y="602607"/>
                </a:lnTo>
                <a:cubicBezTo>
                  <a:pt x="196337" y="579055"/>
                  <a:pt x="182794" y="552675"/>
                  <a:pt x="173939" y="524621"/>
                </a:cubicBezTo>
                <a:lnTo>
                  <a:pt x="242251" y="524621"/>
                </a:lnTo>
                <a:cubicBezTo>
                  <a:pt x="249767" y="554498"/>
                  <a:pt x="278342" y="574069"/>
                  <a:pt x="308926" y="570312"/>
                </a:cubicBezTo>
                <a:cubicBezTo>
                  <a:pt x="339510" y="566517"/>
                  <a:pt x="362430" y="540546"/>
                  <a:pt x="362430" y="509739"/>
                </a:cubicBezTo>
                <a:cubicBezTo>
                  <a:pt x="362430" y="478931"/>
                  <a:pt x="339511" y="452961"/>
                  <a:pt x="308926" y="449165"/>
                </a:cubicBezTo>
                <a:cubicBezTo>
                  <a:pt x="278342" y="445408"/>
                  <a:pt x="249767" y="464979"/>
                  <a:pt x="242251" y="494856"/>
                </a:cubicBezTo>
                <a:lnTo>
                  <a:pt x="166795" y="494856"/>
                </a:lnTo>
                <a:cubicBezTo>
                  <a:pt x="163744" y="478931"/>
                  <a:pt x="162181" y="462709"/>
                  <a:pt x="162181" y="446487"/>
                </a:cubicBezTo>
                <a:cubicBezTo>
                  <a:pt x="162292" y="387253"/>
                  <a:pt x="182422" y="329806"/>
                  <a:pt x="219257" y="283409"/>
                </a:cubicBezTo>
                <a:cubicBezTo>
                  <a:pt x="256092" y="237049"/>
                  <a:pt x="307512" y="204456"/>
                  <a:pt x="365180" y="190950"/>
                </a:cubicBezTo>
                <a:close/>
                <a:moveTo>
                  <a:pt x="394952" y="617348"/>
                </a:moveTo>
                <a:cubicBezTo>
                  <a:pt x="394878" y="604624"/>
                  <a:pt x="402505" y="593126"/>
                  <a:pt x="414262" y="588215"/>
                </a:cubicBezTo>
                <a:cubicBezTo>
                  <a:pt x="426019" y="583304"/>
                  <a:pt x="439562" y="585982"/>
                  <a:pt x="448567" y="594987"/>
                </a:cubicBezTo>
                <a:cubicBezTo>
                  <a:pt x="457571" y="603991"/>
                  <a:pt x="460251" y="617535"/>
                  <a:pt x="455339" y="629293"/>
                </a:cubicBezTo>
                <a:cubicBezTo>
                  <a:pt x="450428" y="641050"/>
                  <a:pt x="438930" y="648678"/>
                  <a:pt x="426205" y="648603"/>
                </a:cubicBezTo>
                <a:cubicBezTo>
                  <a:pt x="408941" y="648603"/>
                  <a:pt x="394952" y="634612"/>
                  <a:pt x="394952" y="617349"/>
                </a:cubicBezTo>
                <a:close/>
                <a:moveTo>
                  <a:pt x="269936" y="509449"/>
                </a:moveTo>
                <a:cubicBezTo>
                  <a:pt x="270011" y="496836"/>
                  <a:pt x="277638" y="485488"/>
                  <a:pt x="289322" y="480688"/>
                </a:cubicBezTo>
                <a:cubicBezTo>
                  <a:pt x="301005" y="475889"/>
                  <a:pt x="314436" y="478605"/>
                  <a:pt x="323329" y="487535"/>
                </a:cubicBezTo>
                <a:cubicBezTo>
                  <a:pt x="332258" y="496502"/>
                  <a:pt x="334900" y="509934"/>
                  <a:pt x="330063" y="521579"/>
                </a:cubicBezTo>
                <a:cubicBezTo>
                  <a:pt x="325189" y="533262"/>
                  <a:pt x="313804" y="540852"/>
                  <a:pt x="301191" y="540852"/>
                </a:cubicBezTo>
                <a:cubicBezTo>
                  <a:pt x="292894" y="540852"/>
                  <a:pt x="284894" y="537540"/>
                  <a:pt x="279053" y="531661"/>
                </a:cubicBezTo>
                <a:cubicBezTo>
                  <a:pt x="273174" y="525745"/>
                  <a:pt x="269900" y="517746"/>
                  <a:pt x="269937" y="509449"/>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30" name="Group 129">
            <a:extLst>
              <a:ext uri="{FF2B5EF4-FFF2-40B4-BE49-F238E27FC236}">
                <a16:creationId xmlns:a16="http://schemas.microsoft.com/office/drawing/2014/main" id="{0392B52B-CB65-F6C3-2245-A35D5D51F250}"/>
              </a:ext>
            </a:extLst>
          </p:cNvPr>
          <p:cNvGrpSpPr/>
          <p:nvPr/>
        </p:nvGrpSpPr>
        <p:grpSpPr>
          <a:xfrm>
            <a:off x="5572125" y="2731490"/>
            <a:ext cx="487900" cy="426914"/>
            <a:chOff x="4066032" y="-946566"/>
            <a:chExt cx="609600" cy="533400"/>
          </a:xfrm>
          <a:solidFill>
            <a:schemeClr val="accent3"/>
          </a:solidFill>
        </p:grpSpPr>
        <p:sp>
          <p:nvSpPr>
            <p:cNvPr id="131" name="Freeform: Shape 130">
              <a:extLst>
                <a:ext uri="{FF2B5EF4-FFF2-40B4-BE49-F238E27FC236}">
                  <a16:creationId xmlns:a16="http://schemas.microsoft.com/office/drawing/2014/main" id="{4EF39753-0259-91EE-C699-2EE82120853A}"/>
                </a:ext>
              </a:extLst>
            </p:cNvPr>
            <p:cNvSpPr/>
            <p:nvPr/>
          </p:nvSpPr>
          <p:spPr>
            <a:xfrm>
              <a:off x="4066032" y="-946566"/>
              <a:ext cx="609600" cy="533400"/>
            </a:xfrm>
            <a:custGeom>
              <a:avLst/>
              <a:gdLst>
                <a:gd name="connsiteX0" fmla="*/ 561975 w 609600"/>
                <a:gd name="connsiteY0" fmla="*/ 0 h 533400"/>
                <a:gd name="connsiteX1" fmla="*/ 47625 w 609600"/>
                <a:gd name="connsiteY1" fmla="*/ 0 h 533400"/>
                <a:gd name="connsiteX2" fmla="*/ 0 w 609600"/>
                <a:gd name="connsiteY2" fmla="*/ 47625 h 533400"/>
                <a:gd name="connsiteX3" fmla="*/ 0 w 609600"/>
                <a:gd name="connsiteY3" fmla="*/ 352425 h 533400"/>
                <a:gd name="connsiteX4" fmla="*/ 47625 w 609600"/>
                <a:gd name="connsiteY4" fmla="*/ 400050 h 533400"/>
                <a:gd name="connsiteX5" fmla="*/ 246386 w 609600"/>
                <a:gd name="connsiteY5" fmla="*/ 400050 h 533400"/>
                <a:gd name="connsiteX6" fmla="*/ 239242 w 609600"/>
                <a:gd name="connsiteY6" fmla="*/ 457200 h 533400"/>
                <a:gd name="connsiteX7" fmla="*/ 180975 w 609600"/>
                <a:gd name="connsiteY7" fmla="*/ 457200 h 533400"/>
                <a:gd name="connsiteX8" fmla="*/ 152400 w 609600"/>
                <a:gd name="connsiteY8" fmla="*/ 485775 h 533400"/>
                <a:gd name="connsiteX9" fmla="*/ 152400 w 609600"/>
                <a:gd name="connsiteY9" fmla="*/ 523875 h 533400"/>
                <a:gd name="connsiteX10" fmla="*/ 161925 w 609600"/>
                <a:gd name="connsiteY10" fmla="*/ 533400 h 533400"/>
                <a:gd name="connsiteX11" fmla="*/ 447675 w 609600"/>
                <a:gd name="connsiteY11" fmla="*/ 533400 h 533400"/>
                <a:gd name="connsiteX12" fmla="*/ 457200 w 609600"/>
                <a:gd name="connsiteY12" fmla="*/ 523875 h 533400"/>
                <a:gd name="connsiteX13" fmla="*/ 457200 w 609600"/>
                <a:gd name="connsiteY13" fmla="*/ 485775 h 533400"/>
                <a:gd name="connsiteX14" fmla="*/ 428625 w 609600"/>
                <a:gd name="connsiteY14" fmla="*/ 457200 h 533400"/>
                <a:gd name="connsiteX15" fmla="*/ 370358 w 609600"/>
                <a:gd name="connsiteY15" fmla="*/ 457200 h 533400"/>
                <a:gd name="connsiteX16" fmla="*/ 363214 w 609600"/>
                <a:gd name="connsiteY16" fmla="*/ 400050 h 533400"/>
                <a:gd name="connsiteX17" fmla="*/ 561975 w 609600"/>
                <a:gd name="connsiteY17" fmla="*/ 400050 h 533400"/>
                <a:gd name="connsiteX18" fmla="*/ 609600 w 609600"/>
                <a:gd name="connsiteY18" fmla="*/ 352425 h 533400"/>
                <a:gd name="connsiteX19" fmla="*/ 609600 w 609600"/>
                <a:gd name="connsiteY19" fmla="*/ 47625 h 533400"/>
                <a:gd name="connsiteX20" fmla="*/ 561975 w 609600"/>
                <a:gd name="connsiteY20" fmla="*/ 0 h 533400"/>
                <a:gd name="connsiteX21" fmla="*/ 47625 w 609600"/>
                <a:gd name="connsiteY21" fmla="*/ 19050 h 533400"/>
                <a:gd name="connsiteX22" fmla="*/ 561975 w 609600"/>
                <a:gd name="connsiteY22" fmla="*/ 19050 h 533400"/>
                <a:gd name="connsiteX23" fmla="*/ 590550 w 609600"/>
                <a:gd name="connsiteY23" fmla="*/ 47625 h 533400"/>
                <a:gd name="connsiteX24" fmla="*/ 590550 w 609600"/>
                <a:gd name="connsiteY24" fmla="*/ 323850 h 533400"/>
                <a:gd name="connsiteX25" fmla="*/ 19050 w 609600"/>
                <a:gd name="connsiteY25" fmla="*/ 323850 h 533400"/>
                <a:gd name="connsiteX26" fmla="*/ 19050 w 609600"/>
                <a:gd name="connsiteY26" fmla="*/ 47625 h 533400"/>
                <a:gd name="connsiteX27" fmla="*/ 47625 w 609600"/>
                <a:gd name="connsiteY27" fmla="*/ 19050 h 533400"/>
                <a:gd name="connsiteX28" fmla="*/ 438150 w 609600"/>
                <a:gd name="connsiteY28" fmla="*/ 485775 h 533400"/>
                <a:gd name="connsiteX29" fmla="*/ 438150 w 609600"/>
                <a:gd name="connsiteY29" fmla="*/ 514350 h 533400"/>
                <a:gd name="connsiteX30" fmla="*/ 171450 w 609600"/>
                <a:gd name="connsiteY30" fmla="*/ 514350 h 533400"/>
                <a:gd name="connsiteX31" fmla="*/ 171450 w 609600"/>
                <a:gd name="connsiteY31" fmla="*/ 485775 h 533400"/>
                <a:gd name="connsiteX32" fmla="*/ 180975 w 609600"/>
                <a:gd name="connsiteY32" fmla="*/ 476250 h 533400"/>
                <a:gd name="connsiteX33" fmla="*/ 428625 w 609600"/>
                <a:gd name="connsiteY33" fmla="*/ 476250 h 533400"/>
                <a:gd name="connsiteX34" fmla="*/ 438150 w 609600"/>
                <a:gd name="connsiteY34" fmla="*/ 485775 h 533400"/>
                <a:gd name="connsiteX35" fmla="*/ 351161 w 609600"/>
                <a:gd name="connsiteY35" fmla="*/ 457200 h 533400"/>
                <a:gd name="connsiteX36" fmla="*/ 258439 w 609600"/>
                <a:gd name="connsiteY36" fmla="*/ 457200 h 533400"/>
                <a:gd name="connsiteX37" fmla="*/ 265583 w 609600"/>
                <a:gd name="connsiteY37" fmla="*/ 400050 h 533400"/>
                <a:gd name="connsiteX38" fmla="*/ 344017 w 609600"/>
                <a:gd name="connsiteY38" fmla="*/ 400050 h 533400"/>
                <a:gd name="connsiteX39" fmla="*/ 351161 w 609600"/>
                <a:gd name="connsiteY39" fmla="*/ 457200 h 533400"/>
                <a:gd name="connsiteX40" fmla="*/ 561975 w 609600"/>
                <a:gd name="connsiteY40" fmla="*/ 381000 h 533400"/>
                <a:gd name="connsiteX41" fmla="*/ 47625 w 609600"/>
                <a:gd name="connsiteY41" fmla="*/ 381000 h 533400"/>
                <a:gd name="connsiteX42" fmla="*/ 19050 w 609600"/>
                <a:gd name="connsiteY42" fmla="*/ 352425 h 533400"/>
                <a:gd name="connsiteX43" fmla="*/ 19050 w 609600"/>
                <a:gd name="connsiteY43" fmla="*/ 342900 h 533400"/>
                <a:gd name="connsiteX44" fmla="*/ 590550 w 609600"/>
                <a:gd name="connsiteY44" fmla="*/ 342900 h 533400"/>
                <a:gd name="connsiteX45" fmla="*/ 590550 w 609600"/>
                <a:gd name="connsiteY45" fmla="*/ 352425 h 533400"/>
                <a:gd name="connsiteX46" fmla="*/ 561975 w 609600"/>
                <a:gd name="connsiteY46" fmla="*/ 3810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9600" h="533400">
                  <a:moveTo>
                    <a:pt x="561975" y="0"/>
                  </a:moveTo>
                  <a:lnTo>
                    <a:pt x="47625" y="0"/>
                  </a:lnTo>
                  <a:cubicBezTo>
                    <a:pt x="21366" y="0"/>
                    <a:pt x="0" y="21366"/>
                    <a:pt x="0" y="47625"/>
                  </a:cubicBezTo>
                  <a:lnTo>
                    <a:pt x="0" y="352425"/>
                  </a:lnTo>
                  <a:cubicBezTo>
                    <a:pt x="0" y="378684"/>
                    <a:pt x="21366" y="400050"/>
                    <a:pt x="47625" y="400050"/>
                  </a:cubicBezTo>
                  <a:lnTo>
                    <a:pt x="246386" y="400050"/>
                  </a:lnTo>
                  <a:lnTo>
                    <a:pt x="239242" y="457200"/>
                  </a:lnTo>
                  <a:lnTo>
                    <a:pt x="180975" y="457200"/>
                  </a:lnTo>
                  <a:cubicBezTo>
                    <a:pt x="165218" y="457200"/>
                    <a:pt x="152400" y="470018"/>
                    <a:pt x="152400" y="485775"/>
                  </a:cubicBezTo>
                  <a:lnTo>
                    <a:pt x="152400" y="523875"/>
                  </a:lnTo>
                  <a:cubicBezTo>
                    <a:pt x="152400" y="529139"/>
                    <a:pt x="156661" y="533400"/>
                    <a:pt x="161925" y="533400"/>
                  </a:cubicBezTo>
                  <a:lnTo>
                    <a:pt x="447675" y="533400"/>
                  </a:lnTo>
                  <a:cubicBezTo>
                    <a:pt x="452939" y="533400"/>
                    <a:pt x="457200" y="529139"/>
                    <a:pt x="457200" y="523875"/>
                  </a:cubicBezTo>
                  <a:lnTo>
                    <a:pt x="457200" y="485775"/>
                  </a:lnTo>
                  <a:cubicBezTo>
                    <a:pt x="457200" y="470018"/>
                    <a:pt x="444382" y="457200"/>
                    <a:pt x="428625" y="457200"/>
                  </a:cubicBezTo>
                  <a:lnTo>
                    <a:pt x="370358" y="457200"/>
                  </a:lnTo>
                  <a:lnTo>
                    <a:pt x="363214" y="400050"/>
                  </a:lnTo>
                  <a:lnTo>
                    <a:pt x="561975" y="400050"/>
                  </a:lnTo>
                  <a:cubicBezTo>
                    <a:pt x="588234" y="400050"/>
                    <a:pt x="609600" y="378684"/>
                    <a:pt x="609600" y="352425"/>
                  </a:cubicBezTo>
                  <a:lnTo>
                    <a:pt x="609600" y="47625"/>
                  </a:lnTo>
                  <a:cubicBezTo>
                    <a:pt x="609600" y="21366"/>
                    <a:pt x="588234" y="0"/>
                    <a:pt x="561975" y="0"/>
                  </a:cubicBezTo>
                  <a:close/>
                  <a:moveTo>
                    <a:pt x="47625" y="19050"/>
                  </a:moveTo>
                  <a:lnTo>
                    <a:pt x="561975" y="19050"/>
                  </a:lnTo>
                  <a:cubicBezTo>
                    <a:pt x="577732" y="19050"/>
                    <a:pt x="590550" y="31868"/>
                    <a:pt x="590550" y="47625"/>
                  </a:cubicBezTo>
                  <a:lnTo>
                    <a:pt x="590550" y="323850"/>
                  </a:lnTo>
                  <a:lnTo>
                    <a:pt x="19050" y="323850"/>
                  </a:lnTo>
                  <a:lnTo>
                    <a:pt x="19050" y="47625"/>
                  </a:lnTo>
                  <a:cubicBezTo>
                    <a:pt x="19050" y="31868"/>
                    <a:pt x="31868" y="19050"/>
                    <a:pt x="47625" y="19050"/>
                  </a:cubicBezTo>
                  <a:close/>
                  <a:moveTo>
                    <a:pt x="438150" y="485775"/>
                  </a:moveTo>
                  <a:lnTo>
                    <a:pt x="438150" y="514350"/>
                  </a:lnTo>
                  <a:lnTo>
                    <a:pt x="171450" y="514350"/>
                  </a:lnTo>
                  <a:lnTo>
                    <a:pt x="171450" y="485775"/>
                  </a:lnTo>
                  <a:cubicBezTo>
                    <a:pt x="171450" y="480519"/>
                    <a:pt x="175719" y="476250"/>
                    <a:pt x="180975" y="476250"/>
                  </a:cubicBezTo>
                  <a:lnTo>
                    <a:pt x="428625" y="476250"/>
                  </a:lnTo>
                  <a:cubicBezTo>
                    <a:pt x="433881" y="476250"/>
                    <a:pt x="438150" y="480519"/>
                    <a:pt x="438150" y="485775"/>
                  </a:cubicBezTo>
                  <a:close/>
                  <a:moveTo>
                    <a:pt x="351161" y="457200"/>
                  </a:moveTo>
                  <a:lnTo>
                    <a:pt x="258439" y="457200"/>
                  </a:lnTo>
                  <a:lnTo>
                    <a:pt x="265583" y="400050"/>
                  </a:lnTo>
                  <a:lnTo>
                    <a:pt x="344017" y="400050"/>
                  </a:lnTo>
                  <a:lnTo>
                    <a:pt x="351161" y="457200"/>
                  </a:lnTo>
                  <a:close/>
                  <a:moveTo>
                    <a:pt x="561975" y="381000"/>
                  </a:moveTo>
                  <a:lnTo>
                    <a:pt x="47625" y="381000"/>
                  </a:lnTo>
                  <a:cubicBezTo>
                    <a:pt x="31868" y="381000"/>
                    <a:pt x="19050" y="368182"/>
                    <a:pt x="19050" y="352425"/>
                  </a:cubicBezTo>
                  <a:lnTo>
                    <a:pt x="19050" y="342900"/>
                  </a:lnTo>
                  <a:lnTo>
                    <a:pt x="590550" y="342900"/>
                  </a:lnTo>
                  <a:lnTo>
                    <a:pt x="590550" y="352425"/>
                  </a:lnTo>
                  <a:cubicBezTo>
                    <a:pt x="590550" y="368182"/>
                    <a:pt x="577732" y="381000"/>
                    <a:pt x="561975" y="3810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2" name="Freeform: Shape 131">
              <a:extLst>
                <a:ext uri="{FF2B5EF4-FFF2-40B4-BE49-F238E27FC236}">
                  <a16:creationId xmlns:a16="http://schemas.microsoft.com/office/drawing/2014/main" id="{6E868D73-B3D6-C5BB-B483-29618428AD6E}"/>
                </a:ext>
              </a:extLst>
            </p:cNvPr>
            <p:cNvSpPr/>
            <p:nvPr/>
          </p:nvSpPr>
          <p:spPr>
            <a:xfrm>
              <a:off x="4094607" y="-756066"/>
              <a:ext cx="114300" cy="114300"/>
            </a:xfrm>
            <a:custGeom>
              <a:avLst/>
              <a:gdLst>
                <a:gd name="connsiteX0" fmla="*/ 57150 w 114300"/>
                <a:gd name="connsiteY0" fmla="*/ 114300 h 114300"/>
                <a:gd name="connsiteX1" fmla="*/ 114300 w 114300"/>
                <a:gd name="connsiteY1" fmla="*/ 57150 h 114300"/>
                <a:gd name="connsiteX2" fmla="*/ 57150 w 114300"/>
                <a:gd name="connsiteY2" fmla="*/ 0 h 114300"/>
                <a:gd name="connsiteX3" fmla="*/ 0 w 114300"/>
                <a:gd name="connsiteY3" fmla="*/ 57150 h 114300"/>
                <a:gd name="connsiteX4" fmla="*/ 57150 w 114300"/>
                <a:gd name="connsiteY4" fmla="*/ 114300 h 114300"/>
                <a:gd name="connsiteX5" fmla="*/ 93897 w 114300"/>
                <a:gd name="connsiteY5" fmla="*/ 47625 h 114300"/>
                <a:gd name="connsiteX6" fmla="*/ 66675 w 114300"/>
                <a:gd name="connsiteY6" fmla="*/ 47625 h 114300"/>
                <a:gd name="connsiteX7" fmla="*/ 66675 w 114300"/>
                <a:gd name="connsiteY7" fmla="*/ 20403 h 114300"/>
                <a:gd name="connsiteX8" fmla="*/ 93897 w 114300"/>
                <a:gd name="connsiteY8" fmla="*/ 47625 h 114300"/>
                <a:gd name="connsiteX9" fmla="*/ 47625 w 114300"/>
                <a:gd name="connsiteY9" fmla="*/ 20403 h 114300"/>
                <a:gd name="connsiteX10" fmla="*/ 47625 w 114300"/>
                <a:gd name="connsiteY10" fmla="*/ 57150 h 114300"/>
                <a:gd name="connsiteX11" fmla="*/ 57150 w 114300"/>
                <a:gd name="connsiteY11" fmla="*/ 66675 h 114300"/>
                <a:gd name="connsiteX12" fmla="*/ 93897 w 114300"/>
                <a:gd name="connsiteY12" fmla="*/ 66675 h 114300"/>
                <a:gd name="connsiteX13" fmla="*/ 57150 w 114300"/>
                <a:gd name="connsiteY13" fmla="*/ 95250 h 114300"/>
                <a:gd name="connsiteX14" fmla="*/ 19050 w 114300"/>
                <a:gd name="connsiteY14" fmla="*/ 57150 h 114300"/>
                <a:gd name="connsiteX15" fmla="*/ 47625 w 114300"/>
                <a:gd name="connsiteY15" fmla="*/ 2040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114300">
                  <a:moveTo>
                    <a:pt x="57150" y="114300"/>
                  </a:moveTo>
                  <a:cubicBezTo>
                    <a:pt x="88664" y="114300"/>
                    <a:pt x="114300" y="88664"/>
                    <a:pt x="114300" y="57150"/>
                  </a:cubicBezTo>
                  <a:cubicBezTo>
                    <a:pt x="114300" y="25636"/>
                    <a:pt x="88664" y="0"/>
                    <a:pt x="57150" y="0"/>
                  </a:cubicBezTo>
                  <a:cubicBezTo>
                    <a:pt x="25636" y="0"/>
                    <a:pt x="0" y="25636"/>
                    <a:pt x="0" y="57150"/>
                  </a:cubicBezTo>
                  <a:cubicBezTo>
                    <a:pt x="0" y="88664"/>
                    <a:pt x="25636" y="114300"/>
                    <a:pt x="57150" y="114300"/>
                  </a:cubicBezTo>
                  <a:close/>
                  <a:moveTo>
                    <a:pt x="93897" y="47625"/>
                  </a:moveTo>
                  <a:lnTo>
                    <a:pt x="66675" y="47625"/>
                  </a:lnTo>
                  <a:lnTo>
                    <a:pt x="66675" y="20403"/>
                  </a:lnTo>
                  <a:cubicBezTo>
                    <a:pt x="80000" y="23865"/>
                    <a:pt x="90435" y="34300"/>
                    <a:pt x="93897" y="47625"/>
                  </a:cubicBezTo>
                  <a:close/>
                  <a:moveTo>
                    <a:pt x="47625" y="20403"/>
                  </a:moveTo>
                  <a:lnTo>
                    <a:pt x="47625" y="57150"/>
                  </a:lnTo>
                  <a:cubicBezTo>
                    <a:pt x="47625" y="62414"/>
                    <a:pt x="51885" y="66675"/>
                    <a:pt x="57150" y="66675"/>
                  </a:cubicBezTo>
                  <a:lnTo>
                    <a:pt x="93897" y="66675"/>
                  </a:lnTo>
                  <a:cubicBezTo>
                    <a:pt x="89639" y="83063"/>
                    <a:pt x="74854" y="95250"/>
                    <a:pt x="57150" y="95250"/>
                  </a:cubicBezTo>
                  <a:cubicBezTo>
                    <a:pt x="36137" y="95250"/>
                    <a:pt x="19050" y="78163"/>
                    <a:pt x="19050" y="57150"/>
                  </a:cubicBezTo>
                  <a:cubicBezTo>
                    <a:pt x="19050" y="39446"/>
                    <a:pt x="31237" y="24661"/>
                    <a:pt x="47625" y="2040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3" name="Freeform: Shape 132">
              <a:extLst>
                <a:ext uri="{FF2B5EF4-FFF2-40B4-BE49-F238E27FC236}">
                  <a16:creationId xmlns:a16="http://schemas.microsoft.com/office/drawing/2014/main" id="{43549623-18DA-1F0E-F4BE-3FC838677203}"/>
                </a:ext>
              </a:extLst>
            </p:cNvPr>
            <p:cNvSpPr/>
            <p:nvPr/>
          </p:nvSpPr>
          <p:spPr>
            <a:xfrm>
              <a:off x="4104132" y="-870366"/>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4" name="Freeform: Shape 133">
              <a:extLst>
                <a:ext uri="{FF2B5EF4-FFF2-40B4-BE49-F238E27FC236}">
                  <a16:creationId xmlns:a16="http://schemas.microsoft.com/office/drawing/2014/main" id="{CF0F2B10-49E3-3AAE-6C39-5CBE464A354A}"/>
                </a:ext>
              </a:extLst>
            </p:cNvPr>
            <p:cNvSpPr/>
            <p:nvPr/>
          </p:nvSpPr>
          <p:spPr>
            <a:xfrm>
              <a:off x="4142232" y="-870366"/>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5" name="Freeform: Shape 134">
              <a:extLst>
                <a:ext uri="{FF2B5EF4-FFF2-40B4-BE49-F238E27FC236}">
                  <a16:creationId xmlns:a16="http://schemas.microsoft.com/office/drawing/2014/main" id="{A4878326-C9A1-9542-8BEB-477B46D612CF}"/>
                </a:ext>
              </a:extLst>
            </p:cNvPr>
            <p:cNvSpPr/>
            <p:nvPr/>
          </p:nvSpPr>
          <p:spPr>
            <a:xfrm>
              <a:off x="4180332" y="-832266"/>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6" name="Freeform: Shape 135">
              <a:extLst>
                <a:ext uri="{FF2B5EF4-FFF2-40B4-BE49-F238E27FC236}">
                  <a16:creationId xmlns:a16="http://schemas.microsoft.com/office/drawing/2014/main" id="{26AC42F5-2408-26CE-3B50-4AA685F718A1}"/>
                </a:ext>
              </a:extLst>
            </p:cNvPr>
            <p:cNvSpPr/>
            <p:nvPr/>
          </p:nvSpPr>
          <p:spPr>
            <a:xfrm>
              <a:off x="4104132" y="-832266"/>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7" name="Freeform: Shape 136">
              <a:extLst>
                <a:ext uri="{FF2B5EF4-FFF2-40B4-BE49-F238E27FC236}">
                  <a16:creationId xmlns:a16="http://schemas.microsoft.com/office/drawing/2014/main" id="{4989D196-4C22-5A9C-7E32-525F48BB1AF0}"/>
                </a:ext>
              </a:extLst>
            </p:cNvPr>
            <p:cNvSpPr/>
            <p:nvPr/>
          </p:nvSpPr>
          <p:spPr>
            <a:xfrm>
              <a:off x="4542282" y="-708441"/>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8" name="Freeform: Shape 137">
              <a:extLst>
                <a:ext uri="{FF2B5EF4-FFF2-40B4-BE49-F238E27FC236}">
                  <a16:creationId xmlns:a16="http://schemas.microsoft.com/office/drawing/2014/main" id="{ADAA3B1A-7921-C1F4-11C9-21DAEEC30F80}"/>
                </a:ext>
              </a:extLst>
            </p:cNvPr>
            <p:cNvSpPr/>
            <p:nvPr/>
          </p:nvSpPr>
          <p:spPr>
            <a:xfrm>
              <a:off x="4580382" y="-708441"/>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9" name="Freeform: Shape 138">
              <a:extLst>
                <a:ext uri="{FF2B5EF4-FFF2-40B4-BE49-F238E27FC236}">
                  <a16:creationId xmlns:a16="http://schemas.microsoft.com/office/drawing/2014/main" id="{376FC1F1-E870-04C6-8226-5E28309B58FC}"/>
                </a:ext>
              </a:extLst>
            </p:cNvPr>
            <p:cNvSpPr/>
            <p:nvPr/>
          </p:nvSpPr>
          <p:spPr>
            <a:xfrm>
              <a:off x="4618482" y="-670341"/>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0" name="Freeform: Shape 139">
              <a:extLst>
                <a:ext uri="{FF2B5EF4-FFF2-40B4-BE49-F238E27FC236}">
                  <a16:creationId xmlns:a16="http://schemas.microsoft.com/office/drawing/2014/main" id="{0F276037-9261-E503-7B80-C45F79363D4B}"/>
                </a:ext>
              </a:extLst>
            </p:cNvPr>
            <p:cNvSpPr/>
            <p:nvPr/>
          </p:nvSpPr>
          <p:spPr>
            <a:xfrm>
              <a:off x="4542282" y="-670341"/>
              <a:ext cx="57150" cy="19050"/>
            </a:xfrm>
            <a:custGeom>
              <a:avLst/>
              <a:gdLst>
                <a:gd name="connsiteX0" fmla="*/ 0 w 57150"/>
                <a:gd name="connsiteY0" fmla="*/ 0 h 19050"/>
                <a:gd name="connsiteX1" fmla="*/ 57150 w 57150"/>
                <a:gd name="connsiteY1" fmla="*/ 0 h 19050"/>
                <a:gd name="connsiteX2" fmla="*/ 57150 w 57150"/>
                <a:gd name="connsiteY2" fmla="*/ 19050 h 19050"/>
                <a:gd name="connsiteX3" fmla="*/ 0 w 571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7150" h="19050">
                  <a:moveTo>
                    <a:pt x="0" y="0"/>
                  </a:moveTo>
                  <a:lnTo>
                    <a:pt x="57150" y="0"/>
                  </a:lnTo>
                  <a:lnTo>
                    <a:pt x="57150" y="19050"/>
                  </a:lnTo>
                  <a:lnTo>
                    <a:pt x="0" y="1905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1" name="Freeform: Shape 140">
              <a:extLst>
                <a:ext uri="{FF2B5EF4-FFF2-40B4-BE49-F238E27FC236}">
                  <a16:creationId xmlns:a16="http://schemas.microsoft.com/office/drawing/2014/main" id="{1956369F-9D4D-303A-56B1-C60A45DB9E52}"/>
                </a:ext>
              </a:extLst>
            </p:cNvPr>
            <p:cNvSpPr/>
            <p:nvPr/>
          </p:nvSpPr>
          <p:spPr>
            <a:xfrm>
              <a:off x="4542282" y="-889416"/>
              <a:ext cx="76200" cy="76200"/>
            </a:xfrm>
            <a:custGeom>
              <a:avLst/>
              <a:gdLst>
                <a:gd name="connsiteX0" fmla="*/ 9525 w 76200"/>
                <a:gd name="connsiteY0" fmla="*/ 76200 h 76200"/>
                <a:gd name="connsiteX1" fmla="*/ 66675 w 76200"/>
                <a:gd name="connsiteY1" fmla="*/ 76200 h 76200"/>
                <a:gd name="connsiteX2" fmla="*/ 76200 w 76200"/>
                <a:gd name="connsiteY2" fmla="*/ 66675 h 76200"/>
                <a:gd name="connsiteX3" fmla="*/ 76200 w 76200"/>
                <a:gd name="connsiteY3" fmla="*/ 9525 h 76200"/>
                <a:gd name="connsiteX4" fmla="*/ 66675 w 76200"/>
                <a:gd name="connsiteY4" fmla="*/ 0 h 76200"/>
                <a:gd name="connsiteX5" fmla="*/ 9525 w 76200"/>
                <a:gd name="connsiteY5" fmla="*/ 0 h 76200"/>
                <a:gd name="connsiteX6" fmla="*/ 0 w 76200"/>
                <a:gd name="connsiteY6" fmla="*/ 9525 h 76200"/>
                <a:gd name="connsiteX7" fmla="*/ 0 w 76200"/>
                <a:gd name="connsiteY7" fmla="*/ 66675 h 76200"/>
                <a:gd name="connsiteX8" fmla="*/ 9525 w 76200"/>
                <a:gd name="connsiteY8" fmla="*/ 76200 h 76200"/>
                <a:gd name="connsiteX9" fmla="*/ 19050 w 76200"/>
                <a:gd name="connsiteY9" fmla="*/ 19050 h 76200"/>
                <a:gd name="connsiteX10" fmla="*/ 57150 w 76200"/>
                <a:gd name="connsiteY10" fmla="*/ 19050 h 76200"/>
                <a:gd name="connsiteX11" fmla="*/ 57150 w 76200"/>
                <a:gd name="connsiteY11" fmla="*/ 57150 h 76200"/>
                <a:gd name="connsiteX12" fmla="*/ 19050 w 76200"/>
                <a:gd name="connsiteY12" fmla="*/ 57150 h 76200"/>
                <a:gd name="connsiteX13" fmla="*/ 19050 w 76200"/>
                <a:gd name="connsiteY13" fmla="*/ 190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76200">
                  <a:moveTo>
                    <a:pt x="9525" y="76200"/>
                  </a:moveTo>
                  <a:lnTo>
                    <a:pt x="66675" y="76200"/>
                  </a:lnTo>
                  <a:cubicBezTo>
                    <a:pt x="71939" y="76200"/>
                    <a:pt x="76200" y="71939"/>
                    <a:pt x="76200" y="66675"/>
                  </a:cubicBezTo>
                  <a:lnTo>
                    <a:pt x="76200" y="9525"/>
                  </a:lnTo>
                  <a:cubicBezTo>
                    <a:pt x="76200" y="4261"/>
                    <a:pt x="71939" y="0"/>
                    <a:pt x="66675" y="0"/>
                  </a:cubicBezTo>
                  <a:lnTo>
                    <a:pt x="9525" y="0"/>
                  </a:lnTo>
                  <a:cubicBezTo>
                    <a:pt x="4261" y="0"/>
                    <a:pt x="0" y="4261"/>
                    <a:pt x="0" y="9525"/>
                  </a:cubicBezTo>
                  <a:lnTo>
                    <a:pt x="0" y="66675"/>
                  </a:lnTo>
                  <a:cubicBezTo>
                    <a:pt x="0" y="71939"/>
                    <a:pt x="4261" y="76200"/>
                    <a:pt x="9525" y="76200"/>
                  </a:cubicBezTo>
                  <a:close/>
                  <a:moveTo>
                    <a:pt x="19050" y="19050"/>
                  </a:moveTo>
                  <a:lnTo>
                    <a:pt x="57150" y="19050"/>
                  </a:lnTo>
                  <a:lnTo>
                    <a:pt x="57150" y="57150"/>
                  </a:lnTo>
                  <a:lnTo>
                    <a:pt x="19050" y="57150"/>
                  </a:lnTo>
                  <a:lnTo>
                    <a:pt x="19050" y="1905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2" name="Freeform: Shape 141">
              <a:extLst>
                <a:ext uri="{FF2B5EF4-FFF2-40B4-BE49-F238E27FC236}">
                  <a16:creationId xmlns:a16="http://schemas.microsoft.com/office/drawing/2014/main" id="{2DBCC23A-B812-2861-94B2-35FB519A4FB3}"/>
                </a:ext>
              </a:extLst>
            </p:cNvPr>
            <p:cNvSpPr/>
            <p:nvPr/>
          </p:nvSpPr>
          <p:spPr>
            <a:xfrm>
              <a:off x="4542282" y="-803691"/>
              <a:ext cx="76200" cy="76200"/>
            </a:xfrm>
            <a:custGeom>
              <a:avLst/>
              <a:gdLst>
                <a:gd name="connsiteX0" fmla="*/ 9525 w 76200"/>
                <a:gd name="connsiteY0" fmla="*/ 76200 h 76200"/>
                <a:gd name="connsiteX1" fmla="*/ 66675 w 76200"/>
                <a:gd name="connsiteY1" fmla="*/ 76200 h 76200"/>
                <a:gd name="connsiteX2" fmla="*/ 76200 w 76200"/>
                <a:gd name="connsiteY2" fmla="*/ 66675 h 76200"/>
                <a:gd name="connsiteX3" fmla="*/ 76200 w 76200"/>
                <a:gd name="connsiteY3" fmla="*/ 9525 h 76200"/>
                <a:gd name="connsiteX4" fmla="*/ 66675 w 76200"/>
                <a:gd name="connsiteY4" fmla="*/ 0 h 76200"/>
                <a:gd name="connsiteX5" fmla="*/ 9525 w 76200"/>
                <a:gd name="connsiteY5" fmla="*/ 0 h 76200"/>
                <a:gd name="connsiteX6" fmla="*/ 0 w 76200"/>
                <a:gd name="connsiteY6" fmla="*/ 9525 h 76200"/>
                <a:gd name="connsiteX7" fmla="*/ 0 w 76200"/>
                <a:gd name="connsiteY7" fmla="*/ 66675 h 76200"/>
                <a:gd name="connsiteX8" fmla="*/ 9525 w 76200"/>
                <a:gd name="connsiteY8" fmla="*/ 76200 h 76200"/>
                <a:gd name="connsiteX9" fmla="*/ 19050 w 76200"/>
                <a:gd name="connsiteY9" fmla="*/ 19050 h 76200"/>
                <a:gd name="connsiteX10" fmla="*/ 57150 w 76200"/>
                <a:gd name="connsiteY10" fmla="*/ 19050 h 76200"/>
                <a:gd name="connsiteX11" fmla="*/ 57150 w 76200"/>
                <a:gd name="connsiteY11" fmla="*/ 57150 h 76200"/>
                <a:gd name="connsiteX12" fmla="*/ 19050 w 76200"/>
                <a:gd name="connsiteY12" fmla="*/ 57150 h 76200"/>
                <a:gd name="connsiteX13" fmla="*/ 19050 w 76200"/>
                <a:gd name="connsiteY13" fmla="*/ 190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76200">
                  <a:moveTo>
                    <a:pt x="9525" y="76200"/>
                  </a:moveTo>
                  <a:lnTo>
                    <a:pt x="66675" y="76200"/>
                  </a:lnTo>
                  <a:cubicBezTo>
                    <a:pt x="71939" y="76200"/>
                    <a:pt x="76200" y="71939"/>
                    <a:pt x="76200" y="66675"/>
                  </a:cubicBezTo>
                  <a:lnTo>
                    <a:pt x="76200" y="9525"/>
                  </a:lnTo>
                  <a:cubicBezTo>
                    <a:pt x="76200" y="4261"/>
                    <a:pt x="71939" y="0"/>
                    <a:pt x="66675" y="0"/>
                  </a:cubicBezTo>
                  <a:lnTo>
                    <a:pt x="9525" y="0"/>
                  </a:lnTo>
                  <a:cubicBezTo>
                    <a:pt x="4261" y="0"/>
                    <a:pt x="0" y="4261"/>
                    <a:pt x="0" y="9525"/>
                  </a:cubicBezTo>
                  <a:lnTo>
                    <a:pt x="0" y="66675"/>
                  </a:lnTo>
                  <a:cubicBezTo>
                    <a:pt x="0" y="71939"/>
                    <a:pt x="4261" y="76200"/>
                    <a:pt x="9525" y="76200"/>
                  </a:cubicBezTo>
                  <a:close/>
                  <a:moveTo>
                    <a:pt x="19050" y="19050"/>
                  </a:moveTo>
                  <a:lnTo>
                    <a:pt x="57150" y="19050"/>
                  </a:lnTo>
                  <a:lnTo>
                    <a:pt x="57150" y="57150"/>
                  </a:lnTo>
                  <a:lnTo>
                    <a:pt x="19050" y="57150"/>
                  </a:lnTo>
                  <a:lnTo>
                    <a:pt x="19050" y="1905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3" name="Freeform: Shape 142">
              <a:extLst>
                <a:ext uri="{FF2B5EF4-FFF2-40B4-BE49-F238E27FC236}">
                  <a16:creationId xmlns:a16="http://schemas.microsoft.com/office/drawing/2014/main" id="{86D7992B-43EF-8157-41A6-CA240E9D6E6B}"/>
                </a:ext>
              </a:extLst>
            </p:cNvPr>
            <p:cNvSpPr/>
            <p:nvPr/>
          </p:nvSpPr>
          <p:spPr>
            <a:xfrm>
              <a:off x="4256532" y="-841791"/>
              <a:ext cx="104774" cy="104775"/>
            </a:xfrm>
            <a:custGeom>
              <a:avLst/>
              <a:gdLst>
                <a:gd name="connsiteX0" fmla="*/ 22854 w 104774"/>
                <a:gd name="connsiteY0" fmla="*/ 102868 h 104775"/>
                <a:gd name="connsiteX1" fmla="*/ 28565 w 104774"/>
                <a:gd name="connsiteY1" fmla="*/ 104775 h 104775"/>
                <a:gd name="connsiteX2" fmla="*/ 36193 w 104774"/>
                <a:gd name="connsiteY2" fmla="*/ 100971 h 104775"/>
                <a:gd name="connsiteX3" fmla="*/ 34296 w 104774"/>
                <a:gd name="connsiteY3" fmla="*/ 87632 h 104775"/>
                <a:gd name="connsiteX4" fmla="*/ 19050 w 104774"/>
                <a:gd name="connsiteY4" fmla="*/ 57150 h 104775"/>
                <a:gd name="connsiteX5" fmla="*/ 57150 w 104774"/>
                <a:gd name="connsiteY5" fmla="*/ 19050 h 104775"/>
                <a:gd name="connsiteX6" fmla="*/ 87632 w 104774"/>
                <a:gd name="connsiteY6" fmla="*/ 34296 h 104775"/>
                <a:gd name="connsiteX7" fmla="*/ 100971 w 104774"/>
                <a:gd name="connsiteY7" fmla="*/ 36193 h 104775"/>
                <a:gd name="connsiteX8" fmla="*/ 102868 w 104774"/>
                <a:gd name="connsiteY8" fmla="*/ 22854 h 104775"/>
                <a:gd name="connsiteX9" fmla="*/ 57150 w 104774"/>
                <a:gd name="connsiteY9" fmla="*/ 0 h 104775"/>
                <a:gd name="connsiteX10" fmla="*/ 0 w 104774"/>
                <a:gd name="connsiteY10" fmla="*/ 57150 h 104775"/>
                <a:gd name="connsiteX11" fmla="*/ 22854 w 104774"/>
                <a:gd name="connsiteY11" fmla="*/ 10286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4" h="104775">
                  <a:moveTo>
                    <a:pt x="22854" y="102868"/>
                  </a:moveTo>
                  <a:cubicBezTo>
                    <a:pt x="24566" y="104152"/>
                    <a:pt x="26575" y="104775"/>
                    <a:pt x="28565" y="104775"/>
                  </a:cubicBezTo>
                  <a:cubicBezTo>
                    <a:pt x="31458" y="104775"/>
                    <a:pt x="34323" y="103463"/>
                    <a:pt x="36193" y="100971"/>
                  </a:cubicBezTo>
                  <a:cubicBezTo>
                    <a:pt x="39347" y="96766"/>
                    <a:pt x="38500" y="90794"/>
                    <a:pt x="34296" y="87632"/>
                  </a:cubicBezTo>
                  <a:cubicBezTo>
                    <a:pt x="24603" y="80358"/>
                    <a:pt x="19050" y="69252"/>
                    <a:pt x="19050" y="57150"/>
                  </a:cubicBezTo>
                  <a:cubicBezTo>
                    <a:pt x="19050" y="36137"/>
                    <a:pt x="36137" y="19050"/>
                    <a:pt x="57150" y="19050"/>
                  </a:cubicBezTo>
                  <a:cubicBezTo>
                    <a:pt x="69252" y="19050"/>
                    <a:pt x="80358" y="24603"/>
                    <a:pt x="87632" y="34296"/>
                  </a:cubicBezTo>
                  <a:cubicBezTo>
                    <a:pt x="90794" y="38510"/>
                    <a:pt x="96784" y="39347"/>
                    <a:pt x="100971" y="36193"/>
                  </a:cubicBezTo>
                  <a:cubicBezTo>
                    <a:pt x="105175" y="33031"/>
                    <a:pt x="106022" y="27059"/>
                    <a:pt x="102868" y="22854"/>
                  </a:cubicBezTo>
                  <a:cubicBezTo>
                    <a:pt x="91957" y="8334"/>
                    <a:pt x="75298" y="0"/>
                    <a:pt x="57150" y="0"/>
                  </a:cubicBezTo>
                  <a:cubicBezTo>
                    <a:pt x="25636" y="0"/>
                    <a:pt x="0" y="25636"/>
                    <a:pt x="0" y="57150"/>
                  </a:cubicBezTo>
                  <a:cubicBezTo>
                    <a:pt x="0" y="75298"/>
                    <a:pt x="8334" y="91957"/>
                    <a:pt x="22854" y="10286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4" name="Freeform: Shape 143">
              <a:extLst>
                <a:ext uri="{FF2B5EF4-FFF2-40B4-BE49-F238E27FC236}">
                  <a16:creationId xmlns:a16="http://schemas.microsoft.com/office/drawing/2014/main" id="{505FBE12-F5CE-24AC-DD3D-4BA70809DF80}"/>
                </a:ext>
              </a:extLst>
            </p:cNvPr>
            <p:cNvSpPr/>
            <p:nvPr/>
          </p:nvSpPr>
          <p:spPr>
            <a:xfrm>
              <a:off x="4304157" y="-889416"/>
              <a:ext cx="19050" cy="38100"/>
            </a:xfrm>
            <a:custGeom>
              <a:avLst/>
              <a:gdLst>
                <a:gd name="connsiteX0" fmla="*/ 9525 w 19050"/>
                <a:gd name="connsiteY0" fmla="*/ 38100 h 38100"/>
                <a:gd name="connsiteX1" fmla="*/ 19050 w 19050"/>
                <a:gd name="connsiteY1" fmla="*/ 28575 h 38100"/>
                <a:gd name="connsiteX2" fmla="*/ 19050 w 19050"/>
                <a:gd name="connsiteY2" fmla="*/ 9525 h 38100"/>
                <a:gd name="connsiteX3" fmla="*/ 9525 w 19050"/>
                <a:gd name="connsiteY3" fmla="*/ 0 h 38100"/>
                <a:gd name="connsiteX4" fmla="*/ 0 w 19050"/>
                <a:gd name="connsiteY4" fmla="*/ 9525 h 38100"/>
                <a:gd name="connsiteX5" fmla="*/ 0 w 19050"/>
                <a:gd name="connsiteY5" fmla="*/ 28575 h 38100"/>
                <a:gd name="connsiteX6" fmla="*/ 9525 w 19050"/>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38100">
                  <a:moveTo>
                    <a:pt x="9525" y="38100"/>
                  </a:moveTo>
                  <a:cubicBezTo>
                    <a:pt x="14789" y="38100"/>
                    <a:pt x="19050" y="33839"/>
                    <a:pt x="19050" y="28575"/>
                  </a:cubicBezTo>
                  <a:lnTo>
                    <a:pt x="19050" y="9525"/>
                  </a:lnTo>
                  <a:cubicBezTo>
                    <a:pt x="19050" y="4261"/>
                    <a:pt x="14789" y="0"/>
                    <a:pt x="9525" y="0"/>
                  </a:cubicBezTo>
                  <a:cubicBezTo>
                    <a:pt x="4261" y="0"/>
                    <a:pt x="0" y="4261"/>
                    <a:pt x="0" y="9525"/>
                  </a:cubicBezTo>
                  <a:lnTo>
                    <a:pt x="0" y="28575"/>
                  </a:lnTo>
                  <a:cubicBezTo>
                    <a:pt x="0" y="33839"/>
                    <a:pt x="4261" y="38100"/>
                    <a:pt x="9525" y="381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5" name="Freeform: Shape 144">
              <a:extLst>
                <a:ext uri="{FF2B5EF4-FFF2-40B4-BE49-F238E27FC236}">
                  <a16:creationId xmlns:a16="http://schemas.microsoft.com/office/drawing/2014/main" id="{EE9D8E45-5AFE-A7A3-F276-3F62921427F2}"/>
                </a:ext>
              </a:extLst>
            </p:cNvPr>
            <p:cNvSpPr/>
            <p:nvPr/>
          </p:nvSpPr>
          <p:spPr>
            <a:xfrm>
              <a:off x="4358042" y="-861519"/>
              <a:ext cx="32518" cy="32518"/>
            </a:xfrm>
            <a:custGeom>
              <a:avLst/>
              <a:gdLst>
                <a:gd name="connsiteX0" fmla="*/ 9525 w 32518"/>
                <a:gd name="connsiteY0" fmla="*/ 32519 h 32518"/>
                <a:gd name="connsiteX1" fmla="*/ 16260 w 32518"/>
                <a:gd name="connsiteY1" fmla="*/ 29728 h 32518"/>
                <a:gd name="connsiteX2" fmla="*/ 29728 w 32518"/>
                <a:gd name="connsiteY2" fmla="*/ 16259 h 32518"/>
                <a:gd name="connsiteX3" fmla="*/ 29728 w 32518"/>
                <a:gd name="connsiteY3" fmla="*/ 2790 h 32518"/>
                <a:gd name="connsiteX4" fmla="*/ 16260 w 32518"/>
                <a:gd name="connsiteY4" fmla="*/ 2790 h 32518"/>
                <a:gd name="connsiteX5" fmla="*/ 2790 w 32518"/>
                <a:gd name="connsiteY5" fmla="*/ 16259 h 32518"/>
                <a:gd name="connsiteX6" fmla="*/ 2790 w 32518"/>
                <a:gd name="connsiteY6" fmla="*/ 29728 h 32518"/>
                <a:gd name="connsiteX7" fmla="*/ 9525 w 32518"/>
                <a:gd name="connsiteY7" fmla="*/ 32519 h 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18" h="32518">
                  <a:moveTo>
                    <a:pt x="9525" y="32519"/>
                  </a:moveTo>
                  <a:cubicBezTo>
                    <a:pt x="11962" y="32519"/>
                    <a:pt x="14398" y="31588"/>
                    <a:pt x="16260" y="29728"/>
                  </a:cubicBezTo>
                  <a:lnTo>
                    <a:pt x="29728" y="16259"/>
                  </a:lnTo>
                  <a:cubicBezTo>
                    <a:pt x="33448" y="12538"/>
                    <a:pt x="33448" y="6511"/>
                    <a:pt x="29728" y="2790"/>
                  </a:cubicBezTo>
                  <a:cubicBezTo>
                    <a:pt x="26008" y="-930"/>
                    <a:pt x="19980" y="-930"/>
                    <a:pt x="16260" y="2790"/>
                  </a:cubicBezTo>
                  <a:lnTo>
                    <a:pt x="2790" y="16259"/>
                  </a:lnTo>
                  <a:cubicBezTo>
                    <a:pt x="-930" y="19980"/>
                    <a:pt x="-930" y="26008"/>
                    <a:pt x="2790" y="29728"/>
                  </a:cubicBezTo>
                  <a:cubicBezTo>
                    <a:pt x="4651" y="31588"/>
                    <a:pt x="7088" y="32519"/>
                    <a:pt x="9525" y="3251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6" name="Freeform: Shape 145">
              <a:extLst>
                <a:ext uri="{FF2B5EF4-FFF2-40B4-BE49-F238E27FC236}">
                  <a16:creationId xmlns:a16="http://schemas.microsoft.com/office/drawing/2014/main" id="{9A981B43-C1BD-E791-FC78-15FEA18207CC}"/>
                </a:ext>
              </a:extLst>
            </p:cNvPr>
            <p:cNvSpPr/>
            <p:nvPr/>
          </p:nvSpPr>
          <p:spPr>
            <a:xfrm>
              <a:off x="4236803" y="-740280"/>
              <a:ext cx="32518" cy="32518"/>
            </a:xfrm>
            <a:custGeom>
              <a:avLst/>
              <a:gdLst>
                <a:gd name="connsiteX0" fmla="*/ 16259 w 32518"/>
                <a:gd name="connsiteY0" fmla="*/ 2790 h 32518"/>
                <a:gd name="connsiteX1" fmla="*/ 2790 w 32518"/>
                <a:gd name="connsiteY1" fmla="*/ 16260 h 32518"/>
                <a:gd name="connsiteX2" fmla="*/ 2790 w 32518"/>
                <a:gd name="connsiteY2" fmla="*/ 29728 h 32518"/>
                <a:gd name="connsiteX3" fmla="*/ 9525 w 32518"/>
                <a:gd name="connsiteY3" fmla="*/ 32519 h 32518"/>
                <a:gd name="connsiteX4" fmla="*/ 16259 w 32518"/>
                <a:gd name="connsiteY4" fmla="*/ 29728 h 32518"/>
                <a:gd name="connsiteX5" fmla="*/ 29728 w 32518"/>
                <a:gd name="connsiteY5" fmla="*/ 16260 h 32518"/>
                <a:gd name="connsiteX6" fmla="*/ 29728 w 32518"/>
                <a:gd name="connsiteY6" fmla="*/ 2790 h 32518"/>
                <a:gd name="connsiteX7" fmla="*/ 16259 w 32518"/>
                <a:gd name="connsiteY7" fmla="*/ 2790 h 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18" h="32518">
                  <a:moveTo>
                    <a:pt x="16259" y="2790"/>
                  </a:moveTo>
                  <a:lnTo>
                    <a:pt x="2790" y="16260"/>
                  </a:lnTo>
                  <a:cubicBezTo>
                    <a:pt x="-930" y="19980"/>
                    <a:pt x="-930" y="26008"/>
                    <a:pt x="2790" y="29728"/>
                  </a:cubicBezTo>
                  <a:cubicBezTo>
                    <a:pt x="4651" y="31588"/>
                    <a:pt x="7088" y="32519"/>
                    <a:pt x="9525" y="32519"/>
                  </a:cubicBezTo>
                  <a:cubicBezTo>
                    <a:pt x="11962" y="32519"/>
                    <a:pt x="14398" y="31588"/>
                    <a:pt x="16259" y="29728"/>
                  </a:cubicBezTo>
                  <a:lnTo>
                    <a:pt x="29728" y="16260"/>
                  </a:lnTo>
                  <a:cubicBezTo>
                    <a:pt x="33448" y="12538"/>
                    <a:pt x="33448" y="6511"/>
                    <a:pt x="29728" y="2790"/>
                  </a:cubicBezTo>
                  <a:cubicBezTo>
                    <a:pt x="26008" y="-930"/>
                    <a:pt x="19980" y="-930"/>
                    <a:pt x="16259" y="279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7" name="Freeform: Shape 146">
              <a:extLst>
                <a:ext uri="{FF2B5EF4-FFF2-40B4-BE49-F238E27FC236}">
                  <a16:creationId xmlns:a16="http://schemas.microsoft.com/office/drawing/2014/main" id="{3D7A731A-4D44-8781-3B61-F7AFAA9AC8AD}"/>
                </a:ext>
              </a:extLst>
            </p:cNvPr>
            <p:cNvSpPr/>
            <p:nvPr/>
          </p:nvSpPr>
          <p:spPr>
            <a:xfrm>
              <a:off x="4208907" y="-794166"/>
              <a:ext cx="38100" cy="19050"/>
            </a:xfrm>
            <a:custGeom>
              <a:avLst/>
              <a:gdLst>
                <a:gd name="connsiteX0" fmla="*/ 9525 w 38100"/>
                <a:gd name="connsiteY0" fmla="*/ 19050 h 19050"/>
                <a:gd name="connsiteX1" fmla="*/ 28575 w 38100"/>
                <a:gd name="connsiteY1" fmla="*/ 19050 h 19050"/>
                <a:gd name="connsiteX2" fmla="*/ 38100 w 38100"/>
                <a:gd name="connsiteY2" fmla="*/ 9525 h 19050"/>
                <a:gd name="connsiteX3" fmla="*/ 28575 w 38100"/>
                <a:gd name="connsiteY3" fmla="*/ 0 h 19050"/>
                <a:gd name="connsiteX4" fmla="*/ 9525 w 38100"/>
                <a:gd name="connsiteY4" fmla="*/ 0 h 19050"/>
                <a:gd name="connsiteX5" fmla="*/ 0 w 38100"/>
                <a:gd name="connsiteY5" fmla="*/ 9525 h 19050"/>
                <a:gd name="connsiteX6" fmla="*/ 9525 w 38100"/>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9050">
                  <a:moveTo>
                    <a:pt x="9525" y="19050"/>
                  </a:moveTo>
                  <a:lnTo>
                    <a:pt x="28575" y="19050"/>
                  </a:lnTo>
                  <a:cubicBezTo>
                    <a:pt x="33839" y="19050"/>
                    <a:pt x="38100" y="14789"/>
                    <a:pt x="38100" y="9525"/>
                  </a:cubicBezTo>
                  <a:cubicBezTo>
                    <a:pt x="38100" y="4261"/>
                    <a:pt x="33839" y="0"/>
                    <a:pt x="28575" y="0"/>
                  </a:cubicBezTo>
                  <a:lnTo>
                    <a:pt x="9525" y="0"/>
                  </a:lnTo>
                  <a:cubicBezTo>
                    <a:pt x="4261" y="0"/>
                    <a:pt x="0" y="4261"/>
                    <a:pt x="0" y="9525"/>
                  </a:cubicBezTo>
                  <a:cubicBezTo>
                    <a:pt x="0" y="14789"/>
                    <a:pt x="4261" y="19050"/>
                    <a:pt x="9525" y="190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8" name="Freeform: Shape 147">
              <a:extLst>
                <a:ext uri="{FF2B5EF4-FFF2-40B4-BE49-F238E27FC236}">
                  <a16:creationId xmlns:a16="http://schemas.microsoft.com/office/drawing/2014/main" id="{1EB68D6F-DCFD-7FB1-0DBE-BB8AB5A7BE6F}"/>
                </a:ext>
              </a:extLst>
            </p:cNvPr>
            <p:cNvSpPr/>
            <p:nvPr/>
          </p:nvSpPr>
          <p:spPr>
            <a:xfrm>
              <a:off x="4236803" y="-861519"/>
              <a:ext cx="32518" cy="32518"/>
            </a:xfrm>
            <a:custGeom>
              <a:avLst/>
              <a:gdLst>
                <a:gd name="connsiteX0" fmla="*/ 16259 w 32518"/>
                <a:gd name="connsiteY0" fmla="*/ 29728 h 32518"/>
                <a:gd name="connsiteX1" fmla="*/ 22994 w 32518"/>
                <a:gd name="connsiteY1" fmla="*/ 32519 h 32518"/>
                <a:gd name="connsiteX2" fmla="*/ 29728 w 32518"/>
                <a:gd name="connsiteY2" fmla="*/ 29728 h 32518"/>
                <a:gd name="connsiteX3" fmla="*/ 29728 w 32518"/>
                <a:gd name="connsiteY3" fmla="*/ 16259 h 32518"/>
                <a:gd name="connsiteX4" fmla="*/ 16259 w 32518"/>
                <a:gd name="connsiteY4" fmla="*/ 2790 h 32518"/>
                <a:gd name="connsiteX5" fmla="*/ 2790 w 32518"/>
                <a:gd name="connsiteY5" fmla="*/ 2790 h 32518"/>
                <a:gd name="connsiteX6" fmla="*/ 2790 w 32518"/>
                <a:gd name="connsiteY6" fmla="*/ 16259 h 32518"/>
                <a:gd name="connsiteX7" fmla="*/ 16259 w 32518"/>
                <a:gd name="connsiteY7" fmla="*/ 29728 h 3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18" h="32518">
                  <a:moveTo>
                    <a:pt x="16259" y="29728"/>
                  </a:moveTo>
                  <a:cubicBezTo>
                    <a:pt x="18120" y="31588"/>
                    <a:pt x="20556" y="32519"/>
                    <a:pt x="22994" y="32519"/>
                  </a:cubicBezTo>
                  <a:cubicBezTo>
                    <a:pt x="25430" y="32519"/>
                    <a:pt x="27868" y="31588"/>
                    <a:pt x="29728" y="29728"/>
                  </a:cubicBezTo>
                  <a:cubicBezTo>
                    <a:pt x="33448" y="26008"/>
                    <a:pt x="33448" y="19980"/>
                    <a:pt x="29728" y="16259"/>
                  </a:cubicBezTo>
                  <a:lnTo>
                    <a:pt x="16259" y="2790"/>
                  </a:lnTo>
                  <a:cubicBezTo>
                    <a:pt x="12538" y="-930"/>
                    <a:pt x="6511" y="-930"/>
                    <a:pt x="2790" y="2790"/>
                  </a:cubicBezTo>
                  <a:cubicBezTo>
                    <a:pt x="-930" y="6511"/>
                    <a:pt x="-930" y="12538"/>
                    <a:pt x="2790" y="16259"/>
                  </a:cubicBezTo>
                  <a:lnTo>
                    <a:pt x="16259" y="2972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9" name="Freeform: Shape 148">
              <a:extLst>
                <a:ext uri="{FF2B5EF4-FFF2-40B4-BE49-F238E27FC236}">
                  <a16:creationId xmlns:a16="http://schemas.microsoft.com/office/drawing/2014/main" id="{FBD064AE-7C58-EF38-5AA7-49F1A95402E3}"/>
                </a:ext>
              </a:extLst>
            </p:cNvPr>
            <p:cNvSpPr/>
            <p:nvPr/>
          </p:nvSpPr>
          <p:spPr>
            <a:xfrm>
              <a:off x="4285107" y="-803691"/>
              <a:ext cx="228600" cy="133350"/>
            </a:xfrm>
            <a:custGeom>
              <a:avLst/>
              <a:gdLst>
                <a:gd name="connsiteX0" fmla="*/ 39421 w 228600"/>
                <a:gd name="connsiteY0" fmla="*/ 53494 h 133350"/>
                <a:gd name="connsiteX1" fmla="*/ 0 w 228600"/>
                <a:gd name="connsiteY1" fmla="*/ 114300 h 133350"/>
                <a:gd name="connsiteX2" fmla="*/ 986 w 228600"/>
                <a:gd name="connsiteY2" fmla="*/ 125397 h 133350"/>
                <a:gd name="connsiteX3" fmla="*/ 10380 w 228600"/>
                <a:gd name="connsiteY3" fmla="*/ 133350 h 133350"/>
                <a:gd name="connsiteX4" fmla="*/ 216276 w 228600"/>
                <a:gd name="connsiteY4" fmla="*/ 133350 h 133350"/>
                <a:gd name="connsiteX5" fmla="*/ 225401 w 228600"/>
                <a:gd name="connsiteY5" fmla="*/ 126550 h 133350"/>
                <a:gd name="connsiteX6" fmla="*/ 228600 w 228600"/>
                <a:gd name="connsiteY6" fmla="*/ 104775 h 133350"/>
                <a:gd name="connsiteX7" fmla="*/ 159721 w 228600"/>
                <a:gd name="connsiteY7" fmla="*/ 28985 h 133350"/>
                <a:gd name="connsiteX8" fmla="*/ 104775 w 228600"/>
                <a:gd name="connsiteY8" fmla="*/ 0 h 133350"/>
                <a:gd name="connsiteX9" fmla="*/ 39421 w 228600"/>
                <a:gd name="connsiteY9" fmla="*/ 53494 h 133350"/>
                <a:gd name="connsiteX10" fmla="*/ 146029 w 228600"/>
                <a:gd name="connsiteY10" fmla="*/ 42956 h 133350"/>
                <a:gd name="connsiteX11" fmla="*/ 154009 w 228600"/>
                <a:gd name="connsiteY11" fmla="*/ 47718 h 133350"/>
                <a:gd name="connsiteX12" fmla="*/ 209550 w 228600"/>
                <a:gd name="connsiteY12" fmla="*/ 104775 h 133350"/>
                <a:gd name="connsiteX13" fmla="*/ 208740 w 228600"/>
                <a:gd name="connsiteY13" fmla="*/ 114300 h 133350"/>
                <a:gd name="connsiteX14" fmla="*/ 19050 w 228600"/>
                <a:gd name="connsiteY14" fmla="*/ 114300 h 133350"/>
                <a:gd name="connsiteX15" fmla="*/ 51113 w 228600"/>
                <a:gd name="connsiteY15" fmla="*/ 69335 h 133350"/>
                <a:gd name="connsiteX16" fmla="*/ 57466 w 228600"/>
                <a:gd name="connsiteY16" fmla="*/ 61373 h 133350"/>
                <a:gd name="connsiteX17" fmla="*/ 104775 w 228600"/>
                <a:gd name="connsiteY17" fmla="*/ 19050 h 133350"/>
                <a:gd name="connsiteX18" fmla="*/ 146029 w 228600"/>
                <a:gd name="connsiteY18" fmla="*/ 4295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133350">
                  <a:moveTo>
                    <a:pt x="39421" y="53494"/>
                  </a:moveTo>
                  <a:cubicBezTo>
                    <a:pt x="15617" y="64145"/>
                    <a:pt x="0" y="87901"/>
                    <a:pt x="0" y="114300"/>
                  </a:cubicBezTo>
                  <a:cubicBezTo>
                    <a:pt x="0" y="117807"/>
                    <a:pt x="326" y="121444"/>
                    <a:pt x="986" y="125397"/>
                  </a:cubicBezTo>
                  <a:cubicBezTo>
                    <a:pt x="1758" y="129992"/>
                    <a:pt x="5730" y="133350"/>
                    <a:pt x="10380" y="133350"/>
                  </a:cubicBezTo>
                  <a:lnTo>
                    <a:pt x="216276" y="133350"/>
                  </a:lnTo>
                  <a:cubicBezTo>
                    <a:pt x="220489" y="133350"/>
                    <a:pt x="224191" y="130588"/>
                    <a:pt x="225401" y="126550"/>
                  </a:cubicBezTo>
                  <a:cubicBezTo>
                    <a:pt x="227521" y="119453"/>
                    <a:pt x="228600" y="112124"/>
                    <a:pt x="228600" y="104775"/>
                  </a:cubicBezTo>
                  <a:cubicBezTo>
                    <a:pt x="228600" y="65001"/>
                    <a:pt x="198741" y="32649"/>
                    <a:pt x="159721" y="28985"/>
                  </a:cubicBezTo>
                  <a:cubicBezTo>
                    <a:pt x="147340" y="10985"/>
                    <a:pt x="126745" y="0"/>
                    <a:pt x="104775" y="0"/>
                  </a:cubicBezTo>
                  <a:cubicBezTo>
                    <a:pt x="72712" y="0"/>
                    <a:pt x="45588" y="22622"/>
                    <a:pt x="39421" y="53494"/>
                  </a:cubicBezTo>
                  <a:close/>
                  <a:moveTo>
                    <a:pt x="146029" y="42956"/>
                  </a:moveTo>
                  <a:cubicBezTo>
                    <a:pt x="147684" y="45820"/>
                    <a:pt x="150707" y="47625"/>
                    <a:pt x="154009" y="47718"/>
                  </a:cubicBezTo>
                  <a:cubicBezTo>
                    <a:pt x="185152" y="48583"/>
                    <a:pt x="209550" y="73651"/>
                    <a:pt x="209550" y="104775"/>
                  </a:cubicBezTo>
                  <a:cubicBezTo>
                    <a:pt x="209550" y="107966"/>
                    <a:pt x="209280" y="111146"/>
                    <a:pt x="208740" y="114300"/>
                  </a:cubicBezTo>
                  <a:lnTo>
                    <a:pt x="19050" y="114300"/>
                  </a:lnTo>
                  <a:cubicBezTo>
                    <a:pt x="19050" y="94040"/>
                    <a:pt x="31933" y="75968"/>
                    <a:pt x="51113" y="69335"/>
                  </a:cubicBezTo>
                  <a:cubicBezTo>
                    <a:pt x="54592" y="68126"/>
                    <a:pt x="57057" y="65028"/>
                    <a:pt x="57466" y="61373"/>
                  </a:cubicBezTo>
                  <a:cubicBezTo>
                    <a:pt x="60127" y="37245"/>
                    <a:pt x="80469" y="19050"/>
                    <a:pt x="104775" y="19050"/>
                  </a:cubicBezTo>
                  <a:cubicBezTo>
                    <a:pt x="121713" y="19050"/>
                    <a:pt x="137517" y="28212"/>
                    <a:pt x="146029" y="4295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50" name="Freeform: Shape 149">
            <a:extLst>
              <a:ext uri="{FF2B5EF4-FFF2-40B4-BE49-F238E27FC236}">
                <a16:creationId xmlns:a16="http://schemas.microsoft.com/office/drawing/2014/main" id="{8743EB04-6E41-0C0C-CBFD-1CE69E76C038}"/>
              </a:ext>
            </a:extLst>
          </p:cNvPr>
          <p:cNvSpPr/>
          <p:nvPr/>
        </p:nvSpPr>
        <p:spPr>
          <a:xfrm>
            <a:off x="3153842" y="2733197"/>
            <a:ext cx="384164" cy="423498"/>
          </a:xfrm>
          <a:custGeom>
            <a:avLst/>
            <a:gdLst>
              <a:gd name="connsiteX0" fmla="*/ 119341 w 777635"/>
              <a:gd name="connsiteY0" fmla="*/ 577740 h 857256"/>
              <a:gd name="connsiteX1" fmla="*/ 119156 w 777635"/>
              <a:gd name="connsiteY1" fmla="*/ 577293 h 857256"/>
              <a:gd name="connsiteX2" fmla="*/ 113983 w 777635"/>
              <a:gd name="connsiteY2" fmla="*/ 565387 h 857256"/>
              <a:gd name="connsiteX3" fmla="*/ 112904 w 777635"/>
              <a:gd name="connsiteY3" fmla="*/ 564420 h 857256"/>
              <a:gd name="connsiteX4" fmla="*/ 111416 w 777635"/>
              <a:gd name="connsiteY4" fmla="*/ 564383 h 857256"/>
              <a:gd name="connsiteX5" fmla="*/ 23906 w 777635"/>
              <a:gd name="connsiteY5" fmla="*/ 602334 h 857256"/>
              <a:gd name="connsiteX6" fmla="*/ 22938 w 777635"/>
              <a:gd name="connsiteY6" fmla="*/ 603413 h 857256"/>
              <a:gd name="connsiteX7" fmla="*/ 22901 w 777635"/>
              <a:gd name="connsiteY7" fmla="*/ 604901 h 857256"/>
              <a:gd name="connsiteX8" fmla="*/ 121875 w 777635"/>
              <a:gd name="connsiteY8" fmla="*/ 833168 h 857256"/>
              <a:gd name="connsiteX9" fmla="*/ 121912 w 777635"/>
              <a:gd name="connsiteY9" fmla="*/ 833168 h 857256"/>
              <a:gd name="connsiteX10" fmla="*/ 121949 w 777635"/>
              <a:gd name="connsiteY10" fmla="*/ 833354 h 857256"/>
              <a:gd name="connsiteX11" fmla="*/ 123028 w 777635"/>
              <a:gd name="connsiteY11" fmla="*/ 834321 h 857256"/>
              <a:gd name="connsiteX12" fmla="*/ 124368 w 777635"/>
              <a:gd name="connsiteY12" fmla="*/ 834433 h 857256"/>
              <a:gd name="connsiteX13" fmla="*/ 124368 w 777635"/>
              <a:gd name="connsiteY13" fmla="*/ 834396 h 857256"/>
              <a:gd name="connsiteX14" fmla="*/ 124553 w 777635"/>
              <a:gd name="connsiteY14" fmla="*/ 834359 h 857256"/>
              <a:gd name="connsiteX15" fmla="*/ 212101 w 777635"/>
              <a:gd name="connsiteY15" fmla="*/ 796407 h 857256"/>
              <a:gd name="connsiteX16" fmla="*/ 213069 w 777635"/>
              <a:gd name="connsiteY16" fmla="*/ 795328 h 857256"/>
              <a:gd name="connsiteX17" fmla="*/ 213106 w 777635"/>
              <a:gd name="connsiteY17" fmla="*/ 793840 h 857256"/>
              <a:gd name="connsiteX18" fmla="*/ 119457 w 777635"/>
              <a:gd name="connsiteY18" fmla="*/ 577775 h 857256"/>
              <a:gd name="connsiteX19" fmla="*/ 141703 w 777635"/>
              <a:gd name="connsiteY19" fmla="*/ 769135 h 857256"/>
              <a:gd name="connsiteX20" fmla="*/ 131657 w 777635"/>
              <a:gd name="connsiteY20" fmla="*/ 756522 h 857256"/>
              <a:gd name="connsiteX21" fmla="*/ 144270 w 777635"/>
              <a:gd name="connsiteY21" fmla="*/ 746476 h 857256"/>
              <a:gd name="connsiteX22" fmla="*/ 146279 w 777635"/>
              <a:gd name="connsiteY22" fmla="*/ 746699 h 857256"/>
              <a:gd name="connsiteX23" fmla="*/ 156325 w 777635"/>
              <a:gd name="connsiteY23" fmla="*/ 759312 h 857256"/>
              <a:gd name="connsiteX24" fmla="*/ 143712 w 777635"/>
              <a:gd name="connsiteY24" fmla="*/ 769358 h 857256"/>
              <a:gd name="connsiteX25" fmla="*/ 213959 w 777635"/>
              <a:gd name="connsiteY25" fmla="*/ 530229 h 857256"/>
              <a:gd name="connsiteX26" fmla="*/ 159227 w 777635"/>
              <a:gd name="connsiteY26" fmla="*/ 440448 h 857256"/>
              <a:gd name="connsiteX27" fmla="*/ 136121 w 777635"/>
              <a:gd name="connsiteY27" fmla="*/ 320757 h 857256"/>
              <a:gd name="connsiteX28" fmla="*/ 230069 w 777635"/>
              <a:gd name="connsiteY28" fmla="*/ 93948 h 857256"/>
              <a:gd name="connsiteX29" fmla="*/ 456879 w 777635"/>
              <a:gd name="connsiteY29" fmla="*/ 0 h 857256"/>
              <a:gd name="connsiteX30" fmla="*/ 683688 w 777635"/>
              <a:gd name="connsiteY30" fmla="*/ 93948 h 857256"/>
              <a:gd name="connsiteX31" fmla="*/ 777636 w 777635"/>
              <a:gd name="connsiteY31" fmla="*/ 320757 h 857256"/>
              <a:gd name="connsiteX32" fmla="*/ 751926 w 777635"/>
              <a:gd name="connsiteY32" fmla="*/ 446744 h 857256"/>
              <a:gd name="connsiteX33" fmla="*/ 695260 w 777635"/>
              <a:gd name="connsiteY33" fmla="*/ 535335 h 857256"/>
              <a:gd name="connsiteX34" fmla="*/ 716059 w 777635"/>
              <a:gd name="connsiteY34" fmla="*/ 552003 h 857256"/>
              <a:gd name="connsiteX35" fmla="*/ 700953 w 777635"/>
              <a:gd name="connsiteY35" fmla="*/ 613804 h 857256"/>
              <a:gd name="connsiteX36" fmla="*/ 686219 w 777635"/>
              <a:gd name="connsiteY36" fmla="*/ 622808 h 857256"/>
              <a:gd name="connsiteX37" fmla="*/ 675280 w 777635"/>
              <a:gd name="connsiteY37" fmla="*/ 629357 h 857256"/>
              <a:gd name="connsiteX38" fmla="*/ 616233 w 777635"/>
              <a:gd name="connsiteY38" fmla="*/ 667605 h 857256"/>
              <a:gd name="connsiteX39" fmla="*/ 511572 w 777635"/>
              <a:gd name="connsiteY39" fmla="*/ 735285 h 857256"/>
              <a:gd name="connsiteX40" fmla="*/ 485862 w 777635"/>
              <a:gd name="connsiteY40" fmla="*/ 753554 h 857256"/>
              <a:gd name="connsiteX41" fmla="*/ 419224 w 777635"/>
              <a:gd name="connsiteY41" fmla="*/ 771376 h 857256"/>
              <a:gd name="connsiteX42" fmla="*/ 246098 w 777635"/>
              <a:gd name="connsiteY42" fmla="*/ 767545 h 857256"/>
              <a:gd name="connsiteX43" fmla="*/ 230397 w 777635"/>
              <a:gd name="connsiteY43" fmla="*/ 776697 h 857256"/>
              <a:gd name="connsiteX44" fmla="*/ 234080 w 777635"/>
              <a:gd name="connsiteY44" fmla="*/ 785217 h 857256"/>
              <a:gd name="connsiteX45" fmla="*/ 234118 w 777635"/>
              <a:gd name="connsiteY45" fmla="*/ 785292 h 857256"/>
              <a:gd name="connsiteX46" fmla="*/ 234229 w 777635"/>
              <a:gd name="connsiteY46" fmla="*/ 803672 h 857256"/>
              <a:gd name="connsiteX47" fmla="*/ 221058 w 777635"/>
              <a:gd name="connsiteY47" fmla="*/ 817254 h 857256"/>
              <a:gd name="connsiteX48" fmla="*/ 133695 w 777635"/>
              <a:gd name="connsiteY48" fmla="*/ 855131 h 857256"/>
              <a:gd name="connsiteX49" fmla="*/ 133695 w 777635"/>
              <a:gd name="connsiteY49" fmla="*/ 855168 h 857256"/>
              <a:gd name="connsiteX50" fmla="*/ 133510 w 777635"/>
              <a:gd name="connsiteY50" fmla="*/ 855205 h 857256"/>
              <a:gd name="connsiteX51" fmla="*/ 114645 w 777635"/>
              <a:gd name="connsiteY51" fmla="*/ 855539 h 857256"/>
              <a:gd name="connsiteX52" fmla="*/ 101139 w 777635"/>
              <a:gd name="connsiteY52" fmla="*/ 842517 h 857256"/>
              <a:gd name="connsiteX53" fmla="*/ 101102 w 777635"/>
              <a:gd name="connsiteY53" fmla="*/ 842517 h 857256"/>
              <a:gd name="connsiteX54" fmla="*/ 101065 w 777635"/>
              <a:gd name="connsiteY54" fmla="*/ 842331 h 857256"/>
              <a:gd name="connsiteX55" fmla="*/ 2052 w 777635"/>
              <a:gd name="connsiteY55" fmla="*/ 613922 h 857256"/>
              <a:gd name="connsiteX56" fmla="*/ 1717 w 777635"/>
              <a:gd name="connsiteY56" fmla="*/ 595020 h 857256"/>
              <a:gd name="connsiteX57" fmla="*/ 14888 w 777635"/>
              <a:gd name="connsiteY57" fmla="*/ 581439 h 857256"/>
              <a:gd name="connsiteX58" fmla="*/ 102399 w 777635"/>
              <a:gd name="connsiteY58" fmla="*/ 543488 h 857256"/>
              <a:gd name="connsiteX59" fmla="*/ 121263 w 777635"/>
              <a:gd name="connsiteY59" fmla="*/ 543153 h 857256"/>
              <a:gd name="connsiteX60" fmla="*/ 134844 w 777635"/>
              <a:gd name="connsiteY60" fmla="*/ 556324 h 857256"/>
              <a:gd name="connsiteX61" fmla="*/ 135849 w 777635"/>
              <a:gd name="connsiteY61" fmla="*/ 558631 h 857256"/>
              <a:gd name="connsiteX62" fmla="*/ 213984 w 777635"/>
              <a:gd name="connsiteY62" fmla="*/ 530204 h 857256"/>
              <a:gd name="connsiteX63" fmla="*/ 504024 w 777635"/>
              <a:gd name="connsiteY63" fmla="*/ 113320 h 857256"/>
              <a:gd name="connsiteX64" fmla="*/ 504024 w 777635"/>
              <a:gd name="connsiteY64" fmla="*/ 113320 h 857256"/>
              <a:gd name="connsiteX65" fmla="*/ 245058 w 777635"/>
              <a:gd name="connsiteY65" fmla="*/ 111199 h 857256"/>
              <a:gd name="connsiteX66" fmla="*/ 244984 w 777635"/>
              <a:gd name="connsiteY66" fmla="*/ 154582 h 857256"/>
              <a:gd name="connsiteX67" fmla="*/ 241151 w 777635"/>
              <a:gd name="connsiteY67" fmla="*/ 177353 h 857256"/>
              <a:gd name="connsiteX68" fmla="*/ 236203 w 777635"/>
              <a:gd name="connsiteY68" fmla="*/ 195956 h 857256"/>
              <a:gd name="connsiteX69" fmla="*/ 236203 w 777635"/>
              <a:gd name="connsiteY69" fmla="*/ 195993 h 857256"/>
              <a:gd name="connsiteX70" fmla="*/ 235496 w 777635"/>
              <a:gd name="connsiteY70" fmla="*/ 198412 h 857256"/>
              <a:gd name="connsiteX71" fmla="*/ 231701 w 777635"/>
              <a:gd name="connsiteY71" fmla="*/ 218579 h 857256"/>
              <a:gd name="connsiteX72" fmla="*/ 233375 w 777635"/>
              <a:gd name="connsiteY72" fmla="*/ 232308 h 857256"/>
              <a:gd name="connsiteX73" fmla="*/ 237170 w 777635"/>
              <a:gd name="connsiteY73" fmla="*/ 249051 h 857256"/>
              <a:gd name="connsiteX74" fmla="*/ 241784 w 777635"/>
              <a:gd name="connsiteY74" fmla="*/ 265906 h 857256"/>
              <a:gd name="connsiteX75" fmla="*/ 246807 w 777635"/>
              <a:gd name="connsiteY75" fmla="*/ 281719 h 857256"/>
              <a:gd name="connsiteX76" fmla="*/ 251829 w 777635"/>
              <a:gd name="connsiteY76" fmla="*/ 294779 h 857256"/>
              <a:gd name="connsiteX77" fmla="*/ 257708 w 777635"/>
              <a:gd name="connsiteY77" fmla="*/ 305159 h 857256"/>
              <a:gd name="connsiteX78" fmla="*/ 265968 w 777635"/>
              <a:gd name="connsiteY78" fmla="*/ 314497 h 857256"/>
              <a:gd name="connsiteX79" fmla="*/ 275345 w 777635"/>
              <a:gd name="connsiteY79" fmla="*/ 322683 h 857256"/>
              <a:gd name="connsiteX80" fmla="*/ 283493 w 777635"/>
              <a:gd name="connsiteY80" fmla="*/ 328562 h 857256"/>
              <a:gd name="connsiteX81" fmla="*/ 291865 w 777635"/>
              <a:gd name="connsiteY81" fmla="*/ 332878 h 857256"/>
              <a:gd name="connsiteX82" fmla="*/ 303734 w 777635"/>
              <a:gd name="connsiteY82" fmla="*/ 337417 h 857256"/>
              <a:gd name="connsiteX83" fmla="*/ 318394 w 777635"/>
              <a:gd name="connsiteY83" fmla="*/ 342961 h 857256"/>
              <a:gd name="connsiteX84" fmla="*/ 345852 w 777635"/>
              <a:gd name="connsiteY84" fmla="*/ 356765 h 857256"/>
              <a:gd name="connsiteX85" fmla="*/ 346299 w 777635"/>
              <a:gd name="connsiteY85" fmla="*/ 357026 h 857256"/>
              <a:gd name="connsiteX86" fmla="*/ 359322 w 777635"/>
              <a:gd name="connsiteY86" fmla="*/ 363834 h 857256"/>
              <a:gd name="connsiteX87" fmla="*/ 369814 w 777635"/>
              <a:gd name="connsiteY87" fmla="*/ 367666 h 857256"/>
              <a:gd name="connsiteX88" fmla="*/ 376251 w 777635"/>
              <a:gd name="connsiteY88" fmla="*/ 367927 h 857256"/>
              <a:gd name="connsiteX89" fmla="*/ 377702 w 777635"/>
              <a:gd name="connsiteY89" fmla="*/ 367629 h 857256"/>
              <a:gd name="connsiteX90" fmla="*/ 375134 w 777635"/>
              <a:gd name="connsiteY90" fmla="*/ 365434 h 857256"/>
              <a:gd name="connsiteX91" fmla="*/ 370335 w 777635"/>
              <a:gd name="connsiteY91" fmla="*/ 361900 h 857256"/>
              <a:gd name="connsiteX92" fmla="*/ 361592 w 777635"/>
              <a:gd name="connsiteY92" fmla="*/ 355388 h 857256"/>
              <a:gd name="connsiteX93" fmla="*/ 355117 w 777635"/>
              <a:gd name="connsiteY93" fmla="*/ 349695 h 857256"/>
              <a:gd name="connsiteX94" fmla="*/ 348234 w 777635"/>
              <a:gd name="connsiteY94" fmla="*/ 343853 h 857256"/>
              <a:gd name="connsiteX95" fmla="*/ 344252 w 777635"/>
              <a:gd name="connsiteY95" fmla="*/ 341175 h 857256"/>
              <a:gd name="connsiteX96" fmla="*/ 334727 w 777635"/>
              <a:gd name="connsiteY96" fmla="*/ 333957 h 857256"/>
              <a:gd name="connsiteX97" fmla="*/ 326654 w 777635"/>
              <a:gd name="connsiteY97" fmla="*/ 324543 h 857256"/>
              <a:gd name="connsiteX98" fmla="*/ 319770 w 777635"/>
              <a:gd name="connsiteY98" fmla="*/ 313307 h 857256"/>
              <a:gd name="connsiteX99" fmla="*/ 314301 w 777635"/>
              <a:gd name="connsiteY99" fmla="*/ 298834 h 857256"/>
              <a:gd name="connsiteX100" fmla="*/ 314933 w 777635"/>
              <a:gd name="connsiteY100" fmla="*/ 284136 h 857256"/>
              <a:gd name="connsiteX101" fmla="*/ 325426 w 777635"/>
              <a:gd name="connsiteY101" fmla="*/ 272305 h 857256"/>
              <a:gd name="connsiteX102" fmla="*/ 336327 w 777635"/>
              <a:gd name="connsiteY102" fmla="*/ 268026 h 857256"/>
              <a:gd name="connsiteX103" fmla="*/ 345927 w 777635"/>
              <a:gd name="connsiteY103" fmla="*/ 266724 h 857256"/>
              <a:gd name="connsiteX104" fmla="*/ 355116 w 777635"/>
              <a:gd name="connsiteY104" fmla="*/ 267839 h 857256"/>
              <a:gd name="connsiteX105" fmla="*/ 363898 w 777635"/>
              <a:gd name="connsiteY105" fmla="*/ 271262 h 857256"/>
              <a:gd name="connsiteX106" fmla="*/ 371748 w 777635"/>
              <a:gd name="connsiteY106" fmla="*/ 276546 h 857256"/>
              <a:gd name="connsiteX107" fmla="*/ 376957 w 777635"/>
              <a:gd name="connsiteY107" fmla="*/ 281383 h 857256"/>
              <a:gd name="connsiteX108" fmla="*/ 384101 w 777635"/>
              <a:gd name="connsiteY108" fmla="*/ 287708 h 857256"/>
              <a:gd name="connsiteX109" fmla="*/ 390798 w 777635"/>
              <a:gd name="connsiteY109" fmla="*/ 291801 h 857256"/>
              <a:gd name="connsiteX110" fmla="*/ 390501 w 777635"/>
              <a:gd name="connsiteY110" fmla="*/ 285661 h 857256"/>
              <a:gd name="connsiteX111" fmla="*/ 390315 w 777635"/>
              <a:gd name="connsiteY111" fmla="*/ 283615 h 857256"/>
              <a:gd name="connsiteX112" fmla="*/ 390649 w 777635"/>
              <a:gd name="connsiteY112" fmla="*/ 262668 h 857256"/>
              <a:gd name="connsiteX113" fmla="*/ 395301 w 777635"/>
              <a:gd name="connsiteY113" fmla="*/ 250315 h 857256"/>
              <a:gd name="connsiteX114" fmla="*/ 402035 w 777635"/>
              <a:gd name="connsiteY114" fmla="*/ 239599 h 857256"/>
              <a:gd name="connsiteX115" fmla="*/ 410481 w 777635"/>
              <a:gd name="connsiteY115" fmla="*/ 227321 h 857256"/>
              <a:gd name="connsiteX116" fmla="*/ 420118 w 777635"/>
              <a:gd name="connsiteY116" fmla="*/ 214298 h 857256"/>
              <a:gd name="connsiteX117" fmla="*/ 430090 w 777635"/>
              <a:gd name="connsiteY117" fmla="*/ 202652 h 857256"/>
              <a:gd name="connsiteX118" fmla="*/ 440470 w 777635"/>
              <a:gd name="connsiteY118" fmla="*/ 193053 h 857256"/>
              <a:gd name="connsiteX119" fmla="*/ 451892 w 777635"/>
              <a:gd name="connsiteY119" fmla="*/ 185462 h 857256"/>
              <a:gd name="connsiteX120" fmla="*/ 465101 w 777635"/>
              <a:gd name="connsiteY120" fmla="*/ 179212 h 857256"/>
              <a:gd name="connsiteX121" fmla="*/ 469305 w 777635"/>
              <a:gd name="connsiteY121" fmla="*/ 177463 h 857256"/>
              <a:gd name="connsiteX122" fmla="*/ 485341 w 777635"/>
              <a:gd name="connsiteY122" fmla="*/ 169873 h 857256"/>
              <a:gd name="connsiteX123" fmla="*/ 481025 w 777635"/>
              <a:gd name="connsiteY123" fmla="*/ 161948 h 857256"/>
              <a:gd name="connsiteX124" fmla="*/ 473324 w 777635"/>
              <a:gd name="connsiteY124" fmla="*/ 149893 h 857256"/>
              <a:gd name="connsiteX125" fmla="*/ 463278 w 777635"/>
              <a:gd name="connsiteY125" fmla="*/ 134899 h 857256"/>
              <a:gd name="connsiteX126" fmla="*/ 462421 w 777635"/>
              <a:gd name="connsiteY126" fmla="*/ 133671 h 857256"/>
              <a:gd name="connsiteX127" fmla="*/ 448208 w 777635"/>
              <a:gd name="connsiteY127" fmla="*/ 107366 h 857256"/>
              <a:gd name="connsiteX128" fmla="*/ 446199 w 777635"/>
              <a:gd name="connsiteY128" fmla="*/ 92073 h 857256"/>
              <a:gd name="connsiteX129" fmla="*/ 449473 w 777635"/>
              <a:gd name="connsiteY129" fmla="*/ 77265 h 857256"/>
              <a:gd name="connsiteX130" fmla="*/ 462496 w 777635"/>
              <a:gd name="connsiteY130" fmla="*/ 67554 h 857256"/>
              <a:gd name="connsiteX131" fmla="*/ 475034 w 777635"/>
              <a:gd name="connsiteY131" fmla="*/ 68893 h 857256"/>
              <a:gd name="connsiteX132" fmla="*/ 485750 w 777635"/>
              <a:gd name="connsiteY132" fmla="*/ 73507 h 857256"/>
              <a:gd name="connsiteX133" fmla="*/ 497433 w 777635"/>
              <a:gd name="connsiteY133" fmla="*/ 80539 h 857256"/>
              <a:gd name="connsiteX134" fmla="*/ 497433 w 777635"/>
              <a:gd name="connsiteY134" fmla="*/ 80576 h 857256"/>
              <a:gd name="connsiteX135" fmla="*/ 517488 w 777635"/>
              <a:gd name="connsiteY135" fmla="*/ 95012 h 857256"/>
              <a:gd name="connsiteX136" fmla="*/ 521284 w 777635"/>
              <a:gd name="connsiteY136" fmla="*/ 97877 h 857256"/>
              <a:gd name="connsiteX137" fmla="*/ 524372 w 777635"/>
              <a:gd name="connsiteY137" fmla="*/ 100110 h 857256"/>
              <a:gd name="connsiteX138" fmla="*/ 526195 w 777635"/>
              <a:gd name="connsiteY138" fmla="*/ 94194 h 857256"/>
              <a:gd name="connsiteX139" fmla="*/ 527571 w 777635"/>
              <a:gd name="connsiteY139" fmla="*/ 79758 h 857256"/>
              <a:gd name="connsiteX140" fmla="*/ 527646 w 777635"/>
              <a:gd name="connsiteY140" fmla="*/ 77413 h 857256"/>
              <a:gd name="connsiteX141" fmla="*/ 528204 w 777635"/>
              <a:gd name="connsiteY141" fmla="*/ 66995 h 857256"/>
              <a:gd name="connsiteX142" fmla="*/ 529693 w 777635"/>
              <a:gd name="connsiteY142" fmla="*/ 54493 h 857256"/>
              <a:gd name="connsiteX143" fmla="*/ 533562 w 777635"/>
              <a:gd name="connsiteY143" fmla="*/ 32765 h 857256"/>
              <a:gd name="connsiteX144" fmla="*/ 456618 w 777635"/>
              <a:gd name="connsiteY144" fmla="*/ 22719 h 857256"/>
              <a:gd name="connsiteX145" fmla="*/ 245953 w 777635"/>
              <a:gd name="connsiteY145" fmla="*/ 109970 h 857256"/>
              <a:gd name="connsiteX146" fmla="*/ 244874 w 777635"/>
              <a:gd name="connsiteY146" fmla="*/ 111086 h 857256"/>
              <a:gd name="connsiteX147" fmla="*/ 621886 w 777635"/>
              <a:gd name="connsiteY147" fmla="*/ 547968 h 857256"/>
              <a:gd name="connsiteX148" fmla="*/ 497356 w 777635"/>
              <a:gd name="connsiteY148" fmla="*/ 598271 h 857256"/>
              <a:gd name="connsiteX149" fmla="*/ 470790 w 777635"/>
              <a:gd name="connsiteY149" fmla="*/ 571482 h 857256"/>
              <a:gd name="connsiteX150" fmla="*/ 357976 w 777635"/>
              <a:gd name="connsiteY150" fmla="*/ 519578 h 857256"/>
              <a:gd name="connsiteX151" fmla="*/ 343093 w 777635"/>
              <a:gd name="connsiteY151" fmla="*/ 512918 h 857256"/>
              <a:gd name="connsiteX152" fmla="*/ 282074 w 777635"/>
              <a:gd name="connsiteY152" fmla="*/ 504770 h 857256"/>
              <a:gd name="connsiteX153" fmla="*/ 280437 w 777635"/>
              <a:gd name="connsiteY153" fmla="*/ 505440 h 857256"/>
              <a:gd name="connsiteX154" fmla="*/ 236830 w 777635"/>
              <a:gd name="connsiteY154" fmla="*/ 521812 h 857256"/>
              <a:gd name="connsiteX155" fmla="*/ 180276 w 777635"/>
              <a:gd name="connsiteY155" fmla="*/ 431994 h 857256"/>
              <a:gd name="connsiteX156" fmla="*/ 158881 w 777635"/>
              <a:gd name="connsiteY156" fmla="*/ 320780 h 857256"/>
              <a:gd name="connsiteX157" fmla="*/ 223101 w 777635"/>
              <a:gd name="connsiteY157" fmla="*/ 135976 h 857256"/>
              <a:gd name="connsiteX158" fmla="*/ 222357 w 777635"/>
              <a:gd name="connsiteY158" fmla="*/ 152348 h 857256"/>
              <a:gd name="connsiteX159" fmla="*/ 218971 w 777635"/>
              <a:gd name="connsiteY159" fmla="*/ 172291 h 857256"/>
              <a:gd name="connsiteX160" fmla="*/ 214395 w 777635"/>
              <a:gd name="connsiteY160" fmla="*/ 189592 h 857256"/>
              <a:gd name="connsiteX161" fmla="*/ 213687 w 777635"/>
              <a:gd name="connsiteY161" fmla="*/ 191974 h 857256"/>
              <a:gd name="connsiteX162" fmla="*/ 208999 w 777635"/>
              <a:gd name="connsiteY162" fmla="*/ 219023 h 857256"/>
              <a:gd name="connsiteX163" fmla="*/ 211046 w 777635"/>
              <a:gd name="connsiteY163" fmla="*/ 236435 h 857256"/>
              <a:gd name="connsiteX164" fmla="*/ 215139 w 777635"/>
              <a:gd name="connsiteY164" fmla="*/ 254704 h 857256"/>
              <a:gd name="connsiteX165" fmla="*/ 220013 w 777635"/>
              <a:gd name="connsiteY165" fmla="*/ 272378 h 857256"/>
              <a:gd name="connsiteX166" fmla="*/ 225296 w 777635"/>
              <a:gd name="connsiteY166" fmla="*/ 289084 h 857256"/>
              <a:gd name="connsiteX167" fmla="*/ 231138 w 777635"/>
              <a:gd name="connsiteY167" fmla="*/ 304227 h 857256"/>
              <a:gd name="connsiteX168" fmla="*/ 239323 w 777635"/>
              <a:gd name="connsiteY168" fmla="*/ 318514 h 857256"/>
              <a:gd name="connsiteX169" fmla="*/ 250187 w 777635"/>
              <a:gd name="connsiteY169" fmla="*/ 330867 h 857256"/>
              <a:gd name="connsiteX170" fmla="*/ 261238 w 777635"/>
              <a:gd name="connsiteY170" fmla="*/ 340504 h 857256"/>
              <a:gd name="connsiteX171" fmla="*/ 271433 w 777635"/>
              <a:gd name="connsiteY171" fmla="*/ 347907 h 857256"/>
              <a:gd name="connsiteX172" fmla="*/ 283004 w 777635"/>
              <a:gd name="connsiteY172" fmla="*/ 353935 h 857256"/>
              <a:gd name="connsiteX173" fmla="*/ 296138 w 777635"/>
              <a:gd name="connsiteY173" fmla="*/ 358883 h 857256"/>
              <a:gd name="connsiteX174" fmla="*/ 309756 w 777635"/>
              <a:gd name="connsiteY174" fmla="*/ 364055 h 857256"/>
              <a:gd name="connsiteX175" fmla="*/ 335094 w 777635"/>
              <a:gd name="connsiteY175" fmla="*/ 376817 h 857256"/>
              <a:gd name="connsiteX176" fmla="*/ 335541 w 777635"/>
              <a:gd name="connsiteY176" fmla="*/ 377078 h 857256"/>
              <a:gd name="connsiteX177" fmla="*/ 349791 w 777635"/>
              <a:gd name="connsiteY177" fmla="*/ 384519 h 857256"/>
              <a:gd name="connsiteX178" fmla="*/ 365306 w 777635"/>
              <a:gd name="connsiteY178" fmla="*/ 390062 h 857256"/>
              <a:gd name="connsiteX179" fmla="*/ 379668 w 777635"/>
              <a:gd name="connsiteY179" fmla="*/ 390583 h 857256"/>
              <a:gd name="connsiteX180" fmla="*/ 393137 w 777635"/>
              <a:gd name="connsiteY180" fmla="*/ 385337 h 857256"/>
              <a:gd name="connsiteX181" fmla="*/ 400765 w 777635"/>
              <a:gd name="connsiteY181" fmla="*/ 375439 h 857256"/>
              <a:gd name="connsiteX182" fmla="*/ 401025 w 777635"/>
              <a:gd name="connsiteY182" fmla="*/ 362602 h 857256"/>
              <a:gd name="connsiteX183" fmla="*/ 395780 w 777635"/>
              <a:gd name="connsiteY183" fmla="*/ 353561 h 857256"/>
              <a:gd name="connsiteX184" fmla="*/ 389194 w 777635"/>
              <a:gd name="connsiteY184" fmla="*/ 347534 h 857256"/>
              <a:gd name="connsiteX185" fmla="*/ 383575 w 777635"/>
              <a:gd name="connsiteY185" fmla="*/ 343441 h 857256"/>
              <a:gd name="connsiteX186" fmla="*/ 376097 w 777635"/>
              <a:gd name="connsiteY186" fmla="*/ 337823 h 857256"/>
              <a:gd name="connsiteX187" fmla="*/ 370330 w 777635"/>
              <a:gd name="connsiteY187" fmla="*/ 332837 h 857256"/>
              <a:gd name="connsiteX188" fmla="*/ 361958 w 777635"/>
              <a:gd name="connsiteY188" fmla="*/ 325731 h 857256"/>
              <a:gd name="connsiteX189" fmla="*/ 356638 w 777635"/>
              <a:gd name="connsiteY189" fmla="*/ 322084 h 857256"/>
              <a:gd name="connsiteX190" fmla="*/ 350499 w 777635"/>
              <a:gd name="connsiteY190" fmla="*/ 317545 h 857256"/>
              <a:gd name="connsiteX191" fmla="*/ 345215 w 777635"/>
              <a:gd name="connsiteY191" fmla="*/ 311331 h 857256"/>
              <a:gd name="connsiteX192" fmla="*/ 340117 w 777635"/>
              <a:gd name="connsiteY192" fmla="*/ 302960 h 857256"/>
              <a:gd name="connsiteX193" fmla="*/ 336694 w 777635"/>
              <a:gd name="connsiteY193" fmla="*/ 294217 h 857256"/>
              <a:gd name="connsiteX194" fmla="*/ 336360 w 777635"/>
              <a:gd name="connsiteY194" fmla="*/ 292170 h 857256"/>
              <a:gd name="connsiteX195" fmla="*/ 336955 w 777635"/>
              <a:gd name="connsiteY195" fmla="*/ 292096 h 857256"/>
              <a:gd name="connsiteX196" fmla="*/ 341978 w 777635"/>
              <a:gd name="connsiteY196" fmla="*/ 290235 h 857256"/>
              <a:gd name="connsiteX197" fmla="*/ 346293 w 777635"/>
              <a:gd name="connsiteY197" fmla="*/ 289566 h 857256"/>
              <a:gd name="connsiteX198" fmla="*/ 349420 w 777635"/>
              <a:gd name="connsiteY198" fmla="*/ 289975 h 857256"/>
              <a:gd name="connsiteX199" fmla="*/ 353363 w 777635"/>
              <a:gd name="connsiteY199" fmla="*/ 291537 h 857256"/>
              <a:gd name="connsiteX200" fmla="*/ 357270 w 777635"/>
              <a:gd name="connsiteY200" fmla="*/ 294142 h 857256"/>
              <a:gd name="connsiteX201" fmla="*/ 361065 w 777635"/>
              <a:gd name="connsiteY201" fmla="*/ 297714 h 857256"/>
              <a:gd name="connsiteX202" fmla="*/ 370701 w 777635"/>
              <a:gd name="connsiteY202" fmla="*/ 306197 h 857256"/>
              <a:gd name="connsiteX203" fmla="*/ 382496 w 777635"/>
              <a:gd name="connsiteY203" fmla="*/ 313117 h 857256"/>
              <a:gd name="connsiteX204" fmla="*/ 394738 w 777635"/>
              <a:gd name="connsiteY204" fmla="*/ 316541 h 857256"/>
              <a:gd name="connsiteX205" fmla="*/ 409025 w 777635"/>
              <a:gd name="connsiteY205" fmla="*/ 309992 h 857256"/>
              <a:gd name="connsiteX206" fmla="*/ 412932 w 777635"/>
              <a:gd name="connsiteY206" fmla="*/ 300244 h 857256"/>
              <a:gd name="connsiteX207" fmla="*/ 413565 w 777635"/>
              <a:gd name="connsiteY207" fmla="*/ 292579 h 857256"/>
              <a:gd name="connsiteX208" fmla="*/ 413267 w 777635"/>
              <a:gd name="connsiteY208" fmla="*/ 284171 h 857256"/>
              <a:gd name="connsiteX209" fmla="*/ 413081 w 777635"/>
              <a:gd name="connsiteY209" fmla="*/ 281938 h 857256"/>
              <a:gd name="connsiteX210" fmla="*/ 413081 w 777635"/>
              <a:gd name="connsiteY210" fmla="*/ 267241 h 857256"/>
              <a:gd name="connsiteX211" fmla="*/ 415351 w 777635"/>
              <a:gd name="connsiteY211" fmla="*/ 261325 h 857256"/>
              <a:gd name="connsiteX212" fmla="*/ 421006 w 777635"/>
              <a:gd name="connsiteY212" fmla="*/ 252471 h 857256"/>
              <a:gd name="connsiteX213" fmla="*/ 429191 w 777635"/>
              <a:gd name="connsiteY213" fmla="*/ 240527 h 857256"/>
              <a:gd name="connsiteX214" fmla="*/ 438121 w 777635"/>
              <a:gd name="connsiteY214" fmla="*/ 228398 h 857256"/>
              <a:gd name="connsiteX215" fmla="*/ 446641 w 777635"/>
              <a:gd name="connsiteY215" fmla="*/ 218426 h 857256"/>
              <a:gd name="connsiteX216" fmla="*/ 454716 w 777635"/>
              <a:gd name="connsiteY216" fmla="*/ 210947 h 857256"/>
              <a:gd name="connsiteX217" fmla="*/ 462938 w 777635"/>
              <a:gd name="connsiteY217" fmla="*/ 205478 h 857256"/>
              <a:gd name="connsiteX218" fmla="*/ 473914 w 777635"/>
              <a:gd name="connsiteY218" fmla="*/ 200306 h 857256"/>
              <a:gd name="connsiteX219" fmla="*/ 477970 w 777635"/>
              <a:gd name="connsiteY219" fmla="*/ 198669 h 857256"/>
              <a:gd name="connsiteX220" fmla="*/ 504015 w 777635"/>
              <a:gd name="connsiteY220" fmla="*/ 183339 h 857256"/>
              <a:gd name="connsiteX221" fmla="*/ 507475 w 777635"/>
              <a:gd name="connsiteY221" fmla="*/ 164103 h 857256"/>
              <a:gd name="connsiteX222" fmla="*/ 500592 w 777635"/>
              <a:gd name="connsiteY222" fmla="*/ 150076 h 857256"/>
              <a:gd name="connsiteX223" fmla="*/ 492555 w 777635"/>
              <a:gd name="connsiteY223" fmla="*/ 137500 h 857256"/>
              <a:gd name="connsiteX224" fmla="*/ 482249 w 777635"/>
              <a:gd name="connsiteY224" fmla="*/ 122133 h 857256"/>
              <a:gd name="connsiteX225" fmla="*/ 481393 w 777635"/>
              <a:gd name="connsiteY225" fmla="*/ 120906 h 857256"/>
              <a:gd name="connsiteX226" fmla="*/ 470231 w 777635"/>
              <a:gd name="connsiteY226" fmla="*/ 101112 h 857256"/>
              <a:gd name="connsiteX227" fmla="*/ 469114 w 777635"/>
              <a:gd name="connsiteY227" fmla="*/ 92592 h 857256"/>
              <a:gd name="connsiteX228" fmla="*/ 469189 w 777635"/>
              <a:gd name="connsiteY228" fmla="*/ 90917 h 857256"/>
              <a:gd name="connsiteX229" fmla="*/ 475366 w 777635"/>
              <a:gd name="connsiteY229" fmla="*/ 93745 h 857256"/>
              <a:gd name="connsiteX230" fmla="*/ 485002 w 777635"/>
              <a:gd name="connsiteY230" fmla="*/ 99624 h 857256"/>
              <a:gd name="connsiteX231" fmla="*/ 485039 w 777635"/>
              <a:gd name="connsiteY231" fmla="*/ 99624 h 857256"/>
              <a:gd name="connsiteX232" fmla="*/ 504052 w 777635"/>
              <a:gd name="connsiteY232" fmla="*/ 113353 h 857256"/>
              <a:gd name="connsiteX233" fmla="*/ 504052 w 777635"/>
              <a:gd name="connsiteY233" fmla="*/ 113353 h 857256"/>
              <a:gd name="connsiteX234" fmla="*/ 507958 w 777635"/>
              <a:gd name="connsiteY234" fmla="*/ 116218 h 857256"/>
              <a:gd name="connsiteX235" fmla="*/ 518339 w 777635"/>
              <a:gd name="connsiteY235" fmla="*/ 122990 h 857256"/>
              <a:gd name="connsiteX236" fmla="*/ 535082 w 777635"/>
              <a:gd name="connsiteY236" fmla="*/ 122692 h 857256"/>
              <a:gd name="connsiteX237" fmla="*/ 544049 w 777635"/>
              <a:gd name="connsiteY237" fmla="*/ 112311 h 857256"/>
              <a:gd name="connsiteX238" fmla="*/ 548588 w 777635"/>
              <a:gd name="connsiteY238" fmla="*/ 99289 h 857256"/>
              <a:gd name="connsiteX239" fmla="*/ 550486 w 777635"/>
              <a:gd name="connsiteY239" fmla="*/ 80499 h 857256"/>
              <a:gd name="connsiteX240" fmla="*/ 550560 w 777635"/>
              <a:gd name="connsiteY240" fmla="*/ 78267 h 857256"/>
              <a:gd name="connsiteX241" fmla="*/ 551118 w 777635"/>
              <a:gd name="connsiteY241" fmla="*/ 69113 h 857256"/>
              <a:gd name="connsiteX242" fmla="*/ 551118 w 777635"/>
              <a:gd name="connsiteY242" fmla="*/ 69076 h 857256"/>
              <a:gd name="connsiteX243" fmla="*/ 552457 w 777635"/>
              <a:gd name="connsiteY243" fmla="*/ 58063 h 857256"/>
              <a:gd name="connsiteX244" fmla="*/ 555695 w 777635"/>
              <a:gd name="connsiteY244" fmla="*/ 39720 h 857256"/>
              <a:gd name="connsiteX245" fmla="*/ 605441 w 777635"/>
              <a:gd name="connsiteY245" fmla="*/ 62565 h 857256"/>
              <a:gd name="connsiteX246" fmla="*/ 608529 w 777635"/>
              <a:gd name="connsiteY246" fmla="*/ 78564 h 857256"/>
              <a:gd name="connsiteX247" fmla="*/ 611878 w 777635"/>
              <a:gd name="connsiteY247" fmla="*/ 95977 h 857256"/>
              <a:gd name="connsiteX248" fmla="*/ 613924 w 777635"/>
              <a:gd name="connsiteY248" fmla="*/ 107139 h 857256"/>
              <a:gd name="connsiteX249" fmla="*/ 614817 w 777635"/>
              <a:gd name="connsiteY249" fmla="*/ 114320 h 857256"/>
              <a:gd name="connsiteX250" fmla="*/ 615189 w 777635"/>
              <a:gd name="connsiteY250" fmla="*/ 121688 h 857256"/>
              <a:gd name="connsiteX251" fmla="*/ 615189 w 777635"/>
              <a:gd name="connsiteY251" fmla="*/ 130580 h 857256"/>
              <a:gd name="connsiteX252" fmla="*/ 618166 w 777635"/>
              <a:gd name="connsiteY252" fmla="*/ 154914 h 857256"/>
              <a:gd name="connsiteX253" fmla="*/ 624863 w 777635"/>
              <a:gd name="connsiteY253" fmla="*/ 167675 h 857256"/>
              <a:gd name="connsiteX254" fmla="*/ 634983 w 777635"/>
              <a:gd name="connsiteY254" fmla="*/ 178205 h 857256"/>
              <a:gd name="connsiteX255" fmla="*/ 642685 w 777635"/>
              <a:gd name="connsiteY255" fmla="*/ 183488 h 857256"/>
              <a:gd name="connsiteX256" fmla="*/ 650871 w 777635"/>
              <a:gd name="connsiteY256" fmla="*/ 189776 h 857256"/>
              <a:gd name="connsiteX257" fmla="*/ 653921 w 777635"/>
              <a:gd name="connsiteY257" fmla="*/ 196362 h 857256"/>
              <a:gd name="connsiteX258" fmla="*/ 656154 w 777635"/>
              <a:gd name="connsiteY258" fmla="*/ 206780 h 857256"/>
              <a:gd name="connsiteX259" fmla="*/ 656861 w 777635"/>
              <a:gd name="connsiteY259" fmla="*/ 211096 h 857256"/>
              <a:gd name="connsiteX260" fmla="*/ 660618 w 777635"/>
              <a:gd name="connsiteY260" fmla="*/ 228992 h 857256"/>
              <a:gd name="connsiteX261" fmla="*/ 663595 w 777635"/>
              <a:gd name="connsiteY261" fmla="*/ 236881 h 857256"/>
              <a:gd name="connsiteX262" fmla="*/ 666795 w 777635"/>
              <a:gd name="connsiteY262" fmla="*/ 245848 h 857256"/>
              <a:gd name="connsiteX263" fmla="*/ 667576 w 777635"/>
              <a:gd name="connsiteY263" fmla="*/ 254368 h 857256"/>
              <a:gd name="connsiteX264" fmla="*/ 666237 w 777635"/>
              <a:gd name="connsiteY264" fmla="*/ 263744 h 857256"/>
              <a:gd name="connsiteX265" fmla="*/ 663075 w 777635"/>
              <a:gd name="connsiteY265" fmla="*/ 273232 h 857256"/>
              <a:gd name="connsiteX266" fmla="*/ 657456 w 777635"/>
              <a:gd name="connsiteY266" fmla="*/ 292282 h 857256"/>
              <a:gd name="connsiteX267" fmla="*/ 655410 w 777635"/>
              <a:gd name="connsiteY267" fmla="*/ 311816 h 857256"/>
              <a:gd name="connsiteX268" fmla="*/ 655336 w 777635"/>
              <a:gd name="connsiteY268" fmla="*/ 330940 h 857256"/>
              <a:gd name="connsiteX269" fmla="*/ 655968 w 777635"/>
              <a:gd name="connsiteY269" fmla="*/ 348540 h 857256"/>
              <a:gd name="connsiteX270" fmla="*/ 657903 w 777635"/>
              <a:gd name="connsiteY270" fmla="*/ 364836 h 857256"/>
              <a:gd name="connsiteX271" fmla="*/ 661809 w 777635"/>
              <a:gd name="connsiteY271" fmla="*/ 379161 h 857256"/>
              <a:gd name="connsiteX272" fmla="*/ 667912 w 777635"/>
              <a:gd name="connsiteY272" fmla="*/ 391588 h 857256"/>
              <a:gd name="connsiteX273" fmla="*/ 670143 w 777635"/>
              <a:gd name="connsiteY273" fmla="*/ 435938 h 857256"/>
              <a:gd name="connsiteX274" fmla="*/ 662925 w 777635"/>
              <a:gd name="connsiteY274" fmla="*/ 448514 h 857256"/>
              <a:gd name="connsiteX275" fmla="*/ 658126 w 777635"/>
              <a:gd name="connsiteY275" fmla="*/ 456960 h 857256"/>
              <a:gd name="connsiteX276" fmla="*/ 641978 w 777635"/>
              <a:gd name="connsiteY276" fmla="*/ 490819 h 857256"/>
              <a:gd name="connsiteX277" fmla="*/ 635021 w 777635"/>
              <a:gd name="connsiteY277" fmla="*/ 510129 h 857256"/>
              <a:gd name="connsiteX278" fmla="*/ 621813 w 777635"/>
              <a:gd name="connsiteY278" fmla="*/ 548080 h 857256"/>
              <a:gd name="connsiteX279" fmla="*/ 636657 w 777635"/>
              <a:gd name="connsiteY279" fmla="*/ 566348 h 857256"/>
              <a:gd name="connsiteX280" fmla="*/ 670888 w 777635"/>
              <a:gd name="connsiteY280" fmla="*/ 555781 h 857256"/>
              <a:gd name="connsiteX281" fmla="*/ 672860 w 777635"/>
              <a:gd name="connsiteY281" fmla="*/ 555558 h 857256"/>
              <a:gd name="connsiteX282" fmla="*/ 684208 w 777635"/>
              <a:gd name="connsiteY282" fmla="*/ 555893 h 857256"/>
              <a:gd name="connsiteX283" fmla="*/ 697193 w 777635"/>
              <a:gd name="connsiteY283" fmla="*/ 564673 h 857256"/>
              <a:gd name="connsiteX284" fmla="*/ 688338 w 777635"/>
              <a:gd name="connsiteY284" fmla="*/ 594923 h 857256"/>
              <a:gd name="connsiteX285" fmla="*/ 674832 w 777635"/>
              <a:gd name="connsiteY285" fmla="*/ 603109 h 857256"/>
              <a:gd name="connsiteX286" fmla="*/ 663000 w 777635"/>
              <a:gd name="connsiteY286" fmla="*/ 610215 h 857256"/>
              <a:gd name="connsiteX287" fmla="*/ 603878 w 777635"/>
              <a:gd name="connsiteY287" fmla="*/ 648575 h 857256"/>
              <a:gd name="connsiteX288" fmla="*/ 499360 w 777635"/>
              <a:gd name="connsiteY288" fmla="*/ 716181 h 857256"/>
              <a:gd name="connsiteX289" fmla="*/ 472124 w 777635"/>
              <a:gd name="connsiteY289" fmla="*/ 735417 h 857256"/>
              <a:gd name="connsiteX290" fmla="*/ 424462 w 777635"/>
              <a:gd name="connsiteY290" fmla="*/ 749295 h 857256"/>
              <a:gd name="connsiteX291" fmla="*/ 234410 w 777635"/>
              <a:gd name="connsiteY291" fmla="*/ 748067 h 857256"/>
              <a:gd name="connsiteX292" fmla="*/ 221276 w 777635"/>
              <a:gd name="connsiteY292" fmla="*/ 755732 h 857256"/>
              <a:gd name="connsiteX293" fmla="*/ 144927 w 777635"/>
              <a:gd name="connsiteY293" fmla="*/ 579557 h 857256"/>
              <a:gd name="connsiteX294" fmla="*/ 237424 w 777635"/>
              <a:gd name="connsiteY294" fmla="*/ 545884 h 857256"/>
              <a:gd name="connsiteX295" fmla="*/ 289179 w 777635"/>
              <a:gd name="connsiteY295" fmla="*/ 526462 h 857256"/>
              <a:gd name="connsiteX296" fmla="*/ 290816 w 777635"/>
              <a:gd name="connsiteY296" fmla="*/ 525792 h 857256"/>
              <a:gd name="connsiteX297" fmla="*/ 333827 w 777635"/>
              <a:gd name="connsiteY297" fmla="*/ 533643 h 857256"/>
              <a:gd name="connsiteX298" fmla="*/ 348896 w 777635"/>
              <a:gd name="connsiteY298" fmla="*/ 540303 h 857256"/>
              <a:gd name="connsiteX299" fmla="*/ 460624 w 777635"/>
              <a:gd name="connsiteY299" fmla="*/ 591760 h 857256"/>
              <a:gd name="connsiteX300" fmla="*/ 477814 w 777635"/>
              <a:gd name="connsiteY300" fmla="*/ 613601 h 857256"/>
              <a:gd name="connsiteX301" fmla="*/ 477851 w 777635"/>
              <a:gd name="connsiteY301" fmla="*/ 614605 h 857256"/>
              <a:gd name="connsiteX302" fmla="*/ 475135 w 777635"/>
              <a:gd name="connsiteY302" fmla="*/ 625842 h 857256"/>
              <a:gd name="connsiteX303" fmla="*/ 467172 w 777635"/>
              <a:gd name="connsiteY303" fmla="*/ 636521 h 857256"/>
              <a:gd name="connsiteX304" fmla="*/ 436960 w 777635"/>
              <a:gd name="connsiteY304" fmla="*/ 643032 h 857256"/>
              <a:gd name="connsiteX305" fmla="*/ 383903 w 777635"/>
              <a:gd name="connsiteY305" fmla="*/ 621675 h 857256"/>
              <a:gd name="connsiteX306" fmla="*/ 352649 w 777635"/>
              <a:gd name="connsiteY306" fmla="*/ 608206 h 857256"/>
              <a:gd name="connsiteX307" fmla="*/ 337469 w 777635"/>
              <a:gd name="connsiteY307" fmla="*/ 613526 h 857256"/>
              <a:gd name="connsiteX308" fmla="*/ 342789 w 777635"/>
              <a:gd name="connsiteY308" fmla="*/ 628707 h 857256"/>
              <a:gd name="connsiteX309" fmla="*/ 375271 w 777635"/>
              <a:gd name="connsiteY309" fmla="*/ 642698 h 857256"/>
              <a:gd name="connsiteX310" fmla="*/ 428775 w 777635"/>
              <a:gd name="connsiteY310" fmla="*/ 664240 h 857256"/>
              <a:gd name="connsiteX311" fmla="*/ 482428 w 777635"/>
              <a:gd name="connsiteY311" fmla="*/ 653376 h 857256"/>
              <a:gd name="connsiteX312" fmla="*/ 495747 w 777635"/>
              <a:gd name="connsiteY312" fmla="*/ 635665 h 857256"/>
              <a:gd name="connsiteX313" fmla="*/ 500063 w 777635"/>
              <a:gd name="connsiteY313" fmla="*/ 621713 h 857256"/>
              <a:gd name="connsiteX314" fmla="*/ 632261 w 777635"/>
              <a:gd name="connsiteY314" fmla="*/ 568283 h 857256"/>
              <a:gd name="connsiteX315" fmla="*/ 632745 w 777635"/>
              <a:gd name="connsiteY315" fmla="*/ 568060 h 857256"/>
              <a:gd name="connsiteX316" fmla="*/ 635237 w 777635"/>
              <a:gd name="connsiteY316" fmla="*/ 566943 h 857256"/>
              <a:gd name="connsiteX317" fmla="*/ 636763 w 777635"/>
              <a:gd name="connsiteY317" fmla="*/ 566274 h 857256"/>
              <a:gd name="connsiteX318" fmla="*/ 631969 w 777635"/>
              <a:gd name="connsiteY318" fmla="*/ 79678 h 857256"/>
              <a:gd name="connsiteX319" fmla="*/ 634276 w 777635"/>
              <a:gd name="connsiteY319" fmla="*/ 91695 h 857256"/>
              <a:gd name="connsiteX320" fmla="*/ 636397 w 777635"/>
              <a:gd name="connsiteY320" fmla="*/ 103379 h 857256"/>
              <a:gd name="connsiteX321" fmla="*/ 637550 w 777635"/>
              <a:gd name="connsiteY321" fmla="*/ 112345 h 857256"/>
              <a:gd name="connsiteX322" fmla="*/ 637922 w 777635"/>
              <a:gd name="connsiteY322" fmla="*/ 121201 h 857256"/>
              <a:gd name="connsiteX323" fmla="*/ 638034 w 777635"/>
              <a:gd name="connsiteY323" fmla="*/ 130466 h 857256"/>
              <a:gd name="connsiteX324" fmla="*/ 639783 w 777635"/>
              <a:gd name="connsiteY324" fmla="*/ 147395 h 857256"/>
              <a:gd name="connsiteX325" fmla="*/ 643392 w 777635"/>
              <a:gd name="connsiteY325" fmla="*/ 154203 h 857256"/>
              <a:gd name="connsiteX326" fmla="*/ 649159 w 777635"/>
              <a:gd name="connsiteY326" fmla="*/ 160193 h 857256"/>
              <a:gd name="connsiteX327" fmla="*/ 654963 w 777635"/>
              <a:gd name="connsiteY327" fmla="*/ 164138 h 857256"/>
              <a:gd name="connsiteX328" fmla="*/ 668954 w 777635"/>
              <a:gd name="connsiteY328" fmla="*/ 175709 h 857256"/>
              <a:gd name="connsiteX329" fmla="*/ 675837 w 777635"/>
              <a:gd name="connsiteY329" fmla="*/ 189773 h 857256"/>
              <a:gd name="connsiteX330" fmla="*/ 678702 w 777635"/>
              <a:gd name="connsiteY330" fmla="*/ 202944 h 857256"/>
              <a:gd name="connsiteX331" fmla="*/ 679408 w 777635"/>
              <a:gd name="connsiteY331" fmla="*/ 207447 h 857256"/>
              <a:gd name="connsiteX332" fmla="*/ 682385 w 777635"/>
              <a:gd name="connsiteY332" fmla="*/ 221957 h 857256"/>
              <a:gd name="connsiteX333" fmla="*/ 684766 w 777635"/>
              <a:gd name="connsiteY333" fmla="*/ 228059 h 857256"/>
              <a:gd name="connsiteX334" fmla="*/ 689120 w 777635"/>
              <a:gd name="connsiteY334" fmla="*/ 240783 h 857256"/>
              <a:gd name="connsiteX335" fmla="*/ 690422 w 777635"/>
              <a:gd name="connsiteY335" fmla="*/ 254922 h 857256"/>
              <a:gd name="connsiteX336" fmla="*/ 688375 w 777635"/>
              <a:gd name="connsiteY336" fmla="*/ 269284 h 857256"/>
              <a:gd name="connsiteX337" fmla="*/ 684692 w 777635"/>
              <a:gd name="connsiteY337" fmla="*/ 280855 h 857256"/>
              <a:gd name="connsiteX338" fmla="*/ 679967 w 777635"/>
              <a:gd name="connsiteY338" fmla="*/ 296593 h 857256"/>
              <a:gd name="connsiteX339" fmla="*/ 678292 w 777635"/>
              <a:gd name="connsiteY339" fmla="*/ 312555 h 857256"/>
              <a:gd name="connsiteX340" fmla="*/ 678218 w 777635"/>
              <a:gd name="connsiteY340" fmla="*/ 330526 h 857256"/>
              <a:gd name="connsiteX341" fmla="*/ 678850 w 777635"/>
              <a:gd name="connsiteY341" fmla="*/ 347046 h 857256"/>
              <a:gd name="connsiteX342" fmla="*/ 680413 w 777635"/>
              <a:gd name="connsiteY342" fmla="*/ 360664 h 857256"/>
              <a:gd name="connsiteX343" fmla="*/ 683241 w 777635"/>
              <a:gd name="connsiteY343" fmla="*/ 371157 h 857256"/>
              <a:gd name="connsiteX344" fmla="*/ 687110 w 777635"/>
              <a:gd name="connsiteY344" fmla="*/ 379045 h 857256"/>
              <a:gd name="connsiteX345" fmla="*/ 689790 w 777635"/>
              <a:gd name="connsiteY345" fmla="*/ 447617 h 857256"/>
              <a:gd name="connsiteX346" fmla="*/ 683278 w 777635"/>
              <a:gd name="connsiteY346" fmla="*/ 458965 h 857256"/>
              <a:gd name="connsiteX347" fmla="*/ 677846 w 777635"/>
              <a:gd name="connsiteY347" fmla="*/ 468490 h 857256"/>
              <a:gd name="connsiteX348" fmla="*/ 663670 w 777635"/>
              <a:gd name="connsiteY348" fmla="*/ 497883 h 857256"/>
              <a:gd name="connsiteX349" fmla="*/ 656526 w 777635"/>
              <a:gd name="connsiteY349" fmla="*/ 517938 h 857256"/>
              <a:gd name="connsiteX350" fmla="*/ 649457 w 777635"/>
              <a:gd name="connsiteY350" fmla="*/ 537472 h 857256"/>
              <a:gd name="connsiteX351" fmla="*/ 665345 w 777635"/>
              <a:gd name="connsiteY351" fmla="*/ 533751 h 857256"/>
              <a:gd name="connsiteX352" fmla="*/ 731015 w 777635"/>
              <a:gd name="connsiteY352" fmla="*/ 437873 h 857256"/>
              <a:gd name="connsiteX353" fmla="*/ 754865 w 777635"/>
              <a:gd name="connsiteY353" fmla="*/ 320820 h 857256"/>
              <a:gd name="connsiteX354" fmla="*/ 667614 w 777635"/>
              <a:gd name="connsiteY354" fmla="*/ 110156 h 857256"/>
              <a:gd name="connsiteX355" fmla="*/ 632043 w 777635"/>
              <a:gd name="connsiteY355" fmla="*/ 79758 h 857256"/>
              <a:gd name="connsiteX356" fmla="*/ 600939 w 777635"/>
              <a:gd name="connsiteY356" fmla="*/ 421016 h 857256"/>
              <a:gd name="connsiteX357" fmla="*/ 600976 w 777635"/>
              <a:gd name="connsiteY357" fmla="*/ 421016 h 857256"/>
              <a:gd name="connsiteX358" fmla="*/ 482286 w 777635"/>
              <a:gd name="connsiteY358" fmla="*/ 533496 h 857256"/>
              <a:gd name="connsiteX359" fmla="*/ 489690 w 777635"/>
              <a:gd name="connsiteY359" fmla="*/ 525981 h 857256"/>
              <a:gd name="connsiteX360" fmla="*/ 494936 w 777635"/>
              <a:gd name="connsiteY360" fmla="*/ 519433 h 857256"/>
              <a:gd name="connsiteX361" fmla="*/ 510824 w 777635"/>
              <a:gd name="connsiteY361" fmla="*/ 502168 h 857256"/>
              <a:gd name="connsiteX362" fmla="*/ 531548 w 777635"/>
              <a:gd name="connsiteY362" fmla="*/ 492346 h 857256"/>
              <a:gd name="connsiteX363" fmla="*/ 536720 w 777635"/>
              <a:gd name="connsiteY363" fmla="*/ 490598 h 857256"/>
              <a:gd name="connsiteX364" fmla="*/ 547957 w 777635"/>
              <a:gd name="connsiteY364" fmla="*/ 485724 h 857256"/>
              <a:gd name="connsiteX365" fmla="*/ 560718 w 777635"/>
              <a:gd name="connsiteY365" fmla="*/ 478319 h 857256"/>
              <a:gd name="connsiteX366" fmla="*/ 575750 w 777635"/>
              <a:gd name="connsiteY366" fmla="*/ 467417 h 857256"/>
              <a:gd name="connsiteX367" fmla="*/ 584196 w 777635"/>
              <a:gd name="connsiteY367" fmla="*/ 459046 h 857256"/>
              <a:gd name="connsiteX368" fmla="*/ 587805 w 777635"/>
              <a:gd name="connsiteY368" fmla="*/ 450265 h 857256"/>
              <a:gd name="connsiteX369" fmla="*/ 589777 w 777635"/>
              <a:gd name="connsiteY369" fmla="*/ 443419 h 857256"/>
              <a:gd name="connsiteX370" fmla="*/ 595656 w 777635"/>
              <a:gd name="connsiteY370" fmla="*/ 432481 h 857256"/>
              <a:gd name="connsiteX371" fmla="*/ 599488 w 777635"/>
              <a:gd name="connsiteY371" fmla="*/ 425821 h 857256"/>
              <a:gd name="connsiteX372" fmla="*/ 600790 w 777635"/>
              <a:gd name="connsiteY372" fmla="*/ 421058 h 857256"/>
              <a:gd name="connsiteX373" fmla="*/ 600901 w 777635"/>
              <a:gd name="connsiteY373" fmla="*/ 421058 h 857256"/>
              <a:gd name="connsiteX374" fmla="*/ 600939 w 777635"/>
              <a:gd name="connsiteY374" fmla="*/ 421058 h 857256"/>
              <a:gd name="connsiteX375" fmla="*/ 600901 w 777635"/>
              <a:gd name="connsiteY375" fmla="*/ 421021 h 857256"/>
              <a:gd name="connsiteX376" fmla="*/ 600901 w 777635"/>
              <a:gd name="connsiteY376" fmla="*/ 420984 h 857256"/>
              <a:gd name="connsiteX377" fmla="*/ 596921 w 777635"/>
              <a:gd name="connsiteY377" fmla="*/ 418900 h 857256"/>
              <a:gd name="connsiteX378" fmla="*/ 587656 w 777635"/>
              <a:gd name="connsiteY378" fmla="*/ 416072 h 857256"/>
              <a:gd name="connsiteX379" fmla="*/ 587656 w 777635"/>
              <a:gd name="connsiteY379" fmla="*/ 416109 h 857256"/>
              <a:gd name="connsiteX380" fmla="*/ 585721 w 777635"/>
              <a:gd name="connsiteY380" fmla="*/ 415626 h 857256"/>
              <a:gd name="connsiteX381" fmla="*/ 569016 w 777635"/>
              <a:gd name="connsiteY381" fmla="*/ 410045 h 857256"/>
              <a:gd name="connsiteX382" fmla="*/ 559825 w 777635"/>
              <a:gd name="connsiteY382" fmla="*/ 403906 h 857256"/>
              <a:gd name="connsiteX383" fmla="*/ 552533 w 777635"/>
              <a:gd name="connsiteY383" fmla="*/ 395646 h 857256"/>
              <a:gd name="connsiteX384" fmla="*/ 548961 w 777635"/>
              <a:gd name="connsiteY384" fmla="*/ 389767 h 857256"/>
              <a:gd name="connsiteX385" fmla="*/ 545389 w 777635"/>
              <a:gd name="connsiteY385" fmla="*/ 384260 h 857256"/>
              <a:gd name="connsiteX386" fmla="*/ 539547 w 777635"/>
              <a:gd name="connsiteY386" fmla="*/ 382810 h 857256"/>
              <a:gd name="connsiteX387" fmla="*/ 532181 w 777635"/>
              <a:gd name="connsiteY387" fmla="*/ 381210 h 857256"/>
              <a:gd name="connsiteX388" fmla="*/ 521353 w 777635"/>
              <a:gd name="connsiteY388" fmla="*/ 377935 h 857256"/>
              <a:gd name="connsiteX389" fmla="*/ 506656 w 777635"/>
              <a:gd name="connsiteY389" fmla="*/ 373656 h 857256"/>
              <a:gd name="connsiteX390" fmla="*/ 495271 w 777635"/>
              <a:gd name="connsiteY390" fmla="*/ 372391 h 857256"/>
              <a:gd name="connsiteX391" fmla="*/ 484072 w 777635"/>
              <a:gd name="connsiteY391" fmla="*/ 373471 h 857256"/>
              <a:gd name="connsiteX392" fmla="*/ 473914 w 777635"/>
              <a:gd name="connsiteY392" fmla="*/ 376559 h 857256"/>
              <a:gd name="connsiteX393" fmla="*/ 466064 w 777635"/>
              <a:gd name="connsiteY393" fmla="*/ 381098 h 857256"/>
              <a:gd name="connsiteX394" fmla="*/ 455683 w 777635"/>
              <a:gd name="connsiteY394" fmla="*/ 393264 h 857256"/>
              <a:gd name="connsiteX395" fmla="*/ 455199 w 777635"/>
              <a:gd name="connsiteY395" fmla="*/ 393971 h 857256"/>
              <a:gd name="connsiteX396" fmla="*/ 453265 w 777635"/>
              <a:gd name="connsiteY396" fmla="*/ 396761 h 857256"/>
              <a:gd name="connsiteX397" fmla="*/ 446455 w 777635"/>
              <a:gd name="connsiteY397" fmla="*/ 407068 h 857256"/>
              <a:gd name="connsiteX398" fmla="*/ 446455 w 777635"/>
              <a:gd name="connsiteY398" fmla="*/ 407105 h 857256"/>
              <a:gd name="connsiteX399" fmla="*/ 443516 w 777635"/>
              <a:gd name="connsiteY399" fmla="*/ 412909 h 857256"/>
              <a:gd name="connsiteX400" fmla="*/ 441843 w 777635"/>
              <a:gd name="connsiteY400" fmla="*/ 418639 h 857256"/>
              <a:gd name="connsiteX401" fmla="*/ 441730 w 777635"/>
              <a:gd name="connsiteY401" fmla="*/ 424332 h 857256"/>
              <a:gd name="connsiteX402" fmla="*/ 443926 w 777635"/>
              <a:gd name="connsiteY402" fmla="*/ 430360 h 857256"/>
              <a:gd name="connsiteX403" fmla="*/ 449544 w 777635"/>
              <a:gd name="connsiteY403" fmla="*/ 437578 h 857256"/>
              <a:gd name="connsiteX404" fmla="*/ 459405 w 777635"/>
              <a:gd name="connsiteY404" fmla="*/ 446693 h 857256"/>
              <a:gd name="connsiteX405" fmla="*/ 462790 w 777635"/>
              <a:gd name="connsiteY405" fmla="*/ 449410 h 857256"/>
              <a:gd name="connsiteX406" fmla="*/ 477189 w 777635"/>
              <a:gd name="connsiteY406" fmla="*/ 464628 h 857256"/>
              <a:gd name="connsiteX407" fmla="*/ 483068 w 777635"/>
              <a:gd name="connsiteY407" fmla="*/ 478952 h 857256"/>
              <a:gd name="connsiteX408" fmla="*/ 485673 w 777635"/>
              <a:gd name="connsiteY408" fmla="*/ 494728 h 857256"/>
              <a:gd name="connsiteX409" fmla="*/ 483179 w 777635"/>
              <a:gd name="connsiteY409" fmla="*/ 515899 h 857256"/>
              <a:gd name="connsiteX410" fmla="*/ 482584 w 777635"/>
              <a:gd name="connsiteY410" fmla="*/ 518614 h 857256"/>
              <a:gd name="connsiteX411" fmla="*/ 481431 w 777635"/>
              <a:gd name="connsiteY411" fmla="*/ 525945 h 857256"/>
              <a:gd name="connsiteX412" fmla="*/ 481803 w 777635"/>
              <a:gd name="connsiteY412" fmla="*/ 531637 h 857256"/>
              <a:gd name="connsiteX413" fmla="*/ 482361 w 777635"/>
              <a:gd name="connsiteY413" fmla="*/ 533534 h 857256"/>
              <a:gd name="connsiteX414" fmla="*/ 495866 w 777635"/>
              <a:gd name="connsiteY414" fmla="*/ 551765 h 857256"/>
              <a:gd name="connsiteX415" fmla="*/ 507066 w 777635"/>
              <a:gd name="connsiteY415" fmla="*/ 540677 h 857256"/>
              <a:gd name="connsiteX416" fmla="*/ 512870 w 777635"/>
              <a:gd name="connsiteY416" fmla="*/ 533496 h 857256"/>
              <a:gd name="connsiteX417" fmla="*/ 524851 w 777635"/>
              <a:gd name="connsiteY417" fmla="*/ 520176 h 857256"/>
              <a:gd name="connsiteX418" fmla="*/ 538543 w 777635"/>
              <a:gd name="connsiteY418" fmla="*/ 514038 h 857256"/>
              <a:gd name="connsiteX419" fmla="*/ 544422 w 777635"/>
              <a:gd name="connsiteY419" fmla="*/ 512103 h 857256"/>
              <a:gd name="connsiteX420" fmla="*/ 558263 w 777635"/>
              <a:gd name="connsiteY420" fmla="*/ 506076 h 857256"/>
              <a:gd name="connsiteX421" fmla="*/ 573183 w 777635"/>
              <a:gd name="connsiteY421" fmla="*/ 497406 h 857256"/>
              <a:gd name="connsiteX422" fmla="*/ 590373 w 777635"/>
              <a:gd name="connsiteY422" fmla="*/ 484867 h 857256"/>
              <a:gd name="connsiteX423" fmla="*/ 602465 w 777635"/>
              <a:gd name="connsiteY423" fmla="*/ 472738 h 857256"/>
              <a:gd name="connsiteX424" fmla="*/ 610055 w 777635"/>
              <a:gd name="connsiteY424" fmla="*/ 455400 h 857256"/>
              <a:gd name="connsiteX425" fmla="*/ 611133 w 777635"/>
              <a:gd name="connsiteY425" fmla="*/ 451381 h 857256"/>
              <a:gd name="connsiteX426" fmla="*/ 614966 w 777635"/>
              <a:gd name="connsiteY426" fmla="*/ 444536 h 857256"/>
              <a:gd name="connsiteX427" fmla="*/ 620287 w 777635"/>
              <a:gd name="connsiteY427" fmla="*/ 435122 h 857256"/>
              <a:gd name="connsiteX428" fmla="*/ 623523 w 777635"/>
              <a:gd name="connsiteY428" fmla="*/ 420574 h 857256"/>
              <a:gd name="connsiteX429" fmla="*/ 618128 w 777635"/>
              <a:gd name="connsiteY429" fmla="*/ 406027 h 857256"/>
              <a:gd name="connsiteX430" fmla="*/ 618091 w 777635"/>
              <a:gd name="connsiteY430" fmla="*/ 406064 h 857256"/>
              <a:gd name="connsiteX431" fmla="*/ 605217 w 777635"/>
              <a:gd name="connsiteY431" fmla="*/ 397655 h 857256"/>
              <a:gd name="connsiteX432" fmla="*/ 593274 w 777635"/>
              <a:gd name="connsiteY432" fmla="*/ 394009 h 857256"/>
              <a:gd name="connsiteX433" fmla="*/ 593274 w 777635"/>
              <a:gd name="connsiteY433" fmla="*/ 393972 h 857256"/>
              <a:gd name="connsiteX434" fmla="*/ 591339 w 777635"/>
              <a:gd name="connsiteY434" fmla="*/ 393488 h 857256"/>
              <a:gd name="connsiteX435" fmla="*/ 579173 w 777635"/>
              <a:gd name="connsiteY435" fmla="*/ 389693 h 857256"/>
              <a:gd name="connsiteX436" fmla="*/ 574819 w 777635"/>
              <a:gd name="connsiteY436" fmla="*/ 386754 h 857256"/>
              <a:gd name="connsiteX437" fmla="*/ 571360 w 777635"/>
              <a:gd name="connsiteY437" fmla="*/ 382884 h 857256"/>
              <a:gd name="connsiteX438" fmla="*/ 568866 w 777635"/>
              <a:gd name="connsiteY438" fmla="*/ 378605 h 857256"/>
              <a:gd name="connsiteX439" fmla="*/ 559230 w 777635"/>
              <a:gd name="connsiteY439" fmla="*/ 366141 h 857256"/>
              <a:gd name="connsiteX440" fmla="*/ 543751 w 777635"/>
              <a:gd name="connsiteY440" fmla="*/ 360411 h 857256"/>
              <a:gd name="connsiteX441" fmla="*/ 537798 w 777635"/>
              <a:gd name="connsiteY441" fmla="*/ 359183 h 857256"/>
              <a:gd name="connsiteX442" fmla="*/ 528497 w 777635"/>
              <a:gd name="connsiteY442" fmla="*/ 356281 h 857256"/>
              <a:gd name="connsiteX443" fmla="*/ 511307 w 777635"/>
              <a:gd name="connsiteY443" fmla="*/ 351370 h 857256"/>
              <a:gd name="connsiteX444" fmla="*/ 495345 w 777635"/>
              <a:gd name="connsiteY444" fmla="*/ 349658 h 857256"/>
              <a:gd name="connsiteX445" fmla="*/ 479570 w 777635"/>
              <a:gd name="connsiteY445" fmla="*/ 351110 h 857256"/>
              <a:gd name="connsiteX446" fmla="*/ 464873 w 777635"/>
              <a:gd name="connsiteY446" fmla="*/ 355723 h 857256"/>
              <a:gd name="connsiteX447" fmla="*/ 452111 w 777635"/>
              <a:gd name="connsiteY447" fmla="*/ 363127 h 857256"/>
              <a:gd name="connsiteX448" fmla="*/ 436893 w 777635"/>
              <a:gd name="connsiteY448" fmla="*/ 380354 h 857256"/>
              <a:gd name="connsiteX449" fmla="*/ 436409 w 777635"/>
              <a:gd name="connsiteY449" fmla="*/ 381061 h 857256"/>
              <a:gd name="connsiteX450" fmla="*/ 434549 w 777635"/>
              <a:gd name="connsiteY450" fmla="*/ 383778 h 857256"/>
              <a:gd name="connsiteX451" fmla="*/ 426699 w 777635"/>
              <a:gd name="connsiteY451" fmla="*/ 395647 h 857256"/>
              <a:gd name="connsiteX452" fmla="*/ 426662 w 777635"/>
              <a:gd name="connsiteY452" fmla="*/ 395647 h 857256"/>
              <a:gd name="connsiteX453" fmla="*/ 422308 w 777635"/>
              <a:gd name="connsiteY453" fmla="*/ 404390 h 857256"/>
              <a:gd name="connsiteX454" fmla="*/ 419294 w 777635"/>
              <a:gd name="connsiteY454" fmla="*/ 414919 h 857256"/>
              <a:gd name="connsiteX455" fmla="*/ 419108 w 777635"/>
              <a:gd name="connsiteY455" fmla="*/ 427644 h 857256"/>
              <a:gd name="connsiteX456" fmla="*/ 424131 w 777635"/>
              <a:gd name="connsiteY456" fmla="*/ 441746 h 857256"/>
              <a:gd name="connsiteX457" fmla="*/ 432763 w 777635"/>
              <a:gd name="connsiteY457" fmla="*/ 453057 h 857256"/>
              <a:gd name="connsiteX458" fmla="*/ 444855 w 777635"/>
              <a:gd name="connsiteY458" fmla="*/ 464330 h 857256"/>
              <a:gd name="connsiteX459" fmla="*/ 448613 w 777635"/>
              <a:gd name="connsiteY459" fmla="*/ 467307 h 857256"/>
              <a:gd name="connsiteX460" fmla="*/ 457505 w 777635"/>
              <a:gd name="connsiteY460" fmla="*/ 476088 h 857256"/>
              <a:gd name="connsiteX461" fmla="*/ 461077 w 777635"/>
              <a:gd name="connsiteY461" fmla="*/ 484981 h 857256"/>
              <a:gd name="connsiteX462" fmla="*/ 462900 w 777635"/>
              <a:gd name="connsiteY462" fmla="*/ 495659 h 857256"/>
              <a:gd name="connsiteX463" fmla="*/ 460929 w 777635"/>
              <a:gd name="connsiteY463" fmla="*/ 510765 h 857256"/>
              <a:gd name="connsiteX464" fmla="*/ 460222 w 777635"/>
              <a:gd name="connsiteY464" fmla="*/ 513779 h 857256"/>
              <a:gd name="connsiteX465" fmla="*/ 458585 w 777635"/>
              <a:gd name="connsiteY465" fmla="*/ 524494 h 857256"/>
              <a:gd name="connsiteX466" fmla="*/ 459477 w 777635"/>
              <a:gd name="connsiteY466" fmla="*/ 536586 h 857256"/>
              <a:gd name="connsiteX467" fmla="*/ 465654 w 777635"/>
              <a:gd name="connsiteY467" fmla="*/ 550093 h 857256"/>
              <a:gd name="connsiteX468" fmla="*/ 480016 w 777635"/>
              <a:gd name="connsiteY468" fmla="*/ 557794 h 857256"/>
              <a:gd name="connsiteX469" fmla="*/ 495829 w 777635"/>
              <a:gd name="connsiteY469" fmla="*/ 551767 h 85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777635" h="857256">
                <a:moveTo>
                  <a:pt x="119341" y="577740"/>
                </a:moveTo>
                <a:cubicBezTo>
                  <a:pt x="119267" y="577591"/>
                  <a:pt x="119193" y="577443"/>
                  <a:pt x="119156" y="577293"/>
                </a:cubicBezTo>
                <a:lnTo>
                  <a:pt x="113983" y="565387"/>
                </a:lnTo>
                <a:cubicBezTo>
                  <a:pt x="113798" y="564941"/>
                  <a:pt x="113388" y="564606"/>
                  <a:pt x="112904" y="564420"/>
                </a:cubicBezTo>
                <a:cubicBezTo>
                  <a:pt x="112383" y="564233"/>
                  <a:pt x="111862" y="564196"/>
                  <a:pt x="111416" y="564383"/>
                </a:cubicBezTo>
                <a:lnTo>
                  <a:pt x="23906" y="602334"/>
                </a:lnTo>
                <a:cubicBezTo>
                  <a:pt x="23459" y="602520"/>
                  <a:pt x="23124" y="602930"/>
                  <a:pt x="22938" y="603413"/>
                </a:cubicBezTo>
                <a:cubicBezTo>
                  <a:pt x="22752" y="603934"/>
                  <a:pt x="22715" y="604455"/>
                  <a:pt x="22901" y="604901"/>
                </a:cubicBezTo>
                <a:lnTo>
                  <a:pt x="121875" y="833168"/>
                </a:lnTo>
                <a:lnTo>
                  <a:pt x="121912" y="833168"/>
                </a:lnTo>
                <a:lnTo>
                  <a:pt x="121949" y="833354"/>
                </a:lnTo>
                <a:cubicBezTo>
                  <a:pt x="122135" y="833800"/>
                  <a:pt x="122545" y="834136"/>
                  <a:pt x="123028" y="834321"/>
                </a:cubicBezTo>
                <a:cubicBezTo>
                  <a:pt x="123475" y="834507"/>
                  <a:pt x="123959" y="834544"/>
                  <a:pt x="124368" y="834433"/>
                </a:cubicBezTo>
                <a:lnTo>
                  <a:pt x="124368" y="834396"/>
                </a:lnTo>
                <a:cubicBezTo>
                  <a:pt x="124368" y="834396"/>
                  <a:pt x="124553" y="834359"/>
                  <a:pt x="124553" y="834359"/>
                </a:cubicBezTo>
                <a:lnTo>
                  <a:pt x="212101" y="796407"/>
                </a:lnTo>
                <a:cubicBezTo>
                  <a:pt x="212548" y="796221"/>
                  <a:pt x="212846" y="795812"/>
                  <a:pt x="213069" y="795328"/>
                </a:cubicBezTo>
                <a:cubicBezTo>
                  <a:pt x="213255" y="794807"/>
                  <a:pt x="213292" y="794286"/>
                  <a:pt x="213106" y="793840"/>
                </a:cubicBezTo>
                <a:lnTo>
                  <a:pt x="119457" y="577775"/>
                </a:lnTo>
                <a:close/>
                <a:moveTo>
                  <a:pt x="141703" y="769135"/>
                </a:moveTo>
                <a:cubicBezTo>
                  <a:pt x="135453" y="768428"/>
                  <a:pt x="130950" y="762773"/>
                  <a:pt x="131657" y="756522"/>
                </a:cubicBezTo>
                <a:cubicBezTo>
                  <a:pt x="132364" y="750271"/>
                  <a:pt x="138020" y="745769"/>
                  <a:pt x="144270" y="746476"/>
                </a:cubicBezTo>
                <a:lnTo>
                  <a:pt x="146279" y="746699"/>
                </a:lnTo>
                <a:cubicBezTo>
                  <a:pt x="152530" y="747407"/>
                  <a:pt x="157032" y="753062"/>
                  <a:pt x="156325" y="759312"/>
                </a:cubicBezTo>
                <a:cubicBezTo>
                  <a:pt x="155618" y="765563"/>
                  <a:pt x="149963" y="770065"/>
                  <a:pt x="143712" y="769358"/>
                </a:cubicBezTo>
                <a:close/>
                <a:moveTo>
                  <a:pt x="213959" y="530229"/>
                </a:moveTo>
                <a:cubicBezTo>
                  <a:pt x="191114" y="503738"/>
                  <a:pt x="172473" y="473452"/>
                  <a:pt x="159227" y="440448"/>
                </a:cubicBezTo>
                <a:cubicBezTo>
                  <a:pt x="144307" y="403428"/>
                  <a:pt x="136121" y="363021"/>
                  <a:pt x="136121" y="320757"/>
                </a:cubicBezTo>
                <a:cubicBezTo>
                  <a:pt x="136121" y="232167"/>
                  <a:pt x="172026" y="151984"/>
                  <a:pt x="230069" y="93948"/>
                </a:cubicBezTo>
                <a:cubicBezTo>
                  <a:pt x="288113" y="35912"/>
                  <a:pt x="368296" y="0"/>
                  <a:pt x="456879" y="0"/>
                </a:cubicBezTo>
                <a:cubicBezTo>
                  <a:pt x="545469" y="0"/>
                  <a:pt x="625652" y="35904"/>
                  <a:pt x="683688" y="93948"/>
                </a:cubicBezTo>
                <a:cubicBezTo>
                  <a:pt x="741724" y="151991"/>
                  <a:pt x="777636" y="232175"/>
                  <a:pt x="777636" y="320757"/>
                </a:cubicBezTo>
                <a:cubicBezTo>
                  <a:pt x="777636" y="365443"/>
                  <a:pt x="768483" y="408008"/>
                  <a:pt x="751926" y="446744"/>
                </a:cubicBezTo>
                <a:cubicBezTo>
                  <a:pt x="737936" y="479412"/>
                  <a:pt x="718700" y="509327"/>
                  <a:pt x="695260" y="535335"/>
                </a:cubicBezTo>
                <a:cubicBezTo>
                  <a:pt x="706608" y="539279"/>
                  <a:pt x="712375" y="546534"/>
                  <a:pt x="716059" y="552003"/>
                </a:cubicBezTo>
                <a:cubicBezTo>
                  <a:pt x="736374" y="582141"/>
                  <a:pt x="721938" y="599665"/>
                  <a:pt x="700953" y="613804"/>
                </a:cubicBezTo>
                <a:cubicBezTo>
                  <a:pt x="696042" y="617116"/>
                  <a:pt x="691093" y="619980"/>
                  <a:pt x="686219" y="622808"/>
                </a:cubicBezTo>
                <a:cubicBezTo>
                  <a:pt x="682424" y="625004"/>
                  <a:pt x="678703" y="627161"/>
                  <a:pt x="675280" y="629357"/>
                </a:cubicBezTo>
                <a:cubicBezTo>
                  <a:pt x="655598" y="642044"/>
                  <a:pt x="636585" y="654397"/>
                  <a:pt x="616233" y="667605"/>
                </a:cubicBezTo>
                <a:cubicBezTo>
                  <a:pt x="579286" y="691604"/>
                  <a:pt x="538507" y="718058"/>
                  <a:pt x="511572" y="735285"/>
                </a:cubicBezTo>
                <a:cubicBezTo>
                  <a:pt x="501303" y="741834"/>
                  <a:pt x="492969" y="748159"/>
                  <a:pt x="485862" y="753554"/>
                </a:cubicBezTo>
                <a:cubicBezTo>
                  <a:pt x="463426" y="770558"/>
                  <a:pt x="452041" y="779190"/>
                  <a:pt x="419224" y="771376"/>
                </a:cubicBezTo>
                <a:cubicBezTo>
                  <a:pt x="291047" y="740755"/>
                  <a:pt x="279178" y="747824"/>
                  <a:pt x="246098" y="767545"/>
                </a:cubicBezTo>
                <a:cubicBezTo>
                  <a:pt x="241336" y="770372"/>
                  <a:pt x="236163" y="773461"/>
                  <a:pt x="230397" y="776697"/>
                </a:cubicBezTo>
                <a:lnTo>
                  <a:pt x="234080" y="785217"/>
                </a:lnTo>
                <a:lnTo>
                  <a:pt x="234118" y="785292"/>
                </a:lnTo>
                <a:cubicBezTo>
                  <a:pt x="236610" y="791431"/>
                  <a:pt x="236462" y="797980"/>
                  <a:pt x="234229" y="803672"/>
                </a:cubicBezTo>
                <a:cubicBezTo>
                  <a:pt x="231923" y="809514"/>
                  <a:pt x="227346" y="814537"/>
                  <a:pt x="221058" y="817254"/>
                </a:cubicBezTo>
                <a:lnTo>
                  <a:pt x="133695" y="855131"/>
                </a:lnTo>
                <a:lnTo>
                  <a:pt x="133695" y="855168"/>
                </a:lnTo>
                <a:cubicBezTo>
                  <a:pt x="133695" y="855168"/>
                  <a:pt x="133510" y="855205"/>
                  <a:pt x="133510" y="855205"/>
                </a:cubicBezTo>
                <a:cubicBezTo>
                  <a:pt x="127259" y="857921"/>
                  <a:pt x="120487" y="857846"/>
                  <a:pt x="114645" y="855539"/>
                </a:cubicBezTo>
                <a:cubicBezTo>
                  <a:pt x="108841" y="853232"/>
                  <a:pt x="103893" y="848731"/>
                  <a:pt x="101139" y="842517"/>
                </a:cubicBezTo>
                <a:lnTo>
                  <a:pt x="101102" y="842517"/>
                </a:lnTo>
                <a:lnTo>
                  <a:pt x="101065" y="842331"/>
                </a:lnTo>
                <a:lnTo>
                  <a:pt x="2052" y="613922"/>
                </a:lnTo>
                <a:cubicBezTo>
                  <a:pt x="-664" y="607670"/>
                  <a:pt x="-589" y="600899"/>
                  <a:pt x="1717" y="595020"/>
                </a:cubicBezTo>
                <a:cubicBezTo>
                  <a:pt x="4024" y="589178"/>
                  <a:pt x="8601" y="584156"/>
                  <a:pt x="14888" y="581439"/>
                </a:cubicBezTo>
                <a:lnTo>
                  <a:pt x="102399" y="543488"/>
                </a:lnTo>
                <a:cubicBezTo>
                  <a:pt x="108650" y="540771"/>
                  <a:pt x="115422" y="540846"/>
                  <a:pt x="121263" y="543153"/>
                </a:cubicBezTo>
                <a:cubicBezTo>
                  <a:pt x="127105" y="545460"/>
                  <a:pt x="132128" y="550036"/>
                  <a:pt x="134844" y="556324"/>
                </a:cubicBezTo>
                <a:lnTo>
                  <a:pt x="135849" y="558631"/>
                </a:lnTo>
                <a:cubicBezTo>
                  <a:pt x="158322" y="550483"/>
                  <a:pt x="186711" y="540176"/>
                  <a:pt x="213984" y="530204"/>
                </a:cubicBezTo>
                <a:close/>
                <a:moveTo>
                  <a:pt x="504024" y="113320"/>
                </a:moveTo>
                <a:cubicBezTo>
                  <a:pt x="502349" y="112092"/>
                  <a:pt x="503317" y="112799"/>
                  <a:pt x="504024" y="113320"/>
                </a:cubicBezTo>
                <a:close/>
                <a:moveTo>
                  <a:pt x="245058" y="111199"/>
                </a:moveTo>
                <a:cubicBezTo>
                  <a:pt x="245839" y="125709"/>
                  <a:pt x="246471" y="140220"/>
                  <a:pt x="244984" y="154582"/>
                </a:cubicBezTo>
                <a:cubicBezTo>
                  <a:pt x="244164" y="162619"/>
                  <a:pt x="242751" y="170320"/>
                  <a:pt x="241151" y="177353"/>
                </a:cubicBezTo>
                <a:cubicBezTo>
                  <a:pt x="239626" y="184088"/>
                  <a:pt x="237803" y="190487"/>
                  <a:pt x="236203" y="195956"/>
                </a:cubicBezTo>
                <a:lnTo>
                  <a:pt x="236203" y="195993"/>
                </a:lnTo>
                <a:lnTo>
                  <a:pt x="235496" y="198412"/>
                </a:lnTo>
                <a:cubicBezTo>
                  <a:pt x="233152" y="206374"/>
                  <a:pt x="231551" y="211845"/>
                  <a:pt x="231701" y="218579"/>
                </a:cubicBezTo>
                <a:cubicBezTo>
                  <a:pt x="231812" y="222485"/>
                  <a:pt x="232408" y="227210"/>
                  <a:pt x="233375" y="232308"/>
                </a:cubicBezTo>
                <a:cubicBezTo>
                  <a:pt x="234305" y="237293"/>
                  <a:pt x="235682" y="243098"/>
                  <a:pt x="237170" y="249051"/>
                </a:cubicBezTo>
                <a:cubicBezTo>
                  <a:pt x="238732" y="255190"/>
                  <a:pt x="240258" y="260846"/>
                  <a:pt x="241784" y="265906"/>
                </a:cubicBezTo>
                <a:cubicBezTo>
                  <a:pt x="243383" y="271338"/>
                  <a:pt x="245058" y="276658"/>
                  <a:pt x="246807" y="281719"/>
                </a:cubicBezTo>
                <a:cubicBezTo>
                  <a:pt x="248407" y="286443"/>
                  <a:pt x="250006" y="290760"/>
                  <a:pt x="251829" y="294779"/>
                </a:cubicBezTo>
                <a:cubicBezTo>
                  <a:pt x="253541" y="298536"/>
                  <a:pt x="255439" y="301997"/>
                  <a:pt x="257708" y="305159"/>
                </a:cubicBezTo>
                <a:cubicBezTo>
                  <a:pt x="260052" y="308396"/>
                  <a:pt x="262954" y="311558"/>
                  <a:pt x="265968" y="314497"/>
                </a:cubicBezTo>
                <a:cubicBezTo>
                  <a:pt x="269243" y="317661"/>
                  <a:pt x="272479" y="320413"/>
                  <a:pt x="275345" y="322683"/>
                </a:cubicBezTo>
                <a:cubicBezTo>
                  <a:pt x="278173" y="324916"/>
                  <a:pt x="280702" y="326813"/>
                  <a:pt x="283493" y="328562"/>
                </a:cubicBezTo>
                <a:cubicBezTo>
                  <a:pt x="285986" y="330125"/>
                  <a:pt x="288664" y="331539"/>
                  <a:pt x="291865" y="332878"/>
                </a:cubicBezTo>
                <a:cubicBezTo>
                  <a:pt x="295585" y="334478"/>
                  <a:pt x="299567" y="335892"/>
                  <a:pt x="303734" y="337417"/>
                </a:cubicBezTo>
                <a:cubicBezTo>
                  <a:pt x="308719" y="339203"/>
                  <a:pt x="313966" y="341101"/>
                  <a:pt x="318394" y="342961"/>
                </a:cubicBezTo>
                <a:cubicBezTo>
                  <a:pt x="327882" y="346942"/>
                  <a:pt x="336663" y="351742"/>
                  <a:pt x="345852" y="356765"/>
                </a:cubicBezTo>
                <a:lnTo>
                  <a:pt x="346299" y="357026"/>
                </a:lnTo>
                <a:cubicBezTo>
                  <a:pt x="350689" y="359444"/>
                  <a:pt x="355191" y="361900"/>
                  <a:pt x="359322" y="363834"/>
                </a:cubicBezTo>
                <a:cubicBezTo>
                  <a:pt x="363079" y="365620"/>
                  <a:pt x="366688" y="367034"/>
                  <a:pt x="369814" y="367666"/>
                </a:cubicBezTo>
                <a:cubicBezTo>
                  <a:pt x="372196" y="368187"/>
                  <a:pt x="374390" y="368224"/>
                  <a:pt x="376251" y="367927"/>
                </a:cubicBezTo>
                <a:cubicBezTo>
                  <a:pt x="376772" y="367853"/>
                  <a:pt x="377255" y="367740"/>
                  <a:pt x="377702" y="367629"/>
                </a:cubicBezTo>
                <a:cubicBezTo>
                  <a:pt x="376995" y="366959"/>
                  <a:pt x="376102" y="366215"/>
                  <a:pt x="375134" y="365434"/>
                </a:cubicBezTo>
                <a:cubicBezTo>
                  <a:pt x="373237" y="363983"/>
                  <a:pt x="371823" y="362941"/>
                  <a:pt x="370335" y="361900"/>
                </a:cubicBezTo>
                <a:cubicBezTo>
                  <a:pt x="367432" y="359853"/>
                  <a:pt x="364381" y="357658"/>
                  <a:pt x="361592" y="355388"/>
                </a:cubicBezTo>
                <a:cubicBezTo>
                  <a:pt x="360028" y="354086"/>
                  <a:pt x="357536" y="351891"/>
                  <a:pt x="355117" y="349695"/>
                </a:cubicBezTo>
                <a:cubicBezTo>
                  <a:pt x="352662" y="347500"/>
                  <a:pt x="350281" y="345379"/>
                  <a:pt x="348234" y="343853"/>
                </a:cubicBezTo>
                <a:cubicBezTo>
                  <a:pt x="347192" y="343072"/>
                  <a:pt x="345741" y="342142"/>
                  <a:pt x="344252" y="341175"/>
                </a:cubicBezTo>
                <a:cubicBezTo>
                  <a:pt x="341239" y="339241"/>
                  <a:pt x="338262" y="337305"/>
                  <a:pt x="334727" y="333957"/>
                </a:cubicBezTo>
                <a:cubicBezTo>
                  <a:pt x="332086" y="331427"/>
                  <a:pt x="329295" y="328190"/>
                  <a:pt x="326654" y="324543"/>
                </a:cubicBezTo>
                <a:cubicBezTo>
                  <a:pt x="324161" y="321083"/>
                  <a:pt x="321780" y="317251"/>
                  <a:pt x="319770" y="313307"/>
                </a:cubicBezTo>
                <a:cubicBezTo>
                  <a:pt x="317352" y="308656"/>
                  <a:pt x="315306" y="303633"/>
                  <a:pt x="314301" y="298834"/>
                </a:cubicBezTo>
                <a:cubicBezTo>
                  <a:pt x="313222" y="293736"/>
                  <a:pt x="313222" y="288713"/>
                  <a:pt x="314933" y="284136"/>
                </a:cubicBezTo>
                <a:cubicBezTo>
                  <a:pt x="316979" y="278704"/>
                  <a:pt x="320886" y="274947"/>
                  <a:pt x="325426" y="272305"/>
                </a:cubicBezTo>
                <a:cubicBezTo>
                  <a:pt x="329035" y="270220"/>
                  <a:pt x="332942" y="268881"/>
                  <a:pt x="336327" y="268026"/>
                </a:cubicBezTo>
                <a:cubicBezTo>
                  <a:pt x="339714" y="267170"/>
                  <a:pt x="342802" y="266761"/>
                  <a:pt x="345927" y="266724"/>
                </a:cubicBezTo>
                <a:cubicBezTo>
                  <a:pt x="349163" y="266686"/>
                  <a:pt x="352140" y="267058"/>
                  <a:pt x="355116" y="267839"/>
                </a:cubicBezTo>
                <a:cubicBezTo>
                  <a:pt x="358019" y="268584"/>
                  <a:pt x="360995" y="269738"/>
                  <a:pt x="363898" y="271262"/>
                </a:cubicBezTo>
                <a:cubicBezTo>
                  <a:pt x="366540" y="272639"/>
                  <a:pt x="369181" y="274425"/>
                  <a:pt x="371748" y="276546"/>
                </a:cubicBezTo>
                <a:cubicBezTo>
                  <a:pt x="373795" y="278258"/>
                  <a:pt x="375320" y="279745"/>
                  <a:pt x="376957" y="281383"/>
                </a:cubicBezTo>
                <a:cubicBezTo>
                  <a:pt x="379041" y="283430"/>
                  <a:pt x="381348" y="285699"/>
                  <a:pt x="384101" y="287708"/>
                </a:cubicBezTo>
                <a:cubicBezTo>
                  <a:pt x="386148" y="289196"/>
                  <a:pt x="388529" y="290648"/>
                  <a:pt x="390798" y="291801"/>
                </a:cubicBezTo>
                <a:cubicBezTo>
                  <a:pt x="390798" y="290275"/>
                  <a:pt x="390687" y="288267"/>
                  <a:pt x="390501" y="285661"/>
                </a:cubicBezTo>
                <a:cubicBezTo>
                  <a:pt x="390427" y="284806"/>
                  <a:pt x="390427" y="284992"/>
                  <a:pt x="390315" y="283615"/>
                </a:cubicBezTo>
                <a:cubicBezTo>
                  <a:pt x="389831" y="277439"/>
                  <a:pt x="389236" y="269886"/>
                  <a:pt x="390649" y="262668"/>
                </a:cubicBezTo>
                <a:cubicBezTo>
                  <a:pt x="391543" y="258278"/>
                  <a:pt x="393105" y="254371"/>
                  <a:pt x="395301" y="250315"/>
                </a:cubicBezTo>
                <a:cubicBezTo>
                  <a:pt x="397346" y="246595"/>
                  <a:pt x="399505" y="243357"/>
                  <a:pt x="402035" y="239599"/>
                </a:cubicBezTo>
                <a:cubicBezTo>
                  <a:pt x="404416" y="236102"/>
                  <a:pt x="407207" y="231972"/>
                  <a:pt x="410481" y="227321"/>
                </a:cubicBezTo>
                <a:cubicBezTo>
                  <a:pt x="413458" y="223116"/>
                  <a:pt x="416695" y="218651"/>
                  <a:pt x="420118" y="214298"/>
                </a:cubicBezTo>
                <a:cubicBezTo>
                  <a:pt x="423503" y="209982"/>
                  <a:pt x="426815" y="206075"/>
                  <a:pt x="430090" y="202652"/>
                </a:cubicBezTo>
                <a:cubicBezTo>
                  <a:pt x="433512" y="199043"/>
                  <a:pt x="436972" y="195805"/>
                  <a:pt x="440470" y="193053"/>
                </a:cubicBezTo>
                <a:cubicBezTo>
                  <a:pt x="444116" y="190150"/>
                  <a:pt x="447799" y="187732"/>
                  <a:pt x="451892" y="185462"/>
                </a:cubicBezTo>
                <a:cubicBezTo>
                  <a:pt x="455799" y="183305"/>
                  <a:pt x="460077" y="181295"/>
                  <a:pt x="465101" y="179212"/>
                </a:cubicBezTo>
                <a:cubicBezTo>
                  <a:pt x="467184" y="178318"/>
                  <a:pt x="468226" y="177909"/>
                  <a:pt x="469305" y="177463"/>
                </a:cubicBezTo>
                <a:cubicBezTo>
                  <a:pt x="475630" y="174895"/>
                  <a:pt x="482625" y="172031"/>
                  <a:pt x="485341" y="169873"/>
                </a:cubicBezTo>
                <a:cubicBezTo>
                  <a:pt x="484671" y="167975"/>
                  <a:pt x="482997" y="165184"/>
                  <a:pt x="481025" y="161948"/>
                </a:cubicBezTo>
                <a:cubicBezTo>
                  <a:pt x="478643" y="158078"/>
                  <a:pt x="476002" y="153985"/>
                  <a:pt x="473324" y="149893"/>
                </a:cubicBezTo>
                <a:cubicBezTo>
                  <a:pt x="469752" y="144423"/>
                  <a:pt x="466291" y="139326"/>
                  <a:pt x="463278" y="134899"/>
                </a:cubicBezTo>
                <a:lnTo>
                  <a:pt x="462421" y="133671"/>
                </a:lnTo>
                <a:cubicBezTo>
                  <a:pt x="456245" y="124629"/>
                  <a:pt x="450999" y="116965"/>
                  <a:pt x="448208" y="107366"/>
                </a:cubicBezTo>
                <a:cubicBezTo>
                  <a:pt x="446720" y="102268"/>
                  <a:pt x="446087" y="96873"/>
                  <a:pt x="446199" y="92073"/>
                </a:cubicBezTo>
                <a:cubicBezTo>
                  <a:pt x="446311" y="86417"/>
                  <a:pt x="447464" y="81098"/>
                  <a:pt x="449473" y="77265"/>
                </a:cubicBezTo>
                <a:cubicBezTo>
                  <a:pt x="452524" y="71460"/>
                  <a:pt x="456989" y="68484"/>
                  <a:pt x="462496" y="67554"/>
                </a:cubicBezTo>
                <a:cubicBezTo>
                  <a:pt x="466551" y="66846"/>
                  <a:pt x="470719" y="67516"/>
                  <a:pt x="475034" y="68893"/>
                </a:cubicBezTo>
                <a:cubicBezTo>
                  <a:pt x="478383" y="69973"/>
                  <a:pt x="481955" y="71498"/>
                  <a:pt x="485750" y="73507"/>
                </a:cubicBezTo>
                <a:cubicBezTo>
                  <a:pt x="489508" y="75516"/>
                  <a:pt x="493378" y="77823"/>
                  <a:pt x="497433" y="80539"/>
                </a:cubicBezTo>
                <a:lnTo>
                  <a:pt x="497433" y="80576"/>
                </a:lnTo>
                <a:cubicBezTo>
                  <a:pt x="504280" y="85153"/>
                  <a:pt x="511424" y="90510"/>
                  <a:pt x="517488" y="95012"/>
                </a:cubicBezTo>
                <a:cubicBezTo>
                  <a:pt x="522660" y="98882"/>
                  <a:pt x="514103" y="92556"/>
                  <a:pt x="521284" y="97877"/>
                </a:cubicBezTo>
                <a:cubicBezTo>
                  <a:pt x="522399" y="98696"/>
                  <a:pt x="523441" y="99477"/>
                  <a:pt x="524372" y="100110"/>
                </a:cubicBezTo>
                <a:cubicBezTo>
                  <a:pt x="525116" y="98287"/>
                  <a:pt x="525748" y="96203"/>
                  <a:pt x="526195" y="94194"/>
                </a:cubicBezTo>
                <a:cubicBezTo>
                  <a:pt x="527274" y="89394"/>
                  <a:pt x="527423" y="84594"/>
                  <a:pt x="527571" y="79758"/>
                </a:cubicBezTo>
                <a:lnTo>
                  <a:pt x="527646" y="77413"/>
                </a:lnTo>
                <a:cubicBezTo>
                  <a:pt x="527758" y="73693"/>
                  <a:pt x="527944" y="70195"/>
                  <a:pt x="528204" y="66995"/>
                </a:cubicBezTo>
                <a:cubicBezTo>
                  <a:pt x="528539" y="63275"/>
                  <a:pt x="529023" y="59182"/>
                  <a:pt x="529693" y="54493"/>
                </a:cubicBezTo>
                <a:cubicBezTo>
                  <a:pt x="530659" y="48169"/>
                  <a:pt x="532037" y="40653"/>
                  <a:pt x="533562" y="32765"/>
                </a:cubicBezTo>
                <a:cubicBezTo>
                  <a:pt x="509005" y="26217"/>
                  <a:pt x="483220" y="22719"/>
                  <a:pt x="456618" y="22719"/>
                </a:cubicBezTo>
                <a:cubicBezTo>
                  <a:pt x="374353" y="22719"/>
                  <a:pt x="299865" y="56057"/>
                  <a:pt x="245953" y="109970"/>
                </a:cubicBezTo>
                <a:cubicBezTo>
                  <a:pt x="245582" y="110342"/>
                  <a:pt x="245209" y="110714"/>
                  <a:pt x="244874" y="111086"/>
                </a:cubicBezTo>
                <a:close/>
                <a:moveTo>
                  <a:pt x="621886" y="547968"/>
                </a:moveTo>
                <a:lnTo>
                  <a:pt x="497356" y="598271"/>
                </a:lnTo>
                <a:cubicBezTo>
                  <a:pt x="493226" y="587965"/>
                  <a:pt x="484743" y="578514"/>
                  <a:pt x="470790" y="571482"/>
                </a:cubicBezTo>
                <a:cubicBezTo>
                  <a:pt x="439871" y="555892"/>
                  <a:pt x="385735" y="531894"/>
                  <a:pt x="357976" y="519578"/>
                </a:cubicBezTo>
                <a:cubicBezTo>
                  <a:pt x="353325" y="517532"/>
                  <a:pt x="349716" y="515895"/>
                  <a:pt x="343093" y="512918"/>
                </a:cubicBezTo>
                <a:cubicBezTo>
                  <a:pt x="304658" y="495431"/>
                  <a:pt x="300008" y="497366"/>
                  <a:pt x="282074" y="504770"/>
                </a:cubicBezTo>
                <a:lnTo>
                  <a:pt x="280437" y="505440"/>
                </a:lnTo>
                <a:cubicBezTo>
                  <a:pt x="275227" y="507598"/>
                  <a:pt x="258522" y="513812"/>
                  <a:pt x="236830" y="521812"/>
                </a:cubicBezTo>
                <a:cubicBezTo>
                  <a:pt x="212943" y="495730"/>
                  <a:pt x="193671" y="465332"/>
                  <a:pt x="180276" y="431994"/>
                </a:cubicBezTo>
                <a:cubicBezTo>
                  <a:pt x="166472" y="397689"/>
                  <a:pt x="158881" y="360147"/>
                  <a:pt x="158881" y="320780"/>
                </a:cubicBezTo>
                <a:cubicBezTo>
                  <a:pt x="158881" y="250980"/>
                  <a:pt x="182880" y="186763"/>
                  <a:pt x="223101" y="135976"/>
                </a:cubicBezTo>
                <a:cubicBezTo>
                  <a:pt x="223101" y="141557"/>
                  <a:pt x="222878" y="147027"/>
                  <a:pt x="222357" y="152348"/>
                </a:cubicBezTo>
                <a:cubicBezTo>
                  <a:pt x="221687" y="159156"/>
                  <a:pt x="220422" y="165928"/>
                  <a:pt x="218971" y="172291"/>
                </a:cubicBezTo>
                <a:cubicBezTo>
                  <a:pt x="217446" y="178914"/>
                  <a:pt x="215846" y="184718"/>
                  <a:pt x="214395" y="189592"/>
                </a:cubicBezTo>
                <a:lnTo>
                  <a:pt x="213687" y="191974"/>
                </a:lnTo>
                <a:cubicBezTo>
                  <a:pt x="210748" y="201908"/>
                  <a:pt x="208776" y="208717"/>
                  <a:pt x="208999" y="219023"/>
                </a:cubicBezTo>
                <a:cubicBezTo>
                  <a:pt x="209112" y="224343"/>
                  <a:pt x="209893" y="230259"/>
                  <a:pt x="211046" y="236435"/>
                </a:cubicBezTo>
                <a:cubicBezTo>
                  <a:pt x="212200" y="242723"/>
                  <a:pt x="213650" y="248863"/>
                  <a:pt x="215139" y="254704"/>
                </a:cubicBezTo>
                <a:cubicBezTo>
                  <a:pt x="216552" y="260285"/>
                  <a:pt x="218190" y="266238"/>
                  <a:pt x="220013" y="272378"/>
                </a:cubicBezTo>
                <a:cubicBezTo>
                  <a:pt x="221762" y="278331"/>
                  <a:pt x="223548" y="283949"/>
                  <a:pt x="225296" y="289084"/>
                </a:cubicBezTo>
                <a:cubicBezTo>
                  <a:pt x="227119" y="294479"/>
                  <a:pt x="228980" y="299464"/>
                  <a:pt x="231138" y="304227"/>
                </a:cubicBezTo>
                <a:cubicBezTo>
                  <a:pt x="233407" y="309212"/>
                  <a:pt x="236012" y="313937"/>
                  <a:pt x="239323" y="318514"/>
                </a:cubicBezTo>
                <a:cubicBezTo>
                  <a:pt x="242598" y="323016"/>
                  <a:pt x="246355" y="327146"/>
                  <a:pt x="250187" y="330867"/>
                </a:cubicBezTo>
                <a:cubicBezTo>
                  <a:pt x="253797" y="334365"/>
                  <a:pt x="257666" y="337638"/>
                  <a:pt x="261238" y="340504"/>
                </a:cubicBezTo>
                <a:cubicBezTo>
                  <a:pt x="264885" y="343406"/>
                  <a:pt x="268122" y="345824"/>
                  <a:pt x="271433" y="347907"/>
                </a:cubicBezTo>
                <a:cubicBezTo>
                  <a:pt x="275005" y="350140"/>
                  <a:pt x="278689" y="352074"/>
                  <a:pt x="283004" y="353935"/>
                </a:cubicBezTo>
                <a:cubicBezTo>
                  <a:pt x="286688" y="355498"/>
                  <a:pt x="291301" y="357172"/>
                  <a:pt x="296138" y="358883"/>
                </a:cubicBezTo>
                <a:cubicBezTo>
                  <a:pt x="300380" y="360409"/>
                  <a:pt x="304844" y="362009"/>
                  <a:pt x="309756" y="364055"/>
                </a:cubicBezTo>
                <a:cubicBezTo>
                  <a:pt x="318425" y="367701"/>
                  <a:pt x="326573" y="372129"/>
                  <a:pt x="335094" y="376817"/>
                </a:cubicBezTo>
                <a:lnTo>
                  <a:pt x="335541" y="377078"/>
                </a:lnTo>
                <a:cubicBezTo>
                  <a:pt x="340155" y="379607"/>
                  <a:pt x="344917" y="382212"/>
                  <a:pt x="349791" y="384519"/>
                </a:cubicBezTo>
                <a:cubicBezTo>
                  <a:pt x="355037" y="386974"/>
                  <a:pt x="360247" y="389021"/>
                  <a:pt x="365306" y="390062"/>
                </a:cubicBezTo>
                <a:cubicBezTo>
                  <a:pt x="370516" y="391141"/>
                  <a:pt x="375389" y="391216"/>
                  <a:pt x="379668" y="390583"/>
                </a:cubicBezTo>
                <a:cubicBezTo>
                  <a:pt x="385026" y="389802"/>
                  <a:pt x="389714" y="387830"/>
                  <a:pt x="393137" y="385337"/>
                </a:cubicBezTo>
                <a:cubicBezTo>
                  <a:pt x="396970" y="382584"/>
                  <a:pt x="399426" y="379161"/>
                  <a:pt x="400765" y="375439"/>
                </a:cubicBezTo>
                <a:cubicBezTo>
                  <a:pt x="402328" y="371124"/>
                  <a:pt x="402291" y="366696"/>
                  <a:pt x="401025" y="362602"/>
                </a:cubicBezTo>
                <a:cubicBezTo>
                  <a:pt x="399984" y="359217"/>
                  <a:pt x="398161" y="356278"/>
                  <a:pt x="395780" y="353561"/>
                </a:cubicBezTo>
                <a:cubicBezTo>
                  <a:pt x="393881" y="351404"/>
                  <a:pt x="391650" y="349431"/>
                  <a:pt x="389194" y="347534"/>
                </a:cubicBezTo>
                <a:cubicBezTo>
                  <a:pt x="387854" y="346492"/>
                  <a:pt x="385771" y="345004"/>
                  <a:pt x="383575" y="343441"/>
                </a:cubicBezTo>
                <a:cubicBezTo>
                  <a:pt x="381268" y="341804"/>
                  <a:pt x="378850" y="340056"/>
                  <a:pt x="376097" y="337823"/>
                </a:cubicBezTo>
                <a:cubicBezTo>
                  <a:pt x="373566" y="335739"/>
                  <a:pt x="371930" y="334288"/>
                  <a:pt x="370330" y="332837"/>
                </a:cubicBezTo>
                <a:cubicBezTo>
                  <a:pt x="367502" y="330307"/>
                  <a:pt x="364748" y="327851"/>
                  <a:pt x="361958" y="325731"/>
                </a:cubicBezTo>
                <a:cubicBezTo>
                  <a:pt x="359800" y="324094"/>
                  <a:pt x="358200" y="323089"/>
                  <a:pt x="356638" y="322084"/>
                </a:cubicBezTo>
                <a:cubicBezTo>
                  <a:pt x="354516" y="320708"/>
                  <a:pt x="352396" y="319369"/>
                  <a:pt x="350499" y="317545"/>
                </a:cubicBezTo>
                <a:cubicBezTo>
                  <a:pt x="348787" y="315908"/>
                  <a:pt x="346964" y="313788"/>
                  <a:pt x="345215" y="311331"/>
                </a:cubicBezTo>
                <a:cubicBezTo>
                  <a:pt x="343429" y="308839"/>
                  <a:pt x="341680" y="306012"/>
                  <a:pt x="340117" y="302960"/>
                </a:cubicBezTo>
                <a:cubicBezTo>
                  <a:pt x="338554" y="299909"/>
                  <a:pt x="337252" y="296821"/>
                  <a:pt x="336694" y="294217"/>
                </a:cubicBezTo>
                <a:cubicBezTo>
                  <a:pt x="336434" y="293063"/>
                  <a:pt x="336323" y="292281"/>
                  <a:pt x="336360" y="292170"/>
                </a:cubicBezTo>
                <a:cubicBezTo>
                  <a:pt x="336471" y="291910"/>
                  <a:pt x="336546" y="292357"/>
                  <a:pt x="336955" y="292096"/>
                </a:cubicBezTo>
                <a:cubicBezTo>
                  <a:pt x="338369" y="291277"/>
                  <a:pt x="340229" y="290682"/>
                  <a:pt x="341978" y="290235"/>
                </a:cubicBezTo>
                <a:cubicBezTo>
                  <a:pt x="343764" y="289789"/>
                  <a:pt x="345177" y="289566"/>
                  <a:pt x="346293" y="289566"/>
                </a:cubicBezTo>
                <a:cubicBezTo>
                  <a:pt x="347298" y="289566"/>
                  <a:pt x="348303" y="289714"/>
                  <a:pt x="349420" y="289975"/>
                </a:cubicBezTo>
                <a:cubicBezTo>
                  <a:pt x="350684" y="290310"/>
                  <a:pt x="352024" y="290831"/>
                  <a:pt x="353363" y="291537"/>
                </a:cubicBezTo>
                <a:cubicBezTo>
                  <a:pt x="354740" y="292281"/>
                  <a:pt x="356079" y="293138"/>
                  <a:pt x="357270" y="294142"/>
                </a:cubicBezTo>
                <a:cubicBezTo>
                  <a:pt x="358274" y="294961"/>
                  <a:pt x="359614" y="296300"/>
                  <a:pt x="361065" y="297714"/>
                </a:cubicBezTo>
                <a:cubicBezTo>
                  <a:pt x="363744" y="300356"/>
                  <a:pt x="366684" y="303221"/>
                  <a:pt x="370701" y="306197"/>
                </a:cubicBezTo>
                <a:cubicBezTo>
                  <a:pt x="374162" y="308727"/>
                  <a:pt x="378403" y="311220"/>
                  <a:pt x="382496" y="313117"/>
                </a:cubicBezTo>
                <a:cubicBezTo>
                  <a:pt x="386738" y="315053"/>
                  <a:pt x="391091" y="316392"/>
                  <a:pt x="394738" y="316541"/>
                </a:cubicBezTo>
                <a:cubicBezTo>
                  <a:pt x="401397" y="316839"/>
                  <a:pt x="405900" y="314234"/>
                  <a:pt x="409025" y="309992"/>
                </a:cubicBezTo>
                <a:cubicBezTo>
                  <a:pt x="411332" y="306904"/>
                  <a:pt x="412374" y="303518"/>
                  <a:pt x="412932" y="300244"/>
                </a:cubicBezTo>
                <a:cubicBezTo>
                  <a:pt x="413341" y="297974"/>
                  <a:pt x="413528" y="295482"/>
                  <a:pt x="413565" y="292579"/>
                </a:cubicBezTo>
                <a:cubicBezTo>
                  <a:pt x="413602" y="289864"/>
                  <a:pt x="413490" y="287184"/>
                  <a:pt x="413267" y="284171"/>
                </a:cubicBezTo>
                <a:lnTo>
                  <a:pt x="413081" y="281938"/>
                </a:lnTo>
                <a:cubicBezTo>
                  <a:pt x="412708" y="277176"/>
                  <a:pt x="412225" y="271371"/>
                  <a:pt x="413081" y="267241"/>
                </a:cubicBezTo>
                <a:cubicBezTo>
                  <a:pt x="413490" y="265195"/>
                  <a:pt x="414271" y="263298"/>
                  <a:pt x="415351" y="261325"/>
                </a:cubicBezTo>
                <a:cubicBezTo>
                  <a:pt x="416616" y="259056"/>
                  <a:pt x="418624" y="256042"/>
                  <a:pt x="421006" y="252471"/>
                </a:cubicBezTo>
                <a:cubicBezTo>
                  <a:pt x="423574" y="248675"/>
                  <a:pt x="426476" y="244396"/>
                  <a:pt x="429191" y="240527"/>
                </a:cubicBezTo>
                <a:cubicBezTo>
                  <a:pt x="432242" y="236210"/>
                  <a:pt x="435330" y="231932"/>
                  <a:pt x="438121" y="228398"/>
                </a:cubicBezTo>
                <a:cubicBezTo>
                  <a:pt x="440949" y="224788"/>
                  <a:pt x="443777" y="221477"/>
                  <a:pt x="446641" y="218426"/>
                </a:cubicBezTo>
                <a:cubicBezTo>
                  <a:pt x="449321" y="215598"/>
                  <a:pt x="451999" y="213106"/>
                  <a:pt x="454716" y="210947"/>
                </a:cubicBezTo>
                <a:cubicBezTo>
                  <a:pt x="457320" y="208901"/>
                  <a:pt x="459962" y="207153"/>
                  <a:pt x="462938" y="205478"/>
                </a:cubicBezTo>
                <a:cubicBezTo>
                  <a:pt x="466138" y="203729"/>
                  <a:pt x="469673" y="202055"/>
                  <a:pt x="473914" y="200306"/>
                </a:cubicBezTo>
                <a:lnTo>
                  <a:pt x="477970" y="198669"/>
                </a:lnTo>
                <a:cubicBezTo>
                  <a:pt x="487643" y="194725"/>
                  <a:pt x="498396" y="190334"/>
                  <a:pt x="504015" y="183339"/>
                </a:cubicBezTo>
                <a:cubicBezTo>
                  <a:pt x="508852" y="177275"/>
                  <a:pt x="509447" y="170986"/>
                  <a:pt x="507475" y="164103"/>
                </a:cubicBezTo>
                <a:cubicBezTo>
                  <a:pt x="506098" y="159341"/>
                  <a:pt x="503568" y="154914"/>
                  <a:pt x="500592" y="150076"/>
                </a:cubicBezTo>
                <a:cubicBezTo>
                  <a:pt x="498285" y="146318"/>
                  <a:pt x="495494" y="142003"/>
                  <a:pt x="492555" y="137500"/>
                </a:cubicBezTo>
                <a:cubicBezTo>
                  <a:pt x="489392" y="132700"/>
                  <a:pt x="485746" y="127305"/>
                  <a:pt x="482249" y="122133"/>
                </a:cubicBezTo>
                <a:lnTo>
                  <a:pt x="481393" y="120906"/>
                </a:lnTo>
                <a:cubicBezTo>
                  <a:pt x="476295" y="113428"/>
                  <a:pt x="471942" y="107102"/>
                  <a:pt x="470231" y="101112"/>
                </a:cubicBezTo>
                <a:cubicBezTo>
                  <a:pt x="469413" y="98247"/>
                  <a:pt x="469077" y="95270"/>
                  <a:pt x="469114" y="92592"/>
                </a:cubicBezTo>
                <a:cubicBezTo>
                  <a:pt x="469114" y="91996"/>
                  <a:pt x="469152" y="91438"/>
                  <a:pt x="469189" y="90917"/>
                </a:cubicBezTo>
                <a:cubicBezTo>
                  <a:pt x="470975" y="91550"/>
                  <a:pt x="473059" y="92480"/>
                  <a:pt x="475366" y="93745"/>
                </a:cubicBezTo>
                <a:cubicBezTo>
                  <a:pt x="478081" y="95196"/>
                  <a:pt x="481319" y="97168"/>
                  <a:pt x="485002" y="99624"/>
                </a:cubicBezTo>
                <a:lnTo>
                  <a:pt x="485039" y="99624"/>
                </a:lnTo>
                <a:cubicBezTo>
                  <a:pt x="490843" y="103493"/>
                  <a:pt x="498025" y="108851"/>
                  <a:pt x="504052" y="113353"/>
                </a:cubicBezTo>
                <a:cubicBezTo>
                  <a:pt x="504870" y="113949"/>
                  <a:pt x="504535" y="113725"/>
                  <a:pt x="504052" y="113353"/>
                </a:cubicBezTo>
                <a:lnTo>
                  <a:pt x="507958" y="116218"/>
                </a:lnTo>
                <a:cubicBezTo>
                  <a:pt x="511866" y="119120"/>
                  <a:pt x="515139" y="121501"/>
                  <a:pt x="518339" y="122990"/>
                </a:cubicBezTo>
                <a:cubicBezTo>
                  <a:pt x="524180" y="125706"/>
                  <a:pt x="529464" y="126003"/>
                  <a:pt x="535082" y="122692"/>
                </a:cubicBezTo>
                <a:cubicBezTo>
                  <a:pt x="538840" y="120497"/>
                  <a:pt x="541817" y="116738"/>
                  <a:pt x="544049" y="112311"/>
                </a:cubicBezTo>
                <a:cubicBezTo>
                  <a:pt x="546021" y="108442"/>
                  <a:pt x="547583" y="103717"/>
                  <a:pt x="548588" y="99289"/>
                </a:cubicBezTo>
                <a:cubicBezTo>
                  <a:pt x="550151" y="92406"/>
                  <a:pt x="550337" y="86489"/>
                  <a:pt x="550486" y="80499"/>
                </a:cubicBezTo>
                <a:lnTo>
                  <a:pt x="550560" y="78267"/>
                </a:lnTo>
                <a:cubicBezTo>
                  <a:pt x="550634" y="75773"/>
                  <a:pt x="550784" y="72946"/>
                  <a:pt x="551118" y="69113"/>
                </a:cubicBezTo>
                <a:lnTo>
                  <a:pt x="551118" y="69076"/>
                </a:lnTo>
                <a:cubicBezTo>
                  <a:pt x="551379" y="65803"/>
                  <a:pt x="551825" y="62231"/>
                  <a:pt x="552457" y="58063"/>
                </a:cubicBezTo>
                <a:cubicBezTo>
                  <a:pt x="553276" y="52668"/>
                  <a:pt x="554430" y="46380"/>
                  <a:pt x="555695" y="39720"/>
                </a:cubicBezTo>
                <a:cubicBezTo>
                  <a:pt x="573070" y="45822"/>
                  <a:pt x="589702" y="53487"/>
                  <a:pt x="605441" y="62565"/>
                </a:cubicBezTo>
                <a:lnTo>
                  <a:pt x="608529" y="78564"/>
                </a:lnTo>
                <a:lnTo>
                  <a:pt x="611878" y="95977"/>
                </a:lnTo>
                <a:cubicBezTo>
                  <a:pt x="612808" y="100776"/>
                  <a:pt x="613440" y="104311"/>
                  <a:pt x="613924" y="107139"/>
                </a:cubicBezTo>
                <a:cubicBezTo>
                  <a:pt x="614334" y="109669"/>
                  <a:pt x="614631" y="111864"/>
                  <a:pt x="614817" y="114320"/>
                </a:cubicBezTo>
                <a:cubicBezTo>
                  <a:pt x="615040" y="117074"/>
                  <a:pt x="615152" y="119418"/>
                  <a:pt x="615189" y="121688"/>
                </a:cubicBezTo>
                <a:lnTo>
                  <a:pt x="615189" y="130580"/>
                </a:lnTo>
                <a:cubicBezTo>
                  <a:pt x="615189" y="137910"/>
                  <a:pt x="615189" y="146207"/>
                  <a:pt x="618166" y="154914"/>
                </a:cubicBezTo>
                <a:cubicBezTo>
                  <a:pt x="619691" y="159415"/>
                  <a:pt x="621998" y="163731"/>
                  <a:pt x="624863" y="167675"/>
                </a:cubicBezTo>
                <a:cubicBezTo>
                  <a:pt x="627728" y="171619"/>
                  <a:pt x="631151" y="175190"/>
                  <a:pt x="634983" y="178205"/>
                </a:cubicBezTo>
                <a:cubicBezTo>
                  <a:pt x="637625" y="180288"/>
                  <a:pt x="640155" y="181888"/>
                  <a:pt x="642685" y="183488"/>
                </a:cubicBezTo>
                <a:cubicBezTo>
                  <a:pt x="645959" y="185572"/>
                  <a:pt x="649196" y="187618"/>
                  <a:pt x="650871" y="189776"/>
                </a:cubicBezTo>
                <a:cubicBezTo>
                  <a:pt x="652173" y="191451"/>
                  <a:pt x="653140" y="193795"/>
                  <a:pt x="653921" y="196362"/>
                </a:cubicBezTo>
                <a:cubicBezTo>
                  <a:pt x="654926" y="199674"/>
                  <a:pt x="655596" y="203320"/>
                  <a:pt x="656154" y="206780"/>
                </a:cubicBezTo>
                <a:lnTo>
                  <a:pt x="656861" y="211096"/>
                </a:lnTo>
                <a:cubicBezTo>
                  <a:pt x="657866" y="217533"/>
                  <a:pt x="658795" y="223337"/>
                  <a:pt x="660618" y="228992"/>
                </a:cubicBezTo>
                <a:cubicBezTo>
                  <a:pt x="661586" y="232043"/>
                  <a:pt x="662591" y="234463"/>
                  <a:pt x="663595" y="236881"/>
                </a:cubicBezTo>
                <a:cubicBezTo>
                  <a:pt x="664860" y="239895"/>
                  <a:pt x="666126" y="242908"/>
                  <a:pt x="666795" y="245848"/>
                </a:cubicBezTo>
                <a:cubicBezTo>
                  <a:pt x="667391" y="248415"/>
                  <a:pt x="667651" y="251280"/>
                  <a:pt x="667576" y="254368"/>
                </a:cubicBezTo>
                <a:cubicBezTo>
                  <a:pt x="667502" y="257382"/>
                  <a:pt x="667055" y="260545"/>
                  <a:pt x="666237" y="263744"/>
                </a:cubicBezTo>
                <a:cubicBezTo>
                  <a:pt x="665605" y="266200"/>
                  <a:pt x="664377" y="269623"/>
                  <a:pt x="663075" y="273232"/>
                </a:cubicBezTo>
                <a:cubicBezTo>
                  <a:pt x="661065" y="278887"/>
                  <a:pt x="658908" y="284916"/>
                  <a:pt x="657456" y="292282"/>
                </a:cubicBezTo>
                <a:cubicBezTo>
                  <a:pt x="656303" y="298273"/>
                  <a:pt x="655707" y="304970"/>
                  <a:pt x="655410" y="311816"/>
                </a:cubicBezTo>
                <a:cubicBezTo>
                  <a:pt x="655149" y="318179"/>
                  <a:pt x="655224" y="324727"/>
                  <a:pt x="655336" y="330940"/>
                </a:cubicBezTo>
                <a:cubicBezTo>
                  <a:pt x="655447" y="337377"/>
                  <a:pt x="655596" y="343331"/>
                  <a:pt x="655968" y="348540"/>
                </a:cubicBezTo>
                <a:cubicBezTo>
                  <a:pt x="656340" y="354232"/>
                  <a:pt x="656935" y="359665"/>
                  <a:pt x="657903" y="364836"/>
                </a:cubicBezTo>
                <a:cubicBezTo>
                  <a:pt x="658870" y="370007"/>
                  <a:pt x="660210" y="374808"/>
                  <a:pt x="661809" y="379161"/>
                </a:cubicBezTo>
                <a:cubicBezTo>
                  <a:pt x="663595" y="383923"/>
                  <a:pt x="665642" y="388090"/>
                  <a:pt x="667912" y="391588"/>
                </a:cubicBezTo>
                <a:cubicBezTo>
                  <a:pt x="683017" y="414694"/>
                  <a:pt x="677995" y="422991"/>
                  <a:pt x="670143" y="435938"/>
                </a:cubicBezTo>
                <a:cubicBezTo>
                  <a:pt x="667837" y="439733"/>
                  <a:pt x="665344" y="443826"/>
                  <a:pt x="662925" y="448514"/>
                </a:cubicBezTo>
                <a:cubicBezTo>
                  <a:pt x="661475" y="451342"/>
                  <a:pt x="659875" y="454021"/>
                  <a:pt x="658126" y="456960"/>
                </a:cubicBezTo>
                <a:cubicBezTo>
                  <a:pt x="653029" y="465592"/>
                  <a:pt x="646963" y="475824"/>
                  <a:pt x="641978" y="490819"/>
                </a:cubicBezTo>
                <a:cubicBezTo>
                  <a:pt x="640565" y="495097"/>
                  <a:pt x="637885" y="502278"/>
                  <a:pt x="635021" y="510129"/>
                </a:cubicBezTo>
                <a:cubicBezTo>
                  <a:pt x="630630" y="522035"/>
                  <a:pt x="625645" y="535541"/>
                  <a:pt x="621813" y="548080"/>
                </a:cubicBezTo>
                <a:close/>
                <a:moveTo>
                  <a:pt x="636657" y="566348"/>
                </a:moveTo>
                <a:cubicBezTo>
                  <a:pt x="651205" y="560023"/>
                  <a:pt x="662293" y="556860"/>
                  <a:pt x="670888" y="555781"/>
                </a:cubicBezTo>
                <a:cubicBezTo>
                  <a:pt x="671558" y="555744"/>
                  <a:pt x="672190" y="555707"/>
                  <a:pt x="672860" y="555558"/>
                </a:cubicBezTo>
                <a:cubicBezTo>
                  <a:pt x="677362" y="555111"/>
                  <a:pt x="681083" y="555298"/>
                  <a:pt x="684208" y="555893"/>
                </a:cubicBezTo>
                <a:cubicBezTo>
                  <a:pt x="691650" y="557270"/>
                  <a:pt x="695109" y="561585"/>
                  <a:pt x="697193" y="564673"/>
                </a:cubicBezTo>
                <a:cubicBezTo>
                  <a:pt x="706756" y="578850"/>
                  <a:pt x="699128" y="587631"/>
                  <a:pt x="688338" y="594923"/>
                </a:cubicBezTo>
                <a:cubicBezTo>
                  <a:pt x="684283" y="597640"/>
                  <a:pt x="679521" y="600430"/>
                  <a:pt x="674832" y="603109"/>
                </a:cubicBezTo>
                <a:cubicBezTo>
                  <a:pt x="670739" y="605490"/>
                  <a:pt x="666684" y="607834"/>
                  <a:pt x="663000" y="610215"/>
                </a:cubicBezTo>
                <a:cubicBezTo>
                  <a:pt x="651726" y="617471"/>
                  <a:pt x="628546" y="632540"/>
                  <a:pt x="603878" y="648575"/>
                </a:cubicBezTo>
                <a:cubicBezTo>
                  <a:pt x="565852" y="673281"/>
                  <a:pt x="523883" y="700516"/>
                  <a:pt x="499360" y="716181"/>
                </a:cubicBezTo>
                <a:cubicBezTo>
                  <a:pt x="487714" y="723623"/>
                  <a:pt x="479268" y="730022"/>
                  <a:pt x="472124" y="735417"/>
                </a:cubicBezTo>
                <a:cubicBezTo>
                  <a:pt x="455307" y="748178"/>
                  <a:pt x="446786" y="754652"/>
                  <a:pt x="424462" y="749295"/>
                </a:cubicBezTo>
                <a:cubicBezTo>
                  <a:pt x="287283" y="716515"/>
                  <a:pt x="273291" y="724850"/>
                  <a:pt x="234410" y="748067"/>
                </a:cubicBezTo>
                <a:cubicBezTo>
                  <a:pt x="230429" y="750448"/>
                  <a:pt x="226114" y="753015"/>
                  <a:pt x="221276" y="755732"/>
                </a:cubicBezTo>
                <a:lnTo>
                  <a:pt x="144927" y="579557"/>
                </a:lnTo>
                <a:cubicBezTo>
                  <a:pt x="175661" y="568469"/>
                  <a:pt x="211491" y="555448"/>
                  <a:pt x="237424" y="545884"/>
                </a:cubicBezTo>
                <a:cubicBezTo>
                  <a:pt x="262278" y="536731"/>
                  <a:pt x="282370" y="529253"/>
                  <a:pt x="289179" y="526462"/>
                </a:cubicBezTo>
                <a:lnTo>
                  <a:pt x="290816" y="525792"/>
                </a:lnTo>
                <a:cubicBezTo>
                  <a:pt x="301495" y="521364"/>
                  <a:pt x="304248" y="520211"/>
                  <a:pt x="333827" y="533643"/>
                </a:cubicBezTo>
                <a:cubicBezTo>
                  <a:pt x="334758" y="534090"/>
                  <a:pt x="339743" y="536284"/>
                  <a:pt x="348896" y="540303"/>
                </a:cubicBezTo>
                <a:cubicBezTo>
                  <a:pt x="376131" y="552395"/>
                  <a:pt x="429226" y="575947"/>
                  <a:pt x="460624" y="591760"/>
                </a:cubicBezTo>
                <a:cubicBezTo>
                  <a:pt x="472419" y="597713"/>
                  <a:pt x="477441" y="605750"/>
                  <a:pt x="477814" y="613601"/>
                </a:cubicBezTo>
                <a:cubicBezTo>
                  <a:pt x="477814" y="613936"/>
                  <a:pt x="477814" y="614270"/>
                  <a:pt x="477851" y="614605"/>
                </a:cubicBezTo>
                <a:cubicBezTo>
                  <a:pt x="477851" y="618363"/>
                  <a:pt x="476884" y="622196"/>
                  <a:pt x="475135" y="625842"/>
                </a:cubicBezTo>
                <a:cubicBezTo>
                  <a:pt x="473237" y="629861"/>
                  <a:pt x="470484" y="633507"/>
                  <a:pt x="467172" y="636521"/>
                </a:cubicBezTo>
                <a:cubicBezTo>
                  <a:pt x="459248" y="643664"/>
                  <a:pt x="448011" y="647273"/>
                  <a:pt x="436960" y="643032"/>
                </a:cubicBezTo>
                <a:cubicBezTo>
                  <a:pt x="428812" y="639907"/>
                  <a:pt x="404813" y="630307"/>
                  <a:pt x="383903" y="621675"/>
                </a:cubicBezTo>
                <a:cubicBezTo>
                  <a:pt x="370434" y="616093"/>
                  <a:pt x="358267" y="610922"/>
                  <a:pt x="352649" y="608206"/>
                </a:cubicBezTo>
                <a:cubicBezTo>
                  <a:pt x="346994" y="605489"/>
                  <a:pt x="340185" y="607870"/>
                  <a:pt x="337469" y="613526"/>
                </a:cubicBezTo>
                <a:cubicBezTo>
                  <a:pt x="334753" y="619181"/>
                  <a:pt x="337134" y="625991"/>
                  <a:pt x="342789" y="628707"/>
                </a:cubicBezTo>
                <a:cubicBezTo>
                  <a:pt x="348594" y="631534"/>
                  <a:pt x="361244" y="636892"/>
                  <a:pt x="375271" y="642698"/>
                </a:cubicBezTo>
                <a:cubicBezTo>
                  <a:pt x="396330" y="651403"/>
                  <a:pt x="420552" y="661041"/>
                  <a:pt x="428775" y="664240"/>
                </a:cubicBezTo>
                <a:cubicBezTo>
                  <a:pt x="448756" y="671942"/>
                  <a:pt x="468661" y="665802"/>
                  <a:pt x="482428" y="653376"/>
                </a:cubicBezTo>
                <a:cubicBezTo>
                  <a:pt x="488046" y="648315"/>
                  <a:pt x="492622" y="642214"/>
                  <a:pt x="495747" y="635665"/>
                </a:cubicBezTo>
                <a:cubicBezTo>
                  <a:pt x="497869" y="631237"/>
                  <a:pt x="499319" y="626549"/>
                  <a:pt x="500063" y="621713"/>
                </a:cubicBezTo>
                <a:lnTo>
                  <a:pt x="632261" y="568283"/>
                </a:lnTo>
                <a:lnTo>
                  <a:pt x="632745" y="568060"/>
                </a:lnTo>
                <a:cubicBezTo>
                  <a:pt x="633601" y="567688"/>
                  <a:pt x="634419" y="567316"/>
                  <a:pt x="635237" y="566943"/>
                </a:cubicBezTo>
                <a:cubicBezTo>
                  <a:pt x="635758" y="566758"/>
                  <a:pt x="636279" y="566535"/>
                  <a:pt x="636763" y="566274"/>
                </a:cubicBezTo>
                <a:close/>
                <a:moveTo>
                  <a:pt x="631969" y="79678"/>
                </a:moveTo>
                <a:cubicBezTo>
                  <a:pt x="632602" y="82989"/>
                  <a:pt x="633345" y="86897"/>
                  <a:pt x="634276" y="91695"/>
                </a:cubicBezTo>
                <a:cubicBezTo>
                  <a:pt x="635207" y="96532"/>
                  <a:pt x="635876" y="100142"/>
                  <a:pt x="636397" y="103379"/>
                </a:cubicBezTo>
                <a:cubicBezTo>
                  <a:pt x="636993" y="106913"/>
                  <a:pt x="637327" y="109667"/>
                  <a:pt x="637550" y="112345"/>
                </a:cubicBezTo>
                <a:cubicBezTo>
                  <a:pt x="637737" y="114765"/>
                  <a:pt x="637848" y="117779"/>
                  <a:pt x="637922" y="121201"/>
                </a:cubicBezTo>
                <a:cubicBezTo>
                  <a:pt x="638034" y="126447"/>
                  <a:pt x="638034" y="128382"/>
                  <a:pt x="638034" y="130466"/>
                </a:cubicBezTo>
                <a:cubicBezTo>
                  <a:pt x="638034" y="136047"/>
                  <a:pt x="638034" y="142335"/>
                  <a:pt x="639783" y="147395"/>
                </a:cubicBezTo>
                <a:cubicBezTo>
                  <a:pt x="640602" y="149739"/>
                  <a:pt x="641829" y="152046"/>
                  <a:pt x="643392" y="154203"/>
                </a:cubicBezTo>
                <a:cubicBezTo>
                  <a:pt x="645029" y="156436"/>
                  <a:pt x="646963" y="158445"/>
                  <a:pt x="649159" y="160193"/>
                </a:cubicBezTo>
                <a:cubicBezTo>
                  <a:pt x="650833" y="161496"/>
                  <a:pt x="652917" y="162836"/>
                  <a:pt x="654963" y="164138"/>
                </a:cubicBezTo>
                <a:cubicBezTo>
                  <a:pt x="659949" y="167300"/>
                  <a:pt x="664824" y="170389"/>
                  <a:pt x="668954" y="175709"/>
                </a:cubicBezTo>
                <a:cubicBezTo>
                  <a:pt x="672153" y="179839"/>
                  <a:pt x="674312" y="184713"/>
                  <a:pt x="675837" y="189773"/>
                </a:cubicBezTo>
                <a:cubicBezTo>
                  <a:pt x="677140" y="194163"/>
                  <a:pt x="677995" y="198666"/>
                  <a:pt x="678702" y="202944"/>
                </a:cubicBezTo>
                <a:lnTo>
                  <a:pt x="679408" y="207447"/>
                </a:lnTo>
                <a:cubicBezTo>
                  <a:pt x="680302" y="212953"/>
                  <a:pt x="681083" y="217940"/>
                  <a:pt x="682385" y="221957"/>
                </a:cubicBezTo>
                <a:cubicBezTo>
                  <a:pt x="682943" y="223743"/>
                  <a:pt x="683837" y="225901"/>
                  <a:pt x="684766" y="228059"/>
                </a:cubicBezTo>
                <a:cubicBezTo>
                  <a:pt x="686366" y="231891"/>
                  <a:pt x="687967" y="235724"/>
                  <a:pt x="689120" y="240783"/>
                </a:cubicBezTo>
                <a:cubicBezTo>
                  <a:pt x="690087" y="245099"/>
                  <a:pt x="690571" y="249862"/>
                  <a:pt x="690422" y="254922"/>
                </a:cubicBezTo>
                <a:cubicBezTo>
                  <a:pt x="690311" y="259536"/>
                  <a:pt x="689640" y="264373"/>
                  <a:pt x="688375" y="269284"/>
                </a:cubicBezTo>
                <a:cubicBezTo>
                  <a:pt x="687260" y="273711"/>
                  <a:pt x="685994" y="277172"/>
                  <a:pt x="684692" y="280855"/>
                </a:cubicBezTo>
                <a:cubicBezTo>
                  <a:pt x="682943" y="285766"/>
                  <a:pt x="681046" y="291013"/>
                  <a:pt x="679967" y="296593"/>
                </a:cubicBezTo>
                <a:cubicBezTo>
                  <a:pt x="679000" y="301542"/>
                  <a:pt x="678516" y="307012"/>
                  <a:pt x="678292" y="312555"/>
                </a:cubicBezTo>
                <a:cubicBezTo>
                  <a:pt x="678069" y="318620"/>
                  <a:pt x="678106" y="324722"/>
                  <a:pt x="678218" y="330526"/>
                </a:cubicBezTo>
                <a:cubicBezTo>
                  <a:pt x="678330" y="336107"/>
                  <a:pt x="678479" y="341539"/>
                  <a:pt x="678850" y="347046"/>
                </a:cubicBezTo>
                <a:cubicBezTo>
                  <a:pt x="679186" y="352032"/>
                  <a:pt x="679669" y="356608"/>
                  <a:pt x="680413" y="360664"/>
                </a:cubicBezTo>
                <a:cubicBezTo>
                  <a:pt x="681120" y="364533"/>
                  <a:pt x="682088" y="368068"/>
                  <a:pt x="683241" y="371157"/>
                </a:cubicBezTo>
                <a:cubicBezTo>
                  <a:pt x="684358" y="374171"/>
                  <a:pt x="685697" y="376812"/>
                  <a:pt x="687110" y="379045"/>
                </a:cubicBezTo>
                <a:cubicBezTo>
                  <a:pt x="710067" y="414131"/>
                  <a:pt x="702142" y="427191"/>
                  <a:pt x="689790" y="447617"/>
                </a:cubicBezTo>
                <a:cubicBezTo>
                  <a:pt x="687706" y="451040"/>
                  <a:pt x="685474" y="454761"/>
                  <a:pt x="683278" y="458965"/>
                </a:cubicBezTo>
                <a:cubicBezTo>
                  <a:pt x="681752" y="461904"/>
                  <a:pt x="679892" y="465067"/>
                  <a:pt x="677846" y="468490"/>
                </a:cubicBezTo>
                <a:cubicBezTo>
                  <a:pt x="673232" y="476303"/>
                  <a:pt x="667800" y="485494"/>
                  <a:pt x="663670" y="497883"/>
                </a:cubicBezTo>
                <a:cubicBezTo>
                  <a:pt x="661438" y="504580"/>
                  <a:pt x="659093" y="510943"/>
                  <a:pt x="656526" y="517938"/>
                </a:cubicBezTo>
                <a:cubicBezTo>
                  <a:pt x="654257" y="524152"/>
                  <a:pt x="651801" y="530775"/>
                  <a:pt x="649457" y="537472"/>
                </a:cubicBezTo>
                <a:cubicBezTo>
                  <a:pt x="655262" y="535723"/>
                  <a:pt x="660545" y="534533"/>
                  <a:pt x="665345" y="533751"/>
                </a:cubicBezTo>
                <a:cubicBezTo>
                  <a:pt x="693064" y="506590"/>
                  <a:pt x="715537" y="474072"/>
                  <a:pt x="731015" y="437873"/>
                </a:cubicBezTo>
                <a:cubicBezTo>
                  <a:pt x="746344" y="401968"/>
                  <a:pt x="754865" y="362417"/>
                  <a:pt x="754865" y="320820"/>
                </a:cubicBezTo>
                <a:cubicBezTo>
                  <a:pt x="754865" y="238556"/>
                  <a:pt x="721527" y="164067"/>
                  <a:pt x="667614" y="110156"/>
                </a:cubicBezTo>
                <a:cubicBezTo>
                  <a:pt x="656601" y="99143"/>
                  <a:pt x="644695" y="88947"/>
                  <a:pt x="632043" y="79758"/>
                </a:cubicBezTo>
                <a:close/>
                <a:moveTo>
                  <a:pt x="600939" y="421016"/>
                </a:moveTo>
                <a:lnTo>
                  <a:pt x="600976" y="421016"/>
                </a:lnTo>
                <a:close/>
                <a:moveTo>
                  <a:pt x="482286" y="533496"/>
                </a:moveTo>
                <a:cubicBezTo>
                  <a:pt x="484555" y="531673"/>
                  <a:pt x="487085" y="529032"/>
                  <a:pt x="489690" y="525981"/>
                </a:cubicBezTo>
                <a:cubicBezTo>
                  <a:pt x="491215" y="524158"/>
                  <a:pt x="493076" y="521814"/>
                  <a:pt x="494936" y="519433"/>
                </a:cubicBezTo>
                <a:cubicBezTo>
                  <a:pt x="499847" y="513181"/>
                  <a:pt x="504833" y="506857"/>
                  <a:pt x="510824" y="502168"/>
                </a:cubicBezTo>
                <a:cubicBezTo>
                  <a:pt x="517670" y="496848"/>
                  <a:pt x="524441" y="494652"/>
                  <a:pt x="531548" y="492346"/>
                </a:cubicBezTo>
                <a:cubicBezTo>
                  <a:pt x="532813" y="491937"/>
                  <a:pt x="534079" y="491527"/>
                  <a:pt x="536720" y="490598"/>
                </a:cubicBezTo>
                <a:cubicBezTo>
                  <a:pt x="540441" y="489258"/>
                  <a:pt x="544161" y="487695"/>
                  <a:pt x="547957" y="485724"/>
                </a:cubicBezTo>
                <a:cubicBezTo>
                  <a:pt x="552013" y="483677"/>
                  <a:pt x="556217" y="481221"/>
                  <a:pt x="560718" y="478319"/>
                </a:cubicBezTo>
                <a:cubicBezTo>
                  <a:pt x="565778" y="475045"/>
                  <a:pt x="571174" y="471212"/>
                  <a:pt x="575750" y="467417"/>
                </a:cubicBezTo>
                <a:cubicBezTo>
                  <a:pt x="579247" y="464515"/>
                  <a:pt x="582261" y="461614"/>
                  <a:pt x="584196" y="459046"/>
                </a:cubicBezTo>
                <a:cubicBezTo>
                  <a:pt x="586428" y="456107"/>
                  <a:pt x="587135" y="453093"/>
                  <a:pt x="587805" y="450265"/>
                </a:cubicBezTo>
                <a:cubicBezTo>
                  <a:pt x="588326" y="448070"/>
                  <a:pt x="588809" y="445949"/>
                  <a:pt x="589777" y="443419"/>
                </a:cubicBezTo>
                <a:cubicBezTo>
                  <a:pt x="591302" y="439363"/>
                  <a:pt x="593461" y="435940"/>
                  <a:pt x="595656" y="432481"/>
                </a:cubicBezTo>
                <a:cubicBezTo>
                  <a:pt x="597070" y="430248"/>
                  <a:pt x="598520" y="427978"/>
                  <a:pt x="599488" y="425821"/>
                </a:cubicBezTo>
                <a:cubicBezTo>
                  <a:pt x="600306" y="424035"/>
                  <a:pt x="600790" y="422360"/>
                  <a:pt x="600790" y="421058"/>
                </a:cubicBezTo>
                <a:cubicBezTo>
                  <a:pt x="600790" y="420984"/>
                  <a:pt x="600864" y="421021"/>
                  <a:pt x="600901" y="421058"/>
                </a:cubicBezTo>
                <a:lnTo>
                  <a:pt x="600939" y="421058"/>
                </a:lnTo>
                <a:lnTo>
                  <a:pt x="600901" y="421021"/>
                </a:lnTo>
                <a:lnTo>
                  <a:pt x="600901" y="420984"/>
                </a:lnTo>
                <a:cubicBezTo>
                  <a:pt x="600380" y="420389"/>
                  <a:pt x="598818" y="419644"/>
                  <a:pt x="596921" y="418900"/>
                </a:cubicBezTo>
                <a:cubicBezTo>
                  <a:pt x="593870" y="417709"/>
                  <a:pt x="590595" y="416817"/>
                  <a:pt x="587656" y="416072"/>
                </a:cubicBezTo>
                <a:lnTo>
                  <a:pt x="587656" y="416109"/>
                </a:lnTo>
                <a:lnTo>
                  <a:pt x="585721" y="415626"/>
                </a:lnTo>
                <a:cubicBezTo>
                  <a:pt x="579396" y="413989"/>
                  <a:pt x="574448" y="412761"/>
                  <a:pt x="569016" y="410045"/>
                </a:cubicBezTo>
                <a:cubicBezTo>
                  <a:pt x="565778" y="408407"/>
                  <a:pt x="562690" y="406398"/>
                  <a:pt x="559825" y="403906"/>
                </a:cubicBezTo>
                <a:cubicBezTo>
                  <a:pt x="557184" y="401599"/>
                  <a:pt x="554728" y="398845"/>
                  <a:pt x="552533" y="395646"/>
                </a:cubicBezTo>
                <a:cubicBezTo>
                  <a:pt x="550970" y="393339"/>
                  <a:pt x="549966" y="391553"/>
                  <a:pt x="548961" y="389767"/>
                </a:cubicBezTo>
                <a:cubicBezTo>
                  <a:pt x="547584" y="387311"/>
                  <a:pt x="546208" y="384893"/>
                  <a:pt x="545389" y="384260"/>
                </a:cubicBezTo>
                <a:cubicBezTo>
                  <a:pt x="544793" y="383814"/>
                  <a:pt x="542412" y="383367"/>
                  <a:pt x="539547" y="382810"/>
                </a:cubicBezTo>
                <a:cubicBezTo>
                  <a:pt x="537464" y="382437"/>
                  <a:pt x="535231" y="381991"/>
                  <a:pt x="532181" y="381210"/>
                </a:cubicBezTo>
                <a:cubicBezTo>
                  <a:pt x="528088" y="380168"/>
                  <a:pt x="524814" y="379088"/>
                  <a:pt x="521353" y="377935"/>
                </a:cubicBezTo>
                <a:cubicBezTo>
                  <a:pt x="516479" y="376336"/>
                  <a:pt x="511270" y="374587"/>
                  <a:pt x="506656" y="373656"/>
                </a:cubicBezTo>
                <a:cubicBezTo>
                  <a:pt x="502749" y="372838"/>
                  <a:pt x="498954" y="372428"/>
                  <a:pt x="495271" y="372391"/>
                </a:cubicBezTo>
                <a:cubicBezTo>
                  <a:pt x="491588" y="372354"/>
                  <a:pt x="487829" y="372727"/>
                  <a:pt x="484072" y="373471"/>
                </a:cubicBezTo>
                <a:cubicBezTo>
                  <a:pt x="480351" y="374214"/>
                  <a:pt x="476928" y="375256"/>
                  <a:pt x="473914" y="376559"/>
                </a:cubicBezTo>
                <a:cubicBezTo>
                  <a:pt x="470975" y="377823"/>
                  <a:pt x="468296" y="379349"/>
                  <a:pt x="466064" y="381098"/>
                </a:cubicBezTo>
                <a:cubicBezTo>
                  <a:pt x="461785" y="384409"/>
                  <a:pt x="458547" y="389097"/>
                  <a:pt x="455683" y="393264"/>
                </a:cubicBezTo>
                <a:lnTo>
                  <a:pt x="455199" y="393971"/>
                </a:lnTo>
                <a:cubicBezTo>
                  <a:pt x="454306" y="395273"/>
                  <a:pt x="454678" y="394678"/>
                  <a:pt x="453265" y="396761"/>
                </a:cubicBezTo>
                <a:cubicBezTo>
                  <a:pt x="450772" y="400333"/>
                  <a:pt x="448540" y="403533"/>
                  <a:pt x="446455" y="407068"/>
                </a:cubicBezTo>
                <a:lnTo>
                  <a:pt x="446455" y="407105"/>
                </a:lnTo>
                <a:cubicBezTo>
                  <a:pt x="445339" y="409003"/>
                  <a:pt x="444335" y="410974"/>
                  <a:pt x="443516" y="412909"/>
                </a:cubicBezTo>
                <a:cubicBezTo>
                  <a:pt x="442772" y="414769"/>
                  <a:pt x="442177" y="416667"/>
                  <a:pt x="441843" y="418639"/>
                </a:cubicBezTo>
                <a:cubicBezTo>
                  <a:pt x="441544" y="420425"/>
                  <a:pt x="441470" y="422359"/>
                  <a:pt x="441730" y="424332"/>
                </a:cubicBezTo>
                <a:cubicBezTo>
                  <a:pt x="442028" y="426229"/>
                  <a:pt x="442698" y="428201"/>
                  <a:pt x="443926" y="430360"/>
                </a:cubicBezTo>
                <a:cubicBezTo>
                  <a:pt x="445265" y="432628"/>
                  <a:pt x="447275" y="435122"/>
                  <a:pt x="449544" y="437578"/>
                </a:cubicBezTo>
                <a:cubicBezTo>
                  <a:pt x="452595" y="440851"/>
                  <a:pt x="456167" y="444052"/>
                  <a:pt x="459405" y="446693"/>
                </a:cubicBezTo>
                <a:cubicBezTo>
                  <a:pt x="460855" y="447884"/>
                  <a:pt x="461860" y="448665"/>
                  <a:pt x="462790" y="449410"/>
                </a:cubicBezTo>
                <a:cubicBezTo>
                  <a:pt x="468372" y="453800"/>
                  <a:pt x="472947" y="457409"/>
                  <a:pt x="477189" y="464628"/>
                </a:cubicBezTo>
                <a:cubicBezTo>
                  <a:pt x="479607" y="468721"/>
                  <a:pt x="481617" y="473780"/>
                  <a:pt x="483068" y="478952"/>
                </a:cubicBezTo>
                <a:cubicBezTo>
                  <a:pt x="484519" y="484161"/>
                  <a:pt x="485449" y="489668"/>
                  <a:pt x="485673" y="494728"/>
                </a:cubicBezTo>
                <a:cubicBezTo>
                  <a:pt x="486081" y="503285"/>
                  <a:pt x="484556" y="509833"/>
                  <a:pt x="483179" y="515899"/>
                </a:cubicBezTo>
                <a:cubicBezTo>
                  <a:pt x="483105" y="516233"/>
                  <a:pt x="483031" y="516568"/>
                  <a:pt x="482584" y="518614"/>
                </a:cubicBezTo>
                <a:cubicBezTo>
                  <a:pt x="481988" y="521257"/>
                  <a:pt x="481543" y="523749"/>
                  <a:pt x="481431" y="525945"/>
                </a:cubicBezTo>
                <a:cubicBezTo>
                  <a:pt x="481319" y="527916"/>
                  <a:pt x="481393" y="529814"/>
                  <a:pt x="481803" y="531637"/>
                </a:cubicBezTo>
                <a:cubicBezTo>
                  <a:pt x="481951" y="532307"/>
                  <a:pt x="482138" y="532939"/>
                  <a:pt x="482361" y="533534"/>
                </a:cubicBezTo>
                <a:close/>
                <a:moveTo>
                  <a:pt x="495866" y="551765"/>
                </a:moveTo>
                <a:cubicBezTo>
                  <a:pt x="499624" y="548863"/>
                  <a:pt x="503420" y="544957"/>
                  <a:pt x="507066" y="540677"/>
                </a:cubicBezTo>
                <a:cubicBezTo>
                  <a:pt x="509224" y="538110"/>
                  <a:pt x="511047" y="535803"/>
                  <a:pt x="512870" y="533496"/>
                </a:cubicBezTo>
                <a:cubicBezTo>
                  <a:pt x="516926" y="528362"/>
                  <a:pt x="521019" y="523153"/>
                  <a:pt x="524851" y="520176"/>
                </a:cubicBezTo>
                <a:cubicBezTo>
                  <a:pt x="528683" y="517200"/>
                  <a:pt x="533483" y="515638"/>
                  <a:pt x="538543" y="514038"/>
                </a:cubicBezTo>
                <a:cubicBezTo>
                  <a:pt x="540887" y="513294"/>
                  <a:pt x="543306" y="512512"/>
                  <a:pt x="544422" y="512103"/>
                </a:cubicBezTo>
                <a:cubicBezTo>
                  <a:pt x="548812" y="510540"/>
                  <a:pt x="553352" y="508568"/>
                  <a:pt x="558263" y="506076"/>
                </a:cubicBezTo>
                <a:cubicBezTo>
                  <a:pt x="562951" y="503694"/>
                  <a:pt x="567862" y="500829"/>
                  <a:pt x="573183" y="497406"/>
                </a:cubicBezTo>
                <a:cubicBezTo>
                  <a:pt x="578801" y="493760"/>
                  <a:pt x="584940" y="489407"/>
                  <a:pt x="590373" y="484867"/>
                </a:cubicBezTo>
                <a:cubicBezTo>
                  <a:pt x="595246" y="480812"/>
                  <a:pt x="599525" y="476681"/>
                  <a:pt x="602465" y="472738"/>
                </a:cubicBezTo>
                <a:cubicBezTo>
                  <a:pt x="607599" y="465967"/>
                  <a:pt x="608864" y="460497"/>
                  <a:pt x="610055" y="455400"/>
                </a:cubicBezTo>
                <a:cubicBezTo>
                  <a:pt x="610389" y="453875"/>
                  <a:pt x="610762" y="452423"/>
                  <a:pt x="611133" y="451381"/>
                </a:cubicBezTo>
                <a:cubicBezTo>
                  <a:pt x="611841" y="449447"/>
                  <a:pt x="613403" y="447028"/>
                  <a:pt x="614966" y="444536"/>
                </a:cubicBezTo>
                <a:cubicBezTo>
                  <a:pt x="616826" y="441559"/>
                  <a:pt x="618761" y="438508"/>
                  <a:pt x="620287" y="435122"/>
                </a:cubicBezTo>
                <a:cubicBezTo>
                  <a:pt x="622370" y="430545"/>
                  <a:pt x="623635" y="425486"/>
                  <a:pt x="623523" y="420574"/>
                </a:cubicBezTo>
                <a:cubicBezTo>
                  <a:pt x="623412" y="415254"/>
                  <a:pt x="621775" y="410231"/>
                  <a:pt x="618128" y="406027"/>
                </a:cubicBezTo>
                <a:lnTo>
                  <a:pt x="618091" y="406064"/>
                </a:lnTo>
                <a:cubicBezTo>
                  <a:pt x="614742" y="402232"/>
                  <a:pt x="610129" y="399627"/>
                  <a:pt x="605217" y="397655"/>
                </a:cubicBezTo>
                <a:cubicBezTo>
                  <a:pt x="601385" y="396167"/>
                  <a:pt x="597069" y="395014"/>
                  <a:pt x="593274" y="394009"/>
                </a:cubicBezTo>
                <a:lnTo>
                  <a:pt x="593274" y="393972"/>
                </a:lnTo>
                <a:lnTo>
                  <a:pt x="591339" y="393488"/>
                </a:lnTo>
                <a:cubicBezTo>
                  <a:pt x="586130" y="392149"/>
                  <a:pt x="582074" y="391144"/>
                  <a:pt x="579173" y="389693"/>
                </a:cubicBezTo>
                <a:cubicBezTo>
                  <a:pt x="577647" y="388949"/>
                  <a:pt x="576159" y="387945"/>
                  <a:pt x="574819" y="386754"/>
                </a:cubicBezTo>
                <a:cubicBezTo>
                  <a:pt x="573517" y="385638"/>
                  <a:pt x="572364" y="384336"/>
                  <a:pt x="571360" y="382884"/>
                </a:cubicBezTo>
                <a:cubicBezTo>
                  <a:pt x="570764" y="381992"/>
                  <a:pt x="569797" y="380280"/>
                  <a:pt x="568866" y="378605"/>
                </a:cubicBezTo>
                <a:cubicBezTo>
                  <a:pt x="566336" y="374103"/>
                  <a:pt x="563843" y="369639"/>
                  <a:pt x="559230" y="366141"/>
                </a:cubicBezTo>
                <a:cubicBezTo>
                  <a:pt x="554318" y="362421"/>
                  <a:pt x="549556" y="361527"/>
                  <a:pt x="543751" y="360411"/>
                </a:cubicBezTo>
                <a:cubicBezTo>
                  <a:pt x="541743" y="360039"/>
                  <a:pt x="539547" y="359630"/>
                  <a:pt x="537798" y="359183"/>
                </a:cubicBezTo>
                <a:cubicBezTo>
                  <a:pt x="535678" y="358625"/>
                  <a:pt x="532181" y="357471"/>
                  <a:pt x="528497" y="356281"/>
                </a:cubicBezTo>
                <a:cubicBezTo>
                  <a:pt x="523214" y="354532"/>
                  <a:pt x="517559" y="352672"/>
                  <a:pt x="511307" y="351370"/>
                </a:cubicBezTo>
                <a:cubicBezTo>
                  <a:pt x="506024" y="350290"/>
                  <a:pt x="500703" y="349695"/>
                  <a:pt x="495345" y="349658"/>
                </a:cubicBezTo>
                <a:cubicBezTo>
                  <a:pt x="489876" y="349621"/>
                  <a:pt x="484593" y="350105"/>
                  <a:pt x="479570" y="351110"/>
                </a:cubicBezTo>
                <a:cubicBezTo>
                  <a:pt x="474584" y="352114"/>
                  <a:pt x="469598" y="353677"/>
                  <a:pt x="464873" y="355723"/>
                </a:cubicBezTo>
                <a:cubicBezTo>
                  <a:pt x="460148" y="357769"/>
                  <a:pt x="455795" y="360262"/>
                  <a:pt x="452111" y="363127"/>
                </a:cubicBezTo>
                <a:cubicBezTo>
                  <a:pt x="445042" y="368597"/>
                  <a:pt x="440726" y="374848"/>
                  <a:pt x="436893" y="380354"/>
                </a:cubicBezTo>
                <a:lnTo>
                  <a:pt x="436409" y="381061"/>
                </a:lnTo>
                <a:cubicBezTo>
                  <a:pt x="434214" y="384260"/>
                  <a:pt x="434735" y="383479"/>
                  <a:pt x="434549" y="383778"/>
                </a:cubicBezTo>
                <a:cubicBezTo>
                  <a:pt x="431647" y="387945"/>
                  <a:pt x="429006" y="391702"/>
                  <a:pt x="426699" y="395647"/>
                </a:cubicBezTo>
                <a:lnTo>
                  <a:pt x="426662" y="395647"/>
                </a:lnTo>
                <a:cubicBezTo>
                  <a:pt x="425099" y="398325"/>
                  <a:pt x="423611" y="401227"/>
                  <a:pt x="422308" y="404390"/>
                </a:cubicBezTo>
                <a:cubicBezTo>
                  <a:pt x="421006" y="407627"/>
                  <a:pt x="419926" y="411125"/>
                  <a:pt x="419294" y="414919"/>
                </a:cubicBezTo>
                <a:cubicBezTo>
                  <a:pt x="418624" y="418901"/>
                  <a:pt x="418439" y="423142"/>
                  <a:pt x="419108" y="427644"/>
                </a:cubicBezTo>
                <a:cubicBezTo>
                  <a:pt x="419778" y="432221"/>
                  <a:pt x="421341" y="436946"/>
                  <a:pt x="424131" y="441746"/>
                </a:cubicBezTo>
                <a:cubicBezTo>
                  <a:pt x="426401" y="445653"/>
                  <a:pt x="429451" y="449485"/>
                  <a:pt x="432763" y="453057"/>
                </a:cubicBezTo>
                <a:cubicBezTo>
                  <a:pt x="436707" y="457298"/>
                  <a:pt x="441023" y="461205"/>
                  <a:pt x="444855" y="464330"/>
                </a:cubicBezTo>
                <a:cubicBezTo>
                  <a:pt x="445897" y="465187"/>
                  <a:pt x="447274" y="466266"/>
                  <a:pt x="448613" y="467307"/>
                </a:cubicBezTo>
                <a:cubicBezTo>
                  <a:pt x="452409" y="470284"/>
                  <a:pt x="455534" y="472739"/>
                  <a:pt x="457505" y="476088"/>
                </a:cubicBezTo>
                <a:cubicBezTo>
                  <a:pt x="458882" y="478432"/>
                  <a:pt x="460110" y="481594"/>
                  <a:pt x="461077" y="484981"/>
                </a:cubicBezTo>
                <a:cubicBezTo>
                  <a:pt x="462082" y="488627"/>
                  <a:pt x="462752" y="492347"/>
                  <a:pt x="462900" y="495659"/>
                </a:cubicBezTo>
                <a:cubicBezTo>
                  <a:pt x="463161" y="501128"/>
                  <a:pt x="462008" y="506115"/>
                  <a:pt x="460929" y="510765"/>
                </a:cubicBezTo>
                <a:lnTo>
                  <a:pt x="460222" y="513779"/>
                </a:lnTo>
                <a:cubicBezTo>
                  <a:pt x="459440" y="517276"/>
                  <a:pt x="458845" y="520774"/>
                  <a:pt x="458585" y="524494"/>
                </a:cubicBezTo>
                <a:cubicBezTo>
                  <a:pt x="458324" y="528438"/>
                  <a:pt x="458547" y="532419"/>
                  <a:pt x="459477" y="536586"/>
                </a:cubicBezTo>
                <a:cubicBezTo>
                  <a:pt x="460556" y="541349"/>
                  <a:pt x="462640" y="546334"/>
                  <a:pt x="465654" y="550093"/>
                </a:cubicBezTo>
                <a:cubicBezTo>
                  <a:pt x="469189" y="554558"/>
                  <a:pt x="473988" y="557572"/>
                  <a:pt x="480016" y="557794"/>
                </a:cubicBezTo>
                <a:cubicBezTo>
                  <a:pt x="485411" y="558017"/>
                  <a:pt x="490731" y="555711"/>
                  <a:pt x="495829" y="55176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51" name="Group 150">
            <a:extLst>
              <a:ext uri="{FF2B5EF4-FFF2-40B4-BE49-F238E27FC236}">
                <a16:creationId xmlns:a16="http://schemas.microsoft.com/office/drawing/2014/main" id="{0FBC0300-BC35-C870-BC52-D5A44840E289}"/>
              </a:ext>
            </a:extLst>
          </p:cNvPr>
          <p:cNvGrpSpPr/>
          <p:nvPr/>
        </p:nvGrpSpPr>
        <p:grpSpPr>
          <a:xfrm>
            <a:off x="3560418" y="3471384"/>
            <a:ext cx="423500" cy="423500"/>
            <a:chOff x="3241167" y="-1274776"/>
            <a:chExt cx="857250" cy="857250"/>
          </a:xfrm>
          <a:solidFill>
            <a:schemeClr val="accent3"/>
          </a:solidFill>
        </p:grpSpPr>
        <p:sp>
          <p:nvSpPr>
            <p:cNvPr id="152" name="Freeform: Shape 151">
              <a:extLst>
                <a:ext uri="{FF2B5EF4-FFF2-40B4-BE49-F238E27FC236}">
                  <a16:creationId xmlns:a16="http://schemas.microsoft.com/office/drawing/2014/main" id="{F29DE86F-064B-B97B-F1BC-26592ED845CE}"/>
                </a:ext>
              </a:extLst>
            </p:cNvPr>
            <p:cNvSpPr/>
            <p:nvPr/>
          </p:nvSpPr>
          <p:spPr>
            <a:xfrm>
              <a:off x="3557961" y="-1074694"/>
              <a:ext cx="100040" cy="333468"/>
            </a:xfrm>
            <a:custGeom>
              <a:avLst/>
              <a:gdLst>
                <a:gd name="connsiteX0" fmla="*/ 0 w 100040"/>
                <a:gd name="connsiteY0" fmla="*/ 0 h 333468"/>
                <a:gd name="connsiteX1" fmla="*/ 100040 w 100040"/>
                <a:gd name="connsiteY1" fmla="*/ 0 h 333468"/>
                <a:gd name="connsiteX2" fmla="*/ 100040 w 100040"/>
                <a:gd name="connsiteY2" fmla="*/ 333468 h 333468"/>
                <a:gd name="connsiteX3" fmla="*/ 0 w 100040"/>
                <a:gd name="connsiteY3" fmla="*/ 333468 h 333468"/>
              </a:gdLst>
              <a:ahLst/>
              <a:cxnLst>
                <a:cxn ang="0">
                  <a:pos x="connsiteX0" y="connsiteY0"/>
                </a:cxn>
                <a:cxn ang="0">
                  <a:pos x="connsiteX1" y="connsiteY1"/>
                </a:cxn>
                <a:cxn ang="0">
                  <a:pos x="connsiteX2" y="connsiteY2"/>
                </a:cxn>
                <a:cxn ang="0">
                  <a:pos x="connsiteX3" y="connsiteY3"/>
                </a:cxn>
              </a:cxnLst>
              <a:rect l="l" t="t" r="r" b="b"/>
              <a:pathLst>
                <a:path w="100040" h="333468">
                  <a:moveTo>
                    <a:pt x="0" y="0"/>
                  </a:moveTo>
                  <a:lnTo>
                    <a:pt x="100040" y="0"/>
                  </a:lnTo>
                  <a:lnTo>
                    <a:pt x="100040" y="333468"/>
                  </a:lnTo>
                  <a:lnTo>
                    <a:pt x="0" y="3334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3" name="Freeform: Shape 152">
              <a:extLst>
                <a:ext uri="{FF2B5EF4-FFF2-40B4-BE49-F238E27FC236}">
                  <a16:creationId xmlns:a16="http://schemas.microsoft.com/office/drawing/2014/main" id="{C6761BC5-FBE3-F400-8D4C-8BF0077B2B95}"/>
                </a:ext>
              </a:extLst>
            </p:cNvPr>
            <p:cNvSpPr/>
            <p:nvPr/>
          </p:nvSpPr>
          <p:spPr>
            <a:xfrm>
              <a:off x="3708022" y="-974654"/>
              <a:ext cx="100040" cy="233427"/>
            </a:xfrm>
            <a:custGeom>
              <a:avLst/>
              <a:gdLst>
                <a:gd name="connsiteX0" fmla="*/ 0 w 100040"/>
                <a:gd name="connsiteY0" fmla="*/ 0 h 233427"/>
                <a:gd name="connsiteX1" fmla="*/ 100040 w 100040"/>
                <a:gd name="connsiteY1" fmla="*/ 0 h 233427"/>
                <a:gd name="connsiteX2" fmla="*/ 100040 w 100040"/>
                <a:gd name="connsiteY2" fmla="*/ 233427 h 233427"/>
                <a:gd name="connsiteX3" fmla="*/ 0 w 100040"/>
                <a:gd name="connsiteY3" fmla="*/ 233427 h 233427"/>
              </a:gdLst>
              <a:ahLst/>
              <a:cxnLst>
                <a:cxn ang="0">
                  <a:pos x="connsiteX0" y="connsiteY0"/>
                </a:cxn>
                <a:cxn ang="0">
                  <a:pos x="connsiteX1" y="connsiteY1"/>
                </a:cxn>
                <a:cxn ang="0">
                  <a:pos x="connsiteX2" y="connsiteY2"/>
                </a:cxn>
                <a:cxn ang="0">
                  <a:pos x="connsiteX3" y="connsiteY3"/>
                </a:cxn>
              </a:cxnLst>
              <a:rect l="l" t="t" r="r" b="b"/>
              <a:pathLst>
                <a:path w="100040" h="233427">
                  <a:moveTo>
                    <a:pt x="0" y="0"/>
                  </a:moveTo>
                  <a:lnTo>
                    <a:pt x="100040" y="0"/>
                  </a:lnTo>
                  <a:lnTo>
                    <a:pt x="100040" y="233427"/>
                  </a:lnTo>
                  <a:lnTo>
                    <a:pt x="0" y="23342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4" name="Freeform: Shape 153">
              <a:extLst>
                <a:ext uri="{FF2B5EF4-FFF2-40B4-BE49-F238E27FC236}">
                  <a16:creationId xmlns:a16="http://schemas.microsoft.com/office/drawing/2014/main" id="{A118CDD6-D3B7-1150-A15A-85D44B22DCAB}"/>
                </a:ext>
              </a:extLst>
            </p:cNvPr>
            <p:cNvSpPr/>
            <p:nvPr/>
          </p:nvSpPr>
          <p:spPr>
            <a:xfrm>
              <a:off x="3407901" y="-874614"/>
              <a:ext cx="100040" cy="133387"/>
            </a:xfrm>
            <a:custGeom>
              <a:avLst/>
              <a:gdLst>
                <a:gd name="connsiteX0" fmla="*/ 0 w 100040"/>
                <a:gd name="connsiteY0" fmla="*/ 0 h 133387"/>
                <a:gd name="connsiteX1" fmla="*/ 100040 w 100040"/>
                <a:gd name="connsiteY1" fmla="*/ 0 h 133387"/>
                <a:gd name="connsiteX2" fmla="*/ 100040 w 100040"/>
                <a:gd name="connsiteY2" fmla="*/ 133387 h 133387"/>
                <a:gd name="connsiteX3" fmla="*/ 0 w 100040"/>
                <a:gd name="connsiteY3" fmla="*/ 133387 h 133387"/>
              </a:gdLst>
              <a:ahLst/>
              <a:cxnLst>
                <a:cxn ang="0">
                  <a:pos x="connsiteX0" y="connsiteY0"/>
                </a:cxn>
                <a:cxn ang="0">
                  <a:pos x="connsiteX1" y="connsiteY1"/>
                </a:cxn>
                <a:cxn ang="0">
                  <a:pos x="connsiteX2" y="connsiteY2"/>
                </a:cxn>
                <a:cxn ang="0">
                  <a:pos x="connsiteX3" y="connsiteY3"/>
                </a:cxn>
              </a:cxnLst>
              <a:rect l="l" t="t" r="r" b="b"/>
              <a:pathLst>
                <a:path w="100040" h="133387">
                  <a:moveTo>
                    <a:pt x="0" y="0"/>
                  </a:moveTo>
                  <a:lnTo>
                    <a:pt x="100040" y="0"/>
                  </a:lnTo>
                  <a:lnTo>
                    <a:pt x="100040" y="133387"/>
                  </a:lnTo>
                  <a:lnTo>
                    <a:pt x="0" y="1333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5" name="Freeform: Shape 154">
              <a:extLst>
                <a:ext uri="{FF2B5EF4-FFF2-40B4-BE49-F238E27FC236}">
                  <a16:creationId xmlns:a16="http://schemas.microsoft.com/office/drawing/2014/main" id="{0167AF22-A76A-2522-AB34-9769149868EA}"/>
                </a:ext>
              </a:extLst>
            </p:cNvPr>
            <p:cNvSpPr/>
            <p:nvPr/>
          </p:nvSpPr>
          <p:spPr>
            <a:xfrm>
              <a:off x="3241167" y="-1274776"/>
              <a:ext cx="857250" cy="857250"/>
            </a:xfrm>
            <a:custGeom>
              <a:avLst/>
              <a:gdLst>
                <a:gd name="connsiteX0" fmla="*/ 733630 w 857250"/>
                <a:gd name="connsiteY0" fmla="*/ 366814 h 857250"/>
                <a:gd name="connsiteX1" fmla="*/ 366814 w 857250"/>
                <a:gd name="connsiteY1" fmla="*/ 0 h 857250"/>
                <a:gd name="connsiteX2" fmla="*/ 0 w 857250"/>
                <a:gd name="connsiteY2" fmla="*/ 366814 h 857250"/>
                <a:gd name="connsiteX3" fmla="*/ 366814 w 857250"/>
                <a:gd name="connsiteY3" fmla="*/ 733630 h 857250"/>
                <a:gd name="connsiteX4" fmla="*/ 601489 w 857250"/>
                <a:gd name="connsiteY4" fmla="*/ 648644 h 857250"/>
                <a:gd name="connsiteX5" fmla="*/ 810095 w 857250"/>
                <a:gd name="connsiteY5" fmla="*/ 857250 h 857250"/>
                <a:gd name="connsiteX6" fmla="*/ 857250 w 857250"/>
                <a:gd name="connsiteY6" fmla="*/ 810095 h 857250"/>
                <a:gd name="connsiteX7" fmla="*/ 648649 w 857250"/>
                <a:gd name="connsiteY7" fmla="*/ 601489 h 857250"/>
                <a:gd name="connsiteX8" fmla="*/ 733630 w 857250"/>
                <a:gd name="connsiteY8" fmla="*/ 366814 h 857250"/>
                <a:gd name="connsiteX9" fmla="*/ 366814 w 857250"/>
                <a:gd name="connsiteY9" fmla="*/ 666936 h 857250"/>
                <a:gd name="connsiteX10" fmla="*/ 66694 w 857250"/>
                <a:gd name="connsiteY10" fmla="*/ 366814 h 857250"/>
                <a:gd name="connsiteX11" fmla="*/ 366814 w 857250"/>
                <a:gd name="connsiteY11" fmla="*/ 66694 h 857250"/>
                <a:gd name="connsiteX12" fmla="*/ 666940 w 857250"/>
                <a:gd name="connsiteY12" fmla="*/ 366814 h 857250"/>
                <a:gd name="connsiteX13" fmla="*/ 366814 w 857250"/>
                <a:gd name="connsiteY13" fmla="*/ 666936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0" h="857250">
                  <a:moveTo>
                    <a:pt x="733630" y="366814"/>
                  </a:moveTo>
                  <a:cubicBezTo>
                    <a:pt x="733630" y="164227"/>
                    <a:pt x="569403" y="0"/>
                    <a:pt x="366814" y="0"/>
                  </a:cubicBezTo>
                  <a:cubicBezTo>
                    <a:pt x="164227" y="0"/>
                    <a:pt x="0" y="164227"/>
                    <a:pt x="0" y="366814"/>
                  </a:cubicBezTo>
                  <a:cubicBezTo>
                    <a:pt x="0" y="569403"/>
                    <a:pt x="164227" y="733630"/>
                    <a:pt x="366814" y="733630"/>
                  </a:cubicBezTo>
                  <a:cubicBezTo>
                    <a:pt x="456103" y="733630"/>
                    <a:pt x="537883" y="701673"/>
                    <a:pt x="601489" y="648644"/>
                  </a:cubicBezTo>
                  <a:lnTo>
                    <a:pt x="810095" y="857250"/>
                  </a:lnTo>
                  <a:lnTo>
                    <a:pt x="857250" y="810095"/>
                  </a:lnTo>
                  <a:lnTo>
                    <a:pt x="648649" y="601489"/>
                  </a:lnTo>
                  <a:cubicBezTo>
                    <a:pt x="701673" y="537883"/>
                    <a:pt x="733630" y="456103"/>
                    <a:pt x="733630" y="366814"/>
                  </a:cubicBezTo>
                  <a:close/>
                  <a:moveTo>
                    <a:pt x="366814" y="666936"/>
                  </a:moveTo>
                  <a:cubicBezTo>
                    <a:pt x="201327" y="666936"/>
                    <a:pt x="66694" y="532303"/>
                    <a:pt x="66694" y="366814"/>
                  </a:cubicBezTo>
                  <a:cubicBezTo>
                    <a:pt x="66694" y="201327"/>
                    <a:pt x="201327" y="66694"/>
                    <a:pt x="366814" y="66694"/>
                  </a:cubicBezTo>
                  <a:cubicBezTo>
                    <a:pt x="532303" y="66694"/>
                    <a:pt x="666940" y="201327"/>
                    <a:pt x="666940" y="366814"/>
                  </a:cubicBezTo>
                  <a:cubicBezTo>
                    <a:pt x="666940" y="532303"/>
                    <a:pt x="532303" y="666936"/>
                    <a:pt x="366814" y="66693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56" name="Freeform: Shape 155">
            <a:extLst>
              <a:ext uri="{FF2B5EF4-FFF2-40B4-BE49-F238E27FC236}">
                <a16:creationId xmlns:a16="http://schemas.microsoft.com/office/drawing/2014/main" id="{0308C954-DBDF-A713-5FDD-AEDA16DA8EE4}"/>
              </a:ext>
            </a:extLst>
          </p:cNvPr>
          <p:cNvSpPr/>
          <p:nvPr/>
        </p:nvSpPr>
        <p:spPr>
          <a:xfrm>
            <a:off x="5146748" y="3471384"/>
            <a:ext cx="469528" cy="423500"/>
          </a:xfrm>
          <a:custGeom>
            <a:avLst/>
            <a:gdLst>
              <a:gd name="connsiteX0" fmla="*/ 140256 w 857268"/>
              <a:gd name="connsiteY0" fmla="*/ 700040 h 773229"/>
              <a:gd name="connsiteX1" fmla="*/ 229857 w 857268"/>
              <a:gd name="connsiteY1" fmla="*/ 531390 h 773229"/>
              <a:gd name="connsiteX2" fmla="*/ 225857 w 857268"/>
              <a:gd name="connsiteY2" fmla="*/ 524132 h 773229"/>
              <a:gd name="connsiteX3" fmla="*/ 45530 w 857268"/>
              <a:gd name="connsiteY3" fmla="*/ 524132 h 773229"/>
              <a:gd name="connsiteX4" fmla="*/ 41529 w 857268"/>
              <a:gd name="connsiteY4" fmla="*/ 531390 h 773229"/>
              <a:gd name="connsiteX5" fmla="*/ 131131 w 857268"/>
              <a:gd name="connsiteY5" fmla="*/ 700040 h 773229"/>
              <a:gd name="connsiteX6" fmla="*/ 140265 w 857268"/>
              <a:gd name="connsiteY6" fmla="*/ 700040 h 773229"/>
              <a:gd name="connsiteX7" fmla="*/ 58731 w 857268"/>
              <a:gd name="connsiteY7" fmla="*/ 536153 h 773229"/>
              <a:gd name="connsiteX8" fmla="*/ 212655 w 857268"/>
              <a:gd name="connsiteY8" fmla="*/ 536153 h 773229"/>
              <a:gd name="connsiteX9" fmla="*/ 135693 w 857268"/>
              <a:gd name="connsiteY9" fmla="*/ 682523 h 773229"/>
              <a:gd name="connsiteX10" fmla="*/ 58731 w 857268"/>
              <a:gd name="connsiteY10" fmla="*/ 536153 h 773229"/>
              <a:gd name="connsiteX11" fmla="*/ 184842 w 857268"/>
              <a:gd name="connsiteY11" fmla="*/ 565995 h 773229"/>
              <a:gd name="connsiteX12" fmla="*/ 132340 w 857268"/>
              <a:gd name="connsiteY12" fmla="*/ 627831 h 773229"/>
              <a:gd name="connsiteX13" fmla="*/ 126083 w 857268"/>
              <a:gd name="connsiteY13" fmla="*/ 630850 h 773229"/>
              <a:gd name="connsiteX14" fmla="*/ 125806 w 857268"/>
              <a:gd name="connsiteY14" fmla="*/ 630850 h 773229"/>
              <a:gd name="connsiteX15" fmla="*/ 119644 w 857268"/>
              <a:gd name="connsiteY15" fmla="*/ 628231 h 773229"/>
              <a:gd name="connsiteX16" fmla="*/ 86973 w 857268"/>
              <a:gd name="connsiteY16" fmla="*/ 594389 h 773229"/>
              <a:gd name="connsiteX17" fmla="*/ 87041 w 857268"/>
              <a:gd name="connsiteY17" fmla="*/ 582265 h 773229"/>
              <a:gd name="connsiteX18" fmla="*/ 99164 w 857268"/>
              <a:gd name="connsiteY18" fmla="*/ 582333 h 773229"/>
              <a:gd name="connsiteX19" fmla="*/ 99308 w 857268"/>
              <a:gd name="connsiteY19" fmla="*/ 582482 h 773229"/>
              <a:gd name="connsiteX20" fmla="*/ 125406 w 857268"/>
              <a:gd name="connsiteY20" fmla="*/ 609505 h 773229"/>
              <a:gd name="connsiteX21" fmla="*/ 171783 w 857268"/>
              <a:gd name="connsiteY21" fmla="*/ 554879 h 773229"/>
              <a:gd name="connsiteX22" fmla="*/ 183855 w 857268"/>
              <a:gd name="connsiteY22" fmla="*/ 553761 h 773229"/>
              <a:gd name="connsiteX23" fmla="*/ 184974 w 857268"/>
              <a:gd name="connsiteY23" fmla="*/ 565832 h 773229"/>
              <a:gd name="connsiteX24" fmla="*/ 184852 w 857268"/>
              <a:gd name="connsiteY24" fmla="*/ 565976 h 773229"/>
              <a:gd name="connsiteX25" fmla="*/ 440312 w 857268"/>
              <a:gd name="connsiteY25" fmla="*/ 182137 h 773229"/>
              <a:gd name="connsiteX26" fmla="*/ 454152 w 857268"/>
              <a:gd name="connsiteY26" fmla="*/ 182137 h 773229"/>
              <a:gd name="connsiteX27" fmla="*/ 455657 w 857268"/>
              <a:gd name="connsiteY27" fmla="*/ 185766 h 773229"/>
              <a:gd name="connsiteX28" fmla="*/ 445875 w 857268"/>
              <a:gd name="connsiteY28" fmla="*/ 195548 h 773229"/>
              <a:gd name="connsiteX29" fmla="*/ 445875 w 857268"/>
              <a:gd name="connsiteY29" fmla="*/ 216913 h 773229"/>
              <a:gd name="connsiteX30" fmla="*/ 467011 w 857268"/>
              <a:gd name="connsiteY30" fmla="*/ 238020 h 773229"/>
              <a:gd name="connsiteX31" fmla="*/ 488375 w 857268"/>
              <a:gd name="connsiteY31" fmla="*/ 238020 h 773229"/>
              <a:gd name="connsiteX32" fmla="*/ 498158 w 857268"/>
              <a:gd name="connsiteY32" fmla="*/ 228267 h 773229"/>
              <a:gd name="connsiteX33" fmla="*/ 501787 w 857268"/>
              <a:gd name="connsiteY33" fmla="*/ 229772 h 773229"/>
              <a:gd name="connsiteX34" fmla="*/ 501787 w 857268"/>
              <a:gd name="connsiteY34" fmla="*/ 243602 h 773229"/>
              <a:gd name="connsiteX35" fmla="*/ 516893 w 857268"/>
              <a:gd name="connsiteY35" fmla="*/ 258709 h 773229"/>
              <a:gd name="connsiteX36" fmla="*/ 546783 w 857268"/>
              <a:gd name="connsiteY36" fmla="*/ 258709 h 773229"/>
              <a:gd name="connsiteX37" fmla="*/ 561889 w 857268"/>
              <a:gd name="connsiteY37" fmla="*/ 243602 h 773229"/>
              <a:gd name="connsiteX38" fmla="*/ 561889 w 857268"/>
              <a:gd name="connsiteY38" fmla="*/ 229772 h 773229"/>
              <a:gd name="connsiteX39" fmla="*/ 565518 w 857268"/>
              <a:gd name="connsiteY39" fmla="*/ 228267 h 773229"/>
              <a:gd name="connsiteX40" fmla="*/ 575310 w 857268"/>
              <a:gd name="connsiteY40" fmla="*/ 238020 h 773229"/>
              <a:gd name="connsiteX41" fmla="*/ 596675 w 857268"/>
              <a:gd name="connsiteY41" fmla="*/ 238020 h 773229"/>
              <a:gd name="connsiteX42" fmla="*/ 617811 w 857268"/>
              <a:gd name="connsiteY42" fmla="*/ 216884 h 773229"/>
              <a:gd name="connsiteX43" fmla="*/ 617811 w 857268"/>
              <a:gd name="connsiteY43" fmla="*/ 195510 h 773229"/>
              <a:gd name="connsiteX44" fmla="*/ 608029 w 857268"/>
              <a:gd name="connsiteY44" fmla="*/ 185728 h 773229"/>
              <a:gd name="connsiteX45" fmla="*/ 609533 w 857268"/>
              <a:gd name="connsiteY45" fmla="*/ 182099 h 773229"/>
              <a:gd name="connsiteX46" fmla="*/ 623364 w 857268"/>
              <a:gd name="connsiteY46" fmla="*/ 182099 h 773229"/>
              <a:gd name="connsiteX47" fmla="*/ 638470 w 857268"/>
              <a:gd name="connsiteY47" fmla="*/ 166992 h 773229"/>
              <a:gd name="connsiteX48" fmla="*/ 638470 w 857268"/>
              <a:gd name="connsiteY48" fmla="*/ 137141 h 773229"/>
              <a:gd name="connsiteX49" fmla="*/ 623364 w 857268"/>
              <a:gd name="connsiteY49" fmla="*/ 122034 h 773229"/>
              <a:gd name="connsiteX50" fmla="*/ 609533 w 857268"/>
              <a:gd name="connsiteY50" fmla="*/ 122034 h 773229"/>
              <a:gd name="connsiteX51" fmla="*/ 608029 w 857268"/>
              <a:gd name="connsiteY51" fmla="*/ 118405 h 773229"/>
              <a:gd name="connsiteX52" fmla="*/ 617811 w 857268"/>
              <a:gd name="connsiteY52" fmla="*/ 108623 h 773229"/>
              <a:gd name="connsiteX53" fmla="*/ 617811 w 857268"/>
              <a:gd name="connsiteY53" fmla="*/ 87249 h 773229"/>
              <a:gd name="connsiteX54" fmla="*/ 596675 w 857268"/>
              <a:gd name="connsiteY54" fmla="*/ 66113 h 773229"/>
              <a:gd name="connsiteX55" fmla="*/ 575310 w 857268"/>
              <a:gd name="connsiteY55" fmla="*/ 66113 h 773229"/>
              <a:gd name="connsiteX56" fmla="*/ 565528 w 857268"/>
              <a:gd name="connsiteY56" fmla="*/ 75905 h 773229"/>
              <a:gd name="connsiteX57" fmla="*/ 561899 w 857268"/>
              <a:gd name="connsiteY57" fmla="*/ 74400 h 773229"/>
              <a:gd name="connsiteX58" fmla="*/ 561899 w 857268"/>
              <a:gd name="connsiteY58" fmla="*/ 60560 h 773229"/>
              <a:gd name="connsiteX59" fmla="*/ 546792 w 857268"/>
              <a:gd name="connsiteY59" fmla="*/ 45453 h 773229"/>
              <a:gd name="connsiteX60" fmla="*/ 516903 w 857268"/>
              <a:gd name="connsiteY60" fmla="*/ 45453 h 773229"/>
              <a:gd name="connsiteX61" fmla="*/ 501796 w 857268"/>
              <a:gd name="connsiteY61" fmla="*/ 60560 h 773229"/>
              <a:gd name="connsiteX62" fmla="*/ 501796 w 857268"/>
              <a:gd name="connsiteY62" fmla="*/ 74390 h 773229"/>
              <a:gd name="connsiteX63" fmla="*/ 498167 w 857268"/>
              <a:gd name="connsiteY63" fmla="*/ 75895 h 773229"/>
              <a:gd name="connsiteX64" fmla="*/ 488385 w 857268"/>
              <a:gd name="connsiteY64" fmla="*/ 66113 h 773229"/>
              <a:gd name="connsiteX65" fmla="*/ 467011 w 857268"/>
              <a:gd name="connsiteY65" fmla="*/ 66113 h 773229"/>
              <a:gd name="connsiteX66" fmla="*/ 445875 w 857268"/>
              <a:gd name="connsiteY66" fmla="*/ 87249 h 773229"/>
              <a:gd name="connsiteX67" fmla="*/ 445875 w 857268"/>
              <a:gd name="connsiteY67" fmla="*/ 108614 h 773229"/>
              <a:gd name="connsiteX68" fmla="*/ 455657 w 857268"/>
              <a:gd name="connsiteY68" fmla="*/ 118396 h 773229"/>
              <a:gd name="connsiteX69" fmla="*/ 454152 w 857268"/>
              <a:gd name="connsiteY69" fmla="*/ 122025 h 773229"/>
              <a:gd name="connsiteX70" fmla="*/ 440312 w 857268"/>
              <a:gd name="connsiteY70" fmla="*/ 122025 h 773229"/>
              <a:gd name="connsiteX71" fmla="*/ 425206 w 857268"/>
              <a:gd name="connsiteY71" fmla="*/ 137131 h 773229"/>
              <a:gd name="connsiteX72" fmla="*/ 425206 w 857268"/>
              <a:gd name="connsiteY72" fmla="*/ 167021 h 773229"/>
              <a:gd name="connsiteX73" fmla="*/ 440312 w 857268"/>
              <a:gd name="connsiteY73" fmla="*/ 182137 h 773229"/>
              <a:gd name="connsiteX74" fmla="*/ 442351 w 857268"/>
              <a:gd name="connsiteY74" fmla="*/ 139179 h 773229"/>
              <a:gd name="connsiteX75" fmla="*/ 460267 w 857268"/>
              <a:gd name="connsiteY75" fmla="*/ 139179 h 773229"/>
              <a:gd name="connsiteX76" fmla="*/ 468478 w 857268"/>
              <a:gd name="connsiteY76" fmla="*/ 133074 h 773229"/>
              <a:gd name="connsiteX77" fmla="*/ 473593 w 857268"/>
              <a:gd name="connsiteY77" fmla="*/ 120739 h 773229"/>
              <a:gd name="connsiteX78" fmla="*/ 472107 w 857268"/>
              <a:gd name="connsiteY78" fmla="*/ 110604 h 773229"/>
              <a:gd name="connsiteX79" fmla="*/ 459439 w 857268"/>
              <a:gd name="connsiteY79" fmla="*/ 97936 h 773229"/>
              <a:gd name="connsiteX80" fmla="*/ 477698 w 857268"/>
              <a:gd name="connsiteY80" fmla="*/ 79686 h 773229"/>
              <a:gd name="connsiteX81" fmla="*/ 490366 w 857268"/>
              <a:gd name="connsiteY81" fmla="*/ 92354 h 773229"/>
              <a:gd name="connsiteX82" fmla="*/ 500501 w 857268"/>
              <a:gd name="connsiteY82" fmla="*/ 93840 h 773229"/>
              <a:gd name="connsiteX83" fmla="*/ 512826 w 857268"/>
              <a:gd name="connsiteY83" fmla="*/ 88725 h 773229"/>
              <a:gd name="connsiteX84" fmla="*/ 518941 w 857268"/>
              <a:gd name="connsiteY84" fmla="*/ 80515 h 773229"/>
              <a:gd name="connsiteX85" fmla="*/ 518941 w 857268"/>
              <a:gd name="connsiteY85" fmla="*/ 62598 h 773229"/>
              <a:gd name="connsiteX86" fmla="*/ 544763 w 857268"/>
              <a:gd name="connsiteY86" fmla="*/ 62598 h 773229"/>
              <a:gd name="connsiteX87" fmla="*/ 544763 w 857268"/>
              <a:gd name="connsiteY87" fmla="*/ 80515 h 773229"/>
              <a:gd name="connsiteX88" fmla="*/ 550879 w 857268"/>
              <a:gd name="connsiteY88" fmla="*/ 88725 h 773229"/>
              <a:gd name="connsiteX89" fmla="*/ 563204 w 857268"/>
              <a:gd name="connsiteY89" fmla="*/ 93840 h 773229"/>
              <a:gd name="connsiteX90" fmla="*/ 573338 w 857268"/>
              <a:gd name="connsiteY90" fmla="*/ 92354 h 773229"/>
              <a:gd name="connsiteX91" fmla="*/ 586016 w 857268"/>
              <a:gd name="connsiteY91" fmla="*/ 79686 h 773229"/>
              <a:gd name="connsiteX92" fmla="*/ 604266 w 857268"/>
              <a:gd name="connsiteY92" fmla="*/ 97936 h 773229"/>
              <a:gd name="connsiteX93" fmla="*/ 591598 w 857268"/>
              <a:gd name="connsiteY93" fmla="*/ 110604 h 773229"/>
              <a:gd name="connsiteX94" fmla="*/ 590112 w 857268"/>
              <a:gd name="connsiteY94" fmla="*/ 120739 h 773229"/>
              <a:gd name="connsiteX95" fmla="*/ 595227 w 857268"/>
              <a:gd name="connsiteY95" fmla="*/ 133064 h 773229"/>
              <a:gd name="connsiteX96" fmla="*/ 603437 w 857268"/>
              <a:gd name="connsiteY96" fmla="*/ 139170 h 773229"/>
              <a:gd name="connsiteX97" fmla="*/ 621354 w 857268"/>
              <a:gd name="connsiteY97" fmla="*/ 139170 h 773229"/>
              <a:gd name="connsiteX98" fmla="*/ 621354 w 857268"/>
              <a:gd name="connsiteY98" fmla="*/ 164983 h 773229"/>
              <a:gd name="connsiteX99" fmla="*/ 603418 w 857268"/>
              <a:gd name="connsiteY99" fmla="*/ 164983 h 773229"/>
              <a:gd name="connsiteX100" fmla="*/ 595208 w 857268"/>
              <a:gd name="connsiteY100" fmla="*/ 171098 h 773229"/>
              <a:gd name="connsiteX101" fmla="*/ 590093 w 857268"/>
              <a:gd name="connsiteY101" fmla="*/ 183432 h 773229"/>
              <a:gd name="connsiteX102" fmla="*/ 591579 w 857268"/>
              <a:gd name="connsiteY102" fmla="*/ 193558 h 773229"/>
              <a:gd name="connsiteX103" fmla="*/ 604247 w 857268"/>
              <a:gd name="connsiteY103" fmla="*/ 206226 h 773229"/>
              <a:gd name="connsiteX104" fmla="*/ 585997 w 857268"/>
              <a:gd name="connsiteY104" fmla="*/ 224495 h 773229"/>
              <a:gd name="connsiteX105" fmla="*/ 573329 w 857268"/>
              <a:gd name="connsiteY105" fmla="*/ 211826 h 773229"/>
              <a:gd name="connsiteX106" fmla="*/ 563194 w 857268"/>
              <a:gd name="connsiteY106" fmla="*/ 210341 h 773229"/>
              <a:gd name="connsiteX107" fmla="*/ 550869 w 857268"/>
              <a:gd name="connsiteY107" fmla="*/ 215455 h 773229"/>
              <a:gd name="connsiteX108" fmla="*/ 544754 w 857268"/>
              <a:gd name="connsiteY108" fmla="*/ 223666 h 773229"/>
              <a:gd name="connsiteX109" fmla="*/ 544754 w 857268"/>
              <a:gd name="connsiteY109" fmla="*/ 241583 h 773229"/>
              <a:gd name="connsiteX110" fmla="*/ 518932 w 857268"/>
              <a:gd name="connsiteY110" fmla="*/ 241583 h 773229"/>
              <a:gd name="connsiteX111" fmla="*/ 518932 w 857268"/>
              <a:gd name="connsiteY111" fmla="*/ 223657 h 773229"/>
              <a:gd name="connsiteX112" fmla="*/ 512817 w 857268"/>
              <a:gd name="connsiteY112" fmla="*/ 215446 h 773229"/>
              <a:gd name="connsiteX113" fmla="*/ 500491 w 857268"/>
              <a:gd name="connsiteY113" fmla="*/ 210331 h 773229"/>
              <a:gd name="connsiteX114" fmla="*/ 490357 w 857268"/>
              <a:gd name="connsiteY114" fmla="*/ 211817 h 773229"/>
              <a:gd name="connsiteX115" fmla="*/ 477679 w 857268"/>
              <a:gd name="connsiteY115" fmla="*/ 224485 h 773229"/>
              <a:gd name="connsiteX116" fmla="*/ 459419 w 857268"/>
              <a:gd name="connsiteY116" fmla="*/ 206235 h 773229"/>
              <a:gd name="connsiteX117" fmla="*/ 472088 w 857268"/>
              <a:gd name="connsiteY117" fmla="*/ 193567 h 773229"/>
              <a:gd name="connsiteX118" fmla="*/ 473574 w 857268"/>
              <a:gd name="connsiteY118" fmla="*/ 183432 h 773229"/>
              <a:gd name="connsiteX119" fmla="*/ 468459 w 857268"/>
              <a:gd name="connsiteY119" fmla="*/ 171098 h 773229"/>
              <a:gd name="connsiteX120" fmla="*/ 460248 w 857268"/>
              <a:gd name="connsiteY120" fmla="*/ 164992 h 773229"/>
              <a:gd name="connsiteX121" fmla="*/ 442351 w 857268"/>
              <a:gd name="connsiteY121" fmla="*/ 164992 h 773229"/>
              <a:gd name="connsiteX122" fmla="*/ 531886 w 857268"/>
              <a:gd name="connsiteY122" fmla="*/ 212703 h 773229"/>
              <a:gd name="connsiteX123" fmla="*/ 592503 w 857268"/>
              <a:gd name="connsiteY123" fmla="*/ 152086 h 773229"/>
              <a:gd name="connsiteX124" fmla="*/ 531886 w 857268"/>
              <a:gd name="connsiteY124" fmla="*/ 91469 h 773229"/>
              <a:gd name="connsiteX125" fmla="*/ 471269 w 857268"/>
              <a:gd name="connsiteY125" fmla="*/ 152086 h 773229"/>
              <a:gd name="connsiteX126" fmla="*/ 531848 w 857268"/>
              <a:gd name="connsiteY126" fmla="*/ 212703 h 773229"/>
              <a:gd name="connsiteX127" fmla="*/ 531886 w 857268"/>
              <a:gd name="connsiteY127" fmla="*/ 108614 h 773229"/>
              <a:gd name="connsiteX128" fmla="*/ 575358 w 857268"/>
              <a:gd name="connsiteY128" fmla="*/ 152086 h 773229"/>
              <a:gd name="connsiteX129" fmla="*/ 531886 w 857268"/>
              <a:gd name="connsiteY129" fmla="*/ 195558 h 773229"/>
              <a:gd name="connsiteX130" fmla="*/ 488414 w 857268"/>
              <a:gd name="connsiteY130" fmla="*/ 152086 h 773229"/>
              <a:gd name="connsiteX131" fmla="*/ 531848 w 857268"/>
              <a:gd name="connsiteY131" fmla="*/ 108614 h 773229"/>
              <a:gd name="connsiteX132" fmla="*/ 185928 w 857268"/>
              <a:gd name="connsiteY132" fmla="*/ 103651 h 773229"/>
              <a:gd name="connsiteX133" fmla="*/ 194501 w 857268"/>
              <a:gd name="connsiteY133" fmla="*/ 95079 h 773229"/>
              <a:gd name="connsiteX134" fmla="*/ 360712 w 857268"/>
              <a:gd name="connsiteY134" fmla="*/ 95079 h 773229"/>
              <a:gd name="connsiteX135" fmla="*/ 369284 w 857268"/>
              <a:gd name="connsiteY135" fmla="*/ 103651 h 773229"/>
              <a:gd name="connsiteX136" fmla="*/ 360712 w 857268"/>
              <a:gd name="connsiteY136" fmla="*/ 112224 h 773229"/>
              <a:gd name="connsiteX137" fmla="*/ 194501 w 857268"/>
              <a:gd name="connsiteY137" fmla="*/ 112224 h 773229"/>
              <a:gd name="connsiteX138" fmla="*/ 185928 w 857268"/>
              <a:gd name="connsiteY138" fmla="*/ 103651 h 773229"/>
              <a:gd name="connsiteX139" fmla="*/ 185928 w 857268"/>
              <a:gd name="connsiteY139" fmla="*/ 167259 h 773229"/>
              <a:gd name="connsiteX140" fmla="*/ 194501 w 857268"/>
              <a:gd name="connsiteY140" fmla="*/ 158686 h 773229"/>
              <a:gd name="connsiteX141" fmla="*/ 360712 w 857268"/>
              <a:gd name="connsiteY141" fmla="*/ 158686 h 773229"/>
              <a:gd name="connsiteX142" fmla="*/ 369284 w 857268"/>
              <a:gd name="connsiteY142" fmla="*/ 167259 h 773229"/>
              <a:gd name="connsiteX143" fmla="*/ 360712 w 857268"/>
              <a:gd name="connsiteY143" fmla="*/ 175832 h 773229"/>
              <a:gd name="connsiteX144" fmla="*/ 194501 w 857268"/>
              <a:gd name="connsiteY144" fmla="*/ 175832 h 773229"/>
              <a:gd name="connsiteX145" fmla="*/ 185928 w 857268"/>
              <a:gd name="connsiteY145" fmla="*/ 167259 h 773229"/>
              <a:gd name="connsiteX146" fmla="*/ 185928 w 857268"/>
              <a:gd name="connsiteY146" fmla="*/ 230857 h 773229"/>
              <a:gd name="connsiteX147" fmla="*/ 194501 w 857268"/>
              <a:gd name="connsiteY147" fmla="*/ 222285 h 773229"/>
              <a:gd name="connsiteX148" fmla="*/ 360712 w 857268"/>
              <a:gd name="connsiteY148" fmla="*/ 222285 h 773229"/>
              <a:gd name="connsiteX149" fmla="*/ 369284 w 857268"/>
              <a:gd name="connsiteY149" fmla="*/ 230857 h 773229"/>
              <a:gd name="connsiteX150" fmla="*/ 360712 w 857268"/>
              <a:gd name="connsiteY150" fmla="*/ 239430 h 773229"/>
              <a:gd name="connsiteX151" fmla="*/ 194501 w 857268"/>
              <a:gd name="connsiteY151" fmla="*/ 239430 h 773229"/>
              <a:gd name="connsiteX152" fmla="*/ 185928 w 857268"/>
              <a:gd name="connsiteY152" fmla="*/ 230857 h 773229"/>
              <a:gd name="connsiteX153" fmla="*/ 618068 w 857268"/>
              <a:gd name="connsiteY153" fmla="*/ 325936 h 773229"/>
              <a:gd name="connsiteX154" fmla="*/ 609495 w 857268"/>
              <a:gd name="connsiteY154" fmla="*/ 334508 h 773229"/>
              <a:gd name="connsiteX155" fmla="*/ 195158 w 857268"/>
              <a:gd name="connsiteY155" fmla="*/ 334508 h 773229"/>
              <a:gd name="connsiteX156" fmla="*/ 186585 w 857268"/>
              <a:gd name="connsiteY156" fmla="*/ 325936 h 773229"/>
              <a:gd name="connsiteX157" fmla="*/ 195158 w 857268"/>
              <a:gd name="connsiteY157" fmla="*/ 317363 h 773229"/>
              <a:gd name="connsiteX158" fmla="*/ 609495 w 857268"/>
              <a:gd name="connsiteY158" fmla="*/ 317363 h 773229"/>
              <a:gd name="connsiteX159" fmla="*/ 618068 w 857268"/>
              <a:gd name="connsiteY159" fmla="*/ 325936 h 773229"/>
              <a:gd name="connsiteX160" fmla="*/ 618068 w 857268"/>
              <a:gd name="connsiteY160" fmla="*/ 388944 h 773229"/>
              <a:gd name="connsiteX161" fmla="*/ 609495 w 857268"/>
              <a:gd name="connsiteY161" fmla="*/ 397516 h 773229"/>
              <a:gd name="connsiteX162" fmla="*/ 195158 w 857268"/>
              <a:gd name="connsiteY162" fmla="*/ 397516 h 773229"/>
              <a:gd name="connsiteX163" fmla="*/ 186585 w 857268"/>
              <a:gd name="connsiteY163" fmla="*/ 388944 h 773229"/>
              <a:gd name="connsiteX164" fmla="*/ 195158 w 857268"/>
              <a:gd name="connsiteY164" fmla="*/ 380371 h 773229"/>
              <a:gd name="connsiteX165" fmla="*/ 609495 w 857268"/>
              <a:gd name="connsiteY165" fmla="*/ 380371 h 773229"/>
              <a:gd name="connsiteX166" fmla="*/ 618068 w 857268"/>
              <a:gd name="connsiteY166" fmla="*/ 388944 h 773229"/>
              <a:gd name="connsiteX167" fmla="*/ 618068 w 857268"/>
              <a:gd name="connsiteY167" fmla="*/ 451952 h 773229"/>
              <a:gd name="connsiteX168" fmla="*/ 609495 w 857268"/>
              <a:gd name="connsiteY168" fmla="*/ 460524 h 773229"/>
              <a:gd name="connsiteX169" fmla="*/ 195158 w 857268"/>
              <a:gd name="connsiteY169" fmla="*/ 460524 h 773229"/>
              <a:gd name="connsiteX170" fmla="*/ 186585 w 857268"/>
              <a:gd name="connsiteY170" fmla="*/ 451952 h 773229"/>
              <a:gd name="connsiteX171" fmla="*/ 195158 w 857268"/>
              <a:gd name="connsiteY171" fmla="*/ 443379 h 773229"/>
              <a:gd name="connsiteX172" fmla="*/ 609495 w 857268"/>
              <a:gd name="connsiteY172" fmla="*/ 443379 h 773229"/>
              <a:gd name="connsiteX173" fmla="*/ 618068 w 857268"/>
              <a:gd name="connsiteY173" fmla="*/ 451952 h 773229"/>
              <a:gd name="connsiteX174" fmla="*/ 847954 w 857268"/>
              <a:gd name="connsiteY174" fmla="*/ 479212 h 773229"/>
              <a:gd name="connsiteX175" fmla="*/ 799548 w 857268"/>
              <a:gd name="connsiteY175" fmla="*/ 477784 h 773229"/>
              <a:gd name="connsiteX176" fmla="*/ 677523 w 857268"/>
              <a:gd name="connsiteY176" fmla="*/ 592798 h 773229"/>
              <a:gd name="connsiteX177" fmla="*/ 677523 w 857268"/>
              <a:gd name="connsiteY177" fmla="*/ 43625 h 773229"/>
              <a:gd name="connsiteX178" fmla="*/ 633898 w 857268"/>
              <a:gd name="connsiteY178" fmla="*/ 0 h 773229"/>
              <a:gd name="connsiteX179" fmla="*/ 170736 w 857268"/>
              <a:gd name="connsiteY179" fmla="*/ 0 h 773229"/>
              <a:gd name="connsiteX180" fmla="*/ 127111 w 857268"/>
              <a:gd name="connsiteY180" fmla="*/ 43625 h 773229"/>
              <a:gd name="connsiteX181" fmla="*/ 127111 w 857268"/>
              <a:gd name="connsiteY181" fmla="*/ 465668 h 773229"/>
              <a:gd name="connsiteX182" fmla="*/ 4239 w 857268"/>
              <a:gd name="connsiteY182" fmla="*/ 500701 h 773229"/>
              <a:gd name="connsiteX183" fmla="*/ 0 w 857268"/>
              <a:gd name="connsiteY183" fmla="*/ 508140 h 773229"/>
              <a:gd name="connsiteX184" fmla="*/ 127283 w 857268"/>
              <a:gd name="connsiteY184" fmla="*/ 733320 h 773229"/>
              <a:gd name="connsiteX185" fmla="*/ 170736 w 857268"/>
              <a:gd name="connsiteY185" fmla="*/ 773230 h 773229"/>
              <a:gd name="connsiteX186" fmla="*/ 633898 w 857268"/>
              <a:gd name="connsiteY186" fmla="*/ 773230 h 773229"/>
              <a:gd name="connsiteX187" fmla="*/ 677523 w 857268"/>
              <a:gd name="connsiteY187" fmla="*/ 729606 h 773229"/>
              <a:gd name="connsiteX188" fmla="*/ 677523 w 857268"/>
              <a:gd name="connsiteY188" fmla="*/ 686905 h 773229"/>
              <a:gd name="connsiteX189" fmla="*/ 822741 w 857268"/>
              <a:gd name="connsiteY189" fmla="*/ 550021 h 773229"/>
              <a:gd name="connsiteX190" fmla="*/ 822741 w 857268"/>
              <a:gd name="connsiteY190" fmla="*/ 550021 h 773229"/>
              <a:gd name="connsiteX191" fmla="*/ 846554 w 857268"/>
              <a:gd name="connsiteY191" fmla="*/ 527609 h 773229"/>
              <a:gd name="connsiteX192" fmla="*/ 847954 w 857268"/>
              <a:gd name="connsiteY192" fmla="*/ 479212 h 773229"/>
              <a:gd name="connsiteX193" fmla="*/ 627755 w 857268"/>
              <a:gd name="connsiteY193" fmla="*/ 672055 h 773229"/>
              <a:gd name="connsiteX194" fmla="*/ 642433 w 857268"/>
              <a:gd name="connsiteY194" fmla="*/ 687600 h 773229"/>
              <a:gd name="connsiteX195" fmla="*/ 621821 w 857268"/>
              <a:gd name="connsiteY195" fmla="*/ 692363 h 773229"/>
              <a:gd name="connsiteX196" fmla="*/ 659302 w 857268"/>
              <a:gd name="connsiteY196" fmla="*/ 680523 h 773229"/>
              <a:gd name="connsiteX197" fmla="*/ 635851 w 857268"/>
              <a:gd name="connsiteY197" fmla="*/ 655644 h 773229"/>
              <a:gd name="connsiteX198" fmla="*/ 781298 w 857268"/>
              <a:gd name="connsiteY198" fmla="*/ 518551 h 773229"/>
              <a:gd name="connsiteX199" fmla="*/ 804748 w 857268"/>
              <a:gd name="connsiteY199" fmla="*/ 543430 h 773229"/>
              <a:gd name="connsiteX200" fmla="*/ 170736 w 857268"/>
              <a:gd name="connsiteY200" fmla="*/ 17145 h 773229"/>
              <a:gd name="connsiteX201" fmla="*/ 633898 w 857268"/>
              <a:gd name="connsiteY201" fmla="*/ 17145 h 773229"/>
              <a:gd name="connsiteX202" fmla="*/ 660378 w 857268"/>
              <a:gd name="connsiteY202" fmla="*/ 43625 h 773229"/>
              <a:gd name="connsiteX203" fmla="*/ 660378 w 857268"/>
              <a:gd name="connsiteY203" fmla="*/ 608952 h 773229"/>
              <a:gd name="connsiteX204" fmla="*/ 617849 w 857268"/>
              <a:gd name="connsiteY204" fmla="*/ 649043 h 773229"/>
              <a:gd name="connsiteX205" fmla="*/ 617515 w 857268"/>
              <a:gd name="connsiteY205" fmla="*/ 649424 h 773229"/>
              <a:gd name="connsiteX206" fmla="*/ 616439 w 857268"/>
              <a:gd name="connsiteY206" fmla="*/ 650834 h 773229"/>
              <a:gd name="connsiteX207" fmla="*/ 616039 w 857268"/>
              <a:gd name="connsiteY207" fmla="*/ 651539 h 773229"/>
              <a:gd name="connsiteX208" fmla="*/ 615677 w 857268"/>
              <a:gd name="connsiteY208" fmla="*/ 652424 h 773229"/>
              <a:gd name="connsiteX209" fmla="*/ 615496 w 857268"/>
              <a:gd name="connsiteY209" fmla="*/ 652872 h 773229"/>
              <a:gd name="connsiteX210" fmla="*/ 603114 w 857268"/>
              <a:gd name="connsiteY210" fmla="*/ 695392 h 773229"/>
              <a:gd name="connsiteX211" fmla="*/ 192843 w 857268"/>
              <a:gd name="connsiteY211" fmla="*/ 695392 h 773229"/>
              <a:gd name="connsiteX212" fmla="*/ 229915 w 857268"/>
              <a:gd name="connsiteY212" fmla="*/ 649500 h 773229"/>
              <a:gd name="connsiteX213" fmla="*/ 600685 w 857268"/>
              <a:gd name="connsiteY213" fmla="*/ 649500 h 773229"/>
              <a:gd name="connsiteX214" fmla="*/ 609257 w 857268"/>
              <a:gd name="connsiteY214" fmla="*/ 640928 h 773229"/>
              <a:gd name="connsiteX215" fmla="*/ 600685 w 857268"/>
              <a:gd name="connsiteY215" fmla="*/ 632355 h 773229"/>
              <a:gd name="connsiteX216" fmla="*/ 240030 w 857268"/>
              <a:gd name="connsiteY216" fmla="*/ 632355 h 773229"/>
              <a:gd name="connsiteX217" fmla="*/ 259337 w 857268"/>
              <a:gd name="connsiteY217" fmla="*/ 586492 h 773229"/>
              <a:gd name="connsiteX218" fmla="*/ 609495 w 857268"/>
              <a:gd name="connsiteY218" fmla="*/ 586492 h 773229"/>
              <a:gd name="connsiteX219" fmla="*/ 618068 w 857268"/>
              <a:gd name="connsiteY219" fmla="*/ 577920 h 773229"/>
              <a:gd name="connsiteX220" fmla="*/ 609495 w 857268"/>
              <a:gd name="connsiteY220" fmla="*/ 569347 h 773229"/>
              <a:gd name="connsiteX221" fmla="*/ 264081 w 857268"/>
              <a:gd name="connsiteY221" fmla="*/ 569347 h 773229"/>
              <a:gd name="connsiteX222" fmla="*/ 270910 w 857268"/>
              <a:gd name="connsiteY222" fmla="*/ 523485 h 773229"/>
              <a:gd name="connsiteX223" fmla="*/ 609495 w 857268"/>
              <a:gd name="connsiteY223" fmla="*/ 523485 h 773229"/>
              <a:gd name="connsiteX224" fmla="*/ 618068 w 857268"/>
              <a:gd name="connsiteY224" fmla="*/ 514912 h 773229"/>
              <a:gd name="connsiteX225" fmla="*/ 609495 w 857268"/>
              <a:gd name="connsiteY225" fmla="*/ 506339 h 773229"/>
              <a:gd name="connsiteX226" fmla="*/ 271186 w 857268"/>
              <a:gd name="connsiteY226" fmla="*/ 506339 h 773229"/>
              <a:gd name="connsiteX227" fmla="*/ 267110 w 857268"/>
              <a:gd name="connsiteY227" fmla="*/ 500682 h 773229"/>
              <a:gd name="connsiteX228" fmla="*/ 144237 w 857268"/>
              <a:gd name="connsiteY228" fmla="*/ 465649 h 773229"/>
              <a:gd name="connsiteX229" fmla="*/ 144237 w 857268"/>
              <a:gd name="connsiteY229" fmla="*/ 43625 h 773229"/>
              <a:gd name="connsiteX230" fmla="*/ 170736 w 857268"/>
              <a:gd name="connsiteY230" fmla="*/ 17145 h 773229"/>
              <a:gd name="connsiteX231" fmla="*/ 17145 w 857268"/>
              <a:gd name="connsiteY231" fmla="*/ 513121 h 773229"/>
              <a:gd name="connsiteX232" fmla="*/ 254146 w 857268"/>
              <a:gd name="connsiteY232" fmla="*/ 513121 h 773229"/>
              <a:gd name="connsiteX233" fmla="*/ 135693 w 857268"/>
              <a:gd name="connsiteY233" fmla="*/ 718404 h 773229"/>
              <a:gd name="connsiteX234" fmla="*/ 17145 w 857268"/>
              <a:gd name="connsiteY234" fmla="*/ 513121 h 773229"/>
              <a:gd name="connsiteX235" fmla="*/ 633898 w 857268"/>
              <a:gd name="connsiteY235" fmla="*/ 756075 h 773229"/>
              <a:gd name="connsiteX236" fmla="*/ 170736 w 857268"/>
              <a:gd name="connsiteY236" fmla="*/ 756075 h 773229"/>
              <a:gd name="connsiteX237" fmla="*/ 144513 w 857268"/>
              <a:gd name="connsiteY237" fmla="*/ 733054 h 773229"/>
              <a:gd name="connsiteX238" fmla="*/ 173688 w 857268"/>
              <a:gd name="connsiteY238" fmla="*/ 712546 h 773229"/>
              <a:gd name="connsiteX239" fmla="*/ 609495 w 857268"/>
              <a:gd name="connsiteY239" fmla="*/ 712546 h 773229"/>
              <a:gd name="connsiteX240" fmla="*/ 611077 w 857268"/>
              <a:gd name="connsiteY240" fmla="*/ 712384 h 773229"/>
              <a:gd name="connsiteX241" fmla="*/ 611286 w 857268"/>
              <a:gd name="connsiteY241" fmla="*/ 712384 h 773229"/>
              <a:gd name="connsiteX242" fmla="*/ 611410 w 857268"/>
              <a:gd name="connsiteY242" fmla="*/ 712384 h 773229"/>
              <a:gd name="connsiteX243" fmla="*/ 660378 w 857268"/>
              <a:gd name="connsiteY243" fmla="*/ 701164 h 773229"/>
              <a:gd name="connsiteX244" fmla="*/ 660378 w 857268"/>
              <a:gd name="connsiteY244" fmla="*/ 729653 h 773229"/>
              <a:gd name="connsiteX245" fmla="*/ 633898 w 857268"/>
              <a:gd name="connsiteY245" fmla="*/ 756075 h 773229"/>
              <a:gd name="connsiteX246" fmla="*/ 834752 w 857268"/>
              <a:gd name="connsiteY246" fmla="*/ 515093 h 773229"/>
              <a:gd name="connsiteX247" fmla="*/ 817245 w 857268"/>
              <a:gd name="connsiteY247" fmla="*/ 531666 h 773229"/>
              <a:gd name="connsiteX248" fmla="*/ 793795 w 857268"/>
              <a:gd name="connsiteY248" fmla="*/ 506787 h 773229"/>
              <a:gd name="connsiteX249" fmla="*/ 811330 w 857268"/>
              <a:gd name="connsiteY249" fmla="*/ 490261 h 773229"/>
              <a:gd name="connsiteX250" fmla="*/ 835495 w 857268"/>
              <a:gd name="connsiteY250" fmla="*/ 490976 h 773229"/>
              <a:gd name="connsiteX251" fmla="*/ 835495 w 857268"/>
              <a:gd name="connsiteY251" fmla="*/ 490976 h 773229"/>
              <a:gd name="connsiteX252" fmla="*/ 834781 w 857268"/>
              <a:gd name="connsiteY252" fmla="*/ 515141 h 77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857268" h="773229">
                <a:moveTo>
                  <a:pt x="140256" y="700040"/>
                </a:moveTo>
                <a:cubicBezTo>
                  <a:pt x="196868" y="662726"/>
                  <a:pt x="230624" y="599188"/>
                  <a:pt x="229857" y="531390"/>
                </a:cubicBezTo>
                <a:cubicBezTo>
                  <a:pt x="229859" y="528444"/>
                  <a:pt x="228349" y="525704"/>
                  <a:pt x="225857" y="524132"/>
                </a:cubicBezTo>
                <a:cubicBezTo>
                  <a:pt x="170844" y="489128"/>
                  <a:pt x="100542" y="489128"/>
                  <a:pt x="45530" y="524132"/>
                </a:cubicBezTo>
                <a:cubicBezTo>
                  <a:pt x="43038" y="525704"/>
                  <a:pt x="41527" y="528444"/>
                  <a:pt x="41529" y="531390"/>
                </a:cubicBezTo>
                <a:cubicBezTo>
                  <a:pt x="40761" y="599189"/>
                  <a:pt x="74518" y="662727"/>
                  <a:pt x="131131" y="700040"/>
                </a:cubicBezTo>
                <a:cubicBezTo>
                  <a:pt x="133922" y="701797"/>
                  <a:pt x="137474" y="701797"/>
                  <a:pt x="140265" y="700040"/>
                </a:cubicBezTo>
                <a:close/>
                <a:moveTo>
                  <a:pt x="58731" y="536153"/>
                </a:moveTo>
                <a:cubicBezTo>
                  <a:pt x="106167" y="507963"/>
                  <a:pt x="165220" y="507963"/>
                  <a:pt x="212655" y="536153"/>
                </a:cubicBezTo>
                <a:cubicBezTo>
                  <a:pt x="211873" y="594440"/>
                  <a:pt x="183270" y="648840"/>
                  <a:pt x="135693" y="682523"/>
                </a:cubicBezTo>
                <a:cubicBezTo>
                  <a:pt x="88116" y="648841"/>
                  <a:pt x="59511" y="594441"/>
                  <a:pt x="58731" y="536153"/>
                </a:cubicBezTo>
                <a:close/>
                <a:moveTo>
                  <a:pt x="184842" y="565995"/>
                </a:moveTo>
                <a:lnTo>
                  <a:pt x="132340" y="627831"/>
                </a:lnTo>
                <a:cubicBezTo>
                  <a:pt x="130775" y="629676"/>
                  <a:pt x="128501" y="630772"/>
                  <a:pt x="126083" y="630850"/>
                </a:cubicBezTo>
                <a:lnTo>
                  <a:pt x="125806" y="630850"/>
                </a:lnTo>
                <a:cubicBezTo>
                  <a:pt x="123482" y="630848"/>
                  <a:pt x="121258" y="629904"/>
                  <a:pt x="119644" y="628231"/>
                </a:cubicBezTo>
                <a:lnTo>
                  <a:pt x="86973" y="594389"/>
                </a:lnTo>
                <a:cubicBezTo>
                  <a:pt x="83644" y="591022"/>
                  <a:pt x="83674" y="585594"/>
                  <a:pt x="87041" y="582265"/>
                </a:cubicBezTo>
                <a:cubicBezTo>
                  <a:pt x="90407" y="578936"/>
                  <a:pt x="95835" y="578967"/>
                  <a:pt x="99164" y="582333"/>
                </a:cubicBezTo>
                <a:cubicBezTo>
                  <a:pt x="99213" y="582382"/>
                  <a:pt x="99260" y="582432"/>
                  <a:pt x="99308" y="582482"/>
                </a:cubicBezTo>
                <a:lnTo>
                  <a:pt x="125406" y="609505"/>
                </a:lnTo>
                <a:lnTo>
                  <a:pt x="171783" y="554879"/>
                </a:lnTo>
                <a:cubicBezTo>
                  <a:pt x="174808" y="551237"/>
                  <a:pt x="180213" y="550736"/>
                  <a:pt x="183855" y="553761"/>
                </a:cubicBezTo>
                <a:cubicBezTo>
                  <a:pt x="187498" y="556785"/>
                  <a:pt x="187998" y="562189"/>
                  <a:pt x="184974" y="565832"/>
                </a:cubicBezTo>
                <a:cubicBezTo>
                  <a:pt x="184934" y="565880"/>
                  <a:pt x="184893" y="565928"/>
                  <a:pt x="184852" y="565976"/>
                </a:cubicBezTo>
                <a:close/>
                <a:moveTo>
                  <a:pt x="440312" y="182137"/>
                </a:moveTo>
                <a:lnTo>
                  <a:pt x="454152" y="182137"/>
                </a:lnTo>
                <a:cubicBezTo>
                  <a:pt x="454628" y="183356"/>
                  <a:pt x="455130" y="184566"/>
                  <a:pt x="455657" y="185766"/>
                </a:cubicBezTo>
                <a:lnTo>
                  <a:pt x="445875" y="195548"/>
                </a:lnTo>
                <a:cubicBezTo>
                  <a:pt x="439986" y="201452"/>
                  <a:pt x="439986" y="211009"/>
                  <a:pt x="445875" y="216913"/>
                </a:cubicBezTo>
                <a:lnTo>
                  <a:pt x="467011" y="238020"/>
                </a:lnTo>
                <a:cubicBezTo>
                  <a:pt x="472914" y="243910"/>
                  <a:pt x="482472" y="243910"/>
                  <a:pt x="488375" y="238020"/>
                </a:cubicBezTo>
                <a:lnTo>
                  <a:pt x="498158" y="228267"/>
                </a:lnTo>
                <a:cubicBezTo>
                  <a:pt x="499358" y="228793"/>
                  <a:pt x="500567" y="229295"/>
                  <a:pt x="501787" y="229772"/>
                </a:cubicBezTo>
                <a:lnTo>
                  <a:pt x="501787" y="243602"/>
                </a:lnTo>
                <a:cubicBezTo>
                  <a:pt x="501797" y="251941"/>
                  <a:pt x="508554" y="258698"/>
                  <a:pt x="516893" y="258709"/>
                </a:cubicBezTo>
                <a:lnTo>
                  <a:pt x="546783" y="258709"/>
                </a:lnTo>
                <a:cubicBezTo>
                  <a:pt x="555122" y="258698"/>
                  <a:pt x="561879" y="251941"/>
                  <a:pt x="561889" y="243602"/>
                </a:cubicBezTo>
                <a:lnTo>
                  <a:pt x="561889" y="229772"/>
                </a:lnTo>
                <a:cubicBezTo>
                  <a:pt x="563109" y="229302"/>
                  <a:pt x="564318" y="228800"/>
                  <a:pt x="565518" y="228267"/>
                </a:cubicBezTo>
                <a:lnTo>
                  <a:pt x="575310" y="238020"/>
                </a:lnTo>
                <a:cubicBezTo>
                  <a:pt x="581214" y="243910"/>
                  <a:pt x="590771" y="243910"/>
                  <a:pt x="596675" y="238020"/>
                </a:cubicBezTo>
                <a:lnTo>
                  <a:pt x="617811" y="216884"/>
                </a:lnTo>
                <a:cubicBezTo>
                  <a:pt x="623701" y="210977"/>
                  <a:pt x="623701" y="201418"/>
                  <a:pt x="617811" y="195510"/>
                </a:cubicBezTo>
                <a:lnTo>
                  <a:pt x="608029" y="185728"/>
                </a:lnTo>
                <a:cubicBezTo>
                  <a:pt x="608562" y="184528"/>
                  <a:pt x="609064" y="183318"/>
                  <a:pt x="609533" y="182099"/>
                </a:cubicBezTo>
                <a:lnTo>
                  <a:pt x="623364" y="182099"/>
                </a:lnTo>
                <a:cubicBezTo>
                  <a:pt x="631703" y="182088"/>
                  <a:pt x="638460" y="175331"/>
                  <a:pt x="638470" y="166992"/>
                </a:cubicBezTo>
                <a:lnTo>
                  <a:pt x="638470" y="137141"/>
                </a:lnTo>
                <a:cubicBezTo>
                  <a:pt x="638460" y="128802"/>
                  <a:pt x="631703" y="122045"/>
                  <a:pt x="623364" y="122034"/>
                </a:cubicBezTo>
                <a:lnTo>
                  <a:pt x="609533" y="122034"/>
                </a:lnTo>
                <a:cubicBezTo>
                  <a:pt x="609057" y="120815"/>
                  <a:pt x="608555" y="119605"/>
                  <a:pt x="608029" y="118405"/>
                </a:cubicBezTo>
                <a:lnTo>
                  <a:pt x="617811" y="108623"/>
                </a:lnTo>
                <a:cubicBezTo>
                  <a:pt x="623701" y="102716"/>
                  <a:pt x="623701" y="93156"/>
                  <a:pt x="617811" y="87249"/>
                </a:cubicBezTo>
                <a:lnTo>
                  <a:pt x="596675" y="66113"/>
                </a:lnTo>
                <a:cubicBezTo>
                  <a:pt x="590771" y="60224"/>
                  <a:pt x="581214" y="60224"/>
                  <a:pt x="575310" y="66113"/>
                </a:cubicBezTo>
                <a:lnTo>
                  <a:pt x="565528" y="75905"/>
                </a:lnTo>
                <a:cubicBezTo>
                  <a:pt x="564328" y="75371"/>
                  <a:pt x="563118" y="74869"/>
                  <a:pt x="561899" y="74400"/>
                </a:cubicBezTo>
                <a:lnTo>
                  <a:pt x="561899" y="60560"/>
                </a:lnTo>
                <a:cubicBezTo>
                  <a:pt x="561888" y="52221"/>
                  <a:pt x="555131" y="45464"/>
                  <a:pt x="546792" y="45453"/>
                </a:cubicBezTo>
                <a:lnTo>
                  <a:pt x="516903" y="45453"/>
                </a:lnTo>
                <a:cubicBezTo>
                  <a:pt x="508564" y="45464"/>
                  <a:pt x="501807" y="52221"/>
                  <a:pt x="501796" y="60560"/>
                </a:cubicBezTo>
                <a:lnTo>
                  <a:pt x="501796" y="74390"/>
                </a:lnTo>
                <a:cubicBezTo>
                  <a:pt x="500577" y="74860"/>
                  <a:pt x="499367" y="75362"/>
                  <a:pt x="498167" y="75895"/>
                </a:cubicBezTo>
                <a:lnTo>
                  <a:pt x="488385" y="66113"/>
                </a:lnTo>
                <a:cubicBezTo>
                  <a:pt x="482479" y="60217"/>
                  <a:pt x="472915" y="60217"/>
                  <a:pt x="467011" y="66113"/>
                </a:cubicBezTo>
                <a:lnTo>
                  <a:pt x="445875" y="87249"/>
                </a:lnTo>
                <a:cubicBezTo>
                  <a:pt x="439986" y="93153"/>
                  <a:pt x="439986" y="102710"/>
                  <a:pt x="445875" y="108614"/>
                </a:cubicBezTo>
                <a:lnTo>
                  <a:pt x="455657" y="118396"/>
                </a:lnTo>
                <a:cubicBezTo>
                  <a:pt x="455124" y="119596"/>
                  <a:pt x="454622" y="120806"/>
                  <a:pt x="454152" y="122025"/>
                </a:cubicBezTo>
                <a:lnTo>
                  <a:pt x="440312" y="122025"/>
                </a:lnTo>
                <a:cubicBezTo>
                  <a:pt x="431973" y="122035"/>
                  <a:pt x="425216" y="128792"/>
                  <a:pt x="425206" y="137131"/>
                </a:cubicBezTo>
                <a:lnTo>
                  <a:pt x="425206" y="167021"/>
                </a:lnTo>
                <a:cubicBezTo>
                  <a:pt x="425210" y="175364"/>
                  <a:pt x="431969" y="182127"/>
                  <a:pt x="440312" y="182137"/>
                </a:cubicBezTo>
                <a:close/>
                <a:moveTo>
                  <a:pt x="442351" y="139179"/>
                </a:moveTo>
                <a:lnTo>
                  <a:pt x="460267" y="139179"/>
                </a:lnTo>
                <a:cubicBezTo>
                  <a:pt x="464051" y="139179"/>
                  <a:pt x="467389" y="136698"/>
                  <a:pt x="468478" y="133074"/>
                </a:cubicBezTo>
                <a:cubicBezTo>
                  <a:pt x="469761" y="128800"/>
                  <a:pt x="471475" y="124667"/>
                  <a:pt x="473593" y="120739"/>
                </a:cubicBezTo>
                <a:cubicBezTo>
                  <a:pt x="475392" y="117403"/>
                  <a:pt x="474788" y="113283"/>
                  <a:pt x="472107" y="110604"/>
                </a:cubicBezTo>
                <a:lnTo>
                  <a:pt x="459439" y="97936"/>
                </a:lnTo>
                <a:lnTo>
                  <a:pt x="477698" y="79686"/>
                </a:lnTo>
                <a:lnTo>
                  <a:pt x="490366" y="92354"/>
                </a:lnTo>
                <a:cubicBezTo>
                  <a:pt x="493045" y="95036"/>
                  <a:pt x="497165" y="95640"/>
                  <a:pt x="500501" y="93840"/>
                </a:cubicBezTo>
                <a:cubicBezTo>
                  <a:pt x="504425" y="91722"/>
                  <a:pt x="508555" y="90008"/>
                  <a:pt x="512826" y="88725"/>
                </a:cubicBezTo>
                <a:cubicBezTo>
                  <a:pt x="516454" y="87640"/>
                  <a:pt x="518940" y="84302"/>
                  <a:pt x="518941" y="80515"/>
                </a:cubicBezTo>
                <a:lnTo>
                  <a:pt x="518941" y="62598"/>
                </a:lnTo>
                <a:lnTo>
                  <a:pt x="544763" y="62598"/>
                </a:lnTo>
                <a:lnTo>
                  <a:pt x="544763" y="80515"/>
                </a:lnTo>
                <a:cubicBezTo>
                  <a:pt x="544764" y="84302"/>
                  <a:pt x="547250" y="87640"/>
                  <a:pt x="550879" y="88725"/>
                </a:cubicBezTo>
                <a:cubicBezTo>
                  <a:pt x="555150" y="90007"/>
                  <a:pt x="559280" y="91722"/>
                  <a:pt x="563204" y="93840"/>
                </a:cubicBezTo>
                <a:cubicBezTo>
                  <a:pt x="566540" y="95640"/>
                  <a:pt x="570660" y="95036"/>
                  <a:pt x="573338" y="92354"/>
                </a:cubicBezTo>
                <a:lnTo>
                  <a:pt x="586016" y="79686"/>
                </a:lnTo>
                <a:lnTo>
                  <a:pt x="604266" y="97936"/>
                </a:lnTo>
                <a:lnTo>
                  <a:pt x="591598" y="110604"/>
                </a:lnTo>
                <a:cubicBezTo>
                  <a:pt x="588917" y="113283"/>
                  <a:pt x="588313" y="117403"/>
                  <a:pt x="590112" y="120739"/>
                </a:cubicBezTo>
                <a:cubicBezTo>
                  <a:pt x="592230" y="124663"/>
                  <a:pt x="593944" y="128793"/>
                  <a:pt x="595227" y="133064"/>
                </a:cubicBezTo>
                <a:cubicBezTo>
                  <a:pt x="596316" y="136689"/>
                  <a:pt x="599653" y="139170"/>
                  <a:pt x="603437" y="139170"/>
                </a:cubicBezTo>
                <a:lnTo>
                  <a:pt x="621354" y="139170"/>
                </a:lnTo>
                <a:lnTo>
                  <a:pt x="621354" y="164983"/>
                </a:lnTo>
                <a:lnTo>
                  <a:pt x="603418" y="164983"/>
                </a:lnTo>
                <a:cubicBezTo>
                  <a:pt x="599631" y="164983"/>
                  <a:pt x="596294" y="167470"/>
                  <a:pt x="595208" y="171098"/>
                </a:cubicBezTo>
                <a:cubicBezTo>
                  <a:pt x="593924" y="175371"/>
                  <a:pt x="592210" y="179504"/>
                  <a:pt x="590093" y="183432"/>
                </a:cubicBezTo>
                <a:cubicBezTo>
                  <a:pt x="588298" y="186765"/>
                  <a:pt x="588902" y="190881"/>
                  <a:pt x="591579" y="193558"/>
                </a:cubicBezTo>
                <a:lnTo>
                  <a:pt x="604247" y="206226"/>
                </a:lnTo>
                <a:lnTo>
                  <a:pt x="585997" y="224495"/>
                </a:lnTo>
                <a:lnTo>
                  <a:pt x="573329" y="211826"/>
                </a:lnTo>
                <a:cubicBezTo>
                  <a:pt x="570650" y="209145"/>
                  <a:pt x="566530" y="208541"/>
                  <a:pt x="563194" y="210341"/>
                </a:cubicBezTo>
                <a:cubicBezTo>
                  <a:pt x="559270" y="212459"/>
                  <a:pt x="555140" y="214172"/>
                  <a:pt x="550869" y="215455"/>
                </a:cubicBezTo>
                <a:cubicBezTo>
                  <a:pt x="547241" y="216541"/>
                  <a:pt x="544755" y="219879"/>
                  <a:pt x="544754" y="223666"/>
                </a:cubicBezTo>
                <a:lnTo>
                  <a:pt x="544754" y="241583"/>
                </a:lnTo>
                <a:lnTo>
                  <a:pt x="518932" y="241583"/>
                </a:lnTo>
                <a:lnTo>
                  <a:pt x="518932" y="223657"/>
                </a:lnTo>
                <a:cubicBezTo>
                  <a:pt x="518931" y="219869"/>
                  <a:pt x="516445" y="216532"/>
                  <a:pt x="512817" y="215446"/>
                </a:cubicBezTo>
                <a:cubicBezTo>
                  <a:pt x="508546" y="214163"/>
                  <a:pt x="504416" y="212449"/>
                  <a:pt x="500491" y="210331"/>
                </a:cubicBezTo>
                <a:cubicBezTo>
                  <a:pt x="497156" y="208532"/>
                  <a:pt x="493035" y="209136"/>
                  <a:pt x="490357" y="211817"/>
                </a:cubicBezTo>
                <a:lnTo>
                  <a:pt x="477679" y="224485"/>
                </a:lnTo>
                <a:lnTo>
                  <a:pt x="459419" y="206235"/>
                </a:lnTo>
                <a:lnTo>
                  <a:pt x="472088" y="193567"/>
                </a:lnTo>
                <a:cubicBezTo>
                  <a:pt x="474769" y="190889"/>
                  <a:pt x="475373" y="186768"/>
                  <a:pt x="473574" y="183432"/>
                </a:cubicBezTo>
                <a:cubicBezTo>
                  <a:pt x="471455" y="179504"/>
                  <a:pt x="469742" y="175371"/>
                  <a:pt x="468459" y="171098"/>
                </a:cubicBezTo>
                <a:cubicBezTo>
                  <a:pt x="467370" y="167473"/>
                  <a:pt x="464032" y="164992"/>
                  <a:pt x="460248" y="164992"/>
                </a:cubicBezTo>
                <a:lnTo>
                  <a:pt x="442351" y="164992"/>
                </a:lnTo>
                <a:close/>
                <a:moveTo>
                  <a:pt x="531886" y="212703"/>
                </a:moveTo>
                <a:cubicBezTo>
                  <a:pt x="565363" y="212703"/>
                  <a:pt x="592503" y="185563"/>
                  <a:pt x="592503" y="152086"/>
                </a:cubicBezTo>
                <a:cubicBezTo>
                  <a:pt x="592503" y="118608"/>
                  <a:pt x="565363" y="91469"/>
                  <a:pt x="531886" y="91469"/>
                </a:cubicBezTo>
                <a:cubicBezTo>
                  <a:pt x="498408" y="91469"/>
                  <a:pt x="471269" y="118608"/>
                  <a:pt x="471269" y="152086"/>
                </a:cubicBezTo>
                <a:cubicBezTo>
                  <a:pt x="471306" y="185534"/>
                  <a:pt x="498400" y="212645"/>
                  <a:pt x="531848" y="212703"/>
                </a:cubicBezTo>
                <a:close/>
                <a:moveTo>
                  <a:pt x="531886" y="108614"/>
                </a:moveTo>
                <a:cubicBezTo>
                  <a:pt x="555894" y="108614"/>
                  <a:pt x="575358" y="128077"/>
                  <a:pt x="575358" y="152086"/>
                </a:cubicBezTo>
                <a:cubicBezTo>
                  <a:pt x="575358" y="176094"/>
                  <a:pt x="555894" y="195558"/>
                  <a:pt x="531886" y="195558"/>
                </a:cubicBezTo>
                <a:cubicBezTo>
                  <a:pt x="507877" y="195558"/>
                  <a:pt x="488414" y="176094"/>
                  <a:pt x="488414" y="152086"/>
                </a:cubicBezTo>
                <a:cubicBezTo>
                  <a:pt x="488440" y="128103"/>
                  <a:pt x="507865" y="108661"/>
                  <a:pt x="531848" y="108614"/>
                </a:cubicBezTo>
                <a:close/>
                <a:moveTo>
                  <a:pt x="185928" y="103651"/>
                </a:moveTo>
                <a:cubicBezTo>
                  <a:pt x="185928" y="98916"/>
                  <a:pt x="189766" y="95079"/>
                  <a:pt x="194501" y="95079"/>
                </a:cubicBezTo>
                <a:lnTo>
                  <a:pt x="360712" y="95079"/>
                </a:lnTo>
                <a:cubicBezTo>
                  <a:pt x="365447" y="95079"/>
                  <a:pt x="369284" y="98916"/>
                  <a:pt x="369284" y="103651"/>
                </a:cubicBezTo>
                <a:cubicBezTo>
                  <a:pt x="369284" y="108386"/>
                  <a:pt x="365447" y="112224"/>
                  <a:pt x="360712" y="112224"/>
                </a:cubicBezTo>
                <a:lnTo>
                  <a:pt x="194501" y="112224"/>
                </a:lnTo>
                <a:cubicBezTo>
                  <a:pt x="189766" y="112224"/>
                  <a:pt x="185928" y="108386"/>
                  <a:pt x="185928" y="103651"/>
                </a:cubicBezTo>
                <a:close/>
                <a:moveTo>
                  <a:pt x="185928" y="167259"/>
                </a:moveTo>
                <a:cubicBezTo>
                  <a:pt x="185928" y="162524"/>
                  <a:pt x="189766" y="158686"/>
                  <a:pt x="194501" y="158686"/>
                </a:cubicBezTo>
                <a:lnTo>
                  <a:pt x="360712" y="158686"/>
                </a:lnTo>
                <a:cubicBezTo>
                  <a:pt x="365447" y="158686"/>
                  <a:pt x="369284" y="162524"/>
                  <a:pt x="369284" y="167259"/>
                </a:cubicBezTo>
                <a:cubicBezTo>
                  <a:pt x="369284" y="171994"/>
                  <a:pt x="365447" y="175832"/>
                  <a:pt x="360712" y="175832"/>
                </a:cubicBezTo>
                <a:lnTo>
                  <a:pt x="194501" y="175832"/>
                </a:lnTo>
                <a:cubicBezTo>
                  <a:pt x="189766" y="175832"/>
                  <a:pt x="185928" y="171994"/>
                  <a:pt x="185928" y="167259"/>
                </a:cubicBezTo>
                <a:close/>
                <a:moveTo>
                  <a:pt x="185928" y="230857"/>
                </a:moveTo>
                <a:cubicBezTo>
                  <a:pt x="185928" y="226123"/>
                  <a:pt x="189766" y="222285"/>
                  <a:pt x="194501" y="222285"/>
                </a:cubicBezTo>
                <a:lnTo>
                  <a:pt x="360712" y="222285"/>
                </a:lnTo>
                <a:cubicBezTo>
                  <a:pt x="365447" y="222285"/>
                  <a:pt x="369284" y="226123"/>
                  <a:pt x="369284" y="230857"/>
                </a:cubicBezTo>
                <a:cubicBezTo>
                  <a:pt x="369284" y="235592"/>
                  <a:pt x="365447" y="239430"/>
                  <a:pt x="360712" y="239430"/>
                </a:cubicBezTo>
                <a:lnTo>
                  <a:pt x="194501" y="239430"/>
                </a:lnTo>
                <a:cubicBezTo>
                  <a:pt x="189766" y="239430"/>
                  <a:pt x="185928" y="235592"/>
                  <a:pt x="185928" y="230857"/>
                </a:cubicBezTo>
                <a:close/>
                <a:moveTo>
                  <a:pt x="618068" y="325936"/>
                </a:moveTo>
                <a:cubicBezTo>
                  <a:pt x="618068" y="330671"/>
                  <a:pt x="614230" y="334508"/>
                  <a:pt x="609495" y="334508"/>
                </a:cubicBezTo>
                <a:lnTo>
                  <a:pt x="195158" y="334508"/>
                </a:lnTo>
                <a:cubicBezTo>
                  <a:pt x="190423" y="334508"/>
                  <a:pt x="186585" y="330671"/>
                  <a:pt x="186585" y="325936"/>
                </a:cubicBezTo>
                <a:cubicBezTo>
                  <a:pt x="186585" y="321201"/>
                  <a:pt x="190423" y="317363"/>
                  <a:pt x="195158" y="317363"/>
                </a:cubicBezTo>
                <a:lnTo>
                  <a:pt x="609495" y="317363"/>
                </a:lnTo>
                <a:cubicBezTo>
                  <a:pt x="614230" y="317363"/>
                  <a:pt x="618068" y="321201"/>
                  <a:pt x="618068" y="325936"/>
                </a:cubicBezTo>
                <a:close/>
                <a:moveTo>
                  <a:pt x="618068" y="388944"/>
                </a:moveTo>
                <a:cubicBezTo>
                  <a:pt x="618068" y="393679"/>
                  <a:pt x="614230" y="397516"/>
                  <a:pt x="609495" y="397516"/>
                </a:cubicBezTo>
                <a:lnTo>
                  <a:pt x="195158" y="397516"/>
                </a:lnTo>
                <a:cubicBezTo>
                  <a:pt x="190423" y="397516"/>
                  <a:pt x="186585" y="393679"/>
                  <a:pt x="186585" y="388944"/>
                </a:cubicBezTo>
                <a:cubicBezTo>
                  <a:pt x="186585" y="384209"/>
                  <a:pt x="190423" y="380371"/>
                  <a:pt x="195158" y="380371"/>
                </a:cubicBezTo>
                <a:lnTo>
                  <a:pt x="609495" y="380371"/>
                </a:lnTo>
                <a:cubicBezTo>
                  <a:pt x="614230" y="380371"/>
                  <a:pt x="618068" y="384209"/>
                  <a:pt x="618068" y="388944"/>
                </a:cubicBezTo>
                <a:close/>
                <a:moveTo>
                  <a:pt x="618068" y="451952"/>
                </a:moveTo>
                <a:cubicBezTo>
                  <a:pt x="618068" y="456687"/>
                  <a:pt x="614230" y="460524"/>
                  <a:pt x="609495" y="460524"/>
                </a:cubicBezTo>
                <a:lnTo>
                  <a:pt x="195158" y="460524"/>
                </a:lnTo>
                <a:cubicBezTo>
                  <a:pt x="190423" y="460524"/>
                  <a:pt x="186585" y="456687"/>
                  <a:pt x="186585" y="451952"/>
                </a:cubicBezTo>
                <a:cubicBezTo>
                  <a:pt x="186585" y="447217"/>
                  <a:pt x="190423" y="443379"/>
                  <a:pt x="195158" y="443379"/>
                </a:cubicBezTo>
                <a:lnTo>
                  <a:pt x="609495" y="443379"/>
                </a:lnTo>
                <a:cubicBezTo>
                  <a:pt x="614230" y="443379"/>
                  <a:pt x="618068" y="447217"/>
                  <a:pt x="618068" y="451952"/>
                </a:cubicBezTo>
                <a:close/>
                <a:moveTo>
                  <a:pt x="847954" y="479212"/>
                </a:moveTo>
                <a:cubicBezTo>
                  <a:pt x="834970" y="465476"/>
                  <a:pt x="813319" y="464837"/>
                  <a:pt x="799548" y="477784"/>
                </a:cubicBezTo>
                <a:lnTo>
                  <a:pt x="677523" y="592798"/>
                </a:lnTo>
                <a:lnTo>
                  <a:pt x="677523" y="43625"/>
                </a:lnTo>
                <a:cubicBezTo>
                  <a:pt x="677496" y="19542"/>
                  <a:pt x="657980" y="26"/>
                  <a:pt x="633898" y="0"/>
                </a:cubicBezTo>
                <a:lnTo>
                  <a:pt x="170736" y="0"/>
                </a:lnTo>
                <a:cubicBezTo>
                  <a:pt x="146654" y="26"/>
                  <a:pt x="127138" y="19542"/>
                  <a:pt x="127111" y="43625"/>
                </a:cubicBezTo>
                <a:lnTo>
                  <a:pt x="127111" y="465668"/>
                </a:lnTo>
                <a:cubicBezTo>
                  <a:pt x="83894" y="467053"/>
                  <a:pt x="41688" y="479087"/>
                  <a:pt x="4239" y="500701"/>
                </a:cubicBezTo>
                <a:cubicBezTo>
                  <a:pt x="1600" y="502247"/>
                  <a:pt x="-15" y="505081"/>
                  <a:pt x="0" y="508140"/>
                </a:cubicBezTo>
                <a:cubicBezTo>
                  <a:pt x="200" y="600275"/>
                  <a:pt x="48448" y="685632"/>
                  <a:pt x="127283" y="733320"/>
                </a:cubicBezTo>
                <a:cubicBezTo>
                  <a:pt x="129233" y="755875"/>
                  <a:pt x="148097" y="773200"/>
                  <a:pt x="170736" y="773230"/>
                </a:cubicBezTo>
                <a:lnTo>
                  <a:pt x="633898" y="773230"/>
                </a:lnTo>
                <a:cubicBezTo>
                  <a:pt x="657980" y="773203"/>
                  <a:pt x="677497" y="753688"/>
                  <a:pt x="677523" y="729606"/>
                </a:cubicBezTo>
                <a:lnTo>
                  <a:pt x="677523" y="686905"/>
                </a:lnTo>
                <a:lnTo>
                  <a:pt x="822741" y="550021"/>
                </a:lnTo>
                <a:lnTo>
                  <a:pt x="822741" y="550021"/>
                </a:lnTo>
                <a:lnTo>
                  <a:pt x="846554" y="527609"/>
                </a:lnTo>
                <a:cubicBezTo>
                  <a:pt x="860275" y="514618"/>
                  <a:pt x="860901" y="492975"/>
                  <a:pt x="847954" y="479212"/>
                </a:cubicBezTo>
                <a:close/>
                <a:moveTo>
                  <a:pt x="627755" y="672055"/>
                </a:moveTo>
                <a:lnTo>
                  <a:pt x="642433" y="687600"/>
                </a:lnTo>
                <a:lnTo>
                  <a:pt x="621821" y="692363"/>
                </a:lnTo>
                <a:close/>
                <a:moveTo>
                  <a:pt x="659302" y="680523"/>
                </a:moveTo>
                <a:lnTo>
                  <a:pt x="635851" y="655644"/>
                </a:lnTo>
                <a:lnTo>
                  <a:pt x="781298" y="518551"/>
                </a:lnTo>
                <a:lnTo>
                  <a:pt x="804748" y="543430"/>
                </a:lnTo>
                <a:close/>
                <a:moveTo>
                  <a:pt x="170736" y="17145"/>
                </a:moveTo>
                <a:lnTo>
                  <a:pt x="633898" y="17145"/>
                </a:lnTo>
                <a:cubicBezTo>
                  <a:pt x="648516" y="17161"/>
                  <a:pt x="660362" y="29006"/>
                  <a:pt x="660378" y="43625"/>
                </a:cubicBezTo>
                <a:lnTo>
                  <a:pt x="660378" y="608952"/>
                </a:lnTo>
                <a:lnTo>
                  <a:pt x="617849" y="649043"/>
                </a:lnTo>
                <a:cubicBezTo>
                  <a:pt x="617725" y="649157"/>
                  <a:pt x="617630" y="649300"/>
                  <a:pt x="617515" y="649424"/>
                </a:cubicBezTo>
                <a:cubicBezTo>
                  <a:pt x="617097" y="649845"/>
                  <a:pt x="616735" y="650319"/>
                  <a:pt x="616439" y="650834"/>
                </a:cubicBezTo>
                <a:cubicBezTo>
                  <a:pt x="616296" y="651062"/>
                  <a:pt x="616163" y="651291"/>
                  <a:pt x="616039" y="651539"/>
                </a:cubicBezTo>
                <a:cubicBezTo>
                  <a:pt x="615902" y="651827"/>
                  <a:pt x="615781" y="652122"/>
                  <a:pt x="615677" y="652424"/>
                </a:cubicBezTo>
                <a:cubicBezTo>
                  <a:pt x="615620" y="652577"/>
                  <a:pt x="615544" y="652720"/>
                  <a:pt x="615496" y="652872"/>
                </a:cubicBezTo>
                <a:lnTo>
                  <a:pt x="603114" y="695392"/>
                </a:lnTo>
                <a:lnTo>
                  <a:pt x="192843" y="695392"/>
                </a:lnTo>
                <a:cubicBezTo>
                  <a:pt x="206875" y="681526"/>
                  <a:pt x="219308" y="666133"/>
                  <a:pt x="229915" y="649500"/>
                </a:cubicBezTo>
                <a:lnTo>
                  <a:pt x="600685" y="649500"/>
                </a:lnTo>
                <a:cubicBezTo>
                  <a:pt x="605420" y="649500"/>
                  <a:pt x="609257" y="645663"/>
                  <a:pt x="609257" y="640928"/>
                </a:cubicBezTo>
                <a:cubicBezTo>
                  <a:pt x="609257" y="636193"/>
                  <a:pt x="605420" y="632355"/>
                  <a:pt x="600685" y="632355"/>
                </a:cubicBezTo>
                <a:lnTo>
                  <a:pt x="240030" y="632355"/>
                </a:lnTo>
                <a:cubicBezTo>
                  <a:pt x="247894" y="617709"/>
                  <a:pt x="254359" y="602353"/>
                  <a:pt x="259337" y="586492"/>
                </a:cubicBezTo>
                <a:lnTo>
                  <a:pt x="609495" y="586492"/>
                </a:lnTo>
                <a:cubicBezTo>
                  <a:pt x="614230" y="586492"/>
                  <a:pt x="618068" y="582655"/>
                  <a:pt x="618068" y="577920"/>
                </a:cubicBezTo>
                <a:cubicBezTo>
                  <a:pt x="618068" y="573185"/>
                  <a:pt x="614230" y="569347"/>
                  <a:pt x="609495" y="569347"/>
                </a:cubicBezTo>
                <a:lnTo>
                  <a:pt x="264081" y="569347"/>
                </a:lnTo>
                <a:cubicBezTo>
                  <a:pt x="267712" y="554292"/>
                  <a:pt x="269998" y="538945"/>
                  <a:pt x="270910" y="523485"/>
                </a:cubicBezTo>
                <a:lnTo>
                  <a:pt x="609495" y="523485"/>
                </a:lnTo>
                <a:cubicBezTo>
                  <a:pt x="614230" y="523485"/>
                  <a:pt x="618068" y="519647"/>
                  <a:pt x="618068" y="514912"/>
                </a:cubicBezTo>
                <a:cubicBezTo>
                  <a:pt x="618068" y="510177"/>
                  <a:pt x="614230" y="506339"/>
                  <a:pt x="609495" y="506339"/>
                </a:cubicBezTo>
                <a:lnTo>
                  <a:pt x="271186" y="506339"/>
                </a:lnTo>
                <a:cubicBezTo>
                  <a:pt x="270691" y="503961"/>
                  <a:pt x="269209" y="501905"/>
                  <a:pt x="267110" y="500682"/>
                </a:cubicBezTo>
                <a:cubicBezTo>
                  <a:pt x="229660" y="479067"/>
                  <a:pt x="187454" y="467034"/>
                  <a:pt x="144237" y="465649"/>
                </a:cubicBezTo>
                <a:lnTo>
                  <a:pt x="144237" y="43625"/>
                </a:lnTo>
                <a:cubicBezTo>
                  <a:pt x="144253" y="29000"/>
                  <a:pt x="156111" y="17151"/>
                  <a:pt x="170736" y="17145"/>
                </a:cubicBezTo>
                <a:close/>
                <a:moveTo>
                  <a:pt x="17145" y="513121"/>
                </a:moveTo>
                <a:cubicBezTo>
                  <a:pt x="90938" y="472556"/>
                  <a:pt x="180353" y="472556"/>
                  <a:pt x="254146" y="513121"/>
                </a:cubicBezTo>
                <a:cubicBezTo>
                  <a:pt x="252270" y="597277"/>
                  <a:pt x="207615" y="674666"/>
                  <a:pt x="135693" y="718404"/>
                </a:cubicBezTo>
                <a:cubicBezTo>
                  <a:pt x="63736" y="674689"/>
                  <a:pt x="19042" y="597296"/>
                  <a:pt x="17145" y="513121"/>
                </a:cubicBezTo>
                <a:close/>
                <a:moveTo>
                  <a:pt x="633898" y="756075"/>
                </a:moveTo>
                <a:lnTo>
                  <a:pt x="170736" y="756075"/>
                </a:lnTo>
                <a:cubicBezTo>
                  <a:pt x="157463" y="756052"/>
                  <a:pt x="146255" y="746211"/>
                  <a:pt x="144513" y="733054"/>
                </a:cubicBezTo>
                <a:cubicBezTo>
                  <a:pt x="154694" y="726889"/>
                  <a:pt x="164442" y="720038"/>
                  <a:pt x="173688" y="712546"/>
                </a:cubicBezTo>
                <a:lnTo>
                  <a:pt x="609495" y="712546"/>
                </a:lnTo>
                <a:cubicBezTo>
                  <a:pt x="610026" y="712541"/>
                  <a:pt x="610556" y="712487"/>
                  <a:pt x="611077" y="712384"/>
                </a:cubicBezTo>
                <a:lnTo>
                  <a:pt x="611286" y="712384"/>
                </a:lnTo>
                <a:lnTo>
                  <a:pt x="611410" y="712384"/>
                </a:lnTo>
                <a:lnTo>
                  <a:pt x="660378" y="701164"/>
                </a:lnTo>
                <a:lnTo>
                  <a:pt x="660378" y="729653"/>
                </a:lnTo>
                <a:cubicBezTo>
                  <a:pt x="660330" y="744248"/>
                  <a:pt x="648494" y="756060"/>
                  <a:pt x="633898" y="756075"/>
                </a:cubicBezTo>
                <a:close/>
                <a:moveTo>
                  <a:pt x="834752" y="515093"/>
                </a:moveTo>
                <a:lnTo>
                  <a:pt x="817245" y="531666"/>
                </a:lnTo>
                <a:lnTo>
                  <a:pt x="793795" y="506787"/>
                </a:lnTo>
                <a:lnTo>
                  <a:pt x="811330" y="490261"/>
                </a:lnTo>
                <a:cubicBezTo>
                  <a:pt x="818211" y="483814"/>
                  <a:pt x="829008" y="484133"/>
                  <a:pt x="835495" y="490976"/>
                </a:cubicBezTo>
                <a:lnTo>
                  <a:pt x="835495" y="490976"/>
                </a:lnTo>
                <a:cubicBezTo>
                  <a:pt x="841942" y="497857"/>
                  <a:pt x="841623" y="508653"/>
                  <a:pt x="834781" y="515141"/>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pic>
        <p:nvPicPr>
          <p:cNvPr id="3" name="Picture 4" descr="File:Revature-768x768.webp">
            <a:extLst>
              <a:ext uri="{FF2B5EF4-FFF2-40B4-BE49-F238E27FC236}">
                <a16:creationId xmlns:a16="http://schemas.microsoft.com/office/drawing/2014/main" id="{AF00089B-8C9C-5433-701D-87BFAF7F4D4F}"/>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199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C4660-BFFB-4654-91DA-B852DC566AC2}"/>
              </a:ext>
            </a:extLst>
          </p:cNvPr>
          <p:cNvSpPr>
            <a:spLocks noGrp="1"/>
          </p:cNvSpPr>
          <p:nvPr>
            <p:ph type="title"/>
          </p:nvPr>
        </p:nvSpPr>
        <p:spPr>
          <a:xfrm>
            <a:off x="225425" y="211723"/>
            <a:ext cx="8720138" cy="384721"/>
          </a:xfrm>
        </p:spPr>
        <p:txBody>
          <a:bodyPr/>
          <a:lstStyle/>
          <a:p>
            <a:r>
              <a:rPr lang="en-US"/>
              <a:t>Tech Stack vs Workforce</a:t>
            </a:r>
          </a:p>
        </p:txBody>
      </p:sp>
      <p:sp>
        <p:nvSpPr>
          <p:cNvPr id="57" name="TextBox 56">
            <a:extLst>
              <a:ext uri="{FF2B5EF4-FFF2-40B4-BE49-F238E27FC236}">
                <a16:creationId xmlns:a16="http://schemas.microsoft.com/office/drawing/2014/main" id="{E13F354D-8A43-B4DC-C66A-0F09A809B667}"/>
              </a:ext>
            </a:extLst>
          </p:cNvPr>
          <p:cNvSpPr txBox="1"/>
          <p:nvPr/>
        </p:nvSpPr>
        <p:spPr>
          <a:xfrm>
            <a:off x="1422747" y="4897426"/>
            <a:ext cx="7513569"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a:ea typeface="+mn-ea"/>
                <a:cs typeface="Calibri" panose="020F0502020204030204" pitchFamily="34" charset="0"/>
              </a:rPr>
              <a:t>*Proportion of talent in each layer</a:t>
            </a:r>
          </a:p>
        </p:txBody>
      </p:sp>
      <p:grpSp>
        <p:nvGrpSpPr>
          <p:cNvPr id="127" name="Group 126">
            <a:extLst>
              <a:ext uri="{FF2B5EF4-FFF2-40B4-BE49-F238E27FC236}">
                <a16:creationId xmlns:a16="http://schemas.microsoft.com/office/drawing/2014/main" id="{B5ECF62A-3C4D-DB47-59D1-014321ABA48A}"/>
              </a:ext>
            </a:extLst>
          </p:cNvPr>
          <p:cNvGrpSpPr/>
          <p:nvPr/>
        </p:nvGrpSpPr>
        <p:grpSpPr>
          <a:xfrm>
            <a:off x="225425" y="907925"/>
            <a:ext cx="5529199" cy="3234031"/>
            <a:chOff x="225425" y="964182"/>
            <a:chExt cx="5529199" cy="3234031"/>
          </a:xfrm>
        </p:grpSpPr>
        <p:sp>
          <p:nvSpPr>
            <p:cNvPr id="3" name="TextBox 2">
              <a:extLst>
                <a:ext uri="{FF2B5EF4-FFF2-40B4-BE49-F238E27FC236}">
                  <a16:creationId xmlns:a16="http://schemas.microsoft.com/office/drawing/2014/main" id="{B288F8E0-172B-E019-3078-7342052A774F}"/>
                </a:ext>
              </a:extLst>
            </p:cNvPr>
            <p:cNvSpPr txBox="1"/>
            <p:nvPr/>
          </p:nvSpPr>
          <p:spPr>
            <a:xfrm>
              <a:off x="225426" y="1422239"/>
              <a:ext cx="947026" cy="439395"/>
            </a:xfrm>
            <a:prstGeom prst="homePlate">
              <a:avLst>
                <a:gd name="adj" fmla="val 36426"/>
              </a:avLst>
            </a:prstGeom>
            <a:solidFill>
              <a:schemeClr val="accent2">
                <a:lumMod val="50000"/>
              </a:schemeClr>
            </a:solidFill>
          </p:spPr>
          <p:txBody>
            <a:bodyPr wrap="square" lIns="36576" tIns="36576" rIns="36576" bIns="36576" rtlCol="0" anchor="ctr">
              <a:noAutofit/>
            </a:bodyPr>
            <a:lstStyle/>
            <a:p>
              <a:pPr algn="ctr"/>
              <a:r>
                <a:rPr lang="en-US" sz="1000" b="1">
                  <a:solidFill>
                    <a:schemeClr val="bg1"/>
                  </a:solidFill>
                </a:rPr>
                <a:t>Computing</a:t>
              </a:r>
            </a:p>
          </p:txBody>
        </p:sp>
        <p:sp>
          <p:nvSpPr>
            <p:cNvPr id="4" name="TextBox 3">
              <a:extLst>
                <a:ext uri="{FF2B5EF4-FFF2-40B4-BE49-F238E27FC236}">
                  <a16:creationId xmlns:a16="http://schemas.microsoft.com/office/drawing/2014/main" id="{7913CA99-CE97-56E4-2E31-E63BFA4DF5FA}"/>
                </a:ext>
              </a:extLst>
            </p:cNvPr>
            <p:cNvSpPr txBox="1"/>
            <p:nvPr/>
          </p:nvSpPr>
          <p:spPr>
            <a:xfrm>
              <a:off x="1048629" y="1424244"/>
              <a:ext cx="1464417" cy="439395"/>
            </a:xfrm>
            <a:prstGeom prst="chevron">
              <a:avLst>
                <a:gd name="adj" fmla="val 36830"/>
              </a:avLst>
            </a:prstGeom>
            <a:solidFill>
              <a:schemeClr val="accent2">
                <a:lumMod val="75000"/>
              </a:schemeClr>
            </a:solidFill>
          </p:spPr>
          <p:txBody>
            <a:bodyPr wrap="square" lIns="36576" tIns="36576" rIns="36576" bIns="36576" rtlCol="0" anchor="ctr">
              <a:noAutofit/>
            </a:bodyPr>
            <a:lstStyle/>
            <a:p>
              <a:pPr algn="ctr"/>
              <a:r>
                <a:rPr lang="en-US" b="1">
                  <a:solidFill>
                    <a:schemeClr val="bg1"/>
                  </a:solidFill>
                </a:rPr>
                <a:t>Systems</a:t>
              </a:r>
            </a:p>
          </p:txBody>
        </p:sp>
        <p:sp>
          <p:nvSpPr>
            <p:cNvPr id="5" name="TextBox 4">
              <a:extLst>
                <a:ext uri="{FF2B5EF4-FFF2-40B4-BE49-F238E27FC236}">
                  <a16:creationId xmlns:a16="http://schemas.microsoft.com/office/drawing/2014/main" id="{C3D20714-1E62-B43C-8905-B4BB78FA91F7}"/>
                </a:ext>
              </a:extLst>
            </p:cNvPr>
            <p:cNvSpPr txBox="1"/>
            <p:nvPr/>
          </p:nvSpPr>
          <p:spPr>
            <a:xfrm>
              <a:off x="2393268" y="1422239"/>
              <a:ext cx="3361355" cy="439395"/>
            </a:xfrm>
            <a:prstGeom prst="chevron">
              <a:avLst>
                <a:gd name="adj" fmla="val 36830"/>
              </a:avLst>
            </a:prstGeom>
            <a:solidFill>
              <a:schemeClr val="accent2"/>
            </a:solidFill>
          </p:spPr>
          <p:txBody>
            <a:bodyPr wrap="square" lIns="36576" tIns="36576" rIns="36576" bIns="36576" rtlCol="0" anchor="ctr">
              <a:noAutofit/>
            </a:bodyPr>
            <a:lstStyle/>
            <a:p>
              <a:pPr algn="ctr"/>
              <a:r>
                <a:rPr lang="en-US" b="1">
                  <a:solidFill>
                    <a:schemeClr val="bg1"/>
                  </a:solidFill>
                </a:rPr>
                <a:t>Application</a:t>
              </a:r>
            </a:p>
          </p:txBody>
        </p:sp>
        <p:sp>
          <p:nvSpPr>
            <p:cNvPr id="7" name="TextBox 6">
              <a:extLst>
                <a:ext uri="{FF2B5EF4-FFF2-40B4-BE49-F238E27FC236}">
                  <a16:creationId xmlns:a16="http://schemas.microsoft.com/office/drawing/2014/main" id="{6906306D-06F6-3061-288F-EAB9099864BB}"/>
                </a:ext>
              </a:extLst>
            </p:cNvPr>
            <p:cNvSpPr txBox="1"/>
            <p:nvPr/>
          </p:nvSpPr>
          <p:spPr>
            <a:xfrm>
              <a:off x="225425" y="1932692"/>
              <a:ext cx="737240" cy="246221"/>
            </a:xfrm>
            <a:prstGeom prst="rect">
              <a:avLst/>
            </a:prstGeom>
            <a:noFill/>
          </p:spPr>
          <p:txBody>
            <a:bodyPr wrap="square" lIns="0" tIns="0" rIns="0" bIns="0" rtlCol="0">
              <a:spAutoFit/>
            </a:bodyPr>
            <a:lstStyle/>
            <a:p>
              <a:pPr algn="ctr"/>
              <a:r>
                <a:rPr lang="en-US" sz="1600"/>
                <a:t>3*</a:t>
              </a:r>
            </a:p>
          </p:txBody>
        </p:sp>
        <p:sp>
          <p:nvSpPr>
            <p:cNvPr id="8" name="TextBox 7">
              <a:extLst>
                <a:ext uri="{FF2B5EF4-FFF2-40B4-BE49-F238E27FC236}">
                  <a16:creationId xmlns:a16="http://schemas.microsoft.com/office/drawing/2014/main" id="{D419BE32-249F-A8F0-E948-F9F9A7A4190F}"/>
                </a:ext>
              </a:extLst>
            </p:cNvPr>
            <p:cNvSpPr txBox="1"/>
            <p:nvPr/>
          </p:nvSpPr>
          <p:spPr>
            <a:xfrm>
              <a:off x="686878" y="1889656"/>
              <a:ext cx="1711066" cy="246221"/>
            </a:xfrm>
            <a:prstGeom prst="rect">
              <a:avLst/>
            </a:prstGeom>
            <a:noFill/>
          </p:spPr>
          <p:txBody>
            <a:bodyPr wrap="square" lIns="0" tIns="0" rIns="0" bIns="0" rtlCol="0">
              <a:spAutoFit/>
            </a:bodyPr>
            <a:lstStyle/>
            <a:p>
              <a:pPr algn="ctr"/>
              <a:r>
                <a:rPr lang="en-US" sz="1600"/>
                <a:t>17</a:t>
              </a:r>
            </a:p>
          </p:txBody>
        </p:sp>
        <p:sp>
          <p:nvSpPr>
            <p:cNvPr id="9" name="TextBox 8">
              <a:extLst>
                <a:ext uri="{FF2B5EF4-FFF2-40B4-BE49-F238E27FC236}">
                  <a16:creationId xmlns:a16="http://schemas.microsoft.com/office/drawing/2014/main" id="{D1473016-0D64-7D56-290E-144FA3DB17DC}"/>
                </a:ext>
              </a:extLst>
            </p:cNvPr>
            <p:cNvSpPr txBox="1"/>
            <p:nvPr/>
          </p:nvSpPr>
          <p:spPr>
            <a:xfrm>
              <a:off x="3153895" y="1920236"/>
              <a:ext cx="1711066" cy="246221"/>
            </a:xfrm>
            <a:prstGeom prst="rect">
              <a:avLst/>
            </a:prstGeom>
            <a:noFill/>
          </p:spPr>
          <p:txBody>
            <a:bodyPr wrap="square" lIns="0" tIns="0" rIns="0" bIns="0" rtlCol="0">
              <a:spAutoFit/>
            </a:bodyPr>
            <a:lstStyle/>
            <a:p>
              <a:pPr algn="ctr"/>
              <a:r>
                <a:rPr lang="en-US" sz="1600"/>
                <a:t>80</a:t>
              </a:r>
            </a:p>
          </p:txBody>
        </p:sp>
        <p:sp>
          <p:nvSpPr>
            <p:cNvPr id="21" name="Freeform: Shape 20">
              <a:extLst>
                <a:ext uri="{FF2B5EF4-FFF2-40B4-BE49-F238E27FC236}">
                  <a16:creationId xmlns:a16="http://schemas.microsoft.com/office/drawing/2014/main" id="{9FE10462-EB80-7405-FD5F-4D2B1250E22D}"/>
                </a:ext>
              </a:extLst>
            </p:cNvPr>
            <p:cNvSpPr/>
            <p:nvPr/>
          </p:nvSpPr>
          <p:spPr>
            <a:xfrm>
              <a:off x="962665" y="964182"/>
              <a:ext cx="432142" cy="416726"/>
            </a:xfrm>
            <a:custGeom>
              <a:avLst/>
              <a:gdLst>
                <a:gd name="connsiteX0" fmla="*/ 572654 w 902268"/>
                <a:gd name="connsiteY0" fmla="*/ 179488 h 870084"/>
                <a:gd name="connsiteX1" fmla="*/ 494445 w 902268"/>
                <a:gd name="connsiteY1" fmla="*/ 66903 h 870084"/>
                <a:gd name="connsiteX2" fmla="*/ 357780 w 902268"/>
                <a:gd name="connsiteY2" fmla="*/ 20580 h 870084"/>
                <a:gd name="connsiteX3" fmla="*/ 198865 w 902268"/>
                <a:gd name="connsiteY3" fmla="*/ 86362 h 870084"/>
                <a:gd name="connsiteX4" fmla="*/ 133084 w 902268"/>
                <a:gd name="connsiteY4" fmla="*/ 245277 h 870084"/>
                <a:gd name="connsiteX5" fmla="*/ 135205 w 902268"/>
                <a:gd name="connsiteY5" fmla="*/ 276047 h 870084"/>
                <a:gd name="connsiteX6" fmla="*/ 141418 w 902268"/>
                <a:gd name="connsiteY6" fmla="*/ 306036 h 870084"/>
                <a:gd name="connsiteX7" fmla="*/ 134089 w 902268"/>
                <a:gd name="connsiteY7" fmla="*/ 319058 h 870084"/>
                <a:gd name="connsiteX8" fmla="*/ 131298 w 902268"/>
                <a:gd name="connsiteY8" fmla="*/ 319468 h 870084"/>
                <a:gd name="connsiteX9" fmla="*/ 115262 w 902268"/>
                <a:gd name="connsiteY9" fmla="*/ 319468 h 870084"/>
                <a:gd name="connsiteX10" fmla="*/ 48884 w 902268"/>
                <a:gd name="connsiteY10" fmla="*/ 347038 h 870084"/>
                <a:gd name="connsiteX11" fmla="*/ 21314 w 902268"/>
                <a:gd name="connsiteY11" fmla="*/ 413416 h 870084"/>
                <a:gd name="connsiteX12" fmla="*/ 48884 w 902268"/>
                <a:gd name="connsiteY12" fmla="*/ 479794 h 870084"/>
                <a:gd name="connsiteX13" fmla="*/ 115262 w 902268"/>
                <a:gd name="connsiteY13" fmla="*/ 507364 h 870084"/>
                <a:gd name="connsiteX14" fmla="*/ 120992 w 902268"/>
                <a:gd name="connsiteY14" fmla="*/ 507364 h 870084"/>
                <a:gd name="connsiteX15" fmla="*/ 120992 w 902268"/>
                <a:gd name="connsiteY15" fmla="*/ 487830 h 870084"/>
                <a:gd name="connsiteX16" fmla="*/ 132005 w 902268"/>
                <a:gd name="connsiteY16" fmla="*/ 461376 h 870084"/>
                <a:gd name="connsiteX17" fmla="*/ 158458 w 902268"/>
                <a:gd name="connsiteY17" fmla="*/ 450363 h 870084"/>
                <a:gd name="connsiteX18" fmla="*/ 495853 w 902268"/>
                <a:gd name="connsiteY18" fmla="*/ 450363 h 870084"/>
                <a:gd name="connsiteX19" fmla="*/ 522307 w 902268"/>
                <a:gd name="connsiteY19" fmla="*/ 461376 h 870084"/>
                <a:gd name="connsiteX20" fmla="*/ 533320 w 902268"/>
                <a:gd name="connsiteY20" fmla="*/ 487830 h 870084"/>
                <a:gd name="connsiteX21" fmla="*/ 533320 w 902268"/>
                <a:gd name="connsiteY21" fmla="*/ 507364 h 870084"/>
                <a:gd name="connsiteX22" fmla="*/ 787370 w 902268"/>
                <a:gd name="connsiteY22" fmla="*/ 507364 h 870084"/>
                <a:gd name="connsiteX23" fmla="*/ 853748 w 902268"/>
                <a:gd name="connsiteY23" fmla="*/ 479794 h 870084"/>
                <a:gd name="connsiteX24" fmla="*/ 881318 w 902268"/>
                <a:gd name="connsiteY24" fmla="*/ 413416 h 870084"/>
                <a:gd name="connsiteX25" fmla="*/ 853748 w 902268"/>
                <a:gd name="connsiteY25" fmla="*/ 347038 h 870084"/>
                <a:gd name="connsiteX26" fmla="*/ 787370 w 902268"/>
                <a:gd name="connsiteY26" fmla="*/ 319468 h 870084"/>
                <a:gd name="connsiteX27" fmla="*/ 774533 w 902268"/>
                <a:gd name="connsiteY27" fmla="*/ 319468 h 870084"/>
                <a:gd name="connsiteX28" fmla="*/ 764004 w 902268"/>
                <a:gd name="connsiteY28" fmla="*/ 308938 h 870084"/>
                <a:gd name="connsiteX29" fmla="*/ 764004 w 902268"/>
                <a:gd name="connsiteY29" fmla="*/ 307635 h 870084"/>
                <a:gd name="connsiteX30" fmla="*/ 764115 w 902268"/>
                <a:gd name="connsiteY30" fmla="*/ 304621 h 870084"/>
                <a:gd name="connsiteX31" fmla="*/ 764115 w 902268"/>
                <a:gd name="connsiteY31" fmla="*/ 300826 h 870084"/>
                <a:gd name="connsiteX32" fmla="*/ 729029 w 902268"/>
                <a:gd name="connsiteY32" fmla="*/ 216218 h 870084"/>
                <a:gd name="connsiteX33" fmla="*/ 644420 w 902268"/>
                <a:gd name="connsiteY33" fmla="*/ 181132 h 870084"/>
                <a:gd name="connsiteX34" fmla="*/ 580647 w 902268"/>
                <a:gd name="connsiteY34" fmla="*/ 199475 h 870084"/>
                <a:gd name="connsiteX35" fmla="*/ 536334 w 902268"/>
                <a:gd name="connsiteY35" fmla="*/ 249221 h 870084"/>
                <a:gd name="connsiteX36" fmla="*/ 522307 w 902268"/>
                <a:gd name="connsiteY36" fmla="*/ 254132 h 870084"/>
                <a:gd name="connsiteX37" fmla="*/ 517396 w 902268"/>
                <a:gd name="connsiteY37" fmla="*/ 240105 h 870084"/>
                <a:gd name="connsiteX38" fmla="*/ 569523 w 902268"/>
                <a:gd name="connsiteY38" fmla="*/ 181541 h 870084"/>
                <a:gd name="connsiteX39" fmla="*/ 572834 w 902268"/>
                <a:gd name="connsiteY39" fmla="*/ 179532 h 870084"/>
                <a:gd name="connsiteX40" fmla="*/ 330433 w 902268"/>
                <a:gd name="connsiteY40" fmla="*/ 161555 h 870084"/>
                <a:gd name="connsiteX41" fmla="*/ 393909 w 902268"/>
                <a:gd name="connsiteY41" fmla="*/ 187823 h 870084"/>
                <a:gd name="connsiteX42" fmla="*/ 420177 w 902268"/>
                <a:gd name="connsiteY42" fmla="*/ 251298 h 870084"/>
                <a:gd name="connsiteX43" fmla="*/ 393909 w 902268"/>
                <a:gd name="connsiteY43" fmla="*/ 314774 h 870084"/>
                <a:gd name="connsiteX44" fmla="*/ 330433 w 902268"/>
                <a:gd name="connsiteY44" fmla="*/ 341042 h 870084"/>
                <a:gd name="connsiteX45" fmla="*/ 266958 w 902268"/>
                <a:gd name="connsiteY45" fmla="*/ 314774 h 870084"/>
                <a:gd name="connsiteX46" fmla="*/ 240690 w 902268"/>
                <a:gd name="connsiteY46" fmla="*/ 251298 h 870084"/>
                <a:gd name="connsiteX47" fmla="*/ 266958 w 902268"/>
                <a:gd name="connsiteY47" fmla="*/ 187823 h 870084"/>
                <a:gd name="connsiteX48" fmla="*/ 330433 w 902268"/>
                <a:gd name="connsiteY48" fmla="*/ 161555 h 870084"/>
                <a:gd name="connsiteX49" fmla="*/ 378952 w 902268"/>
                <a:gd name="connsiteY49" fmla="*/ 202854 h 870084"/>
                <a:gd name="connsiteX50" fmla="*/ 399118 w 902268"/>
                <a:gd name="connsiteY50" fmla="*/ 251373 h 870084"/>
                <a:gd name="connsiteX51" fmla="*/ 378952 w 902268"/>
                <a:gd name="connsiteY51" fmla="*/ 299891 h 870084"/>
                <a:gd name="connsiteX52" fmla="*/ 330433 w 902268"/>
                <a:gd name="connsiteY52" fmla="*/ 320057 h 870084"/>
                <a:gd name="connsiteX53" fmla="*/ 281915 w 902268"/>
                <a:gd name="connsiteY53" fmla="*/ 299891 h 870084"/>
                <a:gd name="connsiteX54" fmla="*/ 261748 w 902268"/>
                <a:gd name="connsiteY54" fmla="*/ 251373 h 870084"/>
                <a:gd name="connsiteX55" fmla="*/ 281915 w 902268"/>
                <a:gd name="connsiteY55" fmla="*/ 202854 h 870084"/>
                <a:gd name="connsiteX56" fmla="*/ 330433 w 902268"/>
                <a:gd name="connsiteY56" fmla="*/ 182688 h 870084"/>
                <a:gd name="connsiteX57" fmla="*/ 378952 w 902268"/>
                <a:gd name="connsiteY57" fmla="*/ 202854 h 870084"/>
                <a:gd name="connsiteX58" fmla="*/ 353689 w 902268"/>
                <a:gd name="connsiteY58" fmla="*/ 139788 h 870084"/>
                <a:gd name="connsiteX59" fmla="*/ 361018 w 902268"/>
                <a:gd name="connsiteY59" fmla="*/ 147713 h 870084"/>
                <a:gd name="connsiteX60" fmla="*/ 371734 w 902268"/>
                <a:gd name="connsiteY60" fmla="*/ 151509 h 870084"/>
                <a:gd name="connsiteX61" fmla="*/ 381668 w 902268"/>
                <a:gd name="connsiteY61" fmla="*/ 156234 h 870084"/>
                <a:gd name="connsiteX62" fmla="*/ 392793 w 902268"/>
                <a:gd name="connsiteY62" fmla="*/ 156047 h 870084"/>
                <a:gd name="connsiteX63" fmla="*/ 415638 w 902268"/>
                <a:gd name="connsiteY63" fmla="*/ 141202 h 870084"/>
                <a:gd name="connsiteX64" fmla="*/ 440604 w 902268"/>
                <a:gd name="connsiteY64" fmla="*/ 166168 h 870084"/>
                <a:gd name="connsiteX65" fmla="*/ 425758 w 902268"/>
                <a:gd name="connsiteY65" fmla="*/ 189012 h 870084"/>
                <a:gd name="connsiteX66" fmla="*/ 425350 w 902268"/>
                <a:gd name="connsiteY66" fmla="*/ 199840 h 870084"/>
                <a:gd name="connsiteX67" fmla="*/ 430261 w 902268"/>
                <a:gd name="connsiteY67" fmla="*/ 210071 h 870084"/>
                <a:gd name="connsiteX68" fmla="*/ 433981 w 902268"/>
                <a:gd name="connsiteY68" fmla="*/ 220415 h 870084"/>
                <a:gd name="connsiteX69" fmla="*/ 442018 w 902268"/>
                <a:gd name="connsiteY69" fmla="*/ 228116 h 870084"/>
                <a:gd name="connsiteX70" fmla="*/ 468696 w 902268"/>
                <a:gd name="connsiteY70" fmla="*/ 233847 h 870084"/>
                <a:gd name="connsiteX71" fmla="*/ 468696 w 902268"/>
                <a:gd name="connsiteY71" fmla="*/ 269156 h 870084"/>
                <a:gd name="connsiteX72" fmla="*/ 442018 w 902268"/>
                <a:gd name="connsiteY72" fmla="*/ 274885 h 870084"/>
                <a:gd name="connsiteX73" fmla="*/ 434093 w 902268"/>
                <a:gd name="connsiteY73" fmla="*/ 282216 h 870084"/>
                <a:gd name="connsiteX74" fmla="*/ 430298 w 902268"/>
                <a:gd name="connsiteY74" fmla="*/ 292931 h 870084"/>
                <a:gd name="connsiteX75" fmla="*/ 425573 w 902268"/>
                <a:gd name="connsiteY75" fmla="*/ 302866 h 870084"/>
                <a:gd name="connsiteX76" fmla="*/ 425758 w 902268"/>
                <a:gd name="connsiteY76" fmla="*/ 313991 h 870084"/>
                <a:gd name="connsiteX77" fmla="*/ 440604 w 902268"/>
                <a:gd name="connsiteY77" fmla="*/ 336836 h 870084"/>
                <a:gd name="connsiteX78" fmla="*/ 415638 w 902268"/>
                <a:gd name="connsiteY78" fmla="*/ 361802 h 870084"/>
                <a:gd name="connsiteX79" fmla="*/ 392793 w 902268"/>
                <a:gd name="connsiteY79" fmla="*/ 346956 h 870084"/>
                <a:gd name="connsiteX80" fmla="*/ 382078 w 902268"/>
                <a:gd name="connsiteY80" fmla="*/ 346546 h 870084"/>
                <a:gd name="connsiteX81" fmla="*/ 371846 w 902268"/>
                <a:gd name="connsiteY81" fmla="*/ 351458 h 870084"/>
                <a:gd name="connsiteX82" fmla="*/ 361503 w 902268"/>
                <a:gd name="connsiteY82" fmla="*/ 355178 h 870084"/>
                <a:gd name="connsiteX83" fmla="*/ 353801 w 902268"/>
                <a:gd name="connsiteY83" fmla="*/ 363215 h 870084"/>
                <a:gd name="connsiteX84" fmla="*/ 348072 w 902268"/>
                <a:gd name="connsiteY84" fmla="*/ 389893 h 870084"/>
                <a:gd name="connsiteX85" fmla="*/ 312762 w 902268"/>
                <a:gd name="connsiteY85" fmla="*/ 389893 h 870084"/>
                <a:gd name="connsiteX86" fmla="*/ 307032 w 902268"/>
                <a:gd name="connsiteY86" fmla="*/ 363215 h 870084"/>
                <a:gd name="connsiteX87" fmla="*/ 299703 w 902268"/>
                <a:gd name="connsiteY87" fmla="*/ 355290 h 870084"/>
                <a:gd name="connsiteX88" fmla="*/ 288987 w 902268"/>
                <a:gd name="connsiteY88" fmla="*/ 351495 h 870084"/>
                <a:gd name="connsiteX89" fmla="*/ 279053 w 902268"/>
                <a:gd name="connsiteY89" fmla="*/ 346769 h 870084"/>
                <a:gd name="connsiteX90" fmla="*/ 267927 w 902268"/>
                <a:gd name="connsiteY90" fmla="*/ 347067 h 870084"/>
                <a:gd name="connsiteX91" fmla="*/ 245083 w 902268"/>
                <a:gd name="connsiteY91" fmla="*/ 361913 h 870084"/>
                <a:gd name="connsiteX92" fmla="*/ 220117 w 902268"/>
                <a:gd name="connsiteY92" fmla="*/ 336947 h 870084"/>
                <a:gd name="connsiteX93" fmla="*/ 234962 w 902268"/>
                <a:gd name="connsiteY93" fmla="*/ 314102 h 870084"/>
                <a:gd name="connsiteX94" fmla="*/ 235372 w 902268"/>
                <a:gd name="connsiteY94" fmla="*/ 303275 h 870084"/>
                <a:gd name="connsiteX95" fmla="*/ 230460 w 902268"/>
                <a:gd name="connsiteY95" fmla="*/ 293044 h 870084"/>
                <a:gd name="connsiteX96" fmla="*/ 226739 w 902268"/>
                <a:gd name="connsiteY96" fmla="*/ 282700 h 870084"/>
                <a:gd name="connsiteX97" fmla="*/ 218703 w 902268"/>
                <a:gd name="connsiteY97" fmla="*/ 274998 h 870084"/>
                <a:gd name="connsiteX98" fmla="*/ 192025 w 902268"/>
                <a:gd name="connsiteY98" fmla="*/ 269268 h 870084"/>
                <a:gd name="connsiteX99" fmla="*/ 192025 w 902268"/>
                <a:gd name="connsiteY99" fmla="*/ 233959 h 870084"/>
                <a:gd name="connsiteX100" fmla="*/ 218703 w 902268"/>
                <a:gd name="connsiteY100" fmla="*/ 228230 h 870084"/>
                <a:gd name="connsiteX101" fmla="*/ 226628 w 902268"/>
                <a:gd name="connsiteY101" fmla="*/ 220899 h 870084"/>
                <a:gd name="connsiteX102" fmla="*/ 230423 w 902268"/>
                <a:gd name="connsiteY102" fmla="*/ 210184 h 870084"/>
                <a:gd name="connsiteX103" fmla="*/ 235148 w 902268"/>
                <a:gd name="connsiteY103" fmla="*/ 200249 h 870084"/>
                <a:gd name="connsiteX104" fmla="*/ 234851 w 902268"/>
                <a:gd name="connsiteY104" fmla="*/ 189124 h 870084"/>
                <a:gd name="connsiteX105" fmla="*/ 220005 w 902268"/>
                <a:gd name="connsiteY105" fmla="*/ 166279 h 870084"/>
                <a:gd name="connsiteX106" fmla="*/ 244971 w 902268"/>
                <a:gd name="connsiteY106" fmla="*/ 141313 h 870084"/>
                <a:gd name="connsiteX107" fmla="*/ 267816 w 902268"/>
                <a:gd name="connsiteY107" fmla="*/ 156159 h 870084"/>
                <a:gd name="connsiteX108" fmla="*/ 278643 w 902268"/>
                <a:gd name="connsiteY108" fmla="*/ 156568 h 870084"/>
                <a:gd name="connsiteX109" fmla="*/ 288875 w 902268"/>
                <a:gd name="connsiteY109" fmla="*/ 151657 h 870084"/>
                <a:gd name="connsiteX110" fmla="*/ 299218 w 902268"/>
                <a:gd name="connsiteY110" fmla="*/ 147937 h 870084"/>
                <a:gd name="connsiteX111" fmla="*/ 306920 w 902268"/>
                <a:gd name="connsiteY111" fmla="*/ 139900 h 870084"/>
                <a:gd name="connsiteX112" fmla="*/ 312649 w 902268"/>
                <a:gd name="connsiteY112" fmla="*/ 113222 h 870084"/>
                <a:gd name="connsiteX113" fmla="*/ 347958 w 902268"/>
                <a:gd name="connsiteY113" fmla="*/ 113222 h 870084"/>
                <a:gd name="connsiteX114" fmla="*/ 353689 w 902268"/>
                <a:gd name="connsiteY114" fmla="*/ 139900 h 870084"/>
                <a:gd name="connsiteX115" fmla="*/ 367716 w 902268"/>
                <a:gd name="connsiteY115" fmla="*/ 104292 h 870084"/>
                <a:gd name="connsiteX116" fmla="*/ 373037 w 902268"/>
                <a:gd name="connsiteY116" fmla="*/ 129444 h 870084"/>
                <a:gd name="connsiteX117" fmla="*/ 379771 w 902268"/>
                <a:gd name="connsiteY117" fmla="*/ 132048 h 870084"/>
                <a:gd name="connsiteX118" fmla="*/ 386394 w 902268"/>
                <a:gd name="connsiteY118" fmla="*/ 135062 h 870084"/>
                <a:gd name="connsiteX119" fmla="*/ 407936 w 902268"/>
                <a:gd name="connsiteY119" fmla="*/ 121034 h 870084"/>
                <a:gd name="connsiteX120" fmla="*/ 417945 w 902268"/>
                <a:gd name="connsiteY120" fmla="*/ 118616 h 870084"/>
                <a:gd name="connsiteX121" fmla="*/ 427359 w 902268"/>
                <a:gd name="connsiteY121" fmla="*/ 123044 h 870084"/>
                <a:gd name="connsiteX122" fmla="*/ 458725 w 902268"/>
                <a:gd name="connsiteY122" fmla="*/ 154410 h 870084"/>
                <a:gd name="connsiteX123" fmla="*/ 463152 w 902268"/>
                <a:gd name="connsiteY123" fmla="*/ 163824 h 870084"/>
                <a:gd name="connsiteX124" fmla="*/ 460733 w 902268"/>
                <a:gd name="connsiteY124" fmla="*/ 173832 h 870084"/>
                <a:gd name="connsiteX125" fmla="*/ 446706 w 902268"/>
                <a:gd name="connsiteY125" fmla="*/ 195375 h 870084"/>
                <a:gd name="connsiteX126" fmla="*/ 449721 w 902268"/>
                <a:gd name="connsiteY126" fmla="*/ 201998 h 870084"/>
                <a:gd name="connsiteX127" fmla="*/ 452325 w 902268"/>
                <a:gd name="connsiteY127" fmla="*/ 208732 h 870084"/>
                <a:gd name="connsiteX128" fmla="*/ 477476 w 902268"/>
                <a:gd name="connsiteY128" fmla="*/ 214053 h 870084"/>
                <a:gd name="connsiteX129" fmla="*/ 486295 w 902268"/>
                <a:gd name="connsiteY129" fmla="*/ 219485 h 870084"/>
                <a:gd name="connsiteX130" fmla="*/ 489718 w 902268"/>
                <a:gd name="connsiteY130" fmla="*/ 229196 h 870084"/>
                <a:gd name="connsiteX131" fmla="*/ 489718 w 902268"/>
                <a:gd name="connsiteY131" fmla="*/ 273621 h 870084"/>
                <a:gd name="connsiteX132" fmla="*/ 486220 w 902268"/>
                <a:gd name="connsiteY132" fmla="*/ 283443 h 870084"/>
                <a:gd name="connsiteX133" fmla="*/ 477402 w 902268"/>
                <a:gd name="connsiteY133" fmla="*/ 288875 h 870084"/>
                <a:gd name="connsiteX134" fmla="*/ 452250 w 902268"/>
                <a:gd name="connsiteY134" fmla="*/ 294196 h 870084"/>
                <a:gd name="connsiteX135" fmla="*/ 449645 w 902268"/>
                <a:gd name="connsiteY135" fmla="*/ 300930 h 870084"/>
                <a:gd name="connsiteX136" fmla="*/ 446632 w 902268"/>
                <a:gd name="connsiteY136" fmla="*/ 307553 h 870084"/>
                <a:gd name="connsiteX137" fmla="*/ 460659 w 902268"/>
                <a:gd name="connsiteY137" fmla="*/ 329096 h 870084"/>
                <a:gd name="connsiteX138" fmla="*/ 463077 w 902268"/>
                <a:gd name="connsiteY138" fmla="*/ 339105 h 870084"/>
                <a:gd name="connsiteX139" fmla="*/ 458650 w 902268"/>
                <a:gd name="connsiteY139" fmla="*/ 348518 h 870084"/>
                <a:gd name="connsiteX140" fmla="*/ 427284 w 902268"/>
                <a:gd name="connsiteY140" fmla="*/ 379884 h 870084"/>
                <a:gd name="connsiteX141" fmla="*/ 417871 w 902268"/>
                <a:gd name="connsiteY141" fmla="*/ 384312 h 870084"/>
                <a:gd name="connsiteX142" fmla="*/ 407862 w 902268"/>
                <a:gd name="connsiteY142" fmla="*/ 381893 h 870084"/>
                <a:gd name="connsiteX143" fmla="*/ 386319 w 902268"/>
                <a:gd name="connsiteY143" fmla="*/ 367866 h 870084"/>
                <a:gd name="connsiteX144" fmla="*/ 379697 w 902268"/>
                <a:gd name="connsiteY144" fmla="*/ 370880 h 870084"/>
                <a:gd name="connsiteX145" fmla="*/ 372962 w 902268"/>
                <a:gd name="connsiteY145" fmla="*/ 373484 h 870084"/>
                <a:gd name="connsiteX146" fmla="*/ 367642 w 902268"/>
                <a:gd name="connsiteY146" fmla="*/ 398636 h 870084"/>
                <a:gd name="connsiteX147" fmla="*/ 362210 w 902268"/>
                <a:gd name="connsiteY147" fmla="*/ 407454 h 870084"/>
                <a:gd name="connsiteX148" fmla="*/ 352499 w 902268"/>
                <a:gd name="connsiteY148" fmla="*/ 410877 h 870084"/>
                <a:gd name="connsiteX149" fmla="*/ 308073 w 902268"/>
                <a:gd name="connsiteY149" fmla="*/ 410877 h 870084"/>
                <a:gd name="connsiteX150" fmla="*/ 298251 w 902268"/>
                <a:gd name="connsiteY150" fmla="*/ 407380 h 870084"/>
                <a:gd name="connsiteX151" fmla="*/ 292819 w 902268"/>
                <a:gd name="connsiteY151" fmla="*/ 398562 h 870084"/>
                <a:gd name="connsiteX152" fmla="*/ 287498 w 902268"/>
                <a:gd name="connsiteY152" fmla="*/ 373410 h 870084"/>
                <a:gd name="connsiteX153" fmla="*/ 280763 w 902268"/>
                <a:gd name="connsiteY153" fmla="*/ 370806 h 870084"/>
                <a:gd name="connsiteX154" fmla="*/ 274140 w 902268"/>
                <a:gd name="connsiteY154" fmla="*/ 367791 h 870084"/>
                <a:gd name="connsiteX155" fmla="*/ 252598 w 902268"/>
                <a:gd name="connsiteY155" fmla="*/ 381819 h 870084"/>
                <a:gd name="connsiteX156" fmla="*/ 242589 w 902268"/>
                <a:gd name="connsiteY156" fmla="*/ 384238 h 870084"/>
                <a:gd name="connsiteX157" fmla="*/ 233176 w 902268"/>
                <a:gd name="connsiteY157" fmla="*/ 379810 h 870084"/>
                <a:gd name="connsiteX158" fmla="*/ 201810 w 902268"/>
                <a:gd name="connsiteY158" fmla="*/ 348444 h 870084"/>
                <a:gd name="connsiteX159" fmla="*/ 197382 w 902268"/>
                <a:gd name="connsiteY159" fmla="*/ 339030 h 870084"/>
                <a:gd name="connsiteX160" fmla="*/ 199801 w 902268"/>
                <a:gd name="connsiteY160" fmla="*/ 329021 h 870084"/>
                <a:gd name="connsiteX161" fmla="*/ 213828 w 902268"/>
                <a:gd name="connsiteY161" fmla="*/ 307479 h 870084"/>
                <a:gd name="connsiteX162" fmla="*/ 210814 w 902268"/>
                <a:gd name="connsiteY162" fmla="*/ 300856 h 870084"/>
                <a:gd name="connsiteX163" fmla="*/ 208210 w 902268"/>
                <a:gd name="connsiteY163" fmla="*/ 294122 h 870084"/>
                <a:gd name="connsiteX164" fmla="*/ 183059 w 902268"/>
                <a:gd name="connsiteY164" fmla="*/ 288801 h 870084"/>
                <a:gd name="connsiteX165" fmla="*/ 174240 w 902268"/>
                <a:gd name="connsiteY165" fmla="*/ 283369 h 870084"/>
                <a:gd name="connsiteX166" fmla="*/ 170817 w 902268"/>
                <a:gd name="connsiteY166" fmla="*/ 273658 h 870084"/>
                <a:gd name="connsiteX167" fmla="*/ 170817 w 902268"/>
                <a:gd name="connsiteY167" fmla="*/ 229233 h 870084"/>
                <a:gd name="connsiteX168" fmla="*/ 174315 w 902268"/>
                <a:gd name="connsiteY168" fmla="*/ 219411 h 870084"/>
                <a:gd name="connsiteX169" fmla="*/ 183133 w 902268"/>
                <a:gd name="connsiteY169" fmla="*/ 213978 h 870084"/>
                <a:gd name="connsiteX170" fmla="*/ 208285 w 902268"/>
                <a:gd name="connsiteY170" fmla="*/ 208658 h 870084"/>
                <a:gd name="connsiteX171" fmla="*/ 210889 w 902268"/>
                <a:gd name="connsiteY171" fmla="*/ 201924 h 870084"/>
                <a:gd name="connsiteX172" fmla="*/ 213902 w 902268"/>
                <a:gd name="connsiteY172" fmla="*/ 195301 h 870084"/>
                <a:gd name="connsiteX173" fmla="*/ 199875 w 902268"/>
                <a:gd name="connsiteY173" fmla="*/ 173757 h 870084"/>
                <a:gd name="connsiteX174" fmla="*/ 197457 w 902268"/>
                <a:gd name="connsiteY174" fmla="*/ 163749 h 870084"/>
                <a:gd name="connsiteX175" fmla="*/ 201885 w 902268"/>
                <a:gd name="connsiteY175" fmla="*/ 154336 h 870084"/>
                <a:gd name="connsiteX176" fmla="*/ 233251 w 902268"/>
                <a:gd name="connsiteY176" fmla="*/ 122970 h 870084"/>
                <a:gd name="connsiteX177" fmla="*/ 242663 w 902268"/>
                <a:gd name="connsiteY177" fmla="*/ 118542 h 870084"/>
                <a:gd name="connsiteX178" fmla="*/ 252673 w 902268"/>
                <a:gd name="connsiteY178" fmla="*/ 120960 h 870084"/>
                <a:gd name="connsiteX179" fmla="*/ 274215 w 902268"/>
                <a:gd name="connsiteY179" fmla="*/ 134988 h 870084"/>
                <a:gd name="connsiteX180" fmla="*/ 280838 w 902268"/>
                <a:gd name="connsiteY180" fmla="*/ 131974 h 870084"/>
                <a:gd name="connsiteX181" fmla="*/ 287573 w 902268"/>
                <a:gd name="connsiteY181" fmla="*/ 129370 h 870084"/>
                <a:gd name="connsiteX182" fmla="*/ 292893 w 902268"/>
                <a:gd name="connsiteY182" fmla="*/ 104218 h 870084"/>
                <a:gd name="connsiteX183" fmla="*/ 298325 w 902268"/>
                <a:gd name="connsiteY183" fmla="*/ 95400 h 870084"/>
                <a:gd name="connsiteX184" fmla="*/ 308036 w 902268"/>
                <a:gd name="connsiteY184" fmla="*/ 91977 h 870084"/>
                <a:gd name="connsiteX185" fmla="*/ 352462 w 902268"/>
                <a:gd name="connsiteY185" fmla="*/ 91977 h 870084"/>
                <a:gd name="connsiteX186" fmla="*/ 361689 w 902268"/>
                <a:gd name="connsiteY186" fmla="*/ 95103 h 870084"/>
                <a:gd name="connsiteX187" fmla="*/ 362172 w 902268"/>
                <a:gd name="connsiteY187" fmla="*/ 95511 h 870084"/>
                <a:gd name="connsiteX188" fmla="*/ 367605 w 902268"/>
                <a:gd name="connsiteY188" fmla="*/ 104330 h 870084"/>
                <a:gd name="connsiteX189" fmla="*/ 560712 w 902268"/>
                <a:gd name="connsiteY189" fmla="*/ 642712 h 870084"/>
                <a:gd name="connsiteX190" fmla="*/ 560712 w 902268"/>
                <a:gd name="connsiteY190" fmla="*/ 795522 h 870084"/>
                <a:gd name="connsiteX191" fmla="*/ 585492 w 902268"/>
                <a:gd name="connsiteY191" fmla="*/ 795522 h 870084"/>
                <a:gd name="connsiteX192" fmla="*/ 585492 w 902268"/>
                <a:gd name="connsiteY192" fmla="*/ 752696 h 870084"/>
                <a:gd name="connsiteX193" fmla="*/ 596022 w 902268"/>
                <a:gd name="connsiteY193" fmla="*/ 742166 h 870084"/>
                <a:gd name="connsiteX194" fmla="*/ 651981 w 902268"/>
                <a:gd name="connsiteY194" fmla="*/ 742166 h 870084"/>
                <a:gd name="connsiteX195" fmla="*/ 662213 w 902268"/>
                <a:gd name="connsiteY195" fmla="*/ 749868 h 870084"/>
                <a:gd name="connsiteX196" fmla="*/ 668129 w 902268"/>
                <a:gd name="connsiteY196" fmla="*/ 766202 h 870084"/>
                <a:gd name="connsiteX197" fmla="*/ 742022 w 902268"/>
                <a:gd name="connsiteY197" fmla="*/ 766202 h 870084"/>
                <a:gd name="connsiteX198" fmla="*/ 752552 w 902268"/>
                <a:gd name="connsiteY198" fmla="*/ 776732 h 870084"/>
                <a:gd name="connsiteX199" fmla="*/ 752552 w 902268"/>
                <a:gd name="connsiteY199" fmla="*/ 859554 h 870084"/>
                <a:gd name="connsiteX200" fmla="*/ 742022 w 902268"/>
                <a:gd name="connsiteY200" fmla="*/ 870084 h 870084"/>
                <a:gd name="connsiteX201" fmla="*/ 596023 w 902268"/>
                <a:gd name="connsiteY201" fmla="*/ 870084 h 870084"/>
                <a:gd name="connsiteX202" fmla="*/ 585493 w 902268"/>
                <a:gd name="connsiteY202" fmla="*/ 859554 h 870084"/>
                <a:gd name="connsiteX203" fmla="*/ 585493 w 902268"/>
                <a:gd name="connsiteY203" fmla="*/ 816729 h 870084"/>
                <a:gd name="connsiteX204" fmla="*/ 550184 w 902268"/>
                <a:gd name="connsiteY204" fmla="*/ 816729 h 870084"/>
                <a:gd name="connsiteX205" fmla="*/ 539654 w 902268"/>
                <a:gd name="connsiteY205" fmla="*/ 806199 h 870084"/>
                <a:gd name="connsiteX206" fmla="*/ 539654 w 902268"/>
                <a:gd name="connsiteY206" fmla="*/ 642864 h 870084"/>
                <a:gd name="connsiteX207" fmla="*/ 533254 w 902268"/>
                <a:gd name="connsiteY207" fmla="*/ 642864 h 870084"/>
                <a:gd name="connsiteX208" fmla="*/ 533254 w 902268"/>
                <a:gd name="connsiteY208" fmla="*/ 662398 h 870084"/>
                <a:gd name="connsiteX209" fmla="*/ 522241 w 902268"/>
                <a:gd name="connsiteY209" fmla="*/ 688852 h 870084"/>
                <a:gd name="connsiteX210" fmla="*/ 521831 w 902268"/>
                <a:gd name="connsiteY210" fmla="*/ 689262 h 870084"/>
                <a:gd name="connsiteX211" fmla="*/ 522241 w 902268"/>
                <a:gd name="connsiteY211" fmla="*/ 689670 h 870084"/>
                <a:gd name="connsiteX212" fmla="*/ 533254 w 902268"/>
                <a:gd name="connsiteY212" fmla="*/ 716124 h 870084"/>
                <a:gd name="connsiteX213" fmla="*/ 533254 w 902268"/>
                <a:gd name="connsiteY213" fmla="*/ 776288 h 870084"/>
                <a:gd name="connsiteX214" fmla="*/ 522241 w 902268"/>
                <a:gd name="connsiteY214" fmla="*/ 802742 h 870084"/>
                <a:gd name="connsiteX215" fmla="*/ 495787 w 902268"/>
                <a:gd name="connsiteY215" fmla="*/ 813754 h 870084"/>
                <a:gd name="connsiteX216" fmla="*/ 158278 w 902268"/>
                <a:gd name="connsiteY216" fmla="*/ 813866 h 870084"/>
                <a:gd name="connsiteX217" fmla="*/ 131825 w 902268"/>
                <a:gd name="connsiteY217" fmla="*/ 802853 h 870084"/>
                <a:gd name="connsiteX218" fmla="*/ 120812 w 902268"/>
                <a:gd name="connsiteY218" fmla="*/ 776399 h 870084"/>
                <a:gd name="connsiteX219" fmla="*/ 120812 w 902268"/>
                <a:gd name="connsiteY219" fmla="*/ 716236 h 870084"/>
                <a:gd name="connsiteX220" fmla="*/ 131825 w 902268"/>
                <a:gd name="connsiteY220" fmla="*/ 689782 h 870084"/>
                <a:gd name="connsiteX221" fmla="*/ 132234 w 902268"/>
                <a:gd name="connsiteY221" fmla="*/ 689373 h 870084"/>
                <a:gd name="connsiteX222" fmla="*/ 131825 w 902268"/>
                <a:gd name="connsiteY222" fmla="*/ 688964 h 870084"/>
                <a:gd name="connsiteX223" fmla="*/ 120812 w 902268"/>
                <a:gd name="connsiteY223" fmla="*/ 662510 h 870084"/>
                <a:gd name="connsiteX224" fmla="*/ 120812 w 902268"/>
                <a:gd name="connsiteY224" fmla="*/ 602346 h 870084"/>
                <a:gd name="connsiteX225" fmla="*/ 131825 w 902268"/>
                <a:gd name="connsiteY225" fmla="*/ 575892 h 870084"/>
                <a:gd name="connsiteX226" fmla="*/ 132234 w 902268"/>
                <a:gd name="connsiteY226" fmla="*/ 575483 h 870084"/>
                <a:gd name="connsiteX227" fmla="*/ 131825 w 902268"/>
                <a:gd name="connsiteY227" fmla="*/ 575074 h 870084"/>
                <a:gd name="connsiteX228" fmla="*/ 120812 w 902268"/>
                <a:gd name="connsiteY228" fmla="*/ 548620 h 870084"/>
                <a:gd name="connsiteX229" fmla="*/ 120812 w 902268"/>
                <a:gd name="connsiteY229" fmla="*/ 529086 h 870084"/>
                <a:gd name="connsiteX230" fmla="*/ 115082 w 902268"/>
                <a:gd name="connsiteY230" fmla="*/ 529086 h 870084"/>
                <a:gd name="connsiteX231" fmla="*/ 33784 w 902268"/>
                <a:gd name="connsiteY231" fmla="*/ 495302 h 870084"/>
                <a:gd name="connsiteX232" fmla="*/ 0 w 902268"/>
                <a:gd name="connsiteY232" fmla="*/ 414004 h 870084"/>
                <a:gd name="connsiteX233" fmla="*/ 33784 w 902268"/>
                <a:gd name="connsiteY233" fmla="*/ 332707 h 870084"/>
                <a:gd name="connsiteX234" fmla="*/ 115082 w 902268"/>
                <a:gd name="connsiteY234" fmla="*/ 298922 h 870084"/>
                <a:gd name="connsiteX235" fmla="*/ 117687 w 902268"/>
                <a:gd name="connsiteY235" fmla="*/ 298922 h 870084"/>
                <a:gd name="connsiteX236" fmla="*/ 114189 w 902268"/>
                <a:gd name="connsiteY236" fmla="*/ 279463 h 870084"/>
                <a:gd name="connsiteX237" fmla="*/ 111882 w 902268"/>
                <a:gd name="connsiteY237" fmla="*/ 245865 h 870084"/>
                <a:gd name="connsiteX238" fmla="*/ 183878 w 902268"/>
                <a:gd name="connsiteY238" fmla="*/ 71996 h 870084"/>
                <a:gd name="connsiteX239" fmla="*/ 357747 w 902268"/>
                <a:gd name="connsiteY239" fmla="*/ 0 h 870084"/>
                <a:gd name="connsiteX240" fmla="*/ 507242 w 902268"/>
                <a:gd name="connsiteY240" fmla="*/ 50750 h 870084"/>
                <a:gd name="connsiteX241" fmla="*/ 591851 w 902268"/>
                <a:gd name="connsiteY241" fmla="*/ 170670 h 870084"/>
                <a:gd name="connsiteX242" fmla="*/ 644387 w 902268"/>
                <a:gd name="connsiteY242" fmla="*/ 160550 h 870084"/>
                <a:gd name="connsiteX243" fmla="*/ 743952 w 902268"/>
                <a:gd name="connsiteY243" fmla="*/ 201849 h 870084"/>
                <a:gd name="connsiteX244" fmla="*/ 785177 w 902268"/>
                <a:gd name="connsiteY244" fmla="*/ 299109 h 870084"/>
                <a:gd name="connsiteX245" fmla="*/ 787186 w 902268"/>
                <a:gd name="connsiteY245" fmla="*/ 299109 h 870084"/>
                <a:gd name="connsiteX246" fmla="*/ 868484 w 902268"/>
                <a:gd name="connsiteY246" fmla="*/ 332893 h 870084"/>
                <a:gd name="connsiteX247" fmla="*/ 902268 w 902268"/>
                <a:gd name="connsiteY247" fmla="*/ 414191 h 870084"/>
                <a:gd name="connsiteX248" fmla="*/ 868484 w 902268"/>
                <a:gd name="connsiteY248" fmla="*/ 495489 h 870084"/>
                <a:gd name="connsiteX249" fmla="*/ 787186 w 902268"/>
                <a:gd name="connsiteY249" fmla="*/ 529273 h 870084"/>
                <a:gd name="connsiteX250" fmla="*/ 533136 w 902268"/>
                <a:gd name="connsiteY250" fmla="*/ 529273 h 870084"/>
                <a:gd name="connsiteX251" fmla="*/ 533136 w 902268"/>
                <a:gd name="connsiteY251" fmla="*/ 548807 h 870084"/>
                <a:gd name="connsiteX252" fmla="*/ 522123 w 902268"/>
                <a:gd name="connsiteY252" fmla="*/ 575261 h 870084"/>
                <a:gd name="connsiteX253" fmla="*/ 521713 w 902268"/>
                <a:gd name="connsiteY253" fmla="*/ 575669 h 870084"/>
                <a:gd name="connsiteX254" fmla="*/ 522123 w 902268"/>
                <a:gd name="connsiteY254" fmla="*/ 576079 h 870084"/>
                <a:gd name="connsiteX255" fmla="*/ 533136 w 902268"/>
                <a:gd name="connsiteY255" fmla="*/ 602533 h 870084"/>
                <a:gd name="connsiteX256" fmla="*/ 533136 w 902268"/>
                <a:gd name="connsiteY256" fmla="*/ 622067 h 870084"/>
                <a:gd name="connsiteX257" fmla="*/ 585485 w 902268"/>
                <a:gd name="connsiteY257" fmla="*/ 622067 h 870084"/>
                <a:gd name="connsiteX258" fmla="*/ 585485 w 902268"/>
                <a:gd name="connsiteY258" fmla="*/ 579241 h 870084"/>
                <a:gd name="connsiteX259" fmla="*/ 596015 w 902268"/>
                <a:gd name="connsiteY259" fmla="*/ 568711 h 870084"/>
                <a:gd name="connsiteX260" fmla="*/ 651974 w 902268"/>
                <a:gd name="connsiteY260" fmla="*/ 568711 h 870084"/>
                <a:gd name="connsiteX261" fmla="*/ 662207 w 902268"/>
                <a:gd name="connsiteY261" fmla="*/ 576413 h 870084"/>
                <a:gd name="connsiteX262" fmla="*/ 668122 w 902268"/>
                <a:gd name="connsiteY262" fmla="*/ 592747 h 870084"/>
                <a:gd name="connsiteX263" fmla="*/ 742015 w 902268"/>
                <a:gd name="connsiteY263" fmla="*/ 592747 h 870084"/>
                <a:gd name="connsiteX264" fmla="*/ 752545 w 902268"/>
                <a:gd name="connsiteY264" fmla="*/ 603277 h 870084"/>
                <a:gd name="connsiteX265" fmla="*/ 752545 w 902268"/>
                <a:gd name="connsiteY265" fmla="*/ 686099 h 870084"/>
                <a:gd name="connsiteX266" fmla="*/ 742015 w 902268"/>
                <a:gd name="connsiteY266" fmla="*/ 696629 h 870084"/>
                <a:gd name="connsiteX267" fmla="*/ 596016 w 902268"/>
                <a:gd name="connsiteY267" fmla="*/ 696629 h 870084"/>
                <a:gd name="connsiteX268" fmla="*/ 585486 w 902268"/>
                <a:gd name="connsiteY268" fmla="*/ 686099 h 870084"/>
                <a:gd name="connsiteX269" fmla="*/ 585486 w 902268"/>
                <a:gd name="connsiteY269" fmla="*/ 643274 h 870084"/>
                <a:gd name="connsiteX270" fmla="*/ 560706 w 902268"/>
                <a:gd name="connsiteY270" fmla="*/ 643274 h 870084"/>
                <a:gd name="connsiteX271" fmla="*/ 644613 w 902268"/>
                <a:gd name="connsiteY271" fmla="*/ 589283 h 870084"/>
                <a:gd name="connsiteX272" fmla="*/ 606625 w 902268"/>
                <a:gd name="connsiteY272" fmla="*/ 589283 h 870084"/>
                <a:gd name="connsiteX273" fmla="*/ 606625 w 902268"/>
                <a:gd name="connsiteY273" fmla="*/ 675008 h 870084"/>
                <a:gd name="connsiteX274" fmla="*/ 731450 w 902268"/>
                <a:gd name="connsiteY274" fmla="*/ 675008 h 870084"/>
                <a:gd name="connsiteX275" fmla="*/ 731450 w 902268"/>
                <a:gd name="connsiteY275" fmla="*/ 613355 h 870084"/>
                <a:gd name="connsiteX276" fmla="*/ 660756 w 902268"/>
                <a:gd name="connsiteY276" fmla="*/ 613355 h 870084"/>
                <a:gd name="connsiteX277" fmla="*/ 650822 w 902268"/>
                <a:gd name="connsiteY277" fmla="*/ 606323 h 870084"/>
                <a:gd name="connsiteX278" fmla="*/ 644609 w 902268"/>
                <a:gd name="connsiteY278" fmla="*/ 589170 h 870084"/>
                <a:gd name="connsiteX279" fmla="*/ 644613 w 902268"/>
                <a:gd name="connsiteY279" fmla="*/ 763228 h 870084"/>
                <a:gd name="connsiteX280" fmla="*/ 606625 w 902268"/>
                <a:gd name="connsiteY280" fmla="*/ 763228 h 870084"/>
                <a:gd name="connsiteX281" fmla="*/ 606625 w 902268"/>
                <a:gd name="connsiteY281" fmla="*/ 848953 h 870084"/>
                <a:gd name="connsiteX282" fmla="*/ 731450 w 902268"/>
                <a:gd name="connsiteY282" fmla="*/ 848953 h 870084"/>
                <a:gd name="connsiteX283" fmla="*/ 731450 w 902268"/>
                <a:gd name="connsiteY283" fmla="*/ 787301 h 870084"/>
                <a:gd name="connsiteX284" fmla="*/ 660756 w 902268"/>
                <a:gd name="connsiteY284" fmla="*/ 787301 h 870084"/>
                <a:gd name="connsiteX285" fmla="*/ 650822 w 902268"/>
                <a:gd name="connsiteY285" fmla="*/ 780268 h 870084"/>
                <a:gd name="connsiteX286" fmla="*/ 644609 w 902268"/>
                <a:gd name="connsiteY286" fmla="*/ 763116 h 870084"/>
                <a:gd name="connsiteX287" fmla="*/ 336318 w 902268"/>
                <a:gd name="connsiteY287" fmla="*/ 756828 h 870084"/>
                <a:gd name="connsiteX288" fmla="*/ 466658 w 902268"/>
                <a:gd name="connsiteY288" fmla="*/ 756828 h 870084"/>
                <a:gd name="connsiteX289" fmla="*/ 477188 w 902268"/>
                <a:gd name="connsiteY289" fmla="*/ 746298 h 870084"/>
                <a:gd name="connsiteX290" fmla="*/ 466658 w 902268"/>
                <a:gd name="connsiteY290" fmla="*/ 735768 h 870084"/>
                <a:gd name="connsiteX291" fmla="*/ 336318 w 902268"/>
                <a:gd name="connsiteY291" fmla="*/ 735768 h 870084"/>
                <a:gd name="connsiteX292" fmla="*/ 325788 w 902268"/>
                <a:gd name="connsiteY292" fmla="*/ 746298 h 870084"/>
                <a:gd name="connsiteX293" fmla="*/ 336318 w 902268"/>
                <a:gd name="connsiteY293" fmla="*/ 756828 h 870084"/>
                <a:gd name="connsiteX294" fmla="*/ 187232 w 902268"/>
                <a:gd name="connsiteY294" fmla="*/ 735657 h 870084"/>
                <a:gd name="connsiteX295" fmla="*/ 176703 w 902268"/>
                <a:gd name="connsiteY295" fmla="*/ 746187 h 870084"/>
                <a:gd name="connsiteX296" fmla="*/ 187232 w 902268"/>
                <a:gd name="connsiteY296" fmla="*/ 756717 h 870084"/>
                <a:gd name="connsiteX297" fmla="*/ 197762 w 902268"/>
                <a:gd name="connsiteY297" fmla="*/ 746187 h 870084"/>
                <a:gd name="connsiteX298" fmla="*/ 187232 w 902268"/>
                <a:gd name="connsiteY298" fmla="*/ 735657 h 870084"/>
                <a:gd name="connsiteX299" fmla="*/ 241257 w 902268"/>
                <a:gd name="connsiteY299" fmla="*/ 735657 h 870084"/>
                <a:gd name="connsiteX300" fmla="*/ 230727 w 902268"/>
                <a:gd name="connsiteY300" fmla="*/ 746187 h 870084"/>
                <a:gd name="connsiteX301" fmla="*/ 241257 w 902268"/>
                <a:gd name="connsiteY301" fmla="*/ 756717 h 870084"/>
                <a:gd name="connsiteX302" fmla="*/ 251787 w 902268"/>
                <a:gd name="connsiteY302" fmla="*/ 746187 h 870084"/>
                <a:gd name="connsiteX303" fmla="*/ 241257 w 902268"/>
                <a:gd name="connsiteY303" fmla="*/ 735657 h 870084"/>
                <a:gd name="connsiteX304" fmla="*/ 336322 w 902268"/>
                <a:gd name="connsiteY304" fmla="*/ 642714 h 870084"/>
                <a:gd name="connsiteX305" fmla="*/ 466662 w 902268"/>
                <a:gd name="connsiteY305" fmla="*/ 642714 h 870084"/>
                <a:gd name="connsiteX306" fmla="*/ 477192 w 902268"/>
                <a:gd name="connsiteY306" fmla="*/ 632184 h 870084"/>
                <a:gd name="connsiteX307" fmla="*/ 466662 w 902268"/>
                <a:gd name="connsiteY307" fmla="*/ 621654 h 870084"/>
                <a:gd name="connsiteX308" fmla="*/ 336322 w 902268"/>
                <a:gd name="connsiteY308" fmla="*/ 621654 h 870084"/>
                <a:gd name="connsiteX309" fmla="*/ 325792 w 902268"/>
                <a:gd name="connsiteY309" fmla="*/ 632184 h 870084"/>
                <a:gd name="connsiteX310" fmla="*/ 336322 w 902268"/>
                <a:gd name="connsiteY310" fmla="*/ 642714 h 870084"/>
                <a:gd name="connsiteX311" fmla="*/ 187236 w 902268"/>
                <a:gd name="connsiteY311" fmla="*/ 621543 h 870084"/>
                <a:gd name="connsiteX312" fmla="*/ 176706 w 902268"/>
                <a:gd name="connsiteY312" fmla="*/ 632073 h 870084"/>
                <a:gd name="connsiteX313" fmla="*/ 187236 w 902268"/>
                <a:gd name="connsiteY313" fmla="*/ 642603 h 870084"/>
                <a:gd name="connsiteX314" fmla="*/ 197766 w 902268"/>
                <a:gd name="connsiteY314" fmla="*/ 632073 h 870084"/>
                <a:gd name="connsiteX315" fmla="*/ 187236 w 902268"/>
                <a:gd name="connsiteY315" fmla="*/ 621543 h 870084"/>
                <a:gd name="connsiteX316" fmla="*/ 241261 w 902268"/>
                <a:gd name="connsiteY316" fmla="*/ 621543 h 870084"/>
                <a:gd name="connsiteX317" fmla="*/ 230731 w 902268"/>
                <a:gd name="connsiteY317" fmla="*/ 632073 h 870084"/>
                <a:gd name="connsiteX318" fmla="*/ 241261 w 902268"/>
                <a:gd name="connsiteY318" fmla="*/ 642603 h 870084"/>
                <a:gd name="connsiteX319" fmla="*/ 251791 w 902268"/>
                <a:gd name="connsiteY319" fmla="*/ 632073 h 870084"/>
                <a:gd name="connsiteX320" fmla="*/ 241261 w 902268"/>
                <a:gd name="connsiteY320" fmla="*/ 621543 h 870084"/>
                <a:gd name="connsiteX321" fmla="*/ 336325 w 902268"/>
                <a:gd name="connsiteY321" fmla="*/ 528600 h 870084"/>
                <a:gd name="connsiteX322" fmla="*/ 325795 w 902268"/>
                <a:gd name="connsiteY322" fmla="*/ 518070 h 870084"/>
                <a:gd name="connsiteX323" fmla="*/ 336325 w 902268"/>
                <a:gd name="connsiteY323" fmla="*/ 507540 h 870084"/>
                <a:gd name="connsiteX324" fmla="*/ 466665 w 902268"/>
                <a:gd name="connsiteY324" fmla="*/ 507540 h 870084"/>
                <a:gd name="connsiteX325" fmla="*/ 477195 w 902268"/>
                <a:gd name="connsiteY325" fmla="*/ 518070 h 870084"/>
                <a:gd name="connsiteX326" fmla="*/ 466665 w 902268"/>
                <a:gd name="connsiteY326" fmla="*/ 528600 h 870084"/>
                <a:gd name="connsiteX327" fmla="*/ 187240 w 902268"/>
                <a:gd name="connsiteY327" fmla="*/ 507428 h 870084"/>
                <a:gd name="connsiteX328" fmla="*/ 197770 w 902268"/>
                <a:gd name="connsiteY328" fmla="*/ 517958 h 870084"/>
                <a:gd name="connsiteX329" fmla="*/ 187240 w 902268"/>
                <a:gd name="connsiteY329" fmla="*/ 528488 h 870084"/>
                <a:gd name="connsiteX330" fmla="*/ 176710 w 902268"/>
                <a:gd name="connsiteY330" fmla="*/ 517958 h 870084"/>
                <a:gd name="connsiteX331" fmla="*/ 187240 w 902268"/>
                <a:gd name="connsiteY331" fmla="*/ 507428 h 870084"/>
                <a:gd name="connsiteX332" fmla="*/ 241265 w 902268"/>
                <a:gd name="connsiteY332" fmla="*/ 507428 h 870084"/>
                <a:gd name="connsiteX333" fmla="*/ 251795 w 902268"/>
                <a:gd name="connsiteY333" fmla="*/ 517958 h 870084"/>
                <a:gd name="connsiteX334" fmla="*/ 241265 w 902268"/>
                <a:gd name="connsiteY334" fmla="*/ 528488 h 870084"/>
                <a:gd name="connsiteX335" fmla="*/ 230735 w 902268"/>
                <a:gd name="connsiteY335" fmla="*/ 517958 h 870084"/>
                <a:gd name="connsiteX336" fmla="*/ 241265 w 902268"/>
                <a:gd name="connsiteY336" fmla="*/ 507428 h 870084"/>
                <a:gd name="connsiteX337" fmla="*/ 158256 w 902268"/>
                <a:gd name="connsiteY337" fmla="*/ 699643 h 870084"/>
                <a:gd name="connsiteX338" fmla="*/ 146723 w 902268"/>
                <a:gd name="connsiteY338" fmla="*/ 704443 h 870084"/>
                <a:gd name="connsiteX339" fmla="*/ 141923 w 902268"/>
                <a:gd name="connsiteY339" fmla="*/ 715976 h 870084"/>
                <a:gd name="connsiteX340" fmla="*/ 141923 w 902268"/>
                <a:gd name="connsiteY340" fmla="*/ 776140 h 870084"/>
                <a:gd name="connsiteX341" fmla="*/ 146723 w 902268"/>
                <a:gd name="connsiteY341" fmla="*/ 787674 h 870084"/>
                <a:gd name="connsiteX342" fmla="*/ 158256 w 902268"/>
                <a:gd name="connsiteY342" fmla="*/ 792474 h 870084"/>
                <a:gd name="connsiteX343" fmla="*/ 495651 w 902268"/>
                <a:gd name="connsiteY343" fmla="*/ 792474 h 870084"/>
                <a:gd name="connsiteX344" fmla="*/ 507185 w 902268"/>
                <a:gd name="connsiteY344" fmla="*/ 787674 h 870084"/>
                <a:gd name="connsiteX345" fmla="*/ 511984 w 902268"/>
                <a:gd name="connsiteY345" fmla="*/ 776140 h 870084"/>
                <a:gd name="connsiteX346" fmla="*/ 511984 w 902268"/>
                <a:gd name="connsiteY346" fmla="*/ 715976 h 870084"/>
                <a:gd name="connsiteX347" fmla="*/ 507185 w 902268"/>
                <a:gd name="connsiteY347" fmla="*/ 704443 h 870084"/>
                <a:gd name="connsiteX348" fmla="*/ 495651 w 902268"/>
                <a:gd name="connsiteY348" fmla="*/ 699643 h 870084"/>
                <a:gd name="connsiteX349" fmla="*/ 158256 w 902268"/>
                <a:gd name="connsiteY349" fmla="*/ 585533 h 870084"/>
                <a:gd name="connsiteX350" fmla="*/ 146723 w 902268"/>
                <a:gd name="connsiteY350" fmla="*/ 590333 h 870084"/>
                <a:gd name="connsiteX351" fmla="*/ 141923 w 902268"/>
                <a:gd name="connsiteY351" fmla="*/ 601867 h 870084"/>
                <a:gd name="connsiteX352" fmla="*/ 141923 w 902268"/>
                <a:gd name="connsiteY352" fmla="*/ 662031 h 870084"/>
                <a:gd name="connsiteX353" fmla="*/ 146723 w 902268"/>
                <a:gd name="connsiteY353" fmla="*/ 673565 h 870084"/>
                <a:gd name="connsiteX354" fmla="*/ 158256 w 902268"/>
                <a:gd name="connsiteY354" fmla="*/ 678364 h 870084"/>
                <a:gd name="connsiteX355" fmla="*/ 495651 w 902268"/>
                <a:gd name="connsiteY355" fmla="*/ 678364 h 870084"/>
                <a:gd name="connsiteX356" fmla="*/ 507185 w 902268"/>
                <a:gd name="connsiteY356" fmla="*/ 673565 h 870084"/>
                <a:gd name="connsiteX357" fmla="*/ 511984 w 902268"/>
                <a:gd name="connsiteY357" fmla="*/ 662031 h 870084"/>
                <a:gd name="connsiteX358" fmla="*/ 511984 w 902268"/>
                <a:gd name="connsiteY358" fmla="*/ 601867 h 870084"/>
                <a:gd name="connsiteX359" fmla="*/ 507185 w 902268"/>
                <a:gd name="connsiteY359" fmla="*/ 590333 h 870084"/>
                <a:gd name="connsiteX360" fmla="*/ 495651 w 902268"/>
                <a:gd name="connsiteY360" fmla="*/ 585533 h 870084"/>
                <a:gd name="connsiteX361" fmla="*/ 158295 w 902268"/>
                <a:gd name="connsiteY361" fmla="*/ 585571 h 870084"/>
                <a:gd name="connsiteX362" fmla="*/ 495651 w 902268"/>
                <a:gd name="connsiteY362" fmla="*/ 471424 h 870084"/>
                <a:gd name="connsiteX363" fmla="*/ 507185 w 902268"/>
                <a:gd name="connsiteY363" fmla="*/ 476224 h 870084"/>
                <a:gd name="connsiteX364" fmla="*/ 511984 w 902268"/>
                <a:gd name="connsiteY364" fmla="*/ 487757 h 870084"/>
                <a:gd name="connsiteX365" fmla="*/ 511984 w 902268"/>
                <a:gd name="connsiteY365" fmla="*/ 547921 h 870084"/>
                <a:gd name="connsiteX366" fmla="*/ 507185 w 902268"/>
                <a:gd name="connsiteY366" fmla="*/ 559455 h 870084"/>
                <a:gd name="connsiteX367" fmla="*/ 495651 w 902268"/>
                <a:gd name="connsiteY367" fmla="*/ 564255 h 870084"/>
                <a:gd name="connsiteX368" fmla="*/ 158295 w 902268"/>
                <a:gd name="connsiteY368" fmla="*/ 564330 h 870084"/>
                <a:gd name="connsiteX369" fmla="*/ 146761 w 902268"/>
                <a:gd name="connsiteY369" fmla="*/ 559529 h 870084"/>
                <a:gd name="connsiteX370" fmla="*/ 141961 w 902268"/>
                <a:gd name="connsiteY370" fmla="*/ 547995 h 870084"/>
                <a:gd name="connsiteX371" fmla="*/ 141961 w 902268"/>
                <a:gd name="connsiteY371" fmla="*/ 487832 h 870084"/>
                <a:gd name="connsiteX372" fmla="*/ 146761 w 902268"/>
                <a:gd name="connsiteY372" fmla="*/ 476298 h 870084"/>
                <a:gd name="connsiteX373" fmla="*/ 158295 w 902268"/>
                <a:gd name="connsiteY373" fmla="*/ 471498 h 870084"/>
                <a:gd name="connsiteX374" fmla="*/ 495689 w 902268"/>
                <a:gd name="connsiteY374" fmla="*/ 471498 h 87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902268" h="870084">
                  <a:moveTo>
                    <a:pt x="572654" y="179488"/>
                  </a:moveTo>
                  <a:cubicBezTo>
                    <a:pt x="558813" y="134170"/>
                    <a:pt x="531056" y="95066"/>
                    <a:pt x="494445" y="66903"/>
                  </a:cubicBezTo>
                  <a:cubicBezTo>
                    <a:pt x="456531" y="37844"/>
                    <a:pt x="409204" y="20580"/>
                    <a:pt x="357780" y="20580"/>
                  </a:cubicBezTo>
                  <a:cubicBezTo>
                    <a:pt x="295719" y="20580"/>
                    <a:pt x="239575" y="45732"/>
                    <a:pt x="198865" y="86362"/>
                  </a:cubicBezTo>
                  <a:cubicBezTo>
                    <a:pt x="158161" y="127066"/>
                    <a:pt x="133084" y="183212"/>
                    <a:pt x="133084" y="245277"/>
                  </a:cubicBezTo>
                  <a:cubicBezTo>
                    <a:pt x="133084" y="255918"/>
                    <a:pt x="133791" y="266150"/>
                    <a:pt x="135205" y="276047"/>
                  </a:cubicBezTo>
                  <a:cubicBezTo>
                    <a:pt x="136619" y="286279"/>
                    <a:pt x="138702" y="296288"/>
                    <a:pt x="141418" y="306036"/>
                  </a:cubicBezTo>
                  <a:cubicBezTo>
                    <a:pt x="143018" y="311654"/>
                    <a:pt x="139707" y="317458"/>
                    <a:pt x="134089" y="319058"/>
                  </a:cubicBezTo>
                  <a:cubicBezTo>
                    <a:pt x="133084" y="319356"/>
                    <a:pt x="132191" y="319468"/>
                    <a:pt x="131298" y="319468"/>
                  </a:cubicBezTo>
                  <a:lnTo>
                    <a:pt x="115262" y="319468"/>
                  </a:lnTo>
                  <a:cubicBezTo>
                    <a:pt x="89403" y="319468"/>
                    <a:pt x="65925" y="329998"/>
                    <a:pt x="48884" y="347038"/>
                  </a:cubicBezTo>
                  <a:cubicBezTo>
                    <a:pt x="31843" y="364079"/>
                    <a:pt x="21314" y="387556"/>
                    <a:pt x="21314" y="413416"/>
                  </a:cubicBezTo>
                  <a:cubicBezTo>
                    <a:pt x="21314" y="439274"/>
                    <a:pt x="31844" y="462752"/>
                    <a:pt x="48884" y="479794"/>
                  </a:cubicBezTo>
                  <a:cubicBezTo>
                    <a:pt x="65925" y="496835"/>
                    <a:pt x="89402" y="507364"/>
                    <a:pt x="115262" y="507364"/>
                  </a:cubicBezTo>
                  <a:lnTo>
                    <a:pt x="120992" y="507364"/>
                  </a:lnTo>
                  <a:lnTo>
                    <a:pt x="120992" y="487830"/>
                  </a:lnTo>
                  <a:cubicBezTo>
                    <a:pt x="120992" y="477487"/>
                    <a:pt x="125196" y="468073"/>
                    <a:pt x="132005" y="461376"/>
                  </a:cubicBezTo>
                  <a:cubicBezTo>
                    <a:pt x="138813" y="454567"/>
                    <a:pt x="148152" y="450363"/>
                    <a:pt x="158458" y="450363"/>
                  </a:cubicBezTo>
                  <a:lnTo>
                    <a:pt x="495853" y="450363"/>
                  </a:lnTo>
                  <a:cubicBezTo>
                    <a:pt x="506196" y="450363"/>
                    <a:pt x="515610" y="454568"/>
                    <a:pt x="522307" y="461376"/>
                  </a:cubicBezTo>
                  <a:cubicBezTo>
                    <a:pt x="529115" y="468185"/>
                    <a:pt x="533320" y="477524"/>
                    <a:pt x="533320" y="487830"/>
                  </a:cubicBezTo>
                  <a:lnTo>
                    <a:pt x="533320" y="507364"/>
                  </a:lnTo>
                  <a:lnTo>
                    <a:pt x="787370" y="507364"/>
                  </a:lnTo>
                  <a:cubicBezTo>
                    <a:pt x="813229" y="507364"/>
                    <a:pt x="836707" y="496834"/>
                    <a:pt x="853748" y="479794"/>
                  </a:cubicBezTo>
                  <a:cubicBezTo>
                    <a:pt x="870789" y="462752"/>
                    <a:pt x="881318" y="439275"/>
                    <a:pt x="881318" y="413416"/>
                  </a:cubicBezTo>
                  <a:cubicBezTo>
                    <a:pt x="881318" y="387557"/>
                    <a:pt x="870788" y="364079"/>
                    <a:pt x="853748" y="347038"/>
                  </a:cubicBezTo>
                  <a:cubicBezTo>
                    <a:pt x="836707" y="329997"/>
                    <a:pt x="813230" y="319468"/>
                    <a:pt x="787370" y="319468"/>
                  </a:cubicBezTo>
                  <a:lnTo>
                    <a:pt x="774533" y="319468"/>
                  </a:lnTo>
                  <a:cubicBezTo>
                    <a:pt x="768729" y="319468"/>
                    <a:pt x="764004" y="314742"/>
                    <a:pt x="764004" y="308938"/>
                  </a:cubicBezTo>
                  <a:lnTo>
                    <a:pt x="764004" y="307635"/>
                  </a:lnTo>
                  <a:cubicBezTo>
                    <a:pt x="764004" y="306444"/>
                    <a:pt x="764115" y="305329"/>
                    <a:pt x="764115" y="304621"/>
                  </a:cubicBezTo>
                  <a:lnTo>
                    <a:pt x="764115" y="300826"/>
                  </a:lnTo>
                  <a:cubicBezTo>
                    <a:pt x="764115" y="267749"/>
                    <a:pt x="750683" y="237872"/>
                    <a:pt x="729029" y="216218"/>
                  </a:cubicBezTo>
                  <a:cubicBezTo>
                    <a:pt x="707375" y="194564"/>
                    <a:pt x="677385" y="181132"/>
                    <a:pt x="644420" y="181132"/>
                  </a:cubicBezTo>
                  <a:cubicBezTo>
                    <a:pt x="620943" y="181132"/>
                    <a:pt x="599102" y="187866"/>
                    <a:pt x="580647" y="199475"/>
                  </a:cubicBezTo>
                  <a:cubicBezTo>
                    <a:pt x="561597" y="211492"/>
                    <a:pt x="546045" y="228757"/>
                    <a:pt x="536334" y="249221"/>
                  </a:cubicBezTo>
                  <a:cubicBezTo>
                    <a:pt x="533842" y="254430"/>
                    <a:pt x="527516" y="256625"/>
                    <a:pt x="522307" y="254132"/>
                  </a:cubicBezTo>
                  <a:cubicBezTo>
                    <a:pt x="517098" y="251639"/>
                    <a:pt x="514902" y="245314"/>
                    <a:pt x="517396" y="240105"/>
                  </a:cubicBezTo>
                  <a:cubicBezTo>
                    <a:pt x="528929" y="216032"/>
                    <a:pt x="547087" y="195679"/>
                    <a:pt x="569523" y="181541"/>
                  </a:cubicBezTo>
                  <a:cubicBezTo>
                    <a:pt x="570638" y="180834"/>
                    <a:pt x="571718" y="180128"/>
                    <a:pt x="572834" y="179532"/>
                  </a:cubicBezTo>
                  <a:close/>
                  <a:moveTo>
                    <a:pt x="330433" y="161555"/>
                  </a:moveTo>
                  <a:cubicBezTo>
                    <a:pt x="355213" y="161555"/>
                    <a:pt x="377649" y="171564"/>
                    <a:pt x="393909" y="187823"/>
                  </a:cubicBezTo>
                  <a:cubicBezTo>
                    <a:pt x="410168" y="204082"/>
                    <a:pt x="420177" y="226518"/>
                    <a:pt x="420177" y="251298"/>
                  </a:cubicBezTo>
                  <a:cubicBezTo>
                    <a:pt x="420177" y="276079"/>
                    <a:pt x="410168" y="298514"/>
                    <a:pt x="393909" y="314774"/>
                  </a:cubicBezTo>
                  <a:cubicBezTo>
                    <a:pt x="377650" y="331033"/>
                    <a:pt x="355213" y="341042"/>
                    <a:pt x="330433" y="341042"/>
                  </a:cubicBezTo>
                  <a:cubicBezTo>
                    <a:pt x="305653" y="341042"/>
                    <a:pt x="283218" y="331033"/>
                    <a:pt x="266958" y="314774"/>
                  </a:cubicBezTo>
                  <a:cubicBezTo>
                    <a:pt x="250698" y="298515"/>
                    <a:pt x="240690" y="276079"/>
                    <a:pt x="240690" y="251298"/>
                  </a:cubicBezTo>
                  <a:cubicBezTo>
                    <a:pt x="240690" y="226518"/>
                    <a:pt x="250698" y="204083"/>
                    <a:pt x="266958" y="187823"/>
                  </a:cubicBezTo>
                  <a:cubicBezTo>
                    <a:pt x="283217" y="171564"/>
                    <a:pt x="305653" y="161555"/>
                    <a:pt x="330433" y="161555"/>
                  </a:cubicBezTo>
                  <a:close/>
                  <a:moveTo>
                    <a:pt x="378952" y="202854"/>
                  </a:moveTo>
                  <a:cubicBezTo>
                    <a:pt x="391379" y="215281"/>
                    <a:pt x="399118" y="232434"/>
                    <a:pt x="399118" y="251373"/>
                  </a:cubicBezTo>
                  <a:cubicBezTo>
                    <a:pt x="399118" y="270311"/>
                    <a:pt x="391416" y="287464"/>
                    <a:pt x="378952" y="299891"/>
                  </a:cubicBezTo>
                  <a:cubicBezTo>
                    <a:pt x="366524" y="312318"/>
                    <a:pt x="349372" y="320057"/>
                    <a:pt x="330433" y="320057"/>
                  </a:cubicBezTo>
                  <a:cubicBezTo>
                    <a:pt x="311495" y="320057"/>
                    <a:pt x="294342" y="312356"/>
                    <a:pt x="281915" y="299891"/>
                  </a:cubicBezTo>
                  <a:cubicBezTo>
                    <a:pt x="269488" y="287464"/>
                    <a:pt x="261748" y="270311"/>
                    <a:pt x="261748" y="251373"/>
                  </a:cubicBezTo>
                  <a:cubicBezTo>
                    <a:pt x="261748" y="232434"/>
                    <a:pt x="269450" y="215281"/>
                    <a:pt x="281915" y="202854"/>
                  </a:cubicBezTo>
                  <a:cubicBezTo>
                    <a:pt x="294342" y="190427"/>
                    <a:pt x="311495" y="182688"/>
                    <a:pt x="330433" y="182688"/>
                  </a:cubicBezTo>
                  <a:cubicBezTo>
                    <a:pt x="349372" y="182688"/>
                    <a:pt x="366524" y="190390"/>
                    <a:pt x="378952" y="202854"/>
                  </a:cubicBezTo>
                  <a:close/>
                  <a:moveTo>
                    <a:pt x="353689" y="139788"/>
                  </a:moveTo>
                  <a:cubicBezTo>
                    <a:pt x="354507" y="143509"/>
                    <a:pt x="357186" y="146597"/>
                    <a:pt x="361018" y="147713"/>
                  </a:cubicBezTo>
                  <a:cubicBezTo>
                    <a:pt x="364739" y="148829"/>
                    <a:pt x="368348" y="150131"/>
                    <a:pt x="371734" y="151509"/>
                  </a:cubicBezTo>
                  <a:cubicBezTo>
                    <a:pt x="375157" y="152922"/>
                    <a:pt x="378469" y="154522"/>
                    <a:pt x="381668" y="156234"/>
                  </a:cubicBezTo>
                  <a:cubicBezTo>
                    <a:pt x="384980" y="158131"/>
                    <a:pt x="389296" y="158243"/>
                    <a:pt x="392793" y="156047"/>
                  </a:cubicBezTo>
                  <a:lnTo>
                    <a:pt x="415638" y="141202"/>
                  </a:lnTo>
                  <a:lnTo>
                    <a:pt x="440604" y="166168"/>
                  </a:lnTo>
                  <a:lnTo>
                    <a:pt x="425758" y="189012"/>
                  </a:lnTo>
                  <a:cubicBezTo>
                    <a:pt x="423750" y="192138"/>
                    <a:pt x="423452" y="196231"/>
                    <a:pt x="425350" y="199840"/>
                  </a:cubicBezTo>
                  <a:cubicBezTo>
                    <a:pt x="427173" y="203151"/>
                    <a:pt x="428772" y="206575"/>
                    <a:pt x="430261" y="210071"/>
                  </a:cubicBezTo>
                  <a:cubicBezTo>
                    <a:pt x="431674" y="213383"/>
                    <a:pt x="432865" y="216881"/>
                    <a:pt x="433981" y="220415"/>
                  </a:cubicBezTo>
                  <a:cubicBezTo>
                    <a:pt x="434986" y="224210"/>
                    <a:pt x="438000" y="227335"/>
                    <a:pt x="442018" y="228116"/>
                  </a:cubicBezTo>
                  <a:lnTo>
                    <a:pt x="468696" y="233847"/>
                  </a:lnTo>
                  <a:lnTo>
                    <a:pt x="468696" y="269156"/>
                  </a:lnTo>
                  <a:lnTo>
                    <a:pt x="442018" y="274885"/>
                  </a:lnTo>
                  <a:cubicBezTo>
                    <a:pt x="438297" y="275704"/>
                    <a:pt x="435209" y="278383"/>
                    <a:pt x="434093" y="282216"/>
                  </a:cubicBezTo>
                  <a:cubicBezTo>
                    <a:pt x="432977" y="285936"/>
                    <a:pt x="431674" y="289545"/>
                    <a:pt x="430298" y="292931"/>
                  </a:cubicBezTo>
                  <a:cubicBezTo>
                    <a:pt x="428884" y="296354"/>
                    <a:pt x="427284" y="299665"/>
                    <a:pt x="425573" y="302866"/>
                  </a:cubicBezTo>
                  <a:cubicBezTo>
                    <a:pt x="423563" y="306177"/>
                    <a:pt x="423563" y="310492"/>
                    <a:pt x="425758" y="313991"/>
                  </a:cubicBezTo>
                  <a:lnTo>
                    <a:pt x="440604" y="336836"/>
                  </a:lnTo>
                  <a:lnTo>
                    <a:pt x="415638" y="361802"/>
                  </a:lnTo>
                  <a:lnTo>
                    <a:pt x="392793" y="346956"/>
                  </a:lnTo>
                  <a:cubicBezTo>
                    <a:pt x="389668" y="344946"/>
                    <a:pt x="385575" y="344649"/>
                    <a:pt x="382078" y="346546"/>
                  </a:cubicBezTo>
                  <a:cubicBezTo>
                    <a:pt x="378767" y="348370"/>
                    <a:pt x="375344" y="349970"/>
                    <a:pt x="371846" y="351458"/>
                  </a:cubicBezTo>
                  <a:cubicBezTo>
                    <a:pt x="368535" y="352872"/>
                    <a:pt x="365038" y="354063"/>
                    <a:pt x="361503" y="355178"/>
                  </a:cubicBezTo>
                  <a:cubicBezTo>
                    <a:pt x="357708" y="356183"/>
                    <a:pt x="354583" y="359197"/>
                    <a:pt x="353801" y="363215"/>
                  </a:cubicBezTo>
                  <a:lnTo>
                    <a:pt x="348072" y="389893"/>
                  </a:lnTo>
                  <a:lnTo>
                    <a:pt x="312762" y="389893"/>
                  </a:lnTo>
                  <a:lnTo>
                    <a:pt x="307032" y="363215"/>
                  </a:lnTo>
                  <a:cubicBezTo>
                    <a:pt x="306214" y="359495"/>
                    <a:pt x="303535" y="356406"/>
                    <a:pt x="299703" y="355290"/>
                  </a:cubicBezTo>
                  <a:cubicBezTo>
                    <a:pt x="295982" y="354174"/>
                    <a:pt x="292373" y="352872"/>
                    <a:pt x="288987" y="351495"/>
                  </a:cubicBezTo>
                  <a:cubicBezTo>
                    <a:pt x="285564" y="350081"/>
                    <a:pt x="282253" y="348481"/>
                    <a:pt x="279053" y="346769"/>
                  </a:cubicBezTo>
                  <a:cubicBezTo>
                    <a:pt x="275741" y="344872"/>
                    <a:pt x="271425" y="344761"/>
                    <a:pt x="267927" y="347067"/>
                  </a:cubicBezTo>
                  <a:lnTo>
                    <a:pt x="245083" y="361913"/>
                  </a:lnTo>
                  <a:lnTo>
                    <a:pt x="220117" y="336947"/>
                  </a:lnTo>
                  <a:lnTo>
                    <a:pt x="234962" y="314102"/>
                  </a:lnTo>
                  <a:cubicBezTo>
                    <a:pt x="236971" y="310977"/>
                    <a:pt x="237269" y="306884"/>
                    <a:pt x="235372" y="303275"/>
                  </a:cubicBezTo>
                  <a:cubicBezTo>
                    <a:pt x="233548" y="299964"/>
                    <a:pt x="231949" y="296540"/>
                    <a:pt x="230460" y="293044"/>
                  </a:cubicBezTo>
                  <a:cubicBezTo>
                    <a:pt x="229046" y="289732"/>
                    <a:pt x="227856" y="286234"/>
                    <a:pt x="226739" y="282700"/>
                  </a:cubicBezTo>
                  <a:cubicBezTo>
                    <a:pt x="225734" y="278905"/>
                    <a:pt x="222721" y="275780"/>
                    <a:pt x="218703" y="274998"/>
                  </a:cubicBezTo>
                  <a:lnTo>
                    <a:pt x="192025" y="269268"/>
                  </a:lnTo>
                  <a:lnTo>
                    <a:pt x="192025" y="233959"/>
                  </a:lnTo>
                  <a:lnTo>
                    <a:pt x="218703" y="228230"/>
                  </a:lnTo>
                  <a:cubicBezTo>
                    <a:pt x="222424" y="227411"/>
                    <a:pt x="225512" y="224732"/>
                    <a:pt x="226628" y="220899"/>
                  </a:cubicBezTo>
                  <a:cubicBezTo>
                    <a:pt x="227744" y="217179"/>
                    <a:pt x="229046" y="213570"/>
                    <a:pt x="230423" y="210184"/>
                  </a:cubicBezTo>
                  <a:cubicBezTo>
                    <a:pt x="231837" y="206761"/>
                    <a:pt x="233436" y="203450"/>
                    <a:pt x="235148" y="200249"/>
                  </a:cubicBezTo>
                  <a:cubicBezTo>
                    <a:pt x="237045" y="196938"/>
                    <a:pt x="237158" y="192622"/>
                    <a:pt x="234851" y="189124"/>
                  </a:cubicBezTo>
                  <a:lnTo>
                    <a:pt x="220005" y="166279"/>
                  </a:lnTo>
                  <a:lnTo>
                    <a:pt x="244971" y="141313"/>
                  </a:lnTo>
                  <a:lnTo>
                    <a:pt x="267816" y="156159"/>
                  </a:lnTo>
                  <a:cubicBezTo>
                    <a:pt x="270941" y="158169"/>
                    <a:pt x="275034" y="158466"/>
                    <a:pt x="278643" y="156568"/>
                  </a:cubicBezTo>
                  <a:cubicBezTo>
                    <a:pt x="281954" y="154745"/>
                    <a:pt x="285377" y="153145"/>
                    <a:pt x="288875" y="151657"/>
                  </a:cubicBezTo>
                  <a:cubicBezTo>
                    <a:pt x="292186" y="150243"/>
                    <a:pt x="295683" y="149052"/>
                    <a:pt x="299218" y="147937"/>
                  </a:cubicBezTo>
                  <a:cubicBezTo>
                    <a:pt x="303013" y="146932"/>
                    <a:pt x="306138" y="143918"/>
                    <a:pt x="306920" y="139900"/>
                  </a:cubicBezTo>
                  <a:lnTo>
                    <a:pt x="312649" y="113222"/>
                  </a:lnTo>
                  <a:lnTo>
                    <a:pt x="347958" y="113222"/>
                  </a:lnTo>
                  <a:lnTo>
                    <a:pt x="353689" y="139900"/>
                  </a:lnTo>
                  <a:close/>
                  <a:moveTo>
                    <a:pt x="367716" y="104292"/>
                  </a:moveTo>
                  <a:lnTo>
                    <a:pt x="373037" y="129444"/>
                  </a:lnTo>
                  <a:cubicBezTo>
                    <a:pt x="375344" y="130262"/>
                    <a:pt x="377538" y="131044"/>
                    <a:pt x="379771" y="132048"/>
                  </a:cubicBezTo>
                  <a:cubicBezTo>
                    <a:pt x="381966" y="132942"/>
                    <a:pt x="384199" y="133947"/>
                    <a:pt x="386394" y="135062"/>
                  </a:cubicBezTo>
                  <a:lnTo>
                    <a:pt x="407936" y="121034"/>
                  </a:lnTo>
                  <a:cubicBezTo>
                    <a:pt x="411061" y="119026"/>
                    <a:pt x="414559" y="118245"/>
                    <a:pt x="417945" y="118616"/>
                  </a:cubicBezTo>
                  <a:cubicBezTo>
                    <a:pt x="421443" y="119026"/>
                    <a:pt x="424755" y="120514"/>
                    <a:pt x="427359" y="123044"/>
                  </a:cubicBezTo>
                  <a:lnTo>
                    <a:pt x="458725" y="154410"/>
                  </a:lnTo>
                  <a:cubicBezTo>
                    <a:pt x="461330" y="157014"/>
                    <a:pt x="462817" y="160326"/>
                    <a:pt x="463152" y="163824"/>
                  </a:cubicBezTo>
                  <a:cubicBezTo>
                    <a:pt x="463561" y="167246"/>
                    <a:pt x="462743" y="170744"/>
                    <a:pt x="460733" y="173832"/>
                  </a:cubicBezTo>
                  <a:lnTo>
                    <a:pt x="446706" y="195375"/>
                  </a:lnTo>
                  <a:cubicBezTo>
                    <a:pt x="447711" y="197570"/>
                    <a:pt x="448716" y="199802"/>
                    <a:pt x="449721" y="201998"/>
                  </a:cubicBezTo>
                  <a:cubicBezTo>
                    <a:pt x="450613" y="204192"/>
                    <a:pt x="451544" y="206499"/>
                    <a:pt x="452325" y="208732"/>
                  </a:cubicBezTo>
                  <a:lnTo>
                    <a:pt x="477476" y="214053"/>
                  </a:lnTo>
                  <a:cubicBezTo>
                    <a:pt x="481085" y="214871"/>
                    <a:pt x="484099" y="216768"/>
                    <a:pt x="486295" y="219485"/>
                  </a:cubicBezTo>
                  <a:cubicBezTo>
                    <a:pt x="488489" y="222201"/>
                    <a:pt x="489718" y="225587"/>
                    <a:pt x="489718" y="229196"/>
                  </a:cubicBezTo>
                  <a:lnTo>
                    <a:pt x="489718" y="273621"/>
                  </a:lnTo>
                  <a:cubicBezTo>
                    <a:pt x="489718" y="277230"/>
                    <a:pt x="488415" y="280653"/>
                    <a:pt x="486220" y="283443"/>
                  </a:cubicBezTo>
                  <a:cubicBezTo>
                    <a:pt x="484025" y="286160"/>
                    <a:pt x="481011" y="288057"/>
                    <a:pt x="477402" y="288875"/>
                  </a:cubicBezTo>
                  <a:lnTo>
                    <a:pt x="452250" y="294196"/>
                  </a:lnTo>
                  <a:cubicBezTo>
                    <a:pt x="451431" y="296503"/>
                    <a:pt x="450650" y="298699"/>
                    <a:pt x="449645" y="300930"/>
                  </a:cubicBezTo>
                  <a:cubicBezTo>
                    <a:pt x="448753" y="303126"/>
                    <a:pt x="447748" y="305358"/>
                    <a:pt x="446632" y="307553"/>
                  </a:cubicBezTo>
                  <a:lnTo>
                    <a:pt x="460659" y="329096"/>
                  </a:lnTo>
                  <a:cubicBezTo>
                    <a:pt x="462669" y="332222"/>
                    <a:pt x="463450" y="335719"/>
                    <a:pt x="463077" y="339105"/>
                  </a:cubicBezTo>
                  <a:cubicBezTo>
                    <a:pt x="462669" y="342602"/>
                    <a:pt x="461180" y="345914"/>
                    <a:pt x="458650" y="348518"/>
                  </a:cubicBezTo>
                  <a:lnTo>
                    <a:pt x="427284" y="379884"/>
                  </a:lnTo>
                  <a:cubicBezTo>
                    <a:pt x="424680" y="382489"/>
                    <a:pt x="421368" y="383977"/>
                    <a:pt x="417871" y="384312"/>
                  </a:cubicBezTo>
                  <a:cubicBezTo>
                    <a:pt x="414448" y="384721"/>
                    <a:pt x="410951" y="383903"/>
                    <a:pt x="407862" y="381893"/>
                  </a:cubicBezTo>
                  <a:lnTo>
                    <a:pt x="386319" y="367866"/>
                  </a:lnTo>
                  <a:cubicBezTo>
                    <a:pt x="384125" y="368870"/>
                    <a:pt x="381892" y="369875"/>
                    <a:pt x="379697" y="370880"/>
                  </a:cubicBezTo>
                  <a:cubicBezTo>
                    <a:pt x="377501" y="371772"/>
                    <a:pt x="375195" y="372703"/>
                    <a:pt x="372962" y="373484"/>
                  </a:cubicBezTo>
                  <a:lnTo>
                    <a:pt x="367642" y="398636"/>
                  </a:lnTo>
                  <a:cubicBezTo>
                    <a:pt x="366823" y="402245"/>
                    <a:pt x="364925" y="405259"/>
                    <a:pt x="362210" y="407454"/>
                  </a:cubicBezTo>
                  <a:cubicBezTo>
                    <a:pt x="359493" y="409650"/>
                    <a:pt x="356108" y="410877"/>
                    <a:pt x="352499" y="410877"/>
                  </a:cubicBezTo>
                  <a:lnTo>
                    <a:pt x="308073" y="410877"/>
                  </a:lnTo>
                  <a:cubicBezTo>
                    <a:pt x="304464" y="410877"/>
                    <a:pt x="301041" y="409574"/>
                    <a:pt x="298251" y="407380"/>
                  </a:cubicBezTo>
                  <a:cubicBezTo>
                    <a:pt x="295535" y="405184"/>
                    <a:pt x="293637" y="402171"/>
                    <a:pt x="292819" y="398562"/>
                  </a:cubicBezTo>
                  <a:lnTo>
                    <a:pt x="287498" y="373410"/>
                  </a:lnTo>
                  <a:cubicBezTo>
                    <a:pt x="285191" y="372592"/>
                    <a:pt x="282996" y="371810"/>
                    <a:pt x="280763" y="370806"/>
                  </a:cubicBezTo>
                  <a:cubicBezTo>
                    <a:pt x="278569" y="369912"/>
                    <a:pt x="276336" y="368907"/>
                    <a:pt x="274140" y="367791"/>
                  </a:cubicBezTo>
                  <a:lnTo>
                    <a:pt x="252598" y="381819"/>
                  </a:lnTo>
                  <a:cubicBezTo>
                    <a:pt x="249473" y="383828"/>
                    <a:pt x="245975" y="384609"/>
                    <a:pt x="242589" y="384238"/>
                  </a:cubicBezTo>
                  <a:cubicBezTo>
                    <a:pt x="239091" y="383828"/>
                    <a:pt x="235780" y="382340"/>
                    <a:pt x="233176" y="379810"/>
                  </a:cubicBezTo>
                  <a:lnTo>
                    <a:pt x="201810" y="348444"/>
                  </a:lnTo>
                  <a:cubicBezTo>
                    <a:pt x="199205" y="345840"/>
                    <a:pt x="197718" y="342528"/>
                    <a:pt x="197382" y="339030"/>
                  </a:cubicBezTo>
                  <a:cubicBezTo>
                    <a:pt x="196974" y="335608"/>
                    <a:pt x="197792" y="332110"/>
                    <a:pt x="199801" y="329021"/>
                  </a:cubicBezTo>
                  <a:lnTo>
                    <a:pt x="213828" y="307479"/>
                  </a:lnTo>
                  <a:cubicBezTo>
                    <a:pt x="212824" y="305284"/>
                    <a:pt x="211819" y="303052"/>
                    <a:pt x="210814" y="300856"/>
                  </a:cubicBezTo>
                  <a:cubicBezTo>
                    <a:pt x="209922" y="298660"/>
                    <a:pt x="208991" y="296354"/>
                    <a:pt x="208210" y="294122"/>
                  </a:cubicBezTo>
                  <a:lnTo>
                    <a:pt x="183059" y="288801"/>
                  </a:lnTo>
                  <a:cubicBezTo>
                    <a:pt x="179450" y="287983"/>
                    <a:pt x="176436" y="286085"/>
                    <a:pt x="174240" y="283369"/>
                  </a:cubicBezTo>
                  <a:cubicBezTo>
                    <a:pt x="172045" y="280653"/>
                    <a:pt x="170817" y="277267"/>
                    <a:pt x="170817" y="273658"/>
                  </a:cubicBezTo>
                  <a:lnTo>
                    <a:pt x="170817" y="229233"/>
                  </a:lnTo>
                  <a:cubicBezTo>
                    <a:pt x="170817" y="225624"/>
                    <a:pt x="172119" y="222200"/>
                    <a:pt x="174315" y="219411"/>
                  </a:cubicBezTo>
                  <a:cubicBezTo>
                    <a:pt x="176510" y="216694"/>
                    <a:pt x="179524" y="214797"/>
                    <a:pt x="183133" y="213978"/>
                  </a:cubicBezTo>
                  <a:lnTo>
                    <a:pt x="208285" y="208658"/>
                  </a:lnTo>
                  <a:cubicBezTo>
                    <a:pt x="209103" y="206351"/>
                    <a:pt x="209885" y="204155"/>
                    <a:pt x="210889" y="201924"/>
                  </a:cubicBezTo>
                  <a:cubicBezTo>
                    <a:pt x="211782" y="199728"/>
                    <a:pt x="212787" y="197495"/>
                    <a:pt x="213902" y="195301"/>
                  </a:cubicBezTo>
                  <a:lnTo>
                    <a:pt x="199875" y="173757"/>
                  </a:lnTo>
                  <a:cubicBezTo>
                    <a:pt x="197866" y="170632"/>
                    <a:pt x="197085" y="167135"/>
                    <a:pt x="197457" y="163749"/>
                  </a:cubicBezTo>
                  <a:cubicBezTo>
                    <a:pt x="197866" y="160252"/>
                    <a:pt x="199355" y="156940"/>
                    <a:pt x="201885" y="154336"/>
                  </a:cubicBezTo>
                  <a:lnTo>
                    <a:pt x="233251" y="122970"/>
                  </a:lnTo>
                  <a:cubicBezTo>
                    <a:pt x="235855" y="120365"/>
                    <a:pt x="239167" y="118877"/>
                    <a:pt x="242663" y="118542"/>
                  </a:cubicBezTo>
                  <a:cubicBezTo>
                    <a:pt x="246086" y="118133"/>
                    <a:pt x="249584" y="118951"/>
                    <a:pt x="252673" y="120960"/>
                  </a:cubicBezTo>
                  <a:lnTo>
                    <a:pt x="274215" y="134988"/>
                  </a:lnTo>
                  <a:cubicBezTo>
                    <a:pt x="276410" y="133984"/>
                    <a:pt x="278643" y="132979"/>
                    <a:pt x="280838" y="131974"/>
                  </a:cubicBezTo>
                  <a:cubicBezTo>
                    <a:pt x="283033" y="131081"/>
                    <a:pt x="285340" y="130151"/>
                    <a:pt x="287573" y="129370"/>
                  </a:cubicBezTo>
                  <a:lnTo>
                    <a:pt x="292893" y="104218"/>
                  </a:lnTo>
                  <a:cubicBezTo>
                    <a:pt x="293711" y="100609"/>
                    <a:pt x="295609" y="97595"/>
                    <a:pt x="298325" y="95400"/>
                  </a:cubicBezTo>
                  <a:cubicBezTo>
                    <a:pt x="301041" y="93204"/>
                    <a:pt x="304427" y="91977"/>
                    <a:pt x="308036" y="91977"/>
                  </a:cubicBezTo>
                  <a:lnTo>
                    <a:pt x="352462" y="91977"/>
                  </a:lnTo>
                  <a:cubicBezTo>
                    <a:pt x="355885" y="91977"/>
                    <a:pt x="359084" y="93093"/>
                    <a:pt x="361689" y="95103"/>
                  </a:cubicBezTo>
                  <a:cubicBezTo>
                    <a:pt x="361875" y="95214"/>
                    <a:pt x="361987" y="95288"/>
                    <a:pt x="362172" y="95511"/>
                  </a:cubicBezTo>
                  <a:cubicBezTo>
                    <a:pt x="364889" y="97707"/>
                    <a:pt x="366898" y="100832"/>
                    <a:pt x="367605" y="104330"/>
                  </a:cubicBezTo>
                  <a:close/>
                  <a:moveTo>
                    <a:pt x="560712" y="642712"/>
                  </a:moveTo>
                  <a:lnTo>
                    <a:pt x="560712" y="795522"/>
                  </a:lnTo>
                  <a:lnTo>
                    <a:pt x="585492" y="795522"/>
                  </a:lnTo>
                  <a:lnTo>
                    <a:pt x="585492" y="752696"/>
                  </a:lnTo>
                  <a:cubicBezTo>
                    <a:pt x="585492" y="746892"/>
                    <a:pt x="590217" y="742166"/>
                    <a:pt x="596022" y="742166"/>
                  </a:cubicBezTo>
                  <a:lnTo>
                    <a:pt x="651981" y="742166"/>
                  </a:lnTo>
                  <a:cubicBezTo>
                    <a:pt x="656781" y="742166"/>
                    <a:pt x="660911" y="745478"/>
                    <a:pt x="662213" y="749868"/>
                  </a:cubicBezTo>
                  <a:lnTo>
                    <a:pt x="668129" y="766202"/>
                  </a:lnTo>
                  <a:lnTo>
                    <a:pt x="742022" y="766202"/>
                  </a:lnTo>
                  <a:cubicBezTo>
                    <a:pt x="747826" y="766202"/>
                    <a:pt x="752552" y="770927"/>
                    <a:pt x="752552" y="776732"/>
                  </a:cubicBezTo>
                  <a:lnTo>
                    <a:pt x="752552" y="859554"/>
                  </a:lnTo>
                  <a:cubicBezTo>
                    <a:pt x="752552" y="865359"/>
                    <a:pt x="747826" y="870084"/>
                    <a:pt x="742022" y="870084"/>
                  </a:cubicBezTo>
                  <a:lnTo>
                    <a:pt x="596023" y="870084"/>
                  </a:lnTo>
                  <a:cubicBezTo>
                    <a:pt x="590218" y="870084"/>
                    <a:pt x="585493" y="865359"/>
                    <a:pt x="585493" y="859554"/>
                  </a:cubicBezTo>
                  <a:lnTo>
                    <a:pt x="585493" y="816729"/>
                  </a:lnTo>
                  <a:lnTo>
                    <a:pt x="550184" y="816729"/>
                  </a:lnTo>
                  <a:cubicBezTo>
                    <a:pt x="544379" y="816729"/>
                    <a:pt x="539654" y="812004"/>
                    <a:pt x="539654" y="806199"/>
                  </a:cubicBezTo>
                  <a:lnTo>
                    <a:pt x="539654" y="642864"/>
                  </a:lnTo>
                  <a:lnTo>
                    <a:pt x="533254" y="642864"/>
                  </a:lnTo>
                  <a:lnTo>
                    <a:pt x="533254" y="662398"/>
                  </a:lnTo>
                  <a:cubicBezTo>
                    <a:pt x="533254" y="672742"/>
                    <a:pt x="529049" y="682155"/>
                    <a:pt x="522241" y="688852"/>
                  </a:cubicBezTo>
                  <a:lnTo>
                    <a:pt x="521831" y="689262"/>
                  </a:lnTo>
                  <a:cubicBezTo>
                    <a:pt x="522018" y="689373"/>
                    <a:pt x="522130" y="689559"/>
                    <a:pt x="522241" y="689670"/>
                  </a:cubicBezTo>
                  <a:cubicBezTo>
                    <a:pt x="529049" y="696480"/>
                    <a:pt x="533254" y="705818"/>
                    <a:pt x="533254" y="716124"/>
                  </a:cubicBezTo>
                  <a:lnTo>
                    <a:pt x="533254" y="776288"/>
                  </a:lnTo>
                  <a:cubicBezTo>
                    <a:pt x="533254" y="786631"/>
                    <a:pt x="529049" y="796045"/>
                    <a:pt x="522241" y="802742"/>
                  </a:cubicBezTo>
                  <a:cubicBezTo>
                    <a:pt x="515433" y="809551"/>
                    <a:pt x="506093" y="813754"/>
                    <a:pt x="495787" y="813754"/>
                  </a:cubicBezTo>
                  <a:lnTo>
                    <a:pt x="158278" y="813866"/>
                  </a:lnTo>
                  <a:cubicBezTo>
                    <a:pt x="147935" y="813866"/>
                    <a:pt x="138522" y="809662"/>
                    <a:pt x="131825" y="802853"/>
                  </a:cubicBezTo>
                  <a:cubicBezTo>
                    <a:pt x="125016" y="796045"/>
                    <a:pt x="120812" y="786705"/>
                    <a:pt x="120812" y="776399"/>
                  </a:cubicBezTo>
                  <a:lnTo>
                    <a:pt x="120812" y="716236"/>
                  </a:lnTo>
                  <a:cubicBezTo>
                    <a:pt x="120812" y="705892"/>
                    <a:pt x="125016" y="696479"/>
                    <a:pt x="131825" y="689782"/>
                  </a:cubicBezTo>
                  <a:lnTo>
                    <a:pt x="132234" y="689373"/>
                  </a:lnTo>
                  <a:cubicBezTo>
                    <a:pt x="132047" y="689262"/>
                    <a:pt x="131936" y="689075"/>
                    <a:pt x="131825" y="688964"/>
                  </a:cubicBezTo>
                  <a:cubicBezTo>
                    <a:pt x="125016" y="682155"/>
                    <a:pt x="120812" y="672816"/>
                    <a:pt x="120812" y="662510"/>
                  </a:cubicBezTo>
                  <a:lnTo>
                    <a:pt x="120812" y="602346"/>
                  </a:lnTo>
                  <a:cubicBezTo>
                    <a:pt x="120812" y="592003"/>
                    <a:pt x="125016" y="582589"/>
                    <a:pt x="131825" y="575892"/>
                  </a:cubicBezTo>
                  <a:cubicBezTo>
                    <a:pt x="131936" y="575781"/>
                    <a:pt x="132123" y="575595"/>
                    <a:pt x="132234" y="575483"/>
                  </a:cubicBezTo>
                  <a:cubicBezTo>
                    <a:pt x="132047" y="575371"/>
                    <a:pt x="131936" y="575186"/>
                    <a:pt x="131825" y="575074"/>
                  </a:cubicBezTo>
                  <a:cubicBezTo>
                    <a:pt x="125016" y="568265"/>
                    <a:pt x="120812" y="558926"/>
                    <a:pt x="120812" y="548620"/>
                  </a:cubicBezTo>
                  <a:lnTo>
                    <a:pt x="120812" y="529086"/>
                  </a:lnTo>
                  <a:lnTo>
                    <a:pt x="115082" y="529086"/>
                  </a:lnTo>
                  <a:cubicBezTo>
                    <a:pt x="83382" y="529086"/>
                    <a:pt x="54620" y="516138"/>
                    <a:pt x="33784" y="495302"/>
                  </a:cubicBezTo>
                  <a:cubicBezTo>
                    <a:pt x="12911" y="474429"/>
                    <a:pt x="0" y="445668"/>
                    <a:pt x="0" y="414004"/>
                  </a:cubicBezTo>
                  <a:cubicBezTo>
                    <a:pt x="0" y="382304"/>
                    <a:pt x="12948" y="353543"/>
                    <a:pt x="33784" y="332707"/>
                  </a:cubicBezTo>
                  <a:cubicBezTo>
                    <a:pt x="54657" y="311834"/>
                    <a:pt x="83419" y="298922"/>
                    <a:pt x="115082" y="298922"/>
                  </a:cubicBezTo>
                  <a:lnTo>
                    <a:pt x="117687" y="298922"/>
                  </a:lnTo>
                  <a:cubicBezTo>
                    <a:pt x="116273" y="292523"/>
                    <a:pt x="115082" y="285974"/>
                    <a:pt x="114189" y="279463"/>
                  </a:cubicBezTo>
                  <a:cubicBezTo>
                    <a:pt x="112701" y="268338"/>
                    <a:pt x="111882" y="257101"/>
                    <a:pt x="111882" y="245865"/>
                  </a:cubicBezTo>
                  <a:cubicBezTo>
                    <a:pt x="111882" y="178000"/>
                    <a:pt x="139341" y="116535"/>
                    <a:pt x="183878" y="71996"/>
                  </a:cubicBezTo>
                  <a:cubicBezTo>
                    <a:pt x="228378" y="27496"/>
                    <a:pt x="289843" y="0"/>
                    <a:pt x="357747" y="0"/>
                  </a:cubicBezTo>
                  <a:cubicBezTo>
                    <a:pt x="414004" y="0"/>
                    <a:pt x="465837" y="18939"/>
                    <a:pt x="507242" y="50750"/>
                  </a:cubicBezTo>
                  <a:cubicBezTo>
                    <a:pt x="546458" y="80813"/>
                    <a:pt x="576410" y="122523"/>
                    <a:pt x="591851" y="170670"/>
                  </a:cubicBezTo>
                  <a:cubicBezTo>
                    <a:pt x="608110" y="164159"/>
                    <a:pt x="625858" y="160550"/>
                    <a:pt x="644387" y="160550"/>
                  </a:cubicBezTo>
                  <a:cubicBezTo>
                    <a:pt x="683305" y="160550"/>
                    <a:pt x="718466" y="176288"/>
                    <a:pt x="743952" y="201849"/>
                  </a:cubicBezTo>
                  <a:cubicBezTo>
                    <a:pt x="768918" y="226815"/>
                    <a:pt x="784544" y="261121"/>
                    <a:pt x="785177" y="299109"/>
                  </a:cubicBezTo>
                  <a:lnTo>
                    <a:pt x="787186" y="299109"/>
                  </a:lnTo>
                  <a:cubicBezTo>
                    <a:pt x="818887" y="299109"/>
                    <a:pt x="847648" y="312057"/>
                    <a:pt x="868484" y="332893"/>
                  </a:cubicBezTo>
                  <a:cubicBezTo>
                    <a:pt x="889357" y="353766"/>
                    <a:pt x="902268" y="382527"/>
                    <a:pt x="902268" y="414191"/>
                  </a:cubicBezTo>
                  <a:cubicBezTo>
                    <a:pt x="902268" y="445891"/>
                    <a:pt x="889320" y="474653"/>
                    <a:pt x="868484" y="495489"/>
                  </a:cubicBezTo>
                  <a:cubicBezTo>
                    <a:pt x="847610" y="516362"/>
                    <a:pt x="818850" y="529273"/>
                    <a:pt x="787186" y="529273"/>
                  </a:cubicBezTo>
                  <a:lnTo>
                    <a:pt x="533136" y="529273"/>
                  </a:lnTo>
                  <a:lnTo>
                    <a:pt x="533136" y="548807"/>
                  </a:lnTo>
                  <a:cubicBezTo>
                    <a:pt x="533136" y="559150"/>
                    <a:pt x="528930" y="568564"/>
                    <a:pt x="522123" y="575261"/>
                  </a:cubicBezTo>
                  <a:lnTo>
                    <a:pt x="521713" y="575669"/>
                  </a:lnTo>
                  <a:cubicBezTo>
                    <a:pt x="521899" y="575782"/>
                    <a:pt x="522011" y="575968"/>
                    <a:pt x="522123" y="576079"/>
                  </a:cubicBezTo>
                  <a:cubicBezTo>
                    <a:pt x="528931" y="582888"/>
                    <a:pt x="533136" y="592227"/>
                    <a:pt x="533136" y="602533"/>
                  </a:cubicBezTo>
                  <a:lnTo>
                    <a:pt x="533136" y="622067"/>
                  </a:lnTo>
                  <a:lnTo>
                    <a:pt x="585485" y="622067"/>
                  </a:lnTo>
                  <a:lnTo>
                    <a:pt x="585485" y="579241"/>
                  </a:lnTo>
                  <a:cubicBezTo>
                    <a:pt x="585485" y="573437"/>
                    <a:pt x="590210" y="568711"/>
                    <a:pt x="596015" y="568711"/>
                  </a:cubicBezTo>
                  <a:lnTo>
                    <a:pt x="651974" y="568711"/>
                  </a:lnTo>
                  <a:cubicBezTo>
                    <a:pt x="656775" y="568711"/>
                    <a:pt x="660904" y="572023"/>
                    <a:pt x="662207" y="576413"/>
                  </a:cubicBezTo>
                  <a:lnTo>
                    <a:pt x="668122" y="592747"/>
                  </a:lnTo>
                  <a:lnTo>
                    <a:pt x="742015" y="592747"/>
                  </a:lnTo>
                  <a:cubicBezTo>
                    <a:pt x="747820" y="592747"/>
                    <a:pt x="752545" y="597472"/>
                    <a:pt x="752545" y="603277"/>
                  </a:cubicBezTo>
                  <a:lnTo>
                    <a:pt x="752545" y="686099"/>
                  </a:lnTo>
                  <a:cubicBezTo>
                    <a:pt x="752545" y="691904"/>
                    <a:pt x="747820" y="696629"/>
                    <a:pt x="742015" y="696629"/>
                  </a:cubicBezTo>
                  <a:lnTo>
                    <a:pt x="596016" y="696629"/>
                  </a:lnTo>
                  <a:cubicBezTo>
                    <a:pt x="590212" y="696629"/>
                    <a:pt x="585486" y="691904"/>
                    <a:pt x="585486" y="686099"/>
                  </a:cubicBezTo>
                  <a:lnTo>
                    <a:pt x="585486" y="643274"/>
                  </a:lnTo>
                  <a:lnTo>
                    <a:pt x="560706" y="643274"/>
                  </a:lnTo>
                  <a:close/>
                  <a:moveTo>
                    <a:pt x="644613" y="589283"/>
                  </a:moveTo>
                  <a:lnTo>
                    <a:pt x="606625" y="589283"/>
                  </a:lnTo>
                  <a:lnTo>
                    <a:pt x="606625" y="675008"/>
                  </a:lnTo>
                  <a:lnTo>
                    <a:pt x="731450" y="675008"/>
                  </a:lnTo>
                  <a:lnTo>
                    <a:pt x="731450" y="613355"/>
                  </a:lnTo>
                  <a:lnTo>
                    <a:pt x="660756" y="613355"/>
                  </a:lnTo>
                  <a:cubicBezTo>
                    <a:pt x="656441" y="613355"/>
                    <a:pt x="652422" y="610639"/>
                    <a:pt x="650822" y="606323"/>
                  </a:cubicBezTo>
                  <a:lnTo>
                    <a:pt x="644609" y="589170"/>
                  </a:lnTo>
                  <a:close/>
                  <a:moveTo>
                    <a:pt x="644613" y="763228"/>
                  </a:moveTo>
                  <a:lnTo>
                    <a:pt x="606625" y="763228"/>
                  </a:lnTo>
                  <a:lnTo>
                    <a:pt x="606625" y="848953"/>
                  </a:lnTo>
                  <a:lnTo>
                    <a:pt x="731450" y="848953"/>
                  </a:lnTo>
                  <a:lnTo>
                    <a:pt x="731450" y="787301"/>
                  </a:lnTo>
                  <a:lnTo>
                    <a:pt x="660756" y="787301"/>
                  </a:lnTo>
                  <a:cubicBezTo>
                    <a:pt x="656441" y="787301"/>
                    <a:pt x="652422" y="784584"/>
                    <a:pt x="650822" y="780268"/>
                  </a:cubicBezTo>
                  <a:lnTo>
                    <a:pt x="644609" y="763116"/>
                  </a:lnTo>
                  <a:close/>
                  <a:moveTo>
                    <a:pt x="336318" y="756828"/>
                  </a:moveTo>
                  <a:lnTo>
                    <a:pt x="466658" y="756828"/>
                  </a:lnTo>
                  <a:cubicBezTo>
                    <a:pt x="472462" y="756828"/>
                    <a:pt x="477188" y="752103"/>
                    <a:pt x="477188" y="746298"/>
                  </a:cubicBezTo>
                  <a:cubicBezTo>
                    <a:pt x="477188" y="740494"/>
                    <a:pt x="472462" y="735768"/>
                    <a:pt x="466658" y="735768"/>
                  </a:cubicBezTo>
                  <a:lnTo>
                    <a:pt x="336318" y="735768"/>
                  </a:lnTo>
                  <a:cubicBezTo>
                    <a:pt x="330513" y="735768"/>
                    <a:pt x="325788" y="740494"/>
                    <a:pt x="325788" y="746298"/>
                  </a:cubicBezTo>
                  <a:cubicBezTo>
                    <a:pt x="325788" y="752103"/>
                    <a:pt x="330513" y="756828"/>
                    <a:pt x="336318" y="756828"/>
                  </a:cubicBezTo>
                  <a:close/>
                  <a:moveTo>
                    <a:pt x="187232" y="735657"/>
                  </a:moveTo>
                  <a:cubicBezTo>
                    <a:pt x="181428" y="735657"/>
                    <a:pt x="176703" y="740382"/>
                    <a:pt x="176703" y="746187"/>
                  </a:cubicBezTo>
                  <a:cubicBezTo>
                    <a:pt x="176703" y="751991"/>
                    <a:pt x="181428" y="756717"/>
                    <a:pt x="187232" y="756717"/>
                  </a:cubicBezTo>
                  <a:cubicBezTo>
                    <a:pt x="193037" y="756717"/>
                    <a:pt x="197762" y="751991"/>
                    <a:pt x="197762" y="746187"/>
                  </a:cubicBezTo>
                  <a:cubicBezTo>
                    <a:pt x="197762" y="740382"/>
                    <a:pt x="193037" y="735657"/>
                    <a:pt x="187232" y="735657"/>
                  </a:cubicBezTo>
                  <a:close/>
                  <a:moveTo>
                    <a:pt x="241257" y="735657"/>
                  </a:moveTo>
                  <a:cubicBezTo>
                    <a:pt x="235453" y="735657"/>
                    <a:pt x="230727" y="740382"/>
                    <a:pt x="230727" y="746187"/>
                  </a:cubicBezTo>
                  <a:cubicBezTo>
                    <a:pt x="230727" y="751991"/>
                    <a:pt x="235453" y="756717"/>
                    <a:pt x="241257" y="756717"/>
                  </a:cubicBezTo>
                  <a:cubicBezTo>
                    <a:pt x="247062" y="756717"/>
                    <a:pt x="251787" y="751991"/>
                    <a:pt x="251787" y="746187"/>
                  </a:cubicBezTo>
                  <a:cubicBezTo>
                    <a:pt x="251787" y="740382"/>
                    <a:pt x="247062" y="735657"/>
                    <a:pt x="241257" y="735657"/>
                  </a:cubicBezTo>
                  <a:close/>
                  <a:moveTo>
                    <a:pt x="336322" y="642714"/>
                  </a:moveTo>
                  <a:lnTo>
                    <a:pt x="466662" y="642714"/>
                  </a:lnTo>
                  <a:cubicBezTo>
                    <a:pt x="472466" y="642714"/>
                    <a:pt x="477192" y="637989"/>
                    <a:pt x="477192" y="632184"/>
                  </a:cubicBezTo>
                  <a:cubicBezTo>
                    <a:pt x="477192" y="626380"/>
                    <a:pt x="472466" y="621654"/>
                    <a:pt x="466662" y="621654"/>
                  </a:cubicBezTo>
                  <a:lnTo>
                    <a:pt x="336322" y="621654"/>
                  </a:lnTo>
                  <a:cubicBezTo>
                    <a:pt x="330517" y="621654"/>
                    <a:pt x="325792" y="626380"/>
                    <a:pt x="325792" y="632184"/>
                  </a:cubicBezTo>
                  <a:cubicBezTo>
                    <a:pt x="325792" y="637989"/>
                    <a:pt x="330517" y="642714"/>
                    <a:pt x="336322" y="642714"/>
                  </a:cubicBezTo>
                  <a:close/>
                  <a:moveTo>
                    <a:pt x="187236" y="621543"/>
                  </a:moveTo>
                  <a:cubicBezTo>
                    <a:pt x="181432" y="621543"/>
                    <a:pt x="176706" y="626268"/>
                    <a:pt x="176706" y="632073"/>
                  </a:cubicBezTo>
                  <a:cubicBezTo>
                    <a:pt x="176706" y="637877"/>
                    <a:pt x="181432" y="642603"/>
                    <a:pt x="187236" y="642603"/>
                  </a:cubicBezTo>
                  <a:cubicBezTo>
                    <a:pt x="193041" y="642603"/>
                    <a:pt x="197766" y="637877"/>
                    <a:pt x="197766" y="632073"/>
                  </a:cubicBezTo>
                  <a:cubicBezTo>
                    <a:pt x="197766" y="626268"/>
                    <a:pt x="193041" y="621543"/>
                    <a:pt x="187236" y="621543"/>
                  </a:cubicBezTo>
                  <a:close/>
                  <a:moveTo>
                    <a:pt x="241261" y="621543"/>
                  </a:moveTo>
                  <a:cubicBezTo>
                    <a:pt x="235457" y="621543"/>
                    <a:pt x="230731" y="626268"/>
                    <a:pt x="230731" y="632073"/>
                  </a:cubicBezTo>
                  <a:cubicBezTo>
                    <a:pt x="230731" y="637877"/>
                    <a:pt x="235457" y="642603"/>
                    <a:pt x="241261" y="642603"/>
                  </a:cubicBezTo>
                  <a:cubicBezTo>
                    <a:pt x="247066" y="642603"/>
                    <a:pt x="251791" y="637877"/>
                    <a:pt x="251791" y="632073"/>
                  </a:cubicBezTo>
                  <a:cubicBezTo>
                    <a:pt x="251791" y="626268"/>
                    <a:pt x="247066" y="621543"/>
                    <a:pt x="241261" y="621543"/>
                  </a:cubicBezTo>
                  <a:close/>
                  <a:moveTo>
                    <a:pt x="336325" y="528600"/>
                  </a:moveTo>
                  <a:cubicBezTo>
                    <a:pt x="330521" y="528600"/>
                    <a:pt x="325795" y="523874"/>
                    <a:pt x="325795" y="518070"/>
                  </a:cubicBezTo>
                  <a:cubicBezTo>
                    <a:pt x="325795" y="512265"/>
                    <a:pt x="330521" y="507540"/>
                    <a:pt x="336325" y="507540"/>
                  </a:cubicBezTo>
                  <a:lnTo>
                    <a:pt x="466665" y="507540"/>
                  </a:lnTo>
                  <a:cubicBezTo>
                    <a:pt x="472470" y="507540"/>
                    <a:pt x="477195" y="512265"/>
                    <a:pt x="477195" y="518070"/>
                  </a:cubicBezTo>
                  <a:cubicBezTo>
                    <a:pt x="477195" y="523874"/>
                    <a:pt x="472470" y="528600"/>
                    <a:pt x="466665" y="528600"/>
                  </a:cubicBezTo>
                  <a:close/>
                  <a:moveTo>
                    <a:pt x="187240" y="507428"/>
                  </a:moveTo>
                  <a:cubicBezTo>
                    <a:pt x="193045" y="507428"/>
                    <a:pt x="197770" y="512154"/>
                    <a:pt x="197770" y="517958"/>
                  </a:cubicBezTo>
                  <a:cubicBezTo>
                    <a:pt x="197770" y="523763"/>
                    <a:pt x="193045" y="528488"/>
                    <a:pt x="187240" y="528488"/>
                  </a:cubicBezTo>
                  <a:cubicBezTo>
                    <a:pt x="181436" y="528488"/>
                    <a:pt x="176710" y="523763"/>
                    <a:pt x="176710" y="517958"/>
                  </a:cubicBezTo>
                  <a:cubicBezTo>
                    <a:pt x="176710" y="512154"/>
                    <a:pt x="181436" y="507428"/>
                    <a:pt x="187240" y="507428"/>
                  </a:cubicBezTo>
                  <a:close/>
                  <a:moveTo>
                    <a:pt x="241265" y="507428"/>
                  </a:moveTo>
                  <a:cubicBezTo>
                    <a:pt x="247069" y="507428"/>
                    <a:pt x="251795" y="512154"/>
                    <a:pt x="251795" y="517958"/>
                  </a:cubicBezTo>
                  <a:cubicBezTo>
                    <a:pt x="251795" y="523763"/>
                    <a:pt x="247069" y="528488"/>
                    <a:pt x="241265" y="528488"/>
                  </a:cubicBezTo>
                  <a:cubicBezTo>
                    <a:pt x="235460" y="528488"/>
                    <a:pt x="230735" y="523763"/>
                    <a:pt x="230735" y="517958"/>
                  </a:cubicBezTo>
                  <a:cubicBezTo>
                    <a:pt x="230735" y="512154"/>
                    <a:pt x="235460" y="507428"/>
                    <a:pt x="241265" y="507428"/>
                  </a:cubicBezTo>
                  <a:close/>
                  <a:moveTo>
                    <a:pt x="158256" y="699643"/>
                  </a:moveTo>
                  <a:cubicBezTo>
                    <a:pt x="153754" y="699643"/>
                    <a:pt x="149624" y="701466"/>
                    <a:pt x="146723" y="704443"/>
                  </a:cubicBezTo>
                  <a:cubicBezTo>
                    <a:pt x="143709" y="707456"/>
                    <a:pt x="141923" y="711475"/>
                    <a:pt x="141923" y="715976"/>
                  </a:cubicBezTo>
                  <a:lnTo>
                    <a:pt x="141923" y="776140"/>
                  </a:lnTo>
                  <a:cubicBezTo>
                    <a:pt x="141923" y="780643"/>
                    <a:pt x="143746" y="784773"/>
                    <a:pt x="146723" y="787674"/>
                  </a:cubicBezTo>
                  <a:cubicBezTo>
                    <a:pt x="149736" y="790576"/>
                    <a:pt x="153755" y="792474"/>
                    <a:pt x="158256" y="792474"/>
                  </a:cubicBezTo>
                  <a:lnTo>
                    <a:pt x="495651" y="792474"/>
                  </a:lnTo>
                  <a:cubicBezTo>
                    <a:pt x="500153" y="792474"/>
                    <a:pt x="504283" y="790651"/>
                    <a:pt x="507185" y="787674"/>
                  </a:cubicBezTo>
                  <a:cubicBezTo>
                    <a:pt x="510199" y="784660"/>
                    <a:pt x="511984" y="780642"/>
                    <a:pt x="511984" y="776140"/>
                  </a:cubicBezTo>
                  <a:lnTo>
                    <a:pt x="511984" y="715976"/>
                  </a:lnTo>
                  <a:cubicBezTo>
                    <a:pt x="511984" y="711475"/>
                    <a:pt x="510161" y="707345"/>
                    <a:pt x="507185" y="704443"/>
                  </a:cubicBezTo>
                  <a:cubicBezTo>
                    <a:pt x="504171" y="701429"/>
                    <a:pt x="500153" y="699643"/>
                    <a:pt x="495651" y="699643"/>
                  </a:cubicBezTo>
                  <a:close/>
                  <a:moveTo>
                    <a:pt x="158256" y="585533"/>
                  </a:moveTo>
                  <a:cubicBezTo>
                    <a:pt x="153754" y="585533"/>
                    <a:pt x="149624" y="587357"/>
                    <a:pt x="146723" y="590333"/>
                  </a:cubicBezTo>
                  <a:cubicBezTo>
                    <a:pt x="143709" y="593347"/>
                    <a:pt x="141923" y="597365"/>
                    <a:pt x="141923" y="601867"/>
                  </a:cubicBezTo>
                  <a:lnTo>
                    <a:pt x="141923" y="662031"/>
                  </a:lnTo>
                  <a:cubicBezTo>
                    <a:pt x="141923" y="666533"/>
                    <a:pt x="143746" y="670663"/>
                    <a:pt x="146723" y="673565"/>
                  </a:cubicBezTo>
                  <a:cubicBezTo>
                    <a:pt x="149736" y="676467"/>
                    <a:pt x="153755" y="678364"/>
                    <a:pt x="158256" y="678364"/>
                  </a:cubicBezTo>
                  <a:lnTo>
                    <a:pt x="495651" y="678364"/>
                  </a:lnTo>
                  <a:cubicBezTo>
                    <a:pt x="500153" y="678364"/>
                    <a:pt x="504283" y="676541"/>
                    <a:pt x="507185" y="673565"/>
                  </a:cubicBezTo>
                  <a:cubicBezTo>
                    <a:pt x="510087" y="670551"/>
                    <a:pt x="511984" y="666533"/>
                    <a:pt x="511984" y="662031"/>
                  </a:cubicBezTo>
                  <a:lnTo>
                    <a:pt x="511984" y="601867"/>
                  </a:lnTo>
                  <a:cubicBezTo>
                    <a:pt x="511984" y="597365"/>
                    <a:pt x="510161" y="593235"/>
                    <a:pt x="507185" y="590333"/>
                  </a:cubicBezTo>
                  <a:cubicBezTo>
                    <a:pt x="504171" y="587319"/>
                    <a:pt x="500153" y="585533"/>
                    <a:pt x="495651" y="585533"/>
                  </a:cubicBezTo>
                  <a:lnTo>
                    <a:pt x="158295" y="585571"/>
                  </a:lnTo>
                  <a:close/>
                  <a:moveTo>
                    <a:pt x="495651" y="471424"/>
                  </a:moveTo>
                  <a:cubicBezTo>
                    <a:pt x="500153" y="471424"/>
                    <a:pt x="504283" y="473247"/>
                    <a:pt x="507185" y="476224"/>
                  </a:cubicBezTo>
                  <a:cubicBezTo>
                    <a:pt x="510199" y="479237"/>
                    <a:pt x="511984" y="483256"/>
                    <a:pt x="511984" y="487757"/>
                  </a:cubicBezTo>
                  <a:lnTo>
                    <a:pt x="511984" y="547921"/>
                  </a:lnTo>
                  <a:cubicBezTo>
                    <a:pt x="511984" y="552424"/>
                    <a:pt x="510161" y="556554"/>
                    <a:pt x="507185" y="559455"/>
                  </a:cubicBezTo>
                  <a:cubicBezTo>
                    <a:pt x="504171" y="562357"/>
                    <a:pt x="500153" y="564255"/>
                    <a:pt x="495651" y="564255"/>
                  </a:cubicBezTo>
                  <a:lnTo>
                    <a:pt x="158295" y="564330"/>
                  </a:lnTo>
                  <a:cubicBezTo>
                    <a:pt x="153792" y="564330"/>
                    <a:pt x="149662" y="562506"/>
                    <a:pt x="146761" y="559529"/>
                  </a:cubicBezTo>
                  <a:cubicBezTo>
                    <a:pt x="143747" y="556516"/>
                    <a:pt x="141961" y="552498"/>
                    <a:pt x="141961" y="547995"/>
                  </a:cubicBezTo>
                  <a:lnTo>
                    <a:pt x="141961" y="487832"/>
                  </a:lnTo>
                  <a:cubicBezTo>
                    <a:pt x="141961" y="483330"/>
                    <a:pt x="143784" y="479200"/>
                    <a:pt x="146761" y="476298"/>
                  </a:cubicBezTo>
                  <a:cubicBezTo>
                    <a:pt x="149774" y="473284"/>
                    <a:pt x="153793" y="471498"/>
                    <a:pt x="158295" y="471498"/>
                  </a:cubicBezTo>
                  <a:lnTo>
                    <a:pt x="495689" y="471498"/>
                  </a:lnTo>
                  <a:close/>
                </a:path>
              </a:pathLst>
            </a:custGeom>
            <a:solidFill>
              <a:schemeClr val="accent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964F667-00E9-AFFC-D397-F10F52B712A9}"/>
                </a:ext>
              </a:extLst>
            </p:cNvPr>
            <p:cNvSpPr/>
            <p:nvPr/>
          </p:nvSpPr>
          <p:spPr>
            <a:xfrm>
              <a:off x="2759755" y="964182"/>
              <a:ext cx="460540" cy="416726"/>
            </a:xfrm>
            <a:custGeom>
              <a:avLst/>
              <a:gdLst>
                <a:gd name="connsiteX0" fmla="*/ 830337 w 857248"/>
                <a:gd name="connsiteY0" fmla="*/ 27497 h 775694"/>
                <a:gd name="connsiteX1" fmla="*/ 814524 w 857248"/>
                <a:gd name="connsiteY1" fmla="*/ 19646 h 775694"/>
                <a:gd name="connsiteX2" fmla="*/ 42703 w 857248"/>
                <a:gd name="connsiteY2" fmla="*/ 19646 h 775694"/>
                <a:gd name="connsiteX3" fmla="*/ 19598 w 857248"/>
                <a:gd name="connsiteY3" fmla="*/ 48370 h 775694"/>
                <a:gd name="connsiteX4" fmla="*/ 19635 w 857248"/>
                <a:gd name="connsiteY4" fmla="*/ 474947 h 775694"/>
                <a:gd name="connsiteX5" fmla="*/ 837594 w 857248"/>
                <a:gd name="connsiteY5" fmla="*/ 474947 h 775694"/>
                <a:gd name="connsiteX6" fmla="*/ 837594 w 857248"/>
                <a:gd name="connsiteY6" fmla="*/ 48332 h 775694"/>
                <a:gd name="connsiteX7" fmla="*/ 830339 w 857248"/>
                <a:gd name="connsiteY7" fmla="*/ 27496 h 775694"/>
                <a:gd name="connsiteX8" fmla="*/ 19636 w 857248"/>
                <a:gd name="connsiteY8" fmla="*/ 494593 h 775694"/>
                <a:gd name="connsiteX9" fmla="*/ 19636 w 857248"/>
                <a:gd name="connsiteY9" fmla="*/ 543297 h 775694"/>
                <a:gd name="connsiteX10" fmla="*/ 19636 w 857248"/>
                <a:gd name="connsiteY10" fmla="*/ 543260 h 775694"/>
                <a:gd name="connsiteX11" fmla="*/ 39430 w 857248"/>
                <a:gd name="connsiteY11" fmla="*/ 563091 h 775694"/>
                <a:gd name="connsiteX12" fmla="*/ 817803 w 857248"/>
                <a:gd name="connsiteY12" fmla="*/ 563091 h 775694"/>
                <a:gd name="connsiteX13" fmla="*/ 837597 w 857248"/>
                <a:gd name="connsiteY13" fmla="*/ 543297 h 775694"/>
                <a:gd name="connsiteX14" fmla="*/ 837597 w 857248"/>
                <a:gd name="connsiteY14" fmla="*/ 494593 h 775694"/>
                <a:gd name="connsiteX15" fmla="*/ 59447 w 857248"/>
                <a:gd name="connsiteY15" fmla="*/ 538684 h 775694"/>
                <a:gd name="connsiteX16" fmla="*/ 59447 w 857248"/>
                <a:gd name="connsiteY16" fmla="*/ 538646 h 775694"/>
                <a:gd name="connsiteX17" fmla="*/ 52304 w 857248"/>
                <a:gd name="connsiteY17" fmla="*/ 535893 h 775694"/>
                <a:gd name="connsiteX18" fmla="*/ 49327 w 857248"/>
                <a:gd name="connsiteY18" fmla="*/ 528823 h 775694"/>
                <a:gd name="connsiteX19" fmla="*/ 52304 w 857248"/>
                <a:gd name="connsiteY19" fmla="*/ 521792 h 775694"/>
                <a:gd name="connsiteX20" fmla="*/ 59447 w 857248"/>
                <a:gd name="connsiteY20" fmla="*/ 519001 h 775694"/>
                <a:gd name="connsiteX21" fmla="*/ 99743 w 857248"/>
                <a:gd name="connsiteY21" fmla="*/ 519001 h 775694"/>
                <a:gd name="connsiteX22" fmla="*/ 109268 w 857248"/>
                <a:gd name="connsiteY22" fmla="*/ 528823 h 775694"/>
                <a:gd name="connsiteX23" fmla="*/ 99743 w 857248"/>
                <a:gd name="connsiteY23" fmla="*/ 538645 h 775694"/>
                <a:gd name="connsiteX24" fmla="*/ 137322 w 857248"/>
                <a:gd name="connsiteY24" fmla="*/ 538684 h 775694"/>
                <a:gd name="connsiteX25" fmla="*/ 137322 w 857248"/>
                <a:gd name="connsiteY25" fmla="*/ 538646 h 775694"/>
                <a:gd name="connsiteX26" fmla="*/ 128244 w 857248"/>
                <a:gd name="connsiteY26" fmla="*/ 532582 h 775694"/>
                <a:gd name="connsiteX27" fmla="*/ 130401 w 857248"/>
                <a:gd name="connsiteY27" fmla="*/ 521866 h 775694"/>
                <a:gd name="connsiteX28" fmla="*/ 141117 w 857248"/>
                <a:gd name="connsiteY28" fmla="*/ 519745 h 775694"/>
                <a:gd name="connsiteX29" fmla="*/ 147145 w 857248"/>
                <a:gd name="connsiteY29" fmla="*/ 528823 h 775694"/>
                <a:gd name="connsiteX30" fmla="*/ 144280 w 857248"/>
                <a:gd name="connsiteY30" fmla="*/ 535781 h 775694"/>
                <a:gd name="connsiteX31" fmla="*/ 137322 w 857248"/>
                <a:gd name="connsiteY31" fmla="*/ 538646 h 775694"/>
                <a:gd name="connsiteX32" fmla="*/ 428282 w 857248"/>
                <a:gd name="connsiteY32" fmla="*/ 538684 h 775694"/>
                <a:gd name="connsiteX33" fmla="*/ 428245 w 857248"/>
                <a:gd name="connsiteY33" fmla="*/ 538646 h 775694"/>
                <a:gd name="connsiteX34" fmla="*/ 421175 w 857248"/>
                <a:gd name="connsiteY34" fmla="*/ 535633 h 775694"/>
                <a:gd name="connsiteX35" fmla="*/ 418422 w 857248"/>
                <a:gd name="connsiteY35" fmla="*/ 528452 h 775694"/>
                <a:gd name="connsiteX36" fmla="*/ 421697 w 857248"/>
                <a:gd name="connsiteY36" fmla="*/ 521494 h 775694"/>
                <a:gd name="connsiteX37" fmla="*/ 428989 w 857248"/>
                <a:gd name="connsiteY37" fmla="*/ 519001 h 775694"/>
                <a:gd name="connsiteX38" fmla="*/ 436058 w 857248"/>
                <a:gd name="connsiteY38" fmla="*/ 522015 h 775694"/>
                <a:gd name="connsiteX39" fmla="*/ 438812 w 857248"/>
                <a:gd name="connsiteY39" fmla="*/ 529196 h 775694"/>
                <a:gd name="connsiteX40" fmla="*/ 435537 w 857248"/>
                <a:gd name="connsiteY40" fmla="*/ 536191 h 775694"/>
                <a:gd name="connsiteX41" fmla="*/ 428245 w 857248"/>
                <a:gd name="connsiteY41" fmla="*/ 538646 h 775694"/>
                <a:gd name="connsiteX42" fmla="*/ 184242 w 857248"/>
                <a:gd name="connsiteY42" fmla="*/ 538684 h 775694"/>
                <a:gd name="connsiteX43" fmla="*/ 184205 w 857248"/>
                <a:gd name="connsiteY43" fmla="*/ 538646 h 775694"/>
                <a:gd name="connsiteX44" fmla="*/ 177061 w 857248"/>
                <a:gd name="connsiteY44" fmla="*/ 535893 h 775694"/>
                <a:gd name="connsiteX45" fmla="*/ 174085 w 857248"/>
                <a:gd name="connsiteY45" fmla="*/ 528823 h 775694"/>
                <a:gd name="connsiteX46" fmla="*/ 177061 w 857248"/>
                <a:gd name="connsiteY46" fmla="*/ 521792 h 775694"/>
                <a:gd name="connsiteX47" fmla="*/ 184205 w 857248"/>
                <a:gd name="connsiteY47" fmla="*/ 519001 h 775694"/>
                <a:gd name="connsiteX48" fmla="*/ 211292 w 857248"/>
                <a:gd name="connsiteY48" fmla="*/ 519001 h 775694"/>
                <a:gd name="connsiteX49" fmla="*/ 218436 w 857248"/>
                <a:gd name="connsiteY49" fmla="*/ 521792 h 775694"/>
                <a:gd name="connsiteX50" fmla="*/ 221412 w 857248"/>
                <a:gd name="connsiteY50" fmla="*/ 528823 h 775694"/>
                <a:gd name="connsiteX51" fmla="*/ 218436 w 857248"/>
                <a:gd name="connsiteY51" fmla="*/ 535893 h 775694"/>
                <a:gd name="connsiteX52" fmla="*/ 211292 w 857248"/>
                <a:gd name="connsiteY52" fmla="*/ 538646 h 775694"/>
                <a:gd name="connsiteX53" fmla="*/ 405032 w 857248"/>
                <a:gd name="connsiteY53" fmla="*/ 680854 h 775694"/>
                <a:gd name="connsiteX54" fmla="*/ 457047 w 857248"/>
                <a:gd name="connsiteY54" fmla="*/ 680854 h 775694"/>
                <a:gd name="connsiteX55" fmla="*/ 457010 w 857248"/>
                <a:gd name="connsiteY55" fmla="*/ 620504 h 775694"/>
                <a:gd name="connsiteX56" fmla="*/ 405032 w 857248"/>
                <a:gd name="connsiteY56" fmla="*/ 620504 h 775694"/>
                <a:gd name="connsiteX57" fmla="*/ 405032 w 857248"/>
                <a:gd name="connsiteY57" fmla="*/ 680891 h 775694"/>
                <a:gd name="connsiteX58" fmla="*/ 322506 w 857248"/>
                <a:gd name="connsiteY58" fmla="*/ 680854 h 775694"/>
                <a:gd name="connsiteX59" fmla="*/ 322506 w 857248"/>
                <a:gd name="connsiteY59" fmla="*/ 582737 h 775694"/>
                <a:gd name="connsiteX60" fmla="*/ 539571 w 857248"/>
                <a:gd name="connsiteY60" fmla="*/ 582737 h 775694"/>
                <a:gd name="connsiteX61" fmla="*/ 539571 w 857248"/>
                <a:gd name="connsiteY61" fmla="*/ 680854 h 775694"/>
                <a:gd name="connsiteX62" fmla="*/ 476654 w 857248"/>
                <a:gd name="connsiteY62" fmla="*/ 680854 h 775694"/>
                <a:gd name="connsiteX63" fmla="*/ 476654 w 857248"/>
                <a:gd name="connsiteY63" fmla="*/ 619797 h 775694"/>
                <a:gd name="connsiteX64" fmla="*/ 458646 w 857248"/>
                <a:gd name="connsiteY64" fmla="*/ 600858 h 775694"/>
                <a:gd name="connsiteX65" fmla="*/ 403393 w 857248"/>
                <a:gd name="connsiteY65" fmla="*/ 600858 h 775694"/>
                <a:gd name="connsiteX66" fmla="*/ 385422 w 857248"/>
                <a:gd name="connsiteY66" fmla="*/ 619797 h 775694"/>
                <a:gd name="connsiteX67" fmla="*/ 385422 w 857248"/>
                <a:gd name="connsiteY67" fmla="*/ 680854 h 775694"/>
                <a:gd name="connsiteX68" fmla="*/ 630659 w 857248"/>
                <a:gd name="connsiteY68" fmla="*/ 775694 h 775694"/>
                <a:gd name="connsiteX69" fmla="*/ 226589 w 857248"/>
                <a:gd name="connsiteY69" fmla="*/ 775694 h 775694"/>
                <a:gd name="connsiteX70" fmla="*/ 195447 w 857248"/>
                <a:gd name="connsiteY70" fmla="*/ 744552 h 775694"/>
                <a:gd name="connsiteX71" fmla="*/ 195447 w 857248"/>
                <a:gd name="connsiteY71" fmla="*/ 712033 h 775694"/>
                <a:gd name="connsiteX72" fmla="*/ 226589 w 857248"/>
                <a:gd name="connsiteY72" fmla="*/ 680854 h 775694"/>
                <a:gd name="connsiteX73" fmla="*/ 302901 w 857248"/>
                <a:gd name="connsiteY73" fmla="*/ 680854 h 775694"/>
                <a:gd name="connsiteX74" fmla="*/ 302901 w 857248"/>
                <a:gd name="connsiteY74" fmla="*/ 582737 h 775694"/>
                <a:gd name="connsiteX75" fmla="*/ 39439 w 857248"/>
                <a:gd name="connsiteY75" fmla="*/ 582774 h 775694"/>
                <a:gd name="connsiteX76" fmla="*/ 0 w 857248"/>
                <a:gd name="connsiteY76" fmla="*/ 543260 h 775694"/>
                <a:gd name="connsiteX77" fmla="*/ 0 w 857248"/>
                <a:gd name="connsiteY77" fmla="*/ 48332 h 775694"/>
                <a:gd name="connsiteX78" fmla="*/ 42714 w 857248"/>
                <a:gd name="connsiteY78" fmla="*/ 0 h 775694"/>
                <a:gd name="connsiteX79" fmla="*/ 814534 w 857248"/>
                <a:gd name="connsiteY79" fmla="*/ 0 h 775694"/>
                <a:gd name="connsiteX80" fmla="*/ 857248 w 857248"/>
                <a:gd name="connsiteY80" fmla="*/ 48332 h 775694"/>
                <a:gd name="connsiteX81" fmla="*/ 857248 w 857248"/>
                <a:gd name="connsiteY81" fmla="*/ 543260 h 775694"/>
                <a:gd name="connsiteX82" fmla="*/ 817809 w 857248"/>
                <a:gd name="connsiteY82" fmla="*/ 582737 h 775694"/>
                <a:gd name="connsiteX83" fmla="*/ 559224 w 857248"/>
                <a:gd name="connsiteY83" fmla="*/ 582737 h 775694"/>
                <a:gd name="connsiteX84" fmla="*/ 559224 w 857248"/>
                <a:gd name="connsiteY84" fmla="*/ 680854 h 775694"/>
                <a:gd name="connsiteX85" fmla="*/ 630662 w 857248"/>
                <a:gd name="connsiteY85" fmla="*/ 680854 h 775694"/>
                <a:gd name="connsiteX86" fmla="*/ 661767 w 857248"/>
                <a:gd name="connsiteY86" fmla="*/ 711996 h 775694"/>
                <a:gd name="connsiteX87" fmla="*/ 661767 w 857248"/>
                <a:gd name="connsiteY87" fmla="*/ 744552 h 775694"/>
                <a:gd name="connsiteX88" fmla="*/ 661767 w 857248"/>
                <a:gd name="connsiteY88" fmla="*/ 744515 h 775694"/>
                <a:gd name="connsiteX89" fmla="*/ 630662 w 857248"/>
                <a:gd name="connsiteY89" fmla="*/ 775657 h 775694"/>
                <a:gd name="connsiteX90" fmla="*/ 226589 w 857248"/>
                <a:gd name="connsiteY90" fmla="*/ 756086 h 775694"/>
                <a:gd name="connsiteX91" fmla="*/ 630659 w 857248"/>
                <a:gd name="connsiteY91" fmla="*/ 756086 h 775694"/>
                <a:gd name="connsiteX92" fmla="*/ 642193 w 857248"/>
                <a:gd name="connsiteY92" fmla="*/ 744552 h 775694"/>
                <a:gd name="connsiteX93" fmla="*/ 642193 w 857248"/>
                <a:gd name="connsiteY93" fmla="*/ 712033 h 775694"/>
                <a:gd name="connsiteX94" fmla="*/ 630659 w 857248"/>
                <a:gd name="connsiteY94" fmla="*/ 700499 h 775694"/>
                <a:gd name="connsiteX95" fmla="*/ 226589 w 857248"/>
                <a:gd name="connsiteY95" fmla="*/ 700499 h 775694"/>
                <a:gd name="connsiteX96" fmla="*/ 215055 w 857248"/>
                <a:gd name="connsiteY96" fmla="*/ 712033 h 775694"/>
                <a:gd name="connsiteX97" fmla="*/ 215055 w 857248"/>
                <a:gd name="connsiteY97" fmla="*/ 744589 h 775694"/>
                <a:gd name="connsiteX98" fmla="*/ 215055 w 857248"/>
                <a:gd name="connsiteY98" fmla="*/ 744552 h 775694"/>
                <a:gd name="connsiteX99" fmla="*/ 226589 w 857248"/>
                <a:gd name="connsiteY99" fmla="*/ 756086 h 775694"/>
                <a:gd name="connsiteX100" fmla="*/ 225920 w 857248"/>
                <a:gd name="connsiteY100" fmla="*/ 51826 h 775694"/>
                <a:gd name="connsiteX101" fmla="*/ 274400 w 857248"/>
                <a:gd name="connsiteY101" fmla="*/ 51826 h 775694"/>
                <a:gd name="connsiteX102" fmla="*/ 274400 w 857248"/>
                <a:gd name="connsiteY102" fmla="*/ 51789 h 775694"/>
                <a:gd name="connsiteX103" fmla="*/ 301115 w 857248"/>
                <a:gd name="connsiteY103" fmla="*/ 78541 h 775694"/>
                <a:gd name="connsiteX104" fmla="*/ 301115 w 857248"/>
                <a:gd name="connsiteY104" fmla="*/ 97033 h 775694"/>
                <a:gd name="connsiteX105" fmla="*/ 304389 w 857248"/>
                <a:gd name="connsiteY105" fmla="*/ 98335 h 775694"/>
                <a:gd name="connsiteX106" fmla="*/ 307589 w 857248"/>
                <a:gd name="connsiteY106" fmla="*/ 99712 h 775694"/>
                <a:gd name="connsiteX107" fmla="*/ 320686 w 857248"/>
                <a:gd name="connsiteY107" fmla="*/ 86615 h 775694"/>
                <a:gd name="connsiteX108" fmla="*/ 320649 w 857248"/>
                <a:gd name="connsiteY108" fmla="*/ 86615 h 775694"/>
                <a:gd name="connsiteX109" fmla="*/ 358451 w 857248"/>
                <a:gd name="connsiteY109" fmla="*/ 86615 h 775694"/>
                <a:gd name="connsiteX110" fmla="*/ 392757 w 857248"/>
                <a:gd name="connsiteY110" fmla="*/ 120920 h 775694"/>
                <a:gd name="connsiteX111" fmla="*/ 392720 w 857248"/>
                <a:gd name="connsiteY111" fmla="*/ 120883 h 775694"/>
                <a:gd name="connsiteX112" fmla="*/ 400496 w 857248"/>
                <a:gd name="connsiteY112" fmla="*/ 139784 h 775694"/>
                <a:gd name="connsiteX113" fmla="*/ 392682 w 857248"/>
                <a:gd name="connsiteY113" fmla="*/ 158686 h 775694"/>
                <a:gd name="connsiteX114" fmla="*/ 379623 w 857248"/>
                <a:gd name="connsiteY114" fmla="*/ 171745 h 775694"/>
                <a:gd name="connsiteX115" fmla="*/ 382301 w 857248"/>
                <a:gd name="connsiteY115" fmla="*/ 178219 h 775694"/>
                <a:gd name="connsiteX116" fmla="*/ 400793 w 857248"/>
                <a:gd name="connsiteY116" fmla="*/ 178219 h 775694"/>
                <a:gd name="connsiteX117" fmla="*/ 427508 w 857248"/>
                <a:gd name="connsiteY117" fmla="*/ 204971 h 775694"/>
                <a:gd name="connsiteX118" fmla="*/ 427508 w 857248"/>
                <a:gd name="connsiteY118" fmla="*/ 253415 h 775694"/>
                <a:gd name="connsiteX119" fmla="*/ 400867 w 857248"/>
                <a:gd name="connsiteY119" fmla="*/ 280129 h 775694"/>
                <a:gd name="connsiteX120" fmla="*/ 382301 w 857248"/>
                <a:gd name="connsiteY120" fmla="*/ 280129 h 775694"/>
                <a:gd name="connsiteX121" fmla="*/ 379623 w 857248"/>
                <a:gd name="connsiteY121" fmla="*/ 286603 h 775694"/>
                <a:gd name="connsiteX122" fmla="*/ 392682 w 857248"/>
                <a:gd name="connsiteY122" fmla="*/ 299663 h 775694"/>
                <a:gd name="connsiteX123" fmla="*/ 392720 w 857248"/>
                <a:gd name="connsiteY123" fmla="*/ 299663 h 775694"/>
                <a:gd name="connsiteX124" fmla="*/ 400533 w 857248"/>
                <a:gd name="connsiteY124" fmla="*/ 318565 h 775694"/>
                <a:gd name="connsiteX125" fmla="*/ 392757 w 857248"/>
                <a:gd name="connsiteY125" fmla="*/ 337466 h 775694"/>
                <a:gd name="connsiteX126" fmla="*/ 358451 w 857248"/>
                <a:gd name="connsiteY126" fmla="*/ 371771 h 775694"/>
                <a:gd name="connsiteX127" fmla="*/ 339550 w 857248"/>
                <a:gd name="connsiteY127" fmla="*/ 379510 h 775694"/>
                <a:gd name="connsiteX128" fmla="*/ 320649 w 857248"/>
                <a:gd name="connsiteY128" fmla="*/ 371734 h 775694"/>
                <a:gd name="connsiteX129" fmla="*/ 307589 w 857248"/>
                <a:gd name="connsiteY129" fmla="*/ 358674 h 775694"/>
                <a:gd name="connsiteX130" fmla="*/ 301115 w 857248"/>
                <a:gd name="connsiteY130" fmla="*/ 361354 h 775694"/>
                <a:gd name="connsiteX131" fmla="*/ 301115 w 857248"/>
                <a:gd name="connsiteY131" fmla="*/ 379846 h 775694"/>
                <a:gd name="connsiteX132" fmla="*/ 301115 w 857248"/>
                <a:gd name="connsiteY132" fmla="*/ 379808 h 775694"/>
                <a:gd name="connsiteX133" fmla="*/ 274400 w 857248"/>
                <a:gd name="connsiteY133" fmla="*/ 406522 h 775694"/>
                <a:gd name="connsiteX134" fmla="*/ 225920 w 857248"/>
                <a:gd name="connsiteY134" fmla="*/ 406522 h 775694"/>
                <a:gd name="connsiteX135" fmla="*/ 199205 w 857248"/>
                <a:gd name="connsiteY135" fmla="*/ 379808 h 775694"/>
                <a:gd name="connsiteX136" fmla="*/ 199205 w 857248"/>
                <a:gd name="connsiteY136" fmla="*/ 361317 h 775694"/>
                <a:gd name="connsiteX137" fmla="*/ 192731 w 857248"/>
                <a:gd name="connsiteY137" fmla="*/ 358637 h 775694"/>
                <a:gd name="connsiteX138" fmla="*/ 179671 w 857248"/>
                <a:gd name="connsiteY138" fmla="*/ 371697 h 775694"/>
                <a:gd name="connsiteX139" fmla="*/ 179671 w 857248"/>
                <a:gd name="connsiteY139" fmla="*/ 371734 h 775694"/>
                <a:gd name="connsiteX140" fmla="*/ 141868 w 857248"/>
                <a:gd name="connsiteY140" fmla="*/ 371734 h 775694"/>
                <a:gd name="connsiteX141" fmla="*/ 107563 w 857248"/>
                <a:gd name="connsiteY141" fmla="*/ 337429 h 775694"/>
                <a:gd name="connsiteX142" fmla="*/ 99787 w 857248"/>
                <a:gd name="connsiteY142" fmla="*/ 318527 h 775694"/>
                <a:gd name="connsiteX143" fmla="*/ 107600 w 857248"/>
                <a:gd name="connsiteY143" fmla="*/ 299626 h 775694"/>
                <a:gd name="connsiteX144" fmla="*/ 120660 w 857248"/>
                <a:gd name="connsiteY144" fmla="*/ 286566 h 775694"/>
                <a:gd name="connsiteX145" fmla="*/ 119283 w 857248"/>
                <a:gd name="connsiteY145" fmla="*/ 283367 h 775694"/>
                <a:gd name="connsiteX146" fmla="*/ 117980 w 857248"/>
                <a:gd name="connsiteY146" fmla="*/ 280092 h 775694"/>
                <a:gd name="connsiteX147" fmla="*/ 99489 w 857248"/>
                <a:gd name="connsiteY147" fmla="*/ 280092 h 775694"/>
                <a:gd name="connsiteX148" fmla="*/ 72774 w 857248"/>
                <a:gd name="connsiteY148" fmla="*/ 253377 h 775694"/>
                <a:gd name="connsiteX149" fmla="*/ 72774 w 857248"/>
                <a:gd name="connsiteY149" fmla="*/ 204971 h 775694"/>
                <a:gd name="connsiteX150" fmla="*/ 99489 w 857248"/>
                <a:gd name="connsiteY150" fmla="*/ 178219 h 775694"/>
                <a:gd name="connsiteX151" fmla="*/ 117980 w 857248"/>
                <a:gd name="connsiteY151" fmla="*/ 178219 h 775694"/>
                <a:gd name="connsiteX152" fmla="*/ 120660 w 857248"/>
                <a:gd name="connsiteY152" fmla="*/ 171745 h 775694"/>
                <a:gd name="connsiteX153" fmla="*/ 107637 w 857248"/>
                <a:gd name="connsiteY153" fmla="*/ 158686 h 775694"/>
                <a:gd name="connsiteX154" fmla="*/ 99824 w 857248"/>
                <a:gd name="connsiteY154" fmla="*/ 139784 h 775694"/>
                <a:gd name="connsiteX155" fmla="*/ 107600 w 857248"/>
                <a:gd name="connsiteY155" fmla="*/ 120883 h 775694"/>
                <a:gd name="connsiteX156" fmla="*/ 141905 w 857248"/>
                <a:gd name="connsiteY156" fmla="*/ 86577 h 775694"/>
                <a:gd name="connsiteX157" fmla="*/ 141868 w 857248"/>
                <a:gd name="connsiteY157" fmla="*/ 86615 h 775694"/>
                <a:gd name="connsiteX158" fmla="*/ 160770 w 857248"/>
                <a:gd name="connsiteY158" fmla="*/ 78838 h 775694"/>
                <a:gd name="connsiteX159" fmla="*/ 179671 w 857248"/>
                <a:gd name="connsiteY159" fmla="*/ 86652 h 775694"/>
                <a:gd name="connsiteX160" fmla="*/ 192731 w 857248"/>
                <a:gd name="connsiteY160" fmla="*/ 99712 h 775694"/>
                <a:gd name="connsiteX161" fmla="*/ 195930 w 857248"/>
                <a:gd name="connsiteY161" fmla="*/ 98335 h 775694"/>
                <a:gd name="connsiteX162" fmla="*/ 199205 w 857248"/>
                <a:gd name="connsiteY162" fmla="*/ 97033 h 775694"/>
                <a:gd name="connsiteX163" fmla="*/ 199205 w 857248"/>
                <a:gd name="connsiteY163" fmla="*/ 78541 h 775694"/>
                <a:gd name="connsiteX164" fmla="*/ 225957 w 857248"/>
                <a:gd name="connsiteY164" fmla="*/ 51789 h 775694"/>
                <a:gd name="connsiteX165" fmla="*/ 274400 w 857248"/>
                <a:gd name="connsiteY165" fmla="*/ 71472 h 775694"/>
                <a:gd name="connsiteX166" fmla="*/ 274400 w 857248"/>
                <a:gd name="connsiteY166" fmla="*/ 71435 h 775694"/>
                <a:gd name="connsiteX167" fmla="*/ 281469 w 857248"/>
                <a:gd name="connsiteY167" fmla="*/ 78541 h 775694"/>
                <a:gd name="connsiteX168" fmla="*/ 281469 w 857248"/>
                <a:gd name="connsiteY168" fmla="*/ 103917 h 775694"/>
                <a:gd name="connsiteX169" fmla="*/ 288241 w 857248"/>
                <a:gd name="connsiteY169" fmla="*/ 113218 h 775694"/>
                <a:gd name="connsiteX170" fmla="*/ 296799 w 857248"/>
                <a:gd name="connsiteY170" fmla="*/ 116418 h 775694"/>
                <a:gd name="connsiteX171" fmla="*/ 304538 w 857248"/>
                <a:gd name="connsiteY171" fmla="*/ 119953 h 775694"/>
                <a:gd name="connsiteX172" fmla="*/ 316519 w 857248"/>
                <a:gd name="connsiteY172" fmla="*/ 118464 h 775694"/>
                <a:gd name="connsiteX173" fmla="*/ 334489 w 857248"/>
                <a:gd name="connsiteY173" fmla="*/ 100531 h 775694"/>
                <a:gd name="connsiteX174" fmla="*/ 344498 w 857248"/>
                <a:gd name="connsiteY174" fmla="*/ 100531 h 775694"/>
                <a:gd name="connsiteX175" fmla="*/ 378804 w 857248"/>
                <a:gd name="connsiteY175" fmla="*/ 134836 h 775694"/>
                <a:gd name="connsiteX176" fmla="*/ 378804 w 857248"/>
                <a:gd name="connsiteY176" fmla="*/ 134799 h 775694"/>
                <a:gd name="connsiteX177" fmla="*/ 380887 w 857248"/>
                <a:gd name="connsiteY177" fmla="*/ 139822 h 775694"/>
                <a:gd name="connsiteX178" fmla="*/ 378841 w 857248"/>
                <a:gd name="connsiteY178" fmla="*/ 144845 h 775694"/>
                <a:gd name="connsiteX179" fmla="*/ 360870 w 857248"/>
                <a:gd name="connsiteY179" fmla="*/ 162816 h 775694"/>
                <a:gd name="connsiteX180" fmla="*/ 359047 w 857248"/>
                <a:gd name="connsiteY180" fmla="*/ 174127 h 775694"/>
                <a:gd name="connsiteX181" fmla="*/ 365892 w 857248"/>
                <a:gd name="connsiteY181" fmla="*/ 190535 h 775694"/>
                <a:gd name="connsiteX182" fmla="*/ 375417 w 857248"/>
                <a:gd name="connsiteY182" fmla="*/ 197865 h 775694"/>
                <a:gd name="connsiteX183" fmla="*/ 400793 w 857248"/>
                <a:gd name="connsiteY183" fmla="*/ 197865 h 775694"/>
                <a:gd name="connsiteX184" fmla="*/ 407900 w 857248"/>
                <a:gd name="connsiteY184" fmla="*/ 204971 h 775694"/>
                <a:gd name="connsiteX185" fmla="*/ 407900 w 857248"/>
                <a:gd name="connsiteY185" fmla="*/ 253415 h 775694"/>
                <a:gd name="connsiteX186" fmla="*/ 400793 w 857248"/>
                <a:gd name="connsiteY186" fmla="*/ 260521 h 775694"/>
                <a:gd name="connsiteX187" fmla="*/ 375417 w 857248"/>
                <a:gd name="connsiteY187" fmla="*/ 260521 h 775694"/>
                <a:gd name="connsiteX188" fmla="*/ 366078 w 857248"/>
                <a:gd name="connsiteY188" fmla="*/ 267292 h 775694"/>
                <a:gd name="connsiteX189" fmla="*/ 359381 w 857248"/>
                <a:gd name="connsiteY189" fmla="*/ 283626 h 775694"/>
                <a:gd name="connsiteX190" fmla="*/ 360870 w 857248"/>
                <a:gd name="connsiteY190" fmla="*/ 295606 h 775694"/>
                <a:gd name="connsiteX191" fmla="*/ 378841 w 857248"/>
                <a:gd name="connsiteY191" fmla="*/ 313540 h 775694"/>
                <a:gd name="connsiteX192" fmla="*/ 380887 w 857248"/>
                <a:gd name="connsiteY192" fmla="*/ 318564 h 775694"/>
                <a:gd name="connsiteX193" fmla="*/ 378804 w 857248"/>
                <a:gd name="connsiteY193" fmla="*/ 323586 h 775694"/>
                <a:gd name="connsiteX194" fmla="*/ 344498 w 857248"/>
                <a:gd name="connsiteY194" fmla="*/ 357891 h 775694"/>
                <a:gd name="connsiteX195" fmla="*/ 344498 w 857248"/>
                <a:gd name="connsiteY195" fmla="*/ 357854 h 775694"/>
                <a:gd name="connsiteX196" fmla="*/ 339475 w 857248"/>
                <a:gd name="connsiteY196" fmla="*/ 359975 h 775694"/>
                <a:gd name="connsiteX197" fmla="*/ 334452 w 857248"/>
                <a:gd name="connsiteY197" fmla="*/ 357891 h 775694"/>
                <a:gd name="connsiteX198" fmla="*/ 316481 w 857248"/>
                <a:gd name="connsiteY198" fmla="*/ 339958 h 775694"/>
                <a:gd name="connsiteX199" fmla="*/ 316519 w 857248"/>
                <a:gd name="connsiteY199" fmla="*/ 339958 h 775694"/>
                <a:gd name="connsiteX200" fmla="*/ 305171 w 857248"/>
                <a:gd name="connsiteY200" fmla="*/ 338135 h 775694"/>
                <a:gd name="connsiteX201" fmla="*/ 288799 w 857248"/>
                <a:gd name="connsiteY201" fmla="*/ 344981 h 775694"/>
                <a:gd name="connsiteX202" fmla="*/ 281431 w 857248"/>
                <a:gd name="connsiteY202" fmla="*/ 354506 h 775694"/>
                <a:gd name="connsiteX203" fmla="*/ 281431 w 857248"/>
                <a:gd name="connsiteY203" fmla="*/ 379919 h 775694"/>
                <a:gd name="connsiteX204" fmla="*/ 274363 w 857248"/>
                <a:gd name="connsiteY204" fmla="*/ 386988 h 775694"/>
                <a:gd name="connsiteX205" fmla="*/ 225920 w 857248"/>
                <a:gd name="connsiteY205" fmla="*/ 386988 h 775694"/>
                <a:gd name="connsiteX206" fmla="*/ 218813 w 857248"/>
                <a:gd name="connsiteY206" fmla="*/ 379919 h 775694"/>
                <a:gd name="connsiteX207" fmla="*/ 218813 w 857248"/>
                <a:gd name="connsiteY207" fmla="*/ 354432 h 775694"/>
                <a:gd name="connsiteX208" fmla="*/ 212041 w 857248"/>
                <a:gd name="connsiteY208" fmla="*/ 345130 h 775694"/>
                <a:gd name="connsiteX209" fmla="*/ 195707 w 857248"/>
                <a:gd name="connsiteY209" fmla="*/ 338433 h 775694"/>
                <a:gd name="connsiteX210" fmla="*/ 183727 w 857248"/>
                <a:gd name="connsiteY210" fmla="*/ 339958 h 775694"/>
                <a:gd name="connsiteX211" fmla="*/ 165756 w 857248"/>
                <a:gd name="connsiteY211" fmla="*/ 357892 h 775694"/>
                <a:gd name="connsiteX212" fmla="*/ 165793 w 857248"/>
                <a:gd name="connsiteY212" fmla="*/ 357892 h 775694"/>
                <a:gd name="connsiteX213" fmla="*/ 155747 w 857248"/>
                <a:gd name="connsiteY213" fmla="*/ 357892 h 775694"/>
                <a:gd name="connsiteX214" fmla="*/ 121442 w 857248"/>
                <a:gd name="connsiteY214" fmla="*/ 323587 h 775694"/>
                <a:gd name="connsiteX215" fmla="*/ 121479 w 857248"/>
                <a:gd name="connsiteY215" fmla="*/ 323587 h 775694"/>
                <a:gd name="connsiteX216" fmla="*/ 119359 w 857248"/>
                <a:gd name="connsiteY216" fmla="*/ 318564 h 775694"/>
                <a:gd name="connsiteX217" fmla="*/ 121479 w 857248"/>
                <a:gd name="connsiteY217" fmla="*/ 313541 h 775694"/>
                <a:gd name="connsiteX218" fmla="*/ 139450 w 857248"/>
                <a:gd name="connsiteY218" fmla="*/ 295607 h 775694"/>
                <a:gd name="connsiteX219" fmla="*/ 141236 w 857248"/>
                <a:gd name="connsiteY219" fmla="*/ 284259 h 775694"/>
                <a:gd name="connsiteX220" fmla="*/ 137441 w 857248"/>
                <a:gd name="connsiteY220" fmla="*/ 275888 h 775694"/>
                <a:gd name="connsiteX221" fmla="*/ 134464 w 857248"/>
                <a:gd name="connsiteY221" fmla="*/ 267851 h 775694"/>
                <a:gd name="connsiteX222" fmla="*/ 124939 w 857248"/>
                <a:gd name="connsiteY222" fmla="*/ 260521 h 775694"/>
                <a:gd name="connsiteX223" fmla="*/ 99490 w 857248"/>
                <a:gd name="connsiteY223" fmla="*/ 260521 h 775694"/>
                <a:gd name="connsiteX224" fmla="*/ 92420 w 857248"/>
                <a:gd name="connsiteY224" fmla="*/ 253415 h 775694"/>
                <a:gd name="connsiteX225" fmla="*/ 92420 w 857248"/>
                <a:gd name="connsiteY225" fmla="*/ 204971 h 775694"/>
                <a:gd name="connsiteX226" fmla="*/ 99490 w 857248"/>
                <a:gd name="connsiteY226" fmla="*/ 197865 h 775694"/>
                <a:gd name="connsiteX227" fmla="*/ 124902 w 857248"/>
                <a:gd name="connsiteY227" fmla="*/ 197865 h 775694"/>
                <a:gd name="connsiteX228" fmla="*/ 134204 w 857248"/>
                <a:gd name="connsiteY228" fmla="*/ 191093 h 775694"/>
                <a:gd name="connsiteX229" fmla="*/ 140939 w 857248"/>
                <a:gd name="connsiteY229" fmla="*/ 174760 h 775694"/>
                <a:gd name="connsiteX230" fmla="*/ 139450 w 857248"/>
                <a:gd name="connsiteY230" fmla="*/ 162779 h 775694"/>
                <a:gd name="connsiteX231" fmla="*/ 121479 w 857248"/>
                <a:gd name="connsiteY231" fmla="*/ 144809 h 775694"/>
                <a:gd name="connsiteX232" fmla="*/ 119433 w 857248"/>
                <a:gd name="connsiteY232" fmla="*/ 139822 h 775694"/>
                <a:gd name="connsiteX233" fmla="*/ 121516 w 857248"/>
                <a:gd name="connsiteY233" fmla="*/ 134800 h 775694"/>
                <a:gd name="connsiteX234" fmla="*/ 155821 w 857248"/>
                <a:gd name="connsiteY234" fmla="*/ 100494 h 775694"/>
                <a:gd name="connsiteX235" fmla="*/ 160808 w 857248"/>
                <a:gd name="connsiteY235" fmla="*/ 98410 h 775694"/>
                <a:gd name="connsiteX236" fmla="*/ 165830 w 857248"/>
                <a:gd name="connsiteY236" fmla="*/ 100457 h 775694"/>
                <a:gd name="connsiteX237" fmla="*/ 183801 w 857248"/>
                <a:gd name="connsiteY237" fmla="*/ 118391 h 775694"/>
                <a:gd name="connsiteX238" fmla="*/ 183801 w 857248"/>
                <a:gd name="connsiteY238" fmla="*/ 118428 h 775694"/>
                <a:gd name="connsiteX239" fmla="*/ 195112 w 857248"/>
                <a:gd name="connsiteY239" fmla="*/ 120214 h 775694"/>
                <a:gd name="connsiteX240" fmla="*/ 203484 w 857248"/>
                <a:gd name="connsiteY240" fmla="*/ 116418 h 775694"/>
                <a:gd name="connsiteX241" fmla="*/ 211521 w 857248"/>
                <a:gd name="connsiteY241" fmla="*/ 113442 h 775694"/>
                <a:gd name="connsiteX242" fmla="*/ 211558 w 857248"/>
                <a:gd name="connsiteY242" fmla="*/ 113405 h 775694"/>
                <a:gd name="connsiteX243" fmla="*/ 218887 w 857248"/>
                <a:gd name="connsiteY243" fmla="*/ 103880 h 775694"/>
                <a:gd name="connsiteX244" fmla="*/ 218887 w 857248"/>
                <a:gd name="connsiteY244" fmla="*/ 78541 h 775694"/>
                <a:gd name="connsiteX245" fmla="*/ 225994 w 857248"/>
                <a:gd name="connsiteY245" fmla="*/ 71435 h 775694"/>
                <a:gd name="connsiteX246" fmla="*/ 302231 w 857248"/>
                <a:gd name="connsiteY246" fmla="*/ 177104 h 775694"/>
                <a:gd name="connsiteX247" fmla="*/ 318193 w 857248"/>
                <a:gd name="connsiteY247" fmla="*/ 257360 h 775694"/>
                <a:gd name="connsiteX248" fmla="*/ 250142 w 857248"/>
                <a:gd name="connsiteY248" fmla="*/ 302826 h 775694"/>
                <a:gd name="connsiteX249" fmla="*/ 182128 w 857248"/>
                <a:gd name="connsiteY249" fmla="*/ 257360 h 775694"/>
                <a:gd name="connsiteX250" fmla="*/ 198090 w 857248"/>
                <a:gd name="connsiteY250" fmla="*/ 177104 h 775694"/>
                <a:gd name="connsiteX251" fmla="*/ 302236 w 857248"/>
                <a:gd name="connsiteY251" fmla="*/ 177104 h 775694"/>
                <a:gd name="connsiteX252" fmla="*/ 250141 w 857248"/>
                <a:gd name="connsiteY252" fmla="*/ 135916 h 775694"/>
                <a:gd name="connsiteX253" fmla="*/ 336350 w 857248"/>
                <a:gd name="connsiteY253" fmla="*/ 193476 h 775694"/>
                <a:gd name="connsiteX254" fmla="*/ 316109 w 857248"/>
                <a:gd name="connsiteY254" fmla="*/ 295126 h 775694"/>
                <a:gd name="connsiteX255" fmla="*/ 214458 w 857248"/>
                <a:gd name="connsiteY255" fmla="*/ 315367 h 775694"/>
                <a:gd name="connsiteX256" fmla="*/ 156862 w 857248"/>
                <a:gd name="connsiteY256" fmla="*/ 229195 h 775694"/>
                <a:gd name="connsiteX257" fmla="*/ 184209 w 857248"/>
                <a:gd name="connsiteY257" fmla="*/ 163227 h 775694"/>
                <a:gd name="connsiteX258" fmla="*/ 250140 w 857248"/>
                <a:gd name="connsiteY258" fmla="*/ 135917 h 775694"/>
                <a:gd name="connsiteX259" fmla="*/ 561227 w 857248"/>
                <a:gd name="connsiteY259" fmla="*/ 169068 h 775694"/>
                <a:gd name="connsiteX260" fmla="*/ 598174 w 857248"/>
                <a:gd name="connsiteY260" fmla="*/ 169031 h 775694"/>
                <a:gd name="connsiteX261" fmla="*/ 620870 w 857248"/>
                <a:gd name="connsiteY261" fmla="*/ 191727 h 775694"/>
                <a:gd name="connsiteX262" fmla="*/ 620870 w 857248"/>
                <a:gd name="connsiteY262" fmla="*/ 204228 h 775694"/>
                <a:gd name="connsiteX263" fmla="*/ 622916 w 857248"/>
                <a:gd name="connsiteY263" fmla="*/ 205084 h 775694"/>
                <a:gd name="connsiteX264" fmla="*/ 631734 w 857248"/>
                <a:gd name="connsiteY264" fmla="*/ 196266 h 775694"/>
                <a:gd name="connsiteX265" fmla="*/ 631697 w 857248"/>
                <a:gd name="connsiteY265" fmla="*/ 196229 h 775694"/>
                <a:gd name="connsiteX266" fmla="*/ 663807 w 857248"/>
                <a:gd name="connsiteY266" fmla="*/ 196229 h 775694"/>
                <a:gd name="connsiteX267" fmla="*/ 689889 w 857248"/>
                <a:gd name="connsiteY267" fmla="*/ 222312 h 775694"/>
                <a:gd name="connsiteX268" fmla="*/ 689889 w 857248"/>
                <a:gd name="connsiteY268" fmla="*/ 254384 h 775694"/>
                <a:gd name="connsiteX269" fmla="*/ 681071 w 857248"/>
                <a:gd name="connsiteY269" fmla="*/ 263239 h 775694"/>
                <a:gd name="connsiteX270" fmla="*/ 681927 w 857248"/>
                <a:gd name="connsiteY270" fmla="*/ 265286 h 775694"/>
                <a:gd name="connsiteX271" fmla="*/ 694354 w 857248"/>
                <a:gd name="connsiteY271" fmla="*/ 265248 h 775694"/>
                <a:gd name="connsiteX272" fmla="*/ 717051 w 857248"/>
                <a:gd name="connsiteY272" fmla="*/ 287907 h 775694"/>
                <a:gd name="connsiteX273" fmla="*/ 717051 w 857248"/>
                <a:gd name="connsiteY273" fmla="*/ 324817 h 775694"/>
                <a:gd name="connsiteX274" fmla="*/ 694354 w 857248"/>
                <a:gd name="connsiteY274" fmla="*/ 347476 h 775694"/>
                <a:gd name="connsiteX275" fmla="*/ 681853 w 857248"/>
                <a:gd name="connsiteY275" fmla="*/ 347476 h 775694"/>
                <a:gd name="connsiteX276" fmla="*/ 680997 w 857248"/>
                <a:gd name="connsiteY276" fmla="*/ 349522 h 775694"/>
                <a:gd name="connsiteX277" fmla="*/ 689815 w 857248"/>
                <a:gd name="connsiteY277" fmla="*/ 358340 h 775694"/>
                <a:gd name="connsiteX278" fmla="*/ 689852 w 857248"/>
                <a:gd name="connsiteY278" fmla="*/ 358340 h 775694"/>
                <a:gd name="connsiteX279" fmla="*/ 689852 w 857248"/>
                <a:gd name="connsiteY279" fmla="*/ 390413 h 775694"/>
                <a:gd name="connsiteX280" fmla="*/ 663770 w 857248"/>
                <a:gd name="connsiteY280" fmla="*/ 416495 h 775694"/>
                <a:gd name="connsiteX281" fmla="*/ 631660 w 857248"/>
                <a:gd name="connsiteY281" fmla="*/ 416495 h 775694"/>
                <a:gd name="connsiteX282" fmla="*/ 622842 w 857248"/>
                <a:gd name="connsiteY282" fmla="*/ 407677 h 775694"/>
                <a:gd name="connsiteX283" fmla="*/ 620796 w 857248"/>
                <a:gd name="connsiteY283" fmla="*/ 408533 h 775694"/>
                <a:gd name="connsiteX284" fmla="*/ 620796 w 857248"/>
                <a:gd name="connsiteY284" fmla="*/ 420997 h 775694"/>
                <a:gd name="connsiteX285" fmla="*/ 620833 w 857248"/>
                <a:gd name="connsiteY285" fmla="*/ 420997 h 775694"/>
                <a:gd name="connsiteX286" fmla="*/ 598174 w 857248"/>
                <a:gd name="connsiteY286" fmla="*/ 443694 h 775694"/>
                <a:gd name="connsiteX287" fmla="*/ 561264 w 857248"/>
                <a:gd name="connsiteY287" fmla="*/ 443694 h 775694"/>
                <a:gd name="connsiteX288" fmla="*/ 538568 w 857248"/>
                <a:gd name="connsiteY288" fmla="*/ 420997 h 775694"/>
                <a:gd name="connsiteX289" fmla="*/ 538568 w 857248"/>
                <a:gd name="connsiteY289" fmla="*/ 408533 h 775694"/>
                <a:gd name="connsiteX290" fmla="*/ 536522 w 857248"/>
                <a:gd name="connsiteY290" fmla="*/ 407677 h 775694"/>
                <a:gd name="connsiteX291" fmla="*/ 527704 w 857248"/>
                <a:gd name="connsiteY291" fmla="*/ 416495 h 775694"/>
                <a:gd name="connsiteX292" fmla="*/ 495631 w 857248"/>
                <a:gd name="connsiteY292" fmla="*/ 416495 h 775694"/>
                <a:gd name="connsiteX293" fmla="*/ 469586 w 857248"/>
                <a:gd name="connsiteY293" fmla="*/ 390413 h 775694"/>
                <a:gd name="connsiteX294" fmla="*/ 469586 w 857248"/>
                <a:gd name="connsiteY294" fmla="*/ 358340 h 775694"/>
                <a:gd name="connsiteX295" fmla="*/ 478405 w 857248"/>
                <a:gd name="connsiteY295" fmla="*/ 349522 h 775694"/>
                <a:gd name="connsiteX296" fmla="*/ 477548 w 857248"/>
                <a:gd name="connsiteY296" fmla="*/ 347476 h 775694"/>
                <a:gd name="connsiteX297" fmla="*/ 465084 w 857248"/>
                <a:gd name="connsiteY297" fmla="*/ 347476 h 775694"/>
                <a:gd name="connsiteX298" fmla="*/ 442388 w 857248"/>
                <a:gd name="connsiteY298" fmla="*/ 324817 h 775694"/>
                <a:gd name="connsiteX299" fmla="*/ 442388 w 857248"/>
                <a:gd name="connsiteY299" fmla="*/ 287907 h 775694"/>
                <a:gd name="connsiteX300" fmla="*/ 465084 w 857248"/>
                <a:gd name="connsiteY300" fmla="*/ 265248 h 775694"/>
                <a:gd name="connsiteX301" fmla="*/ 477585 w 857248"/>
                <a:gd name="connsiteY301" fmla="*/ 265248 h 775694"/>
                <a:gd name="connsiteX302" fmla="*/ 478442 w 857248"/>
                <a:gd name="connsiteY302" fmla="*/ 263201 h 775694"/>
                <a:gd name="connsiteX303" fmla="*/ 469623 w 857248"/>
                <a:gd name="connsiteY303" fmla="*/ 254384 h 775694"/>
                <a:gd name="connsiteX304" fmla="*/ 469586 w 857248"/>
                <a:gd name="connsiteY304" fmla="*/ 254384 h 775694"/>
                <a:gd name="connsiteX305" fmla="*/ 469586 w 857248"/>
                <a:gd name="connsiteY305" fmla="*/ 222312 h 775694"/>
                <a:gd name="connsiteX306" fmla="*/ 495669 w 857248"/>
                <a:gd name="connsiteY306" fmla="*/ 196229 h 775694"/>
                <a:gd name="connsiteX307" fmla="*/ 527741 w 857248"/>
                <a:gd name="connsiteY307" fmla="*/ 196229 h 775694"/>
                <a:gd name="connsiteX308" fmla="*/ 536559 w 857248"/>
                <a:gd name="connsiteY308" fmla="*/ 205047 h 775694"/>
                <a:gd name="connsiteX309" fmla="*/ 538605 w 857248"/>
                <a:gd name="connsiteY309" fmla="*/ 204191 h 775694"/>
                <a:gd name="connsiteX310" fmla="*/ 538605 w 857248"/>
                <a:gd name="connsiteY310" fmla="*/ 191727 h 775694"/>
                <a:gd name="connsiteX311" fmla="*/ 561302 w 857248"/>
                <a:gd name="connsiteY311" fmla="*/ 169031 h 775694"/>
                <a:gd name="connsiteX312" fmla="*/ 598174 w 857248"/>
                <a:gd name="connsiteY312" fmla="*/ 188676 h 775694"/>
                <a:gd name="connsiteX313" fmla="*/ 601225 w 857248"/>
                <a:gd name="connsiteY313" fmla="*/ 191727 h 775694"/>
                <a:gd name="connsiteX314" fmla="*/ 601225 w 857248"/>
                <a:gd name="connsiteY314" fmla="*/ 211037 h 775694"/>
                <a:gd name="connsiteX315" fmla="*/ 607996 w 857248"/>
                <a:gd name="connsiteY315" fmla="*/ 220376 h 775694"/>
                <a:gd name="connsiteX316" fmla="*/ 619977 w 857248"/>
                <a:gd name="connsiteY316" fmla="*/ 225287 h 775694"/>
                <a:gd name="connsiteX317" fmla="*/ 619977 w 857248"/>
                <a:gd name="connsiteY317" fmla="*/ 225250 h 775694"/>
                <a:gd name="connsiteX318" fmla="*/ 631920 w 857248"/>
                <a:gd name="connsiteY318" fmla="*/ 223761 h 775694"/>
                <a:gd name="connsiteX319" fmla="*/ 645575 w 857248"/>
                <a:gd name="connsiteY319" fmla="*/ 210106 h 775694"/>
                <a:gd name="connsiteX320" fmla="*/ 649892 w 857248"/>
                <a:gd name="connsiteY320" fmla="*/ 210106 h 775694"/>
                <a:gd name="connsiteX321" fmla="*/ 675974 w 857248"/>
                <a:gd name="connsiteY321" fmla="*/ 236189 h 775694"/>
                <a:gd name="connsiteX322" fmla="*/ 675974 w 857248"/>
                <a:gd name="connsiteY322" fmla="*/ 240505 h 775694"/>
                <a:gd name="connsiteX323" fmla="*/ 662319 w 857248"/>
                <a:gd name="connsiteY323" fmla="*/ 254160 h 775694"/>
                <a:gd name="connsiteX324" fmla="*/ 660495 w 857248"/>
                <a:gd name="connsiteY324" fmla="*/ 265471 h 775694"/>
                <a:gd name="connsiteX325" fmla="*/ 665518 w 857248"/>
                <a:gd name="connsiteY325" fmla="*/ 277489 h 775694"/>
                <a:gd name="connsiteX326" fmla="*/ 665518 w 857248"/>
                <a:gd name="connsiteY326" fmla="*/ 277526 h 775694"/>
                <a:gd name="connsiteX327" fmla="*/ 675043 w 857248"/>
                <a:gd name="connsiteY327" fmla="*/ 284856 h 775694"/>
                <a:gd name="connsiteX328" fmla="*/ 694353 w 857248"/>
                <a:gd name="connsiteY328" fmla="*/ 284856 h 775694"/>
                <a:gd name="connsiteX329" fmla="*/ 697441 w 857248"/>
                <a:gd name="connsiteY329" fmla="*/ 287906 h 775694"/>
                <a:gd name="connsiteX330" fmla="*/ 697441 w 857248"/>
                <a:gd name="connsiteY330" fmla="*/ 324779 h 775694"/>
                <a:gd name="connsiteX331" fmla="*/ 694353 w 857248"/>
                <a:gd name="connsiteY331" fmla="*/ 327830 h 775694"/>
                <a:gd name="connsiteX332" fmla="*/ 675006 w 857248"/>
                <a:gd name="connsiteY332" fmla="*/ 327830 h 775694"/>
                <a:gd name="connsiteX333" fmla="*/ 665704 w 857248"/>
                <a:gd name="connsiteY333" fmla="*/ 334602 h 775694"/>
                <a:gd name="connsiteX334" fmla="*/ 660793 w 857248"/>
                <a:gd name="connsiteY334" fmla="*/ 346582 h 775694"/>
                <a:gd name="connsiteX335" fmla="*/ 662282 w 857248"/>
                <a:gd name="connsiteY335" fmla="*/ 358526 h 775694"/>
                <a:gd name="connsiteX336" fmla="*/ 675937 w 857248"/>
                <a:gd name="connsiteY336" fmla="*/ 372181 h 775694"/>
                <a:gd name="connsiteX337" fmla="*/ 675974 w 857248"/>
                <a:gd name="connsiteY337" fmla="*/ 372181 h 775694"/>
                <a:gd name="connsiteX338" fmla="*/ 675974 w 857248"/>
                <a:gd name="connsiteY338" fmla="*/ 376497 h 775694"/>
                <a:gd name="connsiteX339" fmla="*/ 649892 w 857248"/>
                <a:gd name="connsiteY339" fmla="*/ 402579 h 775694"/>
                <a:gd name="connsiteX340" fmla="*/ 645538 w 857248"/>
                <a:gd name="connsiteY340" fmla="*/ 402579 h 775694"/>
                <a:gd name="connsiteX341" fmla="*/ 631883 w 857248"/>
                <a:gd name="connsiteY341" fmla="*/ 388924 h 775694"/>
                <a:gd name="connsiteX342" fmla="*/ 620572 w 857248"/>
                <a:gd name="connsiteY342" fmla="*/ 387101 h 775694"/>
                <a:gd name="connsiteX343" fmla="*/ 608554 w 857248"/>
                <a:gd name="connsiteY343" fmla="*/ 392123 h 775694"/>
                <a:gd name="connsiteX344" fmla="*/ 608517 w 857248"/>
                <a:gd name="connsiteY344" fmla="*/ 392160 h 775694"/>
                <a:gd name="connsiteX345" fmla="*/ 601188 w 857248"/>
                <a:gd name="connsiteY345" fmla="*/ 401685 h 775694"/>
                <a:gd name="connsiteX346" fmla="*/ 601188 w 857248"/>
                <a:gd name="connsiteY346" fmla="*/ 420995 h 775694"/>
                <a:gd name="connsiteX347" fmla="*/ 598137 w 857248"/>
                <a:gd name="connsiteY347" fmla="*/ 424046 h 775694"/>
                <a:gd name="connsiteX348" fmla="*/ 561264 w 857248"/>
                <a:gd name="connsiteY348" fmla="*/ 424046 h 775694"/>
                <a:gd name="connsiteX349" fmla="*/ 558214 w 857248"/>
                <a:gd name="connsiteY349" fmla="*/ 420995 h 775694"/>
                <a:gd name="connsiteX350" fmla="*/ 558214 w 857248"/>
                <a:gd name="connsiteY350" fmla="*/ 401685 h 775694"/>
                <a:gd name="connsiteX351" fmla="*/ 551441 w 857248"/>
                <a:gd name="connsiteY351" fmla="*/ 392384 h 775694"/>
                <a:gd name="connsiteX352" fmla="*/ 539461 w 857248"/>
                <a:gd name="connsiteY352" fmla="*/ 387472 h 775694"/>
                <a:gd name="connsiteX353" fmla="*/ 527517 w 857248"/>
                <a:gd name="connsiteY353" fmla="*/ 388961 h 775694"/>
                <a:gd name="connsiteX354" fmla="*/ 513862 w 857248"/>
                <a:gd name="connsiteY354" fmla="*/ 402616 h 775694"/>
                <a:gd name="connsiteX355" fmla="*/ 513825 w 857248"/>
                <a:gd name="connsiteY355" fmla="*/ 402616 h 775694"/>
                <a:gd name="connsiteX356" fmla="*/ 509509 w 857248"/>
                <a:gd name="connsiteY356" fmla="*/ 402616 h 775694"/>
                <a:gd name="connsiteX357" fmla="*/ 483427 w 857248"/>
                <a:gd name="connsiteY357" fmla="*/ 376534 h 775694"/>
                <a:gd name="connsiteX358" fmla="*/ 483464 w 857248"/>
                <a:gd name="connsiteY358" fmla="*/ 376534 h 775694"/>
                <a:gd name="connsiteX359" fmla="*/ 483464 w 857248"/>
                <a:gd name="connsiteY359" fmla="*/ 372218 h 775694"/>
                <a:gd name="connsiteX360" fmla="*/ 497119 w 857248"/>
                <a:gd name="connsiteY360" fmla="*/ 358563 h 775694"/>
                <a:gd name="connsiteX361" fmla="*/ 498942 w 857248"/>
                <a:gd name="connsiteY361" fmla="*/ 347215 h 775694"/>
                <a:gd name="connsiteX362" fmla="*/ 493920 w 857248"/>
                <a:gd name="connsiteY362" fmla="*/ 335197 h 775694"/>
                <a:gd name="connsiteX363" fmla="*/ 493883 w 857248"/>
                <a:gd name="connsiteY363" fmla="*/ 335197 h 775694"/>
                <a:gd name="connsiteX364" fmla="*/ 484358 w 857248"/>
                <a:gd name="connsiteY364" fmla="*/ 327867 h 775694"/>
                <a:gd name="connsiteX365" fmla="*/ 465048 w 857248"/>
                <a:gd name="connsiteY365" fmla="*/ 327867 h 775694"/>
                <a:gd name="connsiteX366" fmla="*/ 461997 w 857248"/>
                <a:gd name="connsiteY366" fmla="*/ 324816 h 775694"/>
                <a:gd name="connsiteX367" fmla="*/ 461997 w 857248"/>
                <a:gd name="connsiteY367" fmla="*/ 287906 h 775694"/>
                <a:gd name="connsiteX368" fmla="*/ 465048 w 857248"/>
                <a:gd name="connsiteY368" fmla="*/ 284856 h 775694"/>
                <a:gd name="connsiteX369" fmla="*/ 484358 w 857248"/>
                <a:gd name="connsiteY369" fmla="*/ 284856 h 775694"/>
                <a:gd name="connsiteX370" fmla="*/ 493659 w 857248"/>
                <a:gd name="connsiteY370" fmla="*/ 278084 h 775694"/>
                <a:gd name="connsiteX371" fmla="*/ 498571 w 857248"/>
                <a:gd name="connsiteY371" fmla="*/ 266104 h 775694"/>
                <a:gd name="connsiteX372" fmla="*/ 498571 w 857248"/>
                <a:gd name="connsiteY372" fmla="*/ 266141 h 775694"/>
                <a:gd name="connsiteX373" fmla="*/ 497082 w 857248"/>
                <a:gd name="connsiteY373" fmla="*/ 254160 h 775694"/>
                <a:gd name="connsiteX374" fmla="*/ 483427 w 857248"/>
                <a:gd name="connsiteY374" fmla="*/ 240505 h 775694"/>
                <a:gd name="connsiteX375" fmla="*/ 483427 w 857248"/>
                <a:gd name="connsiteY375" fmla="*/ 236190 h 775694"/>
                <a:gd name="connsiteX376" fmla="*/ 509509 w 857248"/>
                <a:gd name="connsiteY376" fmla="*/ 210107 h 775694"/>
                <a:gd name="connsiteX377" fmla="*/ 513825 w 857248"/>
                <a:gd name="connsiteY377" fmla="*/ 210107 h 775694"/>
                <a:gd name="connsiteX378" fmla="*/ 527480 w 857248"/>
                <a:gd name="connsiteY378" fmla="*/ 223762 h 775694"/>
                <a:gd name="connsiteX379" fmla="*/ 538828 w 857248"/>
                <a:gd name="connsiteY379" fmla="*/ 225585 h 775694"/>
                <a:gd name="connsiteX380" fmla="*/ 550846 w 857248"/>
                <a:gd name="connsiteY380" fmla="*/ 220562 h 775694"/>
                <a:gd name="connsiteX381" fmla="*/ 558176 w 857248"/>
                <a:gd name="connsiteY381" fmla="*/ 211037 h 775694"/>
                <a:gd name="connsiteX382" fmla="*/ 558176 w 857248"/>
                <a:gd name="connsiteY382" fmla="*/ 191727 h 775694"/>
                <a:gd name="connsiteX383" fmla="*/ 561227 w 857248"/>
                <a:gd name="connsiteY383" fmla="*/ 188676 h 775694"/>
                <a:gd name="connsiteX384" fmla="*/ 617708 w 857248"/>
                <a:gd name="connsiteY384" fmla="*/ 268411 h 775694"/>
                <a:gd name="connsiteX385" fmla="*/ 629354 w 857248"/>
                <a:gd name="connsiteY385" fmla="*/ 326900 h 775694"/>
                <a:gd name="connsiteX386" fmla="*/ 579720 w 857248"/>
                <a:gd name="connsiteY386" fmla="*/ 360089 h 775694"/>
                <a:gd name="connsiteX387" fmla="*/ 530123 w 857248"/>
                <a:gd name="connsiteY387" fmla="*/ 326900 h 775694"/>
                <a:gd name="connsiteX388" fmla="*/ 541770 w 857248"/>
                <a:gd name="connsiteY388" fmla="*/ 268411 h 775694"/>
                <a:gd name="connsiteX389" fmla="*/ 617710 w 857248"/>
                <a:gd name="connsiteY389" fmla="*/ 268411 h 775694"/>
                <a:gd name="connsiteX390" fmla="*/ 579682 w 857248"/>
                <a:gd name="connsiteY390" fmla="*/ 233027 h 775694"/>
                <a:gd name="connsiteX391" fmla="*/ 647436 w 857248"/>
                <a:gd name="connsiteY391" fmla="*/ 278308 h 775694"/>
                <a:gd name="connsiteX392" fmla="*/ 631549 w 857248"/>
                <a:gd name="connsiteY392" fmla="*/ 358229 h 775694"/>
                <a:gd name="connsiteX393" fmla="*/ 551628 w 857248"/>
                <a:gd name="connsiteY393" fmla="*/ 374153 h 775694"/>
                <a:gd name="connsiteX394" fmla="*/ 506347 w 857248"/>
                <a:gd name="connsiteY394" fmla="*/ 306362 h 775694"/>
                <a:gd name="connsiteX395" fmla="*/ 579682 w 857248"/>
                <a:gd name="connsiteY395" fmla="*/ 233027 h 775694"/>
                <a:gd name="connsiteX396" fmla="*/ 782574 w 857248"/>
                <a:gd name="connsiteY396" fmla="*/ 68235 h 775694"/>
                <a:gd name="connsiteX397" fmla="*/ 782574 w 857248"/>
                <a:gd name="connsiteY397" fmla="*/ 97443 h 775694"/>
                <a:gd name="connsiteX398" fmla="*/ 618487 w 857248"/>
                <a:gd name="connsiteY398" fmla="*/ 97480 h 775694"/>
                <a:gd name="connsiteX399" fmla="*/ 618487 w 857248"/>
                <a:gd name="connsiteY399" fmla="*/ 68198 h 775694"/>
                <a:gd name="connsiteX400" fmla="*/ 608628 w 857248"/>
                <a:gd name="connsiteY400" fmla="*/ 48590 h 775694"/>
                <a:gd name="connsiteX401" fmla="*/ 792356 w 857248"/>
                <a:gd name="connsiteY401" fmla="*/ 48590 h 775694"/>
                <a:gd name="connsiteX402" fmla="*/ 802178 w 857248"/>
                <a:gd name="connsiteY402" fmla="*/ 58412 h 775694"/>
                <a:gd name="connsiteX403" fmla="*/ 802178 w 857248"/>
                <a:gd name="connsiteY403" fmla="*/ 107265 h 775694"/>
                <a:gd name="connsiteX404" fmla="*/ 792356 w 857248"/>
                <a:gd name="connsiteY404" fmla="*/ 117050 h 775694"/>
                <a:gd name="connsiteX405" fmla="*/ 608628 w 857248"/>
                <a:gd name="connsiteY405" fmla="*/ 117050 h 775694"/>
                <a:gd name="connsiteX406" fmla="*/ 601708 w 857248"/>
                <a:gd name="connsiteY406" fmla="*/ 114185 h 775694"/>
                <a:gd name="connsiteX407" fmla="*/ 598805 w 857248"/>
                <a:gd name="connsiteY407" fmla="*/ 107265 h 775694"/>
                <a:gd name="connsiteX408" fmla="*/ 598805 w 857248"/>
                <a:gd name="connsiteY408" fmla="*/ 58412 h 775694"/>
                <a:gd name="connsiteX409" fmla="*/ 601708 w 857248"/>
                <a:gd name="connsiteY409" fmla="*/ 51454 h 775694"/>
                <a:gd name="connsiteX410" fmla="*/ 608628 w 857248"/>
                <a:gd name="connsiteY410" fmla="*/ 48589 h 77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Lst>
              <a:rect l="l" t="t" r="r" b="b"/>
              <a:pathLst>
                <a:path w="857248" h="775694">
                  <a:moveTo>
                    <a:pt x="830337" y="27497"/>
                  </a:moveTo>
                  <a:cubicBezTo>
                    <a:pt x="826468" y="22697"/>
                    <a:pt x="820701" y="19795"/>
                    <a:pt x="814524" y="19646"/>
                  </a:cubicBezTo>
                  <a:lnTo>
                    <a:pt x="42703" y="19646"/>
                  </a:lnTo>
                  <a:cubicBezTo>
                    <a:pt x="28974" y="19646"/>
                    <a:pt x="19598" y="34045"/>
                    <a:pt x="19598" y="48370"/>
                  </a:cubicBezTo>
                  <a:lnTo>
                    <a:pt x="19635" y="474947"/>
                  </a:lnTo>
                  <a:lnTo>
                    <a:pt x="837594" y="474947"/>
                  </a:lnTo>
                  <a:lnTo>
                    <a:pt x="837594" y="48332"/>
                  </a:lnTo>
                  <a:cubicBezTo>
                    <a:pt x="837706" y="40741"/>
                    <a:pt x="835139" y="33375"/>
                    <a:pt x="830339" y="27496"/>
                  </a:cubicBezTo>
                  <a:close/>
                  <a:moveTo>
                    <a:pt x="19636" y="494593"/>
                  </a:moveTo>
                  <a:lnTo>
                    <a:pt x="19636" y="543297"/>
                  </a:lnTo>
                  <a:lnTo>
                    <a:pt x="19636" y="543260"/>
                  </a:lnTo>
                  <a:cubicBezTo>
                    <a:pt x="19673" y="554199"/>
                    <a:pt x="28528" y="563054"/>
                    <a:pt x="39430" y="563091"/>
                  </a:cubicBezTo>
                  <a:lnTo>
                    <a:pt x="817803" y="563091"/>
                  </a:lnTo>
                  <a:cubicBezTo>
                    <a:pt x="828705" y="563054"/>
                    <a:pt x="837560" y="554199"/>
                    <a:pt x="837597" y="543297"/>
                  </a:cubicBezTo>
                  <a:lnTo>
                    <a:pt x="837597" y="494593"/>
                  </a:lnTo>
                  <a:close/>
                  <a:moveTo>
                    <a:pt x="59447" y="538684"/>
                  </a:moveTo>
                  <a:lnTo>
                    <a:pt x="59447" y="538646"/>
                  </a:lnTo>
                  <a:cubicBezTo>
                    <a:pt x="56768" y="538721"/>
                    <a:pt x="54201" y="537716"/>
                    <a:pt x="52304" y="535893"/>
                  </a:cubicBezTo>
                  <a:cubicBezTo>
                    <a:pt x="50369" y="534032"/>
                    <a:pt x="49327" y="531503"/>
                    <a:pt x="49327" y="528823"/>
                  </a:cubicBezTo>
                  <a:cubicBezTo>
                    <a:pt x="49327" y="526182"/>
                    <a:pt x="50369" y="523615"/>
                    <a:pt x="52304" y="521792"/>
                  </a:cubicBezTo>
                  <a:cubicBezTo>
                    <a:pt x="54201" y="519932"/>
                    <a:pt x="56768" y="518927"/>
                    <a:pt x="59447" y="519001"/>
                  </a:cubicBezTo>
                  <a:lnTo>
                    <a:pt x="99743" y="519001"/>
                  </a:lnTo>
                  <a:cubicBezTo>
                    <a:pt x="105026" y="519187"/>
                    <a:pt x="109268" y="523541"/>
                    <a:pt x="109268" y="528823"/>
                  </a:cubicBezTo>
                  <a:cubicBezTo>
                    <a:pt x="109268" y="534144"/>
                    <a:pt x="105026" y="538497"/>
                    <a:pt x="99743" y="538645"/>
                  </a:cubicBezTo>
                  <a:close/>
                  <a:moveTo>
                    <a:pt x="137322" y="538684"/>
                  </a:moveTo>
                  <a:lnTo>
                    <a:pt x="137322" y="538646"/>
                  </a:lnTo>
                  <a:cubicBezTo>
                    <a:pt x="133340" y="538646"/>
                    <a:pt x="129769" y="536228"/>
                    <a:pt x="128244" y="532582"/>
                  </a:cubicBezTo>
                  <a:cubicBezTo>
                    <a:pt x="126755" y="528898"/>
                    <a:pt x="127611" y="524656"/>
                    <a:pt x="130401" y="521866"/>
                  </a:cubicBezTo>
                  <a:cubicBezTo>
                    <a:pt x="133229" y="519075"/>
                    <a:pt x="137433" y="518220"/>
                    <a:pt x="141117" y="519745"/>
                  </a:cubicBezTo>
                  <a:cubicBezTo>
                    <a:pt x="144764" y="521271"/>
                    <a:pt x="147182" y="524880"/>
                    <a:pt x="147145" y="528823"/>
                  </a:cubicBezTo>
                  <a:cubicBezTo>
                    <a:pt x="147145" y="531428"/>
                    <a:pt x="146140" y="533958"/>
                    <a:pt x="144280" y="535781"/>
                  </a:cubicBezTo>
                  <a:cubicBezTo>
                    <a:pt x="142420" y="537641"/>
                    <a:pt x="139926" y="538646"/>
                    <a:pt x="137322" y="538646"/>
                  </a:cubicBezTo>
                  <a:close/>
                  <a:moveTo>
                    <a:pt x="428282" y="538684"/>
                  </a:moveTo>
                  <a:lnTo>
                    <a:pt x="428245" y="538646"/>
                  </a:lnTo>
                  <a:cubicBezTo>
                    <a:pt x="425566" y="538646"/>
                    <a:pt x="423036" y="537567"/>
                    <a:pt x="421175" y="535633"/>
                  </a:cubicBezTo>
                  <a:cubicBezTo>
                    <a:pt x="419315" y="533735"/>
                    <a:pt x="418310" y="531130"/>
                    <a:pt x="418422" y="528452"/>
                  </a:cubicBezTo>
                  <a:cubicBezTo>
                    <a:pt x="418497" y="525772"/>
                    <a:pt x="419688" y="523280"/>
                    <a:pt x="421697" y="521494"/>
                  </a:cubicBezTo>
                  <a:cubicBezTo>
                    <a:pt x="423668" y="519708"/>
                    <a:pt x="426310" y="518815"/>
                    <a:pt x="428989" y="519001"/>
                  </a:cubicBezTo>
                  <a:cubicBezTo>
                    <a:pt x="431668" y="519001"/>
                    <a:pt x="434198" y="520080"/>
                    <a:pt x="436058" y="522015"/>
                  </a:cubicBezTo>
                  <a:cubicBezTo>
                    <a:pt x="437919" y="523949"/>
                    <a:pt x="438923" y="526554"/>
                    <a:pt x="438812" y="529196"/>
                  </a:cubicBezTo>
                  <a:cubicBezTo>
                    <a:pt x="438738" y="531875"/>
                    <a:pt x="437547" y="534405"/>
                    <a:pt x="435537" y="536191"/>
                  </a:cubicBezTo>
                  <a:cubicBezTo>
                    <a:pt x="433566" y="537977"/>
                    <a:pt x="430923" y="538869"/>
                    <a:pt x="428245" y="538646"/>
                  </a:cubicBezTo>
                  <a:close/>
                  <a:moveTo>
                    <a:pt x="184242" y="538684"/>
                  </a:moveTo>
                  <a:lnTo>
                    <a:pt x="184205" y="538646"/>
                  </a:lnTo>
                  <a:cubicBezTo>
                    <a:pt x="181564" y="538721"/>
                    <a:pt x="178996" y="537716"/>
                    <a:pt x="177061" y="535893"/>
                  </a:cubicBezTo>
                  <a:cubicBezTo>
                    <a:pt x="175164" y="534032"/>
                    <a:pt x="174085" y="531503"/>
                    <a:pt x="174085" y="528823"/>
                  </a:cubicBezTo>
                  <a:cubicBezTo>
                    <a:pt x="174085" y="526182"/>
                    <a:pt x="175164" y="523615"/>
                    <a:pt x="177061" y="521792"/>
                  </a:cubicBezTo>
                  <a:cubicBezTo>
                    <a:pt x="178996" y="519932"/>
                    <a:pt x="181564" y="518927"/>
                    <a:pt x="184205" y="519001"/>
                  </a:cubicBezTo>
                  <a:lnTo>
                    <a:pt x="211292" y="519001"/>
                  </a:lnTo>
                  <a:cubicBezTo>
                    <a:pt x="213933" y="518927"/>
                    <a:pt x="216501" y="519932"/>
                    <a:pt x="218436" y="521792"/>
                  </a:cubicBezTo>
                  <a:cubicBezTo>
                    <a:pt x="220333" y="523615"/>
                    <a:pt x="221412" y="526182"/>
                    <a:pt x="221412" y="528823"/>
                  </a:cubicBezTo>
                  <a:cubicBezTo>
                    <a:pt x="221412" y="531503"/>
                    <a:pt x="220333" y="534032"/>
                    <a:pt x="218436" y="535893"/>
                  </a:cubicBezTo>
                  <a:cubicBezTo>
                    <a:pt x="216501" y="537716"/>
                    <a:pt x="213933" y="538721"/>
                    <a:pt x="211292" y="538646"/>
                  </a:cubicBezTo>
                  <a:close/>
                  <a:moveTo>
                    <a:pt x="405032" y="680854"/>
                  </a:moveTo>
                  <a:lnTo>
                    <a:pt x="457047" y="680854"/>
                  </a:lnTo>
                  <a:lnTo>
                    <a:pt x="457010" y="620504"/>
                  </a:lnTo>
                  <a:lnTo>
                    <a:pt x="405032" y="620504"/>
                  </a:lnTo>
                  <a:lnTo>
                    <a:pt x="405032" y="680891"/>
                  </a:lnTo>
                  <a:close/>
                  <a:moveTo>
                    <a:pt x="322506" y="680854"/>
                  </a:moveTo>
                  <a:lnTo>
                    <a:pt x="322506" y="582737"/>
                  </a:lnTo>
                  <a:lnTo>
                    <a:pt x="539571" y="582737"/>
                  </a:lnTo>
                  <a:lnTo>
                    <a:pt x="539571" y="680854"/>
                  </a:lnTo>
                  <a:lnTo>
                    <a:pt x="476654" y="680854"/>
                  </a:lnTo>
                  <a:lnTo>
                    <a:pt x="476654" y="619797"/>
                  </a:lnTo>
                  <a:cubicBezTo>
                    <a:pt x="476840" y="609639"/>
                    <a:pt x="468841" y="601193"/>
                    <a:pt x="458646" y="600858"/>
                  </a:cubicBezTo>
                  <a:lnTo>
                    <a:pt x="403393" y="600858"/>
                  </a:lnTo>
                  <a:cubicBezTo>
                    <a:pt x="393236" y="601193"/>
                    <a:pt x="385199" y="609639"/>
                    <a:pt x="385422" y="619797"/>
                  </a:cubicBezTo>
                  <a:lnTo>
                    <a:pt x="385422" y="680854"/>
                  </a:lnTo>
                  <a:close/>
                  <a:moveTo>
                    <a:pt x="630659" y="775694"/>
                  </a:moveTo>
                  <a:lnTo>
                    <a:pt x="226589" y="775694"/>
                  </a:lnTo>
                  <a:cubicBezTo>
                    <a:pt x="209400" y="775657"/>
                    <a:pt x="195484" y="761742"/>
                    <a:pt x="195447" y="744552"/>
                  </a:cubicBezTo>
                  <a:lnTo>
                    <a:pt x="195447" y="712033"/>
                  </a:lnTo>
                  <a:cubicBezTo>
                    <a:pt x="195484" y="694843"/>
                    <a:pt x="209400" y="680928"/>
                    <a:pt x="226589" y="680854"/>
                  </a:cubicBezTo>
                  <a:lnTo>
                    <a:pt x="302901" y="680854"/>
                  </a:lnTo>
                  <a:lnTo>
                    <a:pt x="302901" y="582737"/>
                  </a:lnTo>
                  <a:lnTo>
                    <a:pt x="39439" y="582774"/>
                  </a:lnTo>
                  <a:cubicBezTo>
                    <a:pt x="17673" y="582700"/>
                    <a:pt x="37" y="565063"/>
                    <a:pt x="0" y="543260"/>
                  </a:cubicBezTo>
                  <a:lnTo>
                    <a:pt x="0" y="48332"/>
                  </a:lnTo>
                  <a:cubicBezTo>
                    <a:pt x="0" y="23254"/>
                    <a:pt x="17859" y="0"/>
                    <a:pt x="42714" y="0"/>
                  </a:cubicBezTo>
                  <a:lnTo>
                    <a:pt x="814534" y="0"/>
                  </a:lnTo>
                  <a:cubicBezTo>
                    <a:pt x="839389" y="0"/>
                    <a:pt x="857248" y="23291"/>
                    <a:pt x="857248" y="48332"/>
                  </a:cubicBezTo>
                  <a:lnTo>
                    <a:pt x="857248" y="543260"/>
                  </a:lnTo>
                  <a:cubicBezTo>
                    <a:pt x="857211" y="565027"/>
                    <a:pt x="839574" y="582662"/>
                    <a:pt x="817809" y="582737"/>
                  </a:cubicBezTo>
                  <a:lnTo>
                    <a:pt x="559224" y="582737"/>
                  </a:lnTo>
                  <a:lnTo>
                    <a:pt x="559224" y="680854"/>
                  </a:lnTo>
                  <a:lnTo>
                    <a:pt x="630662" y="680854"/>
                  </a:lnTo>
                  <a:cubicBezTo>
                    <a:pt x="647814" y="680891"/>
                    <a:pt x="661729" y="694806"/>
                    <a:pt x="661767" y="711996"/>
                  </a:cubicBezTo>
                  <a:lnTo>
                    <a:pt x="661767" y="744552"/>
                  </a:lnTo>
                  <a:lnTo>
                    <a:pt x="661767" y="744515"/>
                  </a:lnTo>
                  <a:cubicBezTo>
                    <a:pt x="661729" y="761705"/>
                    <a:pt x="647814" y="775620"/>
                    <a:pt x="630662" y="775657"/>
                  </a:cubicBezTo>
                  <a:close/>
                  <a:moveTo>
                    <a:pt x="226589" y="756086"/>
                  </a:moveTo>
                  <a:lnTo>
                    <a:pt x="630659" y="756086"/>
                  </a:lnTo>
                  <a:cubicBezTo>
                    <a:pt x="637022" y="756049"/>
                    <a:pt x="642156" y="750914"/>
                    <a:pt x="642193" y="744552"/>
                  </a:cubicBezTo>
                  <a:lnTo>
                    <a:pt x="642193" y="712033"/>
                  </a:lnTo>
                  <a:cubicBezTo>
                    <a:pt x="642156" y="705670"/>
                    <a:pt x="637021" y="700536"/>
                    <a:pt x="630659" y="700499"/>
                  </a:cubicBezTo>
                  <a:lnTo>
                    <a:pt x="226589" y="700499"/>
                  </a:lnTo>
                  <a:cubicBezTo>
                    <a:pt x="220227" y="700536"/>
                    <a:pt x="215093" y="705671"/>
                    <a:pt x="215055" y="712033"/>
                  </a:cubicBezTo>
                  <a:lnTo>
                    <a:pt x="215055" y="744589"/>
                  </a:lnTo>
                  <a:lnTo>
                    <a:pt x="215055" y="744552"/>
                  </a:lnTo>
                  <a:cubicBezTo>
                    <a:pt x="215093" y="750915"/>
                    <a:pt x="220228" y="756049"/>
                    <a:pt x="226589" y="756086"/>
                  </a:cubicBezTo>
                  <a:close/>
                  <a:moveTo>
                    <a:pt x="225920" y="51826"/>
                  </a:moveTo>
                  <a:lnTo>
                    <a:pt x="274400" y="51826"/>
                  </a:lnTo>
                  <a:lnTo>
                    <a:pt x="274400" y="51789"/>
                  </a:lnTo>
                  <a:cubicBezTo>
                    <a:pt x="289134" y="51826"/>
                    <a:pt x="301078" y="63770"/>
                    <a:pt x="301115" y="78541"/>
                  </a:cubicBezTo>
                  <a:lnTo>
                    <a:pt x="301115" y="97033"/>
                  </a:lnTo>
                  <a:cubicBezTo>
                    <a:pt x="302194" y="97480"/>
                    <a:pt x="303310" y="97888"/>
                    <a:pt x="304389" y="98335"/>
                  </a:cubicBezTo>
                  <a:cubicBezTo>
                    <a:pt x="305468" y="98782"/>
                    <a:pt x="306547" y="99303"/>
                    <a:pt x="307589" y="99712"/>
                  </a:cubicBezTo>
                  <a:lnTo>
                    <a:pt x="320686" y="86615"/>
                  </a:lnTo>
                  <a:lnTo>
                    <a:pt x="320649" y="86615"/>
                  </a:lnTo>
                  <a:cubicBezTo>
                    <a:pt x="331104" y="76196"/>
                    <a:pt x="347996" y="76196"/>
                    <a:pt x="358451" y="86615"/>
                  </a:cubicBezTo>
                  <a:lnTo>
                    <a:pt x="392757" y="120920"/>
                  </a:lnTo>
                  <a:lnTo>
                    <a:pt x="392720" y="120883"/>
                  </a:lnTo>
                  <a:cubicBezTo>
                    <a:pt x="397742" y="125906"/>
                    <a:pt x="400533" y="132715"/>
                    <a:pt x="400496" y="139784"/>
                  </a:cubicBezTo>
                  <a:cubicBezTo>
                    <a:pt x="400533" y="146891"/>
                    <a:pt x="397705" y="153699"/>
                    <a:pt x="392682" y="158686"/>
                  </a:cubicBezTo>
                  <a:lnTo>
                    <a:pt x="379623" y="171745"/>
                  </a:lnTo>
                  <a:lnTo>
                    <a:pt x="382301" y="178219"/>
                  </a:lnTo>
                  <a:lnTo>
                    <a:pt x="400793" y="178219"/>
                  </a:lnTo>
                  <a:cubicBezTo>
                    <a:pt x="415527" y="178257"/>
                    <a:pt x="427508" y="190200"/>
                    <a:pt x="427508" y="204971"/>
                  </a:cubicBezTo>
                  <a:lnTo>
                    <a:pt x="427508" y="253415"/>
                  </a:lnTo>
                  <a:cubicBezTo>
                    <a:pt x="427508" y="268149"/>
                    <a:pt x="415564" y="280092"/>
                    <a:pt x="400867" y="280129"/>
                  </a:cubicBezTo>
                  <a:lnTo>
                    <a:pt x="382301" y="280129"/>
                  </a:lnTo>
                  <a:lnTo>
                    <a:pt x="379623" y="286603"/>
                  </a:lnTo>
                  <a:lnTo>
                    <a:pt x="392682" y="299663"/>
                  </a:lnTo>
                  <a:lnTo>
                    <a:pt x="392720" y="299663"/>
                  </a:lnTo>
                  <a:cubicBezTo>
                    <a:pt x="397705" y="304687"/>
                    <a:pt x="400533" y="311495"/>
                    <a:pt x="400533" y="318565"/>
                  </a:cubicBezTo>
                  <a:cubicBezTo>
                    <a:pt x="400533" y="325634"/>
                    <a:pt x="397742" y="332443"/>
                    <a:pt x="392757" y="337466"/>
                  </a:cubicBezTo>
                  <a:lnTo>
                    <a:pt x="358451" y="371771"/>
                  </a:lnTo>
                  <a:cubicBezTo>
                    <a:pt x="353428" y="376758"/>
                    <a:pt x="346620" y="379547"/>
                    <a:pt x="339550" y="379510"/>
                  </a:cubicBezTo>
                  <a:cubicBezTo>
                    <a:pt x="332481" y="379547"/>
                    <a:pt x="325672" y="376719"/>
                    <a:pt x="320649" y="371734"/>
                  </a:cubicBezTo>
                  <a:lnTo>
                    <a:pt x="307589" y="358674"/>
                  </a:lnTo>
                  <a:lnTo>
                    <a:pt x="301115" y="361354"/>
                  </a:lnTo>
                  <a:lnTo>
                    <a:pt x="301115" y="379846"/>
                  </a:lnTo>
                  <a:lnTo>
                    <a:pt x="301115" y="379808"/>
                  </a:lnTo>
                  <a:cubicBezTo>
                    <a:pt x="301115" y="394542"/>
                    <a:pt x="289134" y="406486"/>
                    <a:pt x="274400" y="406522"/>
                  </a:cubicBezTo>
                  <a:lnTo>
                    <a:pt x="225920" y="406522"/>
                  </a:lnTo>
                  <a:cubicBezTo>
                    <a:pt x="211185" y="406522"/>
                    <a:pt x="199205" y="394542"/>
                    <a:pt x="199205" y="379808"/>
                  </a:cubicBezTo>
                  <a:lnTo>
                    <a:pt x="199205" y="361317"/>
                  </a:lnTo>
                  <a:lnTo>
                    <a:pt x="192731" y="358637"/>
                  </a:lnTo>
                  <a:lnTo>
                    <a:pt x="179671" y="371697"/>
                  </a:lnTo>
                  <a:lnTo>
                    <a:pt x="179671" y="371734"/>
                  </a:lnTo>
                  <a:cubicBezTo>
                    <a:pt x="169215" y="382153"/>
                    <a:pt x="152324" y="382153"/>
                    <a:pt x="141868" y="371734"/>
                  </a:cubicBezTo>
                  <a:lnTo>
                    <a:pt x="107563" y="337429"/>
                  </a:lnTo>
                  <a:cubicBezTo>
                    <a:pt x="102578" y="332406"/>
                    <a:pt x="99787" y="325634"/>
                    <a:pt x="99787" y="318527"/>
                  </a:cubicBezTo>
                  <a:cubicBezTo>
                    <a:pt x="99787" y="311458"/>
                    <a:pt x="102615" y="304650"/>
                    <a:pt x="107600" y="299626"/>
                  </a:cubicBezTo>
                  <a:lnTo>
                    <a:pt x="120660" y="286566"/>
                  </a:lnTo>
                  <a:cubicBezTo>
                    <a:pt x="120176" y="285487"/>
                    <a:pt x="119692" y="284445"/>
                    <a:pt x="119283" y="283367"/>
                  </a:cubicBezTo>
                  <a:lnTo>
                    <a:pt x="117980" y="280092"/>
                  </a:lnTo>
                  <a:lnTo>
                    <a:pt x="99489" y="280092"/>
                  </a:lnTo>
                  <a:cubicBezTo>
                    <a:pt x="84754" y="280092"/>
                    <a:pt x="72811" y="268149"/>
                    <a:pt x="72774" y="253377"/>
                  </a:cubicBezTo>
                  <a:lnTo>
                    <a:pt x="72774" y="204971"/>
                  </a:lnTo>
                  <a:cubicBezTo>
                    <a:pt x="72811" y="190200"/>
                    <a:pt x="84754" y="178257"/>
                    <a:pt x="99489" y="178219"/>
                  </a:cubicBezTo>
                  <a:lnTo>
                    <a:pt x="117980" y="178219"/>
                  </a:lnTo>
                  <a:lnTo>
                    <a:pt x="120660" y="171745"/>
                  </a:lnTo>
                  <a:lnTo>
                    <a:pt x="107637" y="158686"/>
                  </a:lnTo>
                  <a:cubicBezTo>
                    <a:pt x="102615" y="153663"/>
                    <a:pt x="99824" y="146891"/>
                    <a:pt x="99824" y="139784"/>
                  </a:cubicBezTo>
                  <a:cubicBezTo>
                    <a:pt x="99787" y="132715"/>
                    <a:pt x="102577" y="125906"/>
                    <a:pt x="107600" y="120883"/>
                  </a:cubicBezTo>
                  <a:lnTo>
                    <a:pt x="141905" y="86577"/>
                  </a:lnTo>
                  <a:lnTo>
                    <a:pt x="141868" y="86615"/>
                  </a:lnTo>
                  <a:cubicBezTo>
                    <a:pt x="146891" y="81592"/>
                    <a:pt x="153700" y="78801"/>
                    <a:pt x="160770" y="78838"/>
                  </a:cubicBezTo>
                  <a:cubicBezTo>
                    <a:pt x="167876" y="78838"/>
                    <a:pt x="174648" y="81629"/>
                    <a:pt x="179671" y="86652"/>
                  </a:cubicBezTo>
                  <a:lnTo>
                    <a:pt x="192731" y="99712"/>
                  </a:lnTo>
                  <a:cubicBezTo>
                    <a:pt x="193810" y="99229"/>
                    <a:pt x="194851" y="98745"/>
                    <a:pt x="195930" y="98335"/>
                  </a:cubicBezTo>
                  <a:lnTo>
                    <a:pt x="199205" y="97033"/>
                  </a:lnTo>
                  <a:lnTo>
                    <a:pt x="199205" y="78541"/>
                  </a:lnTo>
                  <a:cubicBezTo>
                    <a:pt x="199242" y="63770"/>
                    <a:pt x="211185" y="51826"/>
                    <a:pt x="225957" y="51789"/>
                  </a:cubicBezTo>
                  <a:close/>
                  <a:moveTo>
                    <a:pt x="274400" y="71472"/>
                  </a:moveTo>
                  <a:lnTo>
                    <a:pt x="274400" y="71435"/>
                  </a:lnTo>
                  <a:cubicBezTo>
                    <a:pt x="278306" y="71472"/>
                    <a:pt x="281432" y="74634"/>
                    <a:pt x="281469" y="78541"/>
                  </a:cubicBezTo>
                  <a:lnTo>
                    <a:pt x="281469" y="103917"/>
                  </a:lnTo>
                  <a:cubicBezTo>
                    <a:pt x="281469" y="108158"/>
                    <a:pt x="284222" y="111916"/>
                    <a:pt x="288241" y="113218"/>
                  </a:cubicBezTo>
                  <a:cubicBezTo>
                    <a:pt x="291143" y="114186"/>
                    <a:pt x="294008" y="115228"/>
                    <a:pt x="296799" y="116418"/>
                  </a:cubicBezTo>
                  <a:lnTo>
                    <a:pt x="304538" y="119953"/>
                  </a:lnTo>
                  <a:cubicBezTo>
                    <a:pt x="308407" y="122260"/>
                    <a:pt x="313355" y="121665"/>
                    <a:pt x="316519" y="118464"/>
                  </a:cubicBezTo>
                  <a:lnTo>
                    <a:pt x="334489" y="100531"/>
                  </a:lnTo>
                  <a:cubicBezTo>
                    <a:pt x="337242" y="97778"/>
                    <a:pt x="341745" y="97778"/>
                    <a:pt x="344498" y="100531"/>
                  </a:cubicBezTo>
                  <a:lnTo>
                    <a:pt x="378804" y="134836"/>
                  </a:lnTo>
                  <a:lnTo>
                    <a:pt x="378804" y="134799"/>
                  </a:lnTo>
                  <a:cubicBezTo>
                    <a:pt x="380143" y="136138"/>
                    <a:pt x="380887" y="137961"/>
                    <a:pt x="380887" y="139822"/>
                  </a:cubicBezTo>
                  <a:cubicBezTo>
                    <a:pt x="380887" y="141720"/>
                    <a:pt x="380180" y="143506"/>
                    <a:pt x="378841" y="144845"/>
                  </a:cubicBezTo>
                  <a:lnTo>
                    <a:pt x="360870" y="162816"/>
                  </a:lnTo>
                  <a:cubicBezTo>
                    <a:pt x="357893" y="165792"/>
                    <a:pt x="357148" y="170369"/>
                    <a:pt x="359047" y="174127"/>
                  </a:cubicBezTo>
                  <a:cubicBezTo>
                    <a:pt x="361725" y="179447"/>
                    <a:pt x="363995" y="184916"/>
                    <a:pt x="365892" y="190535"/>
                  </a:cubicBezTo>
                  <a:cubicBezTo>
                    <a:pt x="367046" y="194851"/>
                    <a:pt x="370953" y="197902"/>
                    <a:pt x="375417" y="197865"/>
                  </a:cubicBezTo>
                  <a:lnTo>
                    <a:pt x="400793" y="197865"/>
                  </a:lnTo>
                  <a:cubicBezTo>
                    <a:pt x="404700" y="197902"/>
                    <a:pt x="407862" y="201065"/>
                    <a:pt x="407900" y="204971"/>
                  </a:cubicBezTo>
                  <a:lnTo>
                    <a:pt x="407900" y="253415"/>
                  </a:lnTo>
                  <a:cubicBezTo>
                    <a:pt x="407862" y="257322"/>
                    <a:pt x="404700" y="260484"/>
                    <a:pt x="400793" y="260521"/>
                  </a:cubicBezTo>
                  <a:lnTo>
                    <a:pt x="375417" y="260521"/>
                  </a:lnTo>
                  <a:cubicBezTo>
                    <a:pt x="371176" y="260521"/>
                    <a:pt x="367418" y="263275"/>
                    <a:pt x="366078" y="267292"/>
                  </a:cubicBezTo>
                  <a:cubicBezTo>
                    <a:pt x="364255" y="272911"/>
                    <a:pt x="362023" y="278343"/>
                    <a:pt x="359381" y="283626"/>
                  </a:cubicBezTo>
                  <a:cubicBezTo>
                    <a:pt x="357074" y="287496"/>
                    <a:pt x="357707" y="292407"/>
                    <a:pt x="360870" y="295606"/>
                  </a:cubicBezTo>
                  <a:lnTo>
                    <a:pt x="378841" y="313540"/>
                  </a:lnTo>
                  <a:cubicBezTo>
                    <a:pt x="380143" y="314880"/>
                    <a:pt x="380887" y="316666"/>
                    <a:pt x="380887" y="318564"/>
                  </a:cubicBezTo>
                  <a:cubicBezTo>
                    <a:pt x="380887" y="320461"/>
                    <a:pt x="380106" y="322247"/>
                    <a:pt x="378804" y="323586"/>
                  </a:cubicBezTo>
                  <a:lnTo>
                    <a:pt x="344498" y="357891"/>
                  </a:lnTo>
                  <a:lnTo>
                    <a:pt x="344498" y="357854"/>
                  </a:lnTo>
                  <a:cubicBezTo>
                    <a:pt x="343158" y="359193"/>
                    <a:pt x="341372" y="359975"/>
                    <a:pt x="339475" y="359975"/>
                  </a:cubicBezTo>
                  <a:cubicBezTo>
                    <a:pt x="337615" y="359975"/>
                    <a:pt x="335792" y="359232"/>
                    <a:pt x="334452" y="357891"/>
                  </a:cubicBezTo>
                  <a:lnTo>
                    <a:pt x="316481" y="339958"/>
                  </a:lnTo>
                  <a:lnTo>
                    <a:pt x="316519" y="339958"/>
                  </a:lnTo>
                  <a:cubicBezTo>
                    <a:pt x="313542" y="336981"/>
                    <a:pt x="308965" y="336237"/>
                    <a:pt x="305171" y="338135"/>
                  </a:cubicBezTo>
                  <a:cubicBezTo>
                    <a:pt x="299887" y="340814"/>
                    <a:pt x="294418" y="343084"/>
                    <a:pt x="288799" y="344981"/>
                  </a:cubicBezTo>
                  <a:cubicBezTo>
                    <a:pt x="284446" y="346135"/>
                    <a:pt x="281431" y="350041"/>
                    <a:pt x="281431" y="354506"/>
                  </a:cubicBezTo>
                  <a:lnTo>
                    <a:pt x="281431" y="379919"/>
                  </a:lnTo>
                  <a:cubicBezTo>
                    <a:pt x="281394" y="383825"/>
                    <a:pt x="278269" y="386988"/>
                    <a:pt x="274363" y="386988"/>
                  </a:cubicBezTo>
                  <a:lnTo>
                    <a:pt x="225920" y="386988"/>
                  </a:lnTo>
                  <a:cubicBezTo>
                    <a:pt x="222013" y="386988"/>
                    <a:pt x="218850" y="383825"/>
                    <a:pt x="218813" y="379919"/>
                  </a:cubicBezTo>
                  <a:lnTo>
                    <a:pt x="218813" y="354432"/>
                  </a:lnTo>
                  <a:cubicBezTo>
                    <a:pt x="218813" y="350190"/>
                    <a:pt x="216097" y="346432"/>
                    <a:pt x="212041" y="345130"/>
                  </a:cubicBezTo>
                  <a:cubicBezTo>
                    <a:pt x="206460" y="343307"/>
                    <a:pt x="200990" y="341074"/>
                    <a:pt x="195707" y="338433"/>
                  </a:cubicBezTo>
                  <a:cubicBezTo>
                    <a:pt x="191838" y="336163"/>
                    <a:pt x="186926" y="336758"/>
                    <a:pt x="183727" y="339958"/>
                  </a:cubicBezTo>
                  <a:lnTo>
                    <a:pt x="165756" y="357892"/>
                  </a:lnTo>
                  <a:lnTo>
                    <a:pt x="165793" y="357892"/>
                  </a:lnTo>
                  <a:cubicBezTo>
                    <a:pt x="163003" y="360645"/>
                    <a:pt x="158538" y="360645"/>
                    <a:pt x="155747" y="357892"/>
                  </a:cubicBezTo>
                  <a:lnTo>
                    <a:pt x="121442" y="323587"/>
                  </a:lnTo>
                  <a:lnTo>
                    <a:pt x="121479" y="323587"/>
                  </a:lnTo>
                  <a:cubicBezTo>
                    <a:pt x="120140" y="322284"/>
                    <a:pt x="119396" y="320461"/>
                    <a:pt x="119359" y="318564"/>
                  </a:cubicBezTo>
                  <a:cubicBezTo>
                    <a:pt x="119359" y="316703"/>
                    <a:pt x="120140" y="314880"/>
                    <a:pt x="121479" y="313541"/>
                  </a:cubicBezTo>
                  <a:lnTo>
                    <a:pt x="139450" y="295607"/>
                  </a:lnTo>
                  <a:cubicBezTo>
                    <a:pt x="142426" y="292594"/>
                    <a:pt x="143171" y="288054"/>
                    <a:pt x="141236" y="284259"/>
                  </a:cubicBezTo>
                  <a:cubicBezTo>
                    <a:pt x="139859" y="281580"/>
                    <a:pt x="138594" y="278790"/>
                    <a:pt x="137441" y="275888"/>
                  </a:cubicBezTo>
                  <a:cubicBezTo>
                    <a:pt x="136399" y="273357"/>
                    <a:pt x="135395" y="270641"/>
                    <a:pt x="134464" y="267851"/>
                  </a:cubicBezTo>
                  <a:cubicBezTo>
                    <a:pt x="133348" y="263535"/>
                    <a:pt x="129404" y="260484"/>
                    <a:pt x="124939" y="260521"/>
                  </a:cubicBezTo>
                  <a:lnTo>
                    <a:pt x="99490" y="260521"/>
                  </a:lnTo>
                  <a:cubicBezTo>
                    <a:pt x="95582" y="260484"/>
                    <a:pt x="92457" y="257321"/>
                    <a:pt x="92420" y="253415"/>
                  </a:cubicBezTo>
                  <a:lnTo>
                    <a:pt x="92420" y="204971"/>
                  </a:lnTo>
                  <a:cubicBezTo>
                    <a:pt x="92457" y="201064"/>
                    <a:pt x="95582" y="197902"/>
                    <a:pt x="99490" y="197865"/>
                  </a:cubicBezTo>
                  <a:lnTo>
                    <a:pt x="124902" y="197865"/>
                  </a:lnTo>
                  <a:cubicBezTo>
                    <a:pt x="129144" y="197865"/>
                    <a:pt x="132901" y="195111"/>
                    <a:pt x="134204" y="191093"/>
                  </a:cubicBezTo>
                  <a:cubicBezTo>
                    <a:pt x="136065" y="185475"/>
                    <a:pt x="138296" y="180043"/>
                    <a:pt x="140939" y="174760"/>
                  </a:cubicBezTo>
                  <a:cubicBezTo>
                    <a:pt x="143208" y="170890"/>
                    <a:pt x="142613" y="165942"/>
                    <a:pt x="139450" y="162779"/>
                  </a:cubicBezTo>
                  <a:lnTo>
                    <a:pt x="121479" y="144809"/>
                  </a:lnTo>
                  <a:cubicBezTo>
                    <a:pt x="120140" y="143506"/>
                    <a:pt x="119396" y="141682"/>
                    <a:pt x="119433" y="139822"/>
                  </a:cubicBezTo>
                  <a:cubicBezTo>
                    <a:pt x="119433" y="137925"/>
                    <a:pt x="120177" y="136139"/>
                    <a:pt x="121516" y="134800"/>
                  </a:cubicBezTo>
                  <a:lnTo>
                    <a:pt x="155821" y="100494"/>
                  </a:lnTo>
                  <a:cubicBezTo>
                    <a:pt x="157124" y="99155"/>
                    <a:pt x="158947" y="98410"/>
                    <a:pt x="160808" y="98410"/>
                  </a:cubicBezTo>
                  <a:cubicBezTo>
                    <a:pt x="162705" y="98410"/>
                    <a:pt x="164491" y="99155"/>
                    <a:pt x="165830" y="100457"/>
                  </a:cubicBezTo>
                  <a:lnTo>
                    <a:pt x="183801" y="118391"/>
                  </a:lnTo>
                  <a:lnTo>
                    <a:pt x="183801" y="118428"/>
                  </a:lnTo>
                  <a:cubicBezTo>
                    <a:pt x="186778" y="121405"/>
                    <a:pt x="191354" y="122149"/>
                    <a:pt x="195112" y="120214"/>
                  </a:cubicBezTo>
                  <a:cubicBezTo>
                    <a:pt x="197791" y="118875"/>
                    <a:pt x="200581" y="117609"/>
                    <a:pt x="203484" y="116418"/>
                  </a:cubicBezTo>
                  <a:cubicBezTo>
                    <a:pt x="206051" y="115377"/>
                    <a:pt x="208730" y="114372"/>
                    <a:pt x="211521" y="113442"/>
                  </a:cubicBezTo>
                  <a:lnTo>
                    <a:pt x="211558" y="113405"/>
                  </a:lnTo>
                  <a:cubicBezTo>
                    <a:pt x="215874" y="112288"/>
                    <a:pt x="218887" y="108382"/>
                    <a:pt x="218887" y="103880"/>
                  </a:cubicBezTo>
                  <a:lnTo>
                    <a:pt x="218887" y="78541"/>
                  </a:lnTo>
                  <a:cubicBezTo>
                    <a:pt x="218887" y="74635"/>
                    <a:pt x="222088" y="71472"/>
                    <a:pt x="225994" y="71435"/>
                  </a:cubicBezTo>
                  <a:close/>
                  <a:moveTo>
                    <a:pt x="302231" y="177104"/>
                  </a:moveTo>
                  <a:cubicBezTo>
                    <a:pt x="323290" y="198163"/>
                    <a:pt x="329578" y="229827"/>
                    <a:pt x="318193" y="257360"/>
                  </a:cubicBezTo>
                  <a:cubicBezTo>
                    <a:pt x="306808" y="284893"/>
                    <a:pt x="279945" y="302826"/>
                    <a:pt x="250142" y="302826"/>
                  </a:cubicBezTo>
                  <a:cubicBezTo>
                    <a:pt x="220376" y="302826"/>
                    <a:pt x="193513" y="284893"/>
                    <a:pt x="182128" y="257360"/>
                  </a:cubicBezTo>
                  <a:cubicBezTo>
                    <a:pt x="170705" y="229827"/>
                    <a:pt x="177030" y="198164"/>
                    <a:pt x="198090" y="177104"/>
                  </a:cubicBezTo>
                  <a:cubicBezTo>
                    <a:pt x="226850" y="148343"/>
                    <a:pt x="273471" y="148343"/>
                    <a:pt x="302236" y="177104"/>
                  </a:cubicBezTo>
                  <a:close/>
                  <a:moveTo>
                    <a:pt x="250141" y="135916"/>
                  </a:moveTo>
                  <a:cubicBezTo>
                    <a:pt x="287868" y="135916"/>
                    <a:pt x="321875" y="158612"/>
                    <a:pt x="336350" y="193476"/>
                  </a:cubicBezTo>
                  <a:cubicBezTo>
                    <a:pt x="350786" y="228339"/>
                    <a:pt x="342787" y="268448"/>
                    <a:pt x="316109" y="295126"/>
                  </a:cubicBezTo>
                  <a:cubicBezTo>
                    <a:pt x="289431" y="321804"/>
                    <a:pt x="249323" y="329803"/>
                    <a:pt x="214458" y="315367"/>
                  </a:cubicBezTo>
                  <a:cubicBezTo>
                    <a:pt x="179594" y="300931"/>
                    <a:pt x="156862" y="266924"/>
                    <a:pt x="156862" y="229195"/>
                  </a:cubicBezTo>
                  <a:cubicBezTo>
                    <a:pt x="156862" y="204452"/>
                    <a:pt x="166684" y="180715"/>
                    <a:pt x="184209" y="163227"/>
                  </a:cubicBezTo>
                  <a:cubicBezTo>
                    <a:pt x="201696" y="145740"/>
                    <a:pt x="225397" y="135917"/>
                    <a:pt x="250140" y="135917"/>
                  </a:cubicBezTo>
                  <a:close/>
                  <a:moveTo>
                    <a:pt x="561227" y="169068"/>
                  </a:moveTo>
                  <a:lnTo>
                    <a:pt x="598174" y="169031"/>
                  </a:lnTo>
                  <a:cubicBezTo>
                    <a:pt x="610675" y="169068"/>
                    <a:pt x="620833" y="179188"/>
                    <a:pt x="620870" y="191727"/>
                  </a:cubicBezTo>
                  <a:lnTo>
                    <a:pt x="620870" y="204228"/>
                  </a:lnTo>
                  <a:lnTo>
                    <a:pt x="622916" y="205084"/>
                  </a:lnTo>
                  <a:lnTo>
                    <a:pt x="631734" y="196266"/>
                  </a:lnTo>
                  <a:lnTo>
                    <a:pt x="631697" y="196229"/>
                  </a:lnTo>
                  <a:cubicBezTo>
                    <a:pt x="640590" y="187374"/>
                    <a:pt x="654914" y="187374"/>
                    <a:pt x="663807" y="196229"/>
                  </a:cubicBezTo>
                  <a:lnTo>
                    <a:pt x="689889" y="222312"/>
                  </a:lnTo>
                  <a:cubicBezTo>
                    <a:pt x="698707" y="231166"/>
                    <a:pt x="698707" y="245529"/>
                    <a:pt x="689889" y="254384"/>
                  </a:cubicBezTo>
                  <a:lnTo>
                    <a:pt x="681071" y="263239"/>
                  </a:lnTo>
                  <a:lnTo>
                    <a:pt x="681927" y="265286"/>
                  </a:lnTo>
                  <a:lnTo>
                    <a:pt x="694354" y="265248"/>
                  </a:lnTo>
                  <a:cubicBezTo>
                    <a:pt x="706893" y="265248"/>
                    <a:pt x="717013" y="275406"/>
                    <a:pt x="717051" y="287907"/>
                  </a:cubicBezTo>
                  <a:lnTo>
                    <a:pt x="717051" y="324817"/>
                  </a:lnTo>
                  <a:cubicBezTo>
                    <a:pt x="717013" y="337318"/>
                    <a:pt x="706893" y="347476"/>
                    <a:pt x="694354" y="347476"/>
                  </a:cubicBezTo>
                  <a:lnTo>
                    <a:pt x="681853" y="347476"/>
                  </a:lnTo>
                  <a:lnTo>
                    <a:pt x="680997" y="349522"/>
                  </a:lnTo>
                  <a:lnTo>
                    <a:pt x="689815" y="358340"/>
                  </a:lnTo>
                  <a:lnTo>
                    <a:pt x="689852" y="358340"/>
                  </a:lnTo>
                  <a:cubicBezTo>
                    <a:pt x="698670" y="367233"/>
                    <a:pt x="698670" y="381557"/>
                    <a:pt x="689852" y="390413"/>
                  </a:cubicBezTo>
                  <a:lnTo>
                    <a:pt x="663770" y="416495"/>
                  </a:lnTo>
                  <a:cubicBezTo>
                    <a:pt x="654877" y="425350"/>
                    <a:pt x="640552" y="425350"/>
                    <a:pt x="631660" y="416495"/>
                  </a:cubicBezTo>
                  <a:lnTo>
                    <a:pt x="622842" y="407677"/>
                  </a:lnTo>
                  <a:lnTo>
                    <a:pt x="620796" y="408533"/>
                  </a:lnTo>
                  <a:lnTo>
                    <a:pt x="620796" y="420997"/>
                  </a:lnTo>
                  <a:lnTo>
                    <a:pt x="620833" y="420997"/>
                  </a:lnTo>
                  <a:cubicBezTo>
                    <a:pt x="620796" y="433499"/>
                    <a:pt x="610675" y="443656"/>
                    <a:pt x="598174" y="443694"/>
                  </a:cubicBezTo>
                  <a:lnTo>
                    <a:pt x="561264" y="443694"/>
                  </a:lnTo>
                  <a:cubicBezTo>
                    <a:pt x="548726" y="443656"/>
                    <a:pt x="538605" y="433536"/>
                    <a:pt x="538568" y="420997"/>
                  </a:cubicBezTo>
                  <a:lnTo>
                    <a:pt x="538568" y="408533"/>
                  </a:lnTo>
                  <a:lnTo>
                    <a:pt x="536522" y="407677"/>
                  </a:lnTo>
                  <a:lnTo>
                    <a:pt x="527704" y="416495"/>
                  </a:lnTo>
                  <a:cubicBezTo>
                    <a:pt x="518849" y="425350"/>
                    <a:pt x="504487" y="425350"/>
                    <a:pt x="495631" y="416495"/>
                  </a:cubicBezTo>
                  <a:lnTo>
                    <a:pt x="469586" y="390413"/>
                  </a:lnTo>
                  <a:cubicBezTo>
                    <a:pt x="460731" y="381557"/>
                    <a:pt x="460731" y="367233"/>
                    <a:pt x="469586" y="358340"/>
                  </a:cubicBezTo>
                  <a:lnTo>
                    <a:pt x="478405" y="349522"/>
                  </a:lnTo>
                  <a:lnTo>
                    <a:pt x="477548" y="347476"/>
                  </a:lnTo>
                  <a:lnTo>
                    <a:pt x="465084" y="347476"/>
                  </a:lnTo>
                  <a:cubicBezTo>
                    <a:pt x="452545" y="347476"/>
                    <a:pt x="442425" y="337318"/>
                    <a:pt x="442388" y="324817"/>
                  </a:cubicBezTo>
                  <a:lnTo>
                    <a:pt x="442388" y="287907"/>
                  </a:lnTo>
                  <a:cubicBezTo>
                    <a:pt x="442425" y="275406"/>
                    <a:pt x="452582" y="265248"/>
                    <a:pt x="465084" y="265248"/>
                  </a:cubicBezTo>
                  <a:lnTo>
                    <a:pt x="477585" y="265248"/>
                  </a:lnTo>
                  <a:lnTo>
                    <a:pt x="478442" y="263201"/>
                  </a:lnTo>
                  <a:lnTo>
                    <a:pt x="469623" y="254384"/>
                  </a:lnTo>
                  <a:lnTo>
                    <a:pt x="469586" y="254384"/>
                  </a:lnTo>
                  <a:cubicBezTo>
                    <a:pt x="460731" y="245492"/>
                    <a:pt x="460731" y="231167"/>
                    <a:pt x="469586" y="222312"/>
                  </a:cubicBezTo>
                  <a:lnTo>
                    <a:pt x="495669" y="196229"/>
                  </a:lnTo>
                  <a:cubicBezTo>
                    <a:pt x="504524" y="187374"/>
                    <a:pt x="518886" y="187374"/>
                    <a:pt x="527741" y="196229"/>
                  </a:cubicBezTo>
                  <a:lnTo>
                    <a:pt x="536559" y="205047"/>
                  </a:lnTo>
                  <a:lnTo>
                    <a:pt x="538605" y="204191"/>
                  </a:lnTo>
                  <a:lnTo>
                    <a:pt x="538605" y="191727"/>
                  </a:lnTo>
                  <a:cubicBezTo>
                    <a:pt x="538643" y="179188"/>
                    <a:pt x="548763" y="169068"/>
                    <a:pt x="561302" y="169031"/>
                  </a:cubicBezTo>
                  <a:close/>
                  <a:moveTo>
                    <a:pt x="598174" y="188676"/>
                  </a:moveTo>
                  <a:cubicBezTo>
                    <a:pt x="599848" y="188676"/>
                    <a:pt x="601188" y="190052"/>
                    <a:pt x="601225" y="191727"/>
                  </a:cubicBezTo>
                  <a:lnTo>
                    <a:pt x="601225" y="211037"/>
                  </a:lnTo>
                  <a:cubicBezTo>
                    <a:pt x="601225" y="215278"/>
                    <a:pt x="603978" y="219037"/>
                    <a:pt x="607996" y="220376"/>
                  </a:cubicBezTo>
                  <a:lnTo>
                    <a:pt x="619977" y="225287"/>
                  </a:lnTo>
                  <a:lnTo>
                    <a:pt x="619977" y="225250"/>
                  </a:lnTo>
                  <a:cubicBezTo>
                    <a:pt x="623809" y="227557"/>
                    <a:pt x="628758" y="226925"/>
                    <a:pt x="631920" y="223761"/>
                  </a:cubicBezTo>
                  <a:lnTo>
                    <a:pt x="645575" y="210106"/>
                  </a:lnTo>
                  <a:cubicBezTo>
                    <a:pt x="646766" y="208916"/>
                    <a:pt x="648701" y="208916"/>
                    <a:pt x="649892" y="210106"/>
                  </a:cubicBezTo>
                  <a:lnTo>
                    <a:pt x="675974" y="236189"/>
                  </a:lnTo>
                  <a:cubicBezTo>
                    <a:pt x="677165" y="237379"/>
                    <a:pt x="677165" y="239315"/>
                    <a:pt x="675974" y="240505"/>
                  </a:cubicBezTo>
                  <a:lnTo>
                    <a:pt x="662319" y="254160"/>
                  </a:lnTo>
                  <a:cubicBezTo>
                    <a:pt x="659342" y="257137"/>
                    <a:pt x="658598" y="261713"/>
                    <a:pt x="660495" y="265471"/>
                  </a:cubicBezTo>
                  <a:lnTo>
                    <a:pt x="665518" y="277489"/>
                  </a:lnTo>
                  <a:lnTo>
                    <a:pt x="665518" y="277526"/>
                  </a:lnTo>
                  <a:cubicBezTo>
                    <a:pt x="666672" y="281842"/>
                    <a:pt x="670578" y="284856"/>
                    <a:pt x="675043" y="284856"/>
                  </a:cubicBezTo>
                  <a:lnTo>
                    <a:pt x="694353" y="284856"/>
                  </a:lnTo>
                  <a:cubicBezTo>
                    <a:pt x="696065" y="284856"/>
                    <a:pt x="697404" y="286232"/>
                    <a:pt x="697441" y="287906"/>
                  </a:cubicBezTo>
                  <a:lnTo>
                    <a:pt x="697441" y="324779"/>
                  </a:lnTo>
                  <a:cubicBezTo>
                    <a:pt x="697404" y="326453"/>
                    <a:pt x="696065" y="327830"/>
                    <a:pt x="694353" y="327830"/>
                  </a:cubicBezTo>
                  <a:lnTo>
                    <a:pt x="675006" y="327830"/>
                  </a:lnTo>
                  <a:cubicBezTo>
                    <a:pt x="670765" y="327830"/>
                    <a:pt x="667007" y="330583"/>
                    <a:pt x="665704" y="334602"/>
                  </a:cubicBezTo>
                  <a:lnTo>
                    <a:pt x="660793" y="346582"/>
                  </a:lnTo>
                  <a:cubicBezTo>
                    <a:pt x="658523" y="350451"/>
                    <a:pt x="659119" y="355363"/>
                    <a:pt x="662282" y="358526"/>
                  </a:cubicBezTo>
                  <a:lnTo>
                    <a:pt x="675937" y="372181"/>
                  </a:lnTo>
                  <a:lnTo>
                    <a:pt x="675974" y="372181"/>
                  </a:lnTo>
                  <a:cubicBezTo>
                    <a:pt x="677128" y="373409"/>
                    <a:pt x="677128" y="375306"/>
                    <a:pt x="675974" y="376497"/>
                  </a:cubicBezTo>
                  <a:lnTo>
                    <a:pt x="649892" y="402579"/>
                  </a:lnTo>
                  <a:cubicBezTo>
                    <a:pt x="648664" y="403770"/>
                    <a:pt x="646766" y="403770"/>
                    <a:pt x="645538" y="402579"/>
                  </a:cubicBezTo>
                  <a:lnTo>
                    <a:pt x="631883" y="388924"/>
                  </a:lnTo>
                  <a:cubicBezTo>
                    <a:pt x="628906" y="385947"/>
                    <a:pt x="624330" y="385203"/>
                    <a:pt x="620572" y="387101"/>
                  </a:cubicBezTo>
                  <a:lnTo>
                    <a:pt x="608554" y="392123"/>
                  </a:lnTo>
                  <a:lnTo>
                    <a:pt x="608517" y="392160"/>
                  </a:lnTo>
                  <a:cubicBezTo>
                    <a:pt x="604201" y="393277"/>
                    <a:pt x="601188" y="397184"/>
                    <a:pt x="601188" y="401685"/>
                  </a:cubicBezTo>
                  <a:lnTo>
                    <a:pt x="601188" y="420995"/>
                  </a:lnTo>
                  <a:cubicBezTo>
                    <a:pt x="601188" y="422670"/>
                    <a:pt x="599811" y="424009"/>
                    <a:pt x="598137" y="424046"/>
                  </a:cubicBezTo>
                  <a:lnTo>
                    <a:pt x="561264" y="424046"/>
                  </a:lnTo>
                  <a:cubicBezTo>
                    <a:pt x="559590" y="424009"/>
                    <a:pt x="558214" y="422670"/>
                    <a:pt x="558214" y="420995"/>
                  </a:cubicBezTo>
                  <a:lnTo>
                    <a:pt x="558214" y="401685"/>
                  </a:lnTo>
                  <a:cubicBezTo>
                    <a:pt x="558214" y="397444"/>
                    <a:pt x="555460" y="393686"/>
                    <a:pt x="551441" y="392384"/>
                  </a:cubicBezTo>
                  <a:lnTo>
                    <a:pt x="539461" y="387472"/>
                  </a:lnTo>
                  <a:cubicBezTo>
                    <a:pt x="535592" y="385165"/>
                    <a:pt x="530681" y="385799"/>
                    <a:pt x="527517" y="388961"/>
                  </a:cubicBezTo>
                  <a:lnTo>
                    <a:pt x="513862" y="402616"/>
                  </a:lnTo>
                  <a:lnTo>
                    <a:pt x="513825" y="402616"/>
                  </a:lnTo>
                  <a:cubicBezTo>
                    <a:pt x="512635" y="403807"/>
                    <a:pt x="510737" y="403807"/>
                    <a:pt x="509509" y="402616"/>
                  </a:cubicBezTo>
                  <a:lnTo>
                    <a:pt x="483427" y="376534"/>
                  </a:lnTo>
                  <a:lnTo>
                    <a:pt x="483464" y="376534"/>
                  </a:lnTo>
                  <a:cubicBezTo>
                    <a:pt x="482274" y="375343"/>
                    <a:pt x="482274" y="373446"/>
                    <a:pt x="483464" y="372218"/>
                  </a:cubicBezTo>
                  <a:lnTo>
                    <a:pt x="497119" y="358563"/>
                  </a:lnTo>
                  <a:cubicBezTo>
                    <a:pt x="500096" y="355586"/>
                    <a:pt x="500840" y="351010"/>
                    <a:pt x="498942" y="347215"/>
                  </a:cubicBezTo>
                  <a:lnTo>
                    <a:pt x="493920" y="335197"/>
                  </a:lnTo>
                  <a:lnTo>
                    <a:pt x="493883" y="335197"/>
                  </a:lnTo>
                  <a:cubicBezTo>
                    <a:pt x="492766" y="330880"/>
                    <a:pt x="488859" y="327867"/>
                    <a:pt x="484358" y="327867"/>
                  </a:cubicBezTo>
                  <a:lnTo>
                    <a:pt x="465048" y="327867"/>
                  </a:lnTo>
                  <a:cubicBezTo>
                    <a:pt x="463373" y="327830"/>
                    <a:pt x="461997" y="326490"/>
                    <a:pt x="461997" y="324816"/>
                  </a:cubicBezTo>
                  <a:lnTo>
                    <a:pt x="461997" y="287906"/>
                  </a:lnTo>
                  <a:cubicBezTo>
                    <a:pt x="462034" y="286232"/>
                    <a:pt x="463373" y="284893"/>
                    <a:pt x="465048" y="284856"/>
                  </a:cubicBezTo>
                  <a:lnTo>
                    <a:pt x="484358" y="284856"/>
                  </a:lnTo>
                  <a:cubicBezTo>
                    <a:pt x="488599" y="284856"/>
                    <a:pt x="492357" y="282140"/>
                    <a:pt x="493659" y="278084"/>
                  </a:cubicBezTo>
                  <a:lnTo>
                    <a:pt x="498571" y="266104"/>
                  </a:lnTo>
                  <a:lnTo>
                    <a:pt x="498571" y="266141"/>
                  </a:lnTo>
                  <a:cubicBezTo>
                    <a:pt x="500878" y="262271"/>
                    <a:pt x="500244" y="257360"/>
                    <a:pt x="497082" y="254160"/>
                  </a:cubicBezTo>
                  <a:lnTo>
                    <a:pt x="483427" y="240505"/>
                  </a:lnTo>
                  <a:cubicBezTo>
                    <a:pt x="482274" y="239315"/>
                    <a:pt x="482274" y="237417"/>
                    <a:pt x="483427" y="236190"/>
                  </a:cubicBezTo>
                  <a:lnTo>
                    <a:pt x="509509" y="210107"/>
                  </a:lnTo>
                  <a:cubicBezTo>
                    <a:pt x="510700" y="208954"/>
                    <a:pt x="512635" y="208954"/>
                    <a:pt x="513825" y="210107"/>
                  </a:cubicBezTo>
                  <a:lnTo>
                    <a:pt x="527480" y="223762"/>
                  </a:lnTo>
                  <a:cubicBezTo>
                    <a:pt x="530457" y="226776"/>
                    <a:pt x="535034" y="227483"/>
                    <a:pt x="538828" y="225585"/>
                  </a:cubicBezTo>
                  <a:lnTo>
                    <a:pt x="550846" y="220562"/>
                  </a:lnTo>
                  <a:cubicBezTo>
                    <a:pt x="555163" y="219446"/>
                    <a:pt x="558176" y="215502"/>
                    <a:pt x="558176" y="211037"/>
                  </a:cubicBezTo>
                  <a:lnTo>
                    <a:pt x="558176" y="191727"/>
                  </a:lnTo>
                  <a:cubicBezTo>
                    <a:pt x="558214" y="190053"/>
                    <a:pt x="559553" y="188676"/>
                    <a:pt x="561227" y="188676"/>
                  </a:cubicBezTo>
                  <a:close/>
                  <a:moveTo>
                    <a:pt x="617708" y="268411"/>
                  </a:moveTo>
                  <a:cubicBezTo>
                    <a:pt x="633074" y="283740"/>
                    <a:pt x="637651" y="306846"/>
                    <a:pt x="629354" y="326900"/>
                  </a:cubicBezTo>
                  <a:cubicBezTo>
                    <a:pt x="621020" y="346992"/>
                    <a:pt x="601449" y="360089"/>
                    <a:pt x="579720" y="360089"/>
                  </a:cubicBezTo>
                  <a:cubicBezTo>
                    <a:pt x="558029" y="360089"/>
                    <a:pt x="538421" y="346992"/>
                    <a:pt x="530123" y="326900"/>
                  </a:cubicBezTo>
                  <a:cubicBezTo>
                    <a:pt x="521789" y="306845"/>
                    <a:pt x="526403" y="283740"/>
                    <a:pt x="541770" y="268411"/>
                  </a:cubicBezTo>
                  <a:cubicBezTo>
                    <a:pt x="562717" y="247426"/>
                    <a:pt x="596724" y="247426"/>
                    <a:pt x="617710" y="268411"/>
                  </a:cubicBezTo>
                  <a:close/>
                  <a:moveTo>
                    <a:pt x="579682" y="233027"/>
                  </a:moveTo>
                  <a:cubicBezTo>
                    <a:pt x="609336" y="233027"/>
                    <a:pt x="636088" y="250924"/>
                    <a:pt x="647436" y="278308"/>
                  </a:cubicBezTo>
                  <a:cubicBezTo>
                    <a:pt x="658784" y="305730"/>
                    <a:pt x="652533" y="337281"/>
                    <a:pt x="631549" y="358229"/>
                  </a:cubicBezTo>
                  <a:cubicBezTo>
                    <a:pt x="610564" y="379213"/>
                    <a:pt x="579012" y="385502"/>
                    <a:pt x="551628" y="374153"/>
                  </a:cubicBezTo>
                  <a:cubicBezTo>
                    <a:pt x="524206" y="362805"/>
                    <a:pt x="506347" y="336053"/>
                    <a:pt x="506347" y="306362"/>
                  </a:cubicBezTo>
                  <a:cubicBezTo>
                    <a:pt x="506347" y="265881"/>
                    <a:pt x="539164" y="233027"/>
                    <a:pt x="579682" y="233027"/>
                  </a:cubicBezTo>
                  <a:close/>
                  <a:moveTo>
                    <a:pt x="782574" y="68235"/>
                  </a:moveTo>
                  <a:lnTo>
                    <a:pt x="782574" y="97443"/>
                  </a:lnTo>
                  <a:lnTo>
                    <a:pt x="618487" y="97480"/>
                  </a:lnTo>
                  <a:lnTo>
                    <a:pt x="618487" y="68198"/>
                  </a:lnTo>
                  <a:close/>
                  <a:moveTo>
                    <a:pt x="608628" y="48590"/>
                  </a:moveTo>
                  <a:lnTo>
                    <a:pt x="792356" y="48590"/>
                  </a:lnTo>
                  <a:cubicBezTo>
                    <a:pt x="797788" y="48590"/>
                    <a:pt x="802178" y="52980"/>
                    <a:pt x="802178" y="58412"/>
                  </a:cubicBezTo>
                  <a:lnTo>
                    <a:pt x="802178" y="107265"/>
                  </a:lnTo>
                  <a:cubicBezTo>
                    <a:pt x="802178" y="112660"/>
                    <a:pt x="797788" y="117050"/>
                    <a:pt x="792356" y="117050"/>
                  </a:cubicBezTo>
                  <a:lnTo>
                    <a:pt x="608628" y="117050"/>
                  </a:lnTo>
                  <a:cubicBezTo>
                    <a:pt x="606023" y="117087"/>
                    <a:pt x="603531" y="116045"/>
                    <a:pt x="601708" y="114185"/>
                  </a:cubicBezTo>
                  <a:cubicBezTo>
                    <a:pt x="599847" y="112362"/>
                    <a:pt x="598805" y="109869"/>
                    <a:pt x="598805" y="107265"/>
                  </a:cubicBezTo>
                  <a:lnTo>
                    <a:pt x="598805" y="58412"/>
                  </a:lnTo>
                  <a:cubicBezTo>
                    <a:pt x="598805" y="55807"/>
                    <a:pt x="599847" y="53314"/>
                    <a:pt x="601708" y="51454"/>
                  </a:cubicBezTo>
                  <a:cubicBezTo>
                    <a:pt x="603531" y="49631"/>
                    <a:pt x="606023" y="48589"/>
                    <a:pt x="608628" y="48589"/>
                  </a:cubicBezTo>
                  <a:close/>
                </a:path>
              </a:pathLst>
            </a:custGeom>
            <a:solidFill>
              <a:schemeClr val="accent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45D97E2-E873-165E-071F-5BA76D15ADA7}"/>
                </a:ext>
              </a:extLst>
            </p:cNvPr>
            <p:cNvSpPr/>
            <p:nvPr/>
          </p:nvSpPr>
          <p:spPr>
            <a:xfrm>
              <a:off x="4611867" y="964182"/>
              <a:ext cx="378894" cy="416726"/>
            </a:xfrm>
            <a:custGeom>
              <a:avLst/>
              <a:gdLst>
                <a:gd name="connsiteX0" fmla="*/ 530819 w 779430"/>
                <a:gd name="connsiteY0" fmla="*/ 86239 h 857256"/>
                <a:gd name="connsiteX1" fmla="*/ 488909 w 779430"/>
                <a:gd name="connsiteY1" fmla="*/ 44329 h 857256"/>
                <a:gd name="connsiteX2" fmla="*/ 488909 w 779430"/>
                <a:gd name="connsiteY2" fmla="*/ 86239 h 857256"/>
                <a:gd name="connsiteX3" fmla="*/ 373513 w 779430"/>
                <a:gd name="connsiteY3" fmla="*/ 361464 h 857256"/>
                <a:gd name="connsiteX4" fmla="*/ 386505 w 779430"/>
                <a:gd name="connsiteY4" fmla="*/ 374456 h 857256"/>
                <a:gd name="connsiteX5" fmla="*/ 373513 w 779430"/>
                <a:gd name="connsiteY5" fmla="*/ 387448 h 857256"/>
                <a:gd name="connsiteX6" fmla="*/ 273987 w 779430"/>
                <a:gd name="connsiteY6" fmla="*/ 387448 h 857256"/>
                <a:gd name="connsiteX7" fmla="*/ 260995 w 779430"/>
                <a:gd name="connsiteY7" fmla="*/ 374456 h 857256"/>
                <a:gd name="connsiteX8" fmla="*/ 273987 w 779430"/>
                <a:gd name="connsiteY8" fmla="*/ 361464 h 857256"/>
                <a:gd name="connsiteX9" fmla="*/ 373513 w 779430"/>
                <a:gd name="connsiteY9" fmla="*/ 319688 h 857256"/>
                <a:gd name="connsiteX10" fmla="*/ 386505 w 779430"/>
                <a:gd name="connsiteY10" fmla="*/ 332680 h 857256"/>
                <a:gd name="connsiteX11" fmla="*/ 373513 w 779430"/>
                <a:gd name="connsiteY11" fmla="*/ 345672 h 857256"/>
                <a:gd name="connsiteX12" fmla="*/ 273987 w 779430"/>
                <a:gd name="connsiteY12" fmla="*/ 345672 h 857256"/>
                <a:gd name="connsiteX13" fmla="*/ 260995 w 779430"/>
                <a:gd name="connsiteY13" fmla="*/ 332680 h 857256"/>
                <a:gd name="connsiteX14" fmla="*/ 273987 w 779430"/>
                <a:gd name="connsiteY14" fmla="*/ 319688 h 857256"/>
                <a:gd name="connsiteX15" fmla="*/ 373513 w 779430"/>
                <a:gd name="connsiteY15" fmla="*/ 279149 h 857256"/>
                <a:gd name="connsiteX16" fmla="*/ 386149 w 779430"/>
                <a:gd name="connsiteY16" fmla="*/ 292488 h 857256"/>
                <a:gd name="connsiteX17" fmla="*/ 373513 w 779430"/>
                <a:gd name="connsiteY17" fmla="*/ 305124 h 857256"/>
                <a:gd name="connsiteX18" fmla="*/ 273987 w 779430"/>
                <a:gd name="connsiteY18" fmla="*/ 305124 h 857256"/>
                <a:gd name="connsiteX19" fmla="*/ 260648 w 779430"/>
                <a:gd name="connsiteY19" fmla="*/ 292488 h 857256"/>
                <a:gd name="connsiteX20" fmla="*/ 273283 w 779430"/>
                <a:gd name="connsiteY20" fmla="*/ 279149 h 857256"/>
                <a:gd name="connsiteX21" fmla="*/ 273987 w 779430"/>
                <a:gd name="connsiteY21" fmla="*/ 279149 h 857256"/>
                <a:gd name="connsiteX22" fmla="*/ 492433 w 779430"/>
                <a:gd name="connsiteY22" fmla="*/ 305124 h 857256"/>
                <a:gd name="connsiteX23" fmla="*/ 437331 w 779430"/>
                <a:gd name="connsiteY23" fmla="*/ 305124 h 857256"/>
                <a:gd name="connsiteX24" fmla="*/ 437331 w 779430"/>
                <a:gd name="connsiteY24" fmla="*/ 361464 h 857256"/>
                <a:gd name="connsiteX25" fmla="*/ 492443 w 779430"/>
                <a:gd name="connsiteY25" fmla="*/ 361464 h 857256"/>
                <a:gd name="connsiteX26" fmla="*/ 492443 w 779430"/>
                <a:gd name="connsiteY26" fmla="*/ 305124 h 857256"/>
                <a:gd name="connsiteX27" fmla="*/ 424339 w 779430"/>
                <a:gd name="connsiteY27" fmla="*/ 279149 h 857256"/>
                <a:gd name="connsiteX28" fmla="*/ 505425 w 779430"/>
                <a:gd name="connsiteY28" fmla="*/ 279149 h 857256"/>
                <a:gd name="connsiteX29" fmla="*/ 518417 w 779430"/>
                <a:gd name="connsiteY29" fmla="*/ 292132 h 857256"/>
                <a:gd name="connsiteX30" fmla="*/ 518417 w 779430"/>
                <a:gd name="connsiteY30" fmla="*/ 374456 h 857256"/>
                <a:gd name="connsiteX31" fmla="*/ 505425 w 779430"/>
                <a:gd name="connsiteY31" fmla="*/ 387448 h 857256"/>
                <a:gd name="connsiteX32" fmla="*/ 424339 w 779430"/>
                <a:gd name="connsiteY32" fmla="*/ 387448 h 857256"/>
                <a:gd name="connsiteX33" fmla="*/ 411347 w 779430"/>
                <a:gd name="connsiteY33" fmla="*/ 374456 h 857256"/>
                <a:gd name="connsiteX34" fmla="*/ 411347 w 779430"/>
                <a:gd name="connsiteY34" fmla="*/ 292132 h 857256"/>
                <a:gd name="connsiteX35" fmla="*/ 424329 w 779430"/>
                <a:gd name="connsiteY35" fmla="*/ 279149 h 857256"/>
                <a:gd name="connsiteX36" fmla="*/ 424339 w 779430"/>
                <a:gd name="connsiteY36" fmla="*/ 279149 h 857256"/>
                <a:gd name="connsiteX37" fmla="*/ 373513 w 779430"/>
                <a:gd name="connsiteY37" fmla="*/ 223133 h 857256"/>
                <a:gd name="connsiteX38" fmla="*/ 386505 w 779430"/>
                <a:gd name="connsiteY38" fmla="*/ 236125 h 857256"/>
                <a:gd name="connsiteX39" fmla="*/ 373513 w 779430"/>
                <a:gd name="connsiteY39" fmla="*/ 249117 h 857256"/>
                <a:gd name="connsiteX40" fmla="*/ 273987 w 779430"/>
                <a:gd name="connsiteY40" fmla="*/ 249117 h 857256"/>
                <a:gd name="connsiteX41" fmla="*/ 260995 w 779430"/>
                <a:gd name="connsiteY41" fmla="*/ 236125 h 857256"/>
                <a:gd name="connsiteX42" fmla="*/ 273987 w 779430"/>
                <a:gd name="connsiteY42" fmla="*/ 223133 h 857256"/>
                <a:gd name="connsiteX43" fmla="*/ 373513 w 779430"/>
                <a:gd name="connsiteY43" fmla="*/ 181356 h 857256"/>
                <a:gd name="connsiteX44" fmla="*/ 386505 w 779430"/>
                <a:gd name="connsiteY44" fmla="*/ 194348 h 857256"/>
                <a:gd name="connsiteX45" fmla="*/ 373513 w 779430"/>
                <a:gd name="connsiteY45" fmla="*/ 207340 h 857256"/>
                <a:gd name="connsiteX46" fmla="*/ 273987 w 779430"/>
                <a:gd name="connsiteY46" fmla="*/ 207340 h 857256"/>
                <a:gd name="connsiteX47" fmla="*/ 260995 w 779430"/>
                <a:gd name="connsiteY47" fmla="*/ 194348 h 857256"/>
                <a:gd name="connsiteX48" fmla="*/ 273987 w 779430"/>
                <a:gd name="connsiteY48" fmla="*/ 181356 h 857256"/>
                <a:gd name="connsiteX49" fmla="*/ 373513 w 779430"/>
                <a:gd name="connsiteY49" fmla="*/ 140808 h 857256"/>
                <a:gd name="connsiteX50" fmla="*/ 386505 w 779430"/>
                <a:gd name="connsiteY50" fmla="*/ 153800 h 857256"/>
                <a:gd name="connsiteX51" fmla="*/ 373513 w 779430"/>
                <a:gd name="connsiteY51" fmla="*/ 166792 h 857256"/>
                <a:gd name="connsiteX52" fmla="*/ 273987 w 779430"/>
                <a:gd name="connsiteY52" fmla="*/ 166792 h 857256"/>
                <a:gd name="connsiteX53" fmla="*/ 260995 w 779430"/>
                <a:gd name="connsiteY53" fmla="*/ 153800 h 857256"/>
                <a:gd name="connsiteX54" fmla="*/ 273987 w 779430"/>
                <a:gd name="connsiteY54" fmla="*/ 140808 h 857256"/>
                <a:gd name="connsiteX55" fmla="*/ 492433 w 779430"/>
                <a:gd name="connsiteY55" fmla="*/ 166792 h 857256"/>
                <a:gd name="connsiteX56" fmla="*/ 437331 w 779430"/>
                <a:gd name="connsiteY56" fmla="*/ 166792 h 857256"/>
                <a:gd name="connsiteX57" fmla="*/ 437331 w 779430"/>
                <a:gd name="connsiteY57" fmla="*/ 223133 h 857256"/>
                <a:gd name="connsiteX58" fmla="*/ 492443 w 779430"/>
                <a:gd name="connsiteY58" fmla="*/ 223133 h 857256"/>
                <a:gd name="connsiteX59" fmla="*/ 492443 w 779430"/>
                <a:gd name="connsiteY59" fmla="*/ 166792 h 857256"/>
                <a:gd name="connsiteX60" fmla="*/ 424339 w 779430"/>
                <a:gd name="connsiteY60" fmla="*/ 140808 h 857256"/>
                <a:gd name="connsiteX61" fmla="*/ 505425 w 779430"/>
                <a:gd name="connsiteY61" fmla="*/ 140808 h 857256"/>
                <a:gd name="connsiteX62" fmla="*/ 518417 w 779430"/>
                <a:gd name="connsiteY62" fmla="*/ 153800 h 857256"/>
                <a:gd name="connsiteX63" fmla="*/ 518417 w 779430"/>
                <a:gd name="connsiteY63" fmla="*/ 236125 h 857256"/>
                <a:gd name="connsiteX64" fmla="*/ 505425 w 779430"/>
                <a:gd name="connsiteY64" fmla="*/ 249117 h 857256"/>
                <a:gd name="connsiteX65" fmla="*/ 424339 w 779430"/>
                <a:gd name="connsiteY65" fmla="*/ 249117 h 857256"/>
                <a:gd name="connsiteX66" fmla="*/ 411347 w 779430"/>
                <a:gd name="connsiteY66" fmla="*/ 236125 h 857256"/>
                <a:gd name="connsiteX67" fmla="*/ 411347 w 779430"/>
                <a:gd name="connsiteY67" fmla="*/ 153800 h 857256"/>
                <a:gd name="connsiteX68" fmla="*/ 424339 w 779430"/>
                <a:gd name="connsiteY68" fmla="*/ 140808 h 857256"/>
                <a:gd name="connsiteX69" fmla="*/ 25965 w 779430"/>
                <a:gd name="connsiteY69" fmla="*/ 611791 h 857256"/>
                <a:gd name="connsiteX70" fmla="*/ 753447 w 779430"/>
                <a:gd name="connsiteY70" fmla="*/ 611791 h 857256"/>
                <a:gd name="connsiteX71" fmla="*/ 753447 w 779430"/>
                <a:gd name="connsiteY71" fmla="*/ 221132 h 857256"/>
                <a:gd name="connsiteX72" fmla="*/ 713442 w 779430"/>
                <a:gd name="connsiteY72" fmla="*/ 181127 h 857256"/>
                <a:gd name="connsiteX73" fmla="*/ 575167 w 779430"/>
                <a:gd name="connsiteY73" fmla="*/ 181127 h 857256"/>
                <a:gd name="connsiteX74" fmla="*/ 575167 w 779430"/>
                <a:gd name="connsiteY74" fmla="*/ 441246 h 857256"/>
                <a:gd name="connsiteX75" fmla="*/ 562175 w 779430"/>
                <a:gd name="connsiteY75" fmla="*/ 454238 h 857256"/>
                <a:gd name="connsiteX76" fmla="*/ 217237 w 779430"/>
                <a:gd name="connsiteY76" fmla="*/ 454238 h 857256"/>
                <a:gd name="connsiteX77" fmla="*/ 204245 w 779430"/>
                <a:gd name="connsiteY77" fmla="*/ 441246 h 857256"/>
                <a:gd name="connsiteX78" fmla="*/ 204245 w 779430"/>
                <a:gd name="connsiteY78" fmla="*/ 181127 h 857256"/>
                <a:gd name="connsiteX79" fmla="*/ 67608 w 779430"/>
                <a:gd name="connsiteY79" fmla="*/ 181127 h 857256"/>
                <a:gd name="connsiteX80" fmla="*/ 38281 w 779430"/>
                <a:gd name="connsiteY80" fmla="*/ 193415 h 857256"/>
                <a:gd name="connsiteX81" fmla="*/ 25965 w 779430"/>
                <a:gd name="connsiteY81" fmla="*/ 221990 h 857256"/>
                <a:gd name="connsiteX82" fmla="*/ 25965 w 779430"/>
                <a:gd name="connsiteY82" fmla="*/ 611791 h 857256"/>
                <a:gd name="connsiteX83" fmla="*/ 575167 w 779430"/>
                <a:gd name="connsiteY83" fmla="*/ 155143 h 857256"/>
                <a:gd name="connsiteX84" fmla="*/ 713442 w 779430"/>
                <a:gd name="connsiteY84" fmla="*/ 155143 h 857256"/>
                <a:gd name="connsiteX85" fmla="*/ 779431 w 779430"/>
                <a:gd name="connsiteY85" fmla="*/ 221132 h 857256"/>
                <a:gd name="connsiteX86" fmla="*/ 779431 w 779430"/>
                <a:gd name="connsiteY86" fmla="*/ 669608 h 857256"/>
                <a:gd name="connsiteX87" fmla="*/ 759628 w 779430"/>
                <a:gd name="connsiteY87" fmla="*/ 717099 h 857256"/>
                <a:gd name="connsiteX88" fmla="*/ 712603 w 779430"/>
                <a:gd name="connsiteY88" fmla="*/ 737235 h 857256"/>
                <a:gd name="connsiteX89" fmla="*/ 456514 w 779430"/>
                <a:gd name="connsiteY89" fmla="*/ 737235 h 857256"/>
                <a:gd name="connsiteX90" fmla="*/ 456514 w 779430"/>
                <a:gd name="connsiteY90" fmla="*/ 804577 h 857256"/>
                <a:gd name="connsiteX91" fmla="*/ 536096 w 779430"/>
                <a:gd name="connsiteY91" fmla="*/ 832704 h 857256"/>
                <a:gd name="connsiteX92" fmla="*/ 541782 w 779430"/>
                <a:gd name="connsiteY92" fmla="*/ 850154 h 857256"/>
                <a:gd name="connsiteX93" fmla="*/ 524332 w 779430"/>
                <a:gd name="connsiteY93" fmla="*/ 855840 h 857256"/>
                <a:gd name="connsiteX94" fmla="*/ 441589 w 779430"/>
                <a:gd name="connsiteY94" fmla="*/ 828142 h 857256"/>
                <a:gd name="connsiteX95" fmla="*/ 441065 w 779430"/>
                <a:gd name="connsiteY95" fmla="*/ 828056 h 857256"/>
                <a:gd name="connsiteX96" fmla="*/ 338519 w 779430"/>
                <a:gd name="connsiteY96" fmla="*/ 828313 h 857256"/>
                <a:gd name="connsiteX97" fmla="*/ 337880 w 779430"/>
                <a:gd name="connsiteY97" fmla="*/ 828427 h 857256"/>
                <a:gd name="connsiteX98" fmla="*/ 256708 w 779430"/>
                <a:gd name="connsiteY98" fmla="*/ 855840 h 857256"/>
                <a:gd name="connsiteX99" fmla="*/ 239249 w 779430"/>
                <a:gd name="connsiteY99" fmla="*/ 850163 h 857256"/>
                <a:gd name="connsiteX100" fmla="*/ 244926 w 779430"/>
                <a:gd name="connsiteY100" fmla="*/ 832704 h 857256"/>
                <a:gd name="connsiteX101" fmla="*/ 322878 w 779430"/>
                <a:gd name="connsiteY101" fmla="*/ 804929 h 857256"/>
                <a:gd name="connsiteX102" fmla="*/ 322878 w 779430"/>
                <a:gd name="connsiteY102" fmla="*/ 737235 h 857256"/>
                <a:gd name="connsiteX103" fmla="*/ 66808 w 779430"/>
                <a:gd name="connsiteY103" fmla="*/ 737235 h 857256"/>
                <a:gd name="connsiteX104" fmla="*/ 0 w 779430"/>
                <a:gd name="connsiteY104" fmla="*/ 670427 h 857256"/>
                <a:gd name="connsiteX105" fmla="*/ 0 w 779430"/>
                <a:gd name="connsiteY105" fmla="*/ 221933 h 857256"/>
                <a:gd name="connsiteX106" fmla="*/ 20136 w 779430"/>
                <a:gd name="connsiteY106" fmla="*/ 174946 h 857256"/>
                <a:gd name="connsiteX107" fmla="*/ 67628 w 779430"/>
                <a:gd name="connsiteY107" fmla="*/ 155143 h 857256"/>
                <a:gd name="connsiteX108" fmla="*/ 204245 w 779430"/>
                <a:gd name="connsiteY108" fmla="*/ 155143 h 857256"/>
                <a:gd name="connsiteX109" fmla="*/ 204245 w 779430"/>
                <a:gd name="connsiteY109" fmla="*/ 12992 h 857256"/>
                <a:gd name="connsiteX110" fmla="*/ 217237 w 779430"/>
                <a:gd name="connsiteY110" fmla="*/ 0 h 857256"/>
                <a:gd name="connsiteX111" fmla="*/ 475945 w 779430"/>
                <a:gd name="connsiteY111" fmla="*/ 0 h 857256"/>
                <a:gd name="connsiteX112" fmla="*/ 485261 w 779430"/>
                <a:gd name="connsiteY112" fmla="*/ 3943 h 857256"/>
                <a:gd name="connsiteX113" fmla="*/ 571224 w 779430"/>
                <a:gd name="connsiteY113" fmla="*/ 89906 h 857256"/>
                <a:gd name="connsiteX114" fmla="*/ 575167 w 779430"/>
                <a:gd name="connsiteY114" fmla="*/ 99231 h 857256"/>
                <a:gd name="connsiteX115" fmla="*/ 575167 w 779430"/>
                <a:gd name="connsiteY115" fmla="*/ 155143 h 857256"/>
                <a:gd name="connsiteX116" fmla="*/ 462953 w 779430"/>
                <a:gd name="connsiteY116" fmla="*/ 99231 h 857256"/>
                <a:gd name="connsiteX117" fmla="*/ 475936 w 779430"/>
                <a:gd name="connsiteY117" fmla="*/ 112214 h 857256"/>
                <a:gd name="connsiteX118" fmla="*/ 475945 w 779430"/>
                <a:gd name="connsiteY118" fmla="*/ 112214 h 857256"/>
                <a:gd name="connsiteX119" fmla="*/ 549193 w 779430"/>
                <a:gd name="connsiteY119" fmla="*/ 112214 h 857256"/>
                <a:gd name="connsiteX120" fmla="*/ 549193 w 779430"/>
                <a:gd name="connsiteY120" fmla="*/ 428254 h 857256"/>
                <a:gd name="connsiteX121" fmla="*/ 230219 w 779430"/>
                <a:gd name="connsiteY121" fmla="*/ 428254 h 857256"/>
                <a:gd name="connsiteX122" fmla="*/ 230219 w 779430"/>
                <a:gd name="connsiteY122" fmla="*/ 25984 h 857256"/>
                <a:gd name="connsiteX123" fmla="*/ 462953 w 779430"/>
                <a:gd name="connsiteY123" fmla="*/ 25984 h 857256"/>
                <a:gd name="connsiteX124" fmla="*/ 462953 w 779430"/>
                <a:gd name="connsiteY124" fmla="*/ 99231 h 857256"/>
                <a:gd name="connsiteX125" fmla="*/ 753466 w 779430"/>
                <a:gd name="connsiteY125" fmla="*/ 637765 h 857256"/>
                <a:gd name="connsiteX126" fmla="*/ 25965 w 779430"/>
                <a:gd name="connsiteY126" fmla="*/ 637765 h 857256"/>
                <a:gd name="connsiteX127" fmla="*/ 25965 w 779430"/>
                <a:gd name="connsiteY127" fmla="*/ 670446 h 857256"/>
                <a:gd name="connsiteX128" fmla="*/ 66808 w 779430"/>
                <a:gd name="connsiteY128" fmla="*/ 711279 h 857256"/>
                <a:gd name="connsiteX129" fmla="*/ 712603 w 779430"/>
                <a:gd name="connsiteY129" fmla="*/ 711279 h 857256"/>
                <a:gd name="connsiteX130" fmla="*/ 741178 w 779430"/>
                <a:gd name="connsiteY130" fmla="*/ 698954 h 857256"/>
                <a:gd name="connsiteX131" fmla="*/ 753466 w 779430"/>
                <a:gd name="connsiteY131" fmla="*/ 669627 h 857256"/>
                <a:gd name="connsiteX132" fmla="*/ 753466 w 779430"/>
                <a:gd name="connsiteY132" fmla="*/ 637765 h 857256"/>
                <a:gd name="connsiteX133" fmla="*/ 430540 w 779430"/>
                <a:gd name="connsiteY133" fmla="*/ 737235 h 857256"/>
                <a:gd name="connsiteX134" fmla="*/ 348872 w 779430"/>
                <a:gd name="connsiteY134" fmla="*/ 737235 h 857256"/>
                <a:gd name="connsiteX135" fmla="*/ 348872 w 779430"/>
                <a:gd name="connsiteY135" fmla="*/ 800405 h 857256"/>
                <a:gd name="connsiteX136" fmla="*/ 430540 w 779430"/>
                <a:gd name="connsiteY136" fmla="*/ 800195 h 85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779430" h="857256">
                  <a:moveTo>
                    <a:pt x="530819" y="86239"/>
                  </a:moveTo>
                  <a:lnTo>
                    <a:pt x="488909" y="44329"/>
                  </a:lnTo>
                  <a:lnTo>
                    <a:pt x="488909" y="86239"/>
                  </a:lnTo>
                  <a:close/>
                  <a:moveTo>
                    <a:pt x="373513" y="361464"/>
                  </a:moveTo>
                  <a:cubicBezTo>
                    <a:pt x="380689" y="361464"/>
                    <a:pt x="386505" y="367281"/>
                    <a:pt x="386505" y="374456"/>
                  </a:cubicBezTo>
                  <a:cubicBezTo>
                    <a:pt x="386505" y="381632"/>
                    <a:pt x="380689" y="387448"/>
                    <a:pt x="373513" y="387448"/>
                  </a:cubicBezTo>
                  <a:lnTo>
                    <a:pt x="273987" y="387448"/>
                  </a:lnTo>
                  <a:cubicBezTo>
                    <a:pt x="266811" y="387448"/>
                    <a:pt x="260995" y="381632"/>
                    <a:pt x="260995" y="374456"/>
                  </a:cubicBezTo>
                  <a:cubicBezTo>
                    <a:pt x="260995" y="367281"/>
                    <a:pt x="266811" y="361464"/>
                    <a:pt x="273987" y="361464"/>
                  </a:cubicBezTo>
                  <a:close/>
                  <a:moveTo>
                    <a:pt x="373513" y="319688"/>
                  </a:moveTo>
                  <a:cubicBezTo>
                    <a:pt x="380689" y="319688"/>
                    <a:pt x="386505" y="325505"/>
                    <a:pt x="386505" y="332680"/>
                  </a:cubicBezTo>
                  <a:cubicBezTo>
                    <a:pt x="386505" y="339855"/>
                    <a:pt x="380689" y="345672"/>
                    <a:pt x="373513" y="345672"/>
                  </a:cubicBezTo>
                  <a:lnTo>
                    <a:pt x="273987" y="345672"/>
                  </a:lnTo>
                  <a:cubicBezTo>
                    <a:pt x="266811" y="345672"/>
                    <a:pt x="260995" y="339855"/>
                    <a:pt x="260995" y="332680"/>
                  </a:cubicBezTo>
                  <a:cubicBezTo>
                    <a:pt x="260995" y="325505"/>
                    <a:pt x="266811" y="319688"/>
                    <a:pt x="273987" y="319688"/>
                  </a:cubicBezTo>
                  <a:close/>
                  <a:moveTo>
                    <a:pt x="373513" y="279149"/>
                  </a:moveTo>
                  <a:cubicBezTo>
                    <a:pt x="380686" y="279344"/>
                    <a:pt x="386344" y="285316"/>
                    <a:pt x="386149" y="292488"/>
                  </a:cubicBezTo>
                  <a:cubicBezTo>
                    <a:pt x="385963" y="299388"/>
                    <a:pt x="380413" y="304937"/>
                    <a:pt x="373513" y="305124"/>
                  </a:cubicBezTo>
                  <a:lnTo>
                    <a:pt x="273987" y="305124"/>
                  </a:lnTo>
                  <a:cubicBezTo>
                    <a:pt x="266814" y="305318"/>
                    <a:pt x="260842" y="299661"/>
                    <a:pt x="260648" y="292488"/>
                  </a:cubicBezTo>
                  <a:cubicBezTo>
                    <a:pt x="260453" y="285316"/>
                    <a:pt x="266110" y="279344"/>
                    <a:pt x="273283" y="279149"/>
                  </a:cubicBezTo>
                  <a:cubicBezTo>
                    <a:pt x="273518" y="279143"/>
                    <a:pt x="273752" y="279143"/>
                    <a:pt x="273987" y="279149"/>
                  </a:cubicBezTo>
                  <a:close/>
                  <a:moveTo>
                    <a:pt x="492433" y="305124"/>
                  </a:moveTo>
                  <a:lnTo>
                    <a:pt x="437331" y="305124"/>
                  </a:lnTo>
                  <a:lnTo>
                    <a:pt x="437331" y="361464"/>
                  </a:lnTo>
                  <a:lnTo>
                    <a:pt x="492443" y="361464"/>
                  </a:lnTo>
                  <a:lnTo>
                    <a:pt x="492443" y="305124"/>
                  </a:lnTo>
                  <a:close/>
                  <a:moveTo>
                    <a:pt x="424339" y="279149"/>
                  </a:moveTo>
                  <a:lnTo>
                    <a:pt x="505425" y="279149"/>
                  </a:lnTo>
                  <a:cubicBezTo>
                    <a:pt x="512596" y="279149"/>
                    <a:pt x="518411" y="284960"/>
                    <a:pt x="518417" y="292132"/>
                  </a:cubicBezTo>
                  <a:lnTo>
                    <a:pt x="518417" y="374456"/>
                  </a:lnTo>
                  <a:cubicBezTo>
                    <a:pt x="518417" y="381632"/>
                    <a:pt x="512600" y="387448"/>
                    <a:pt x="505425" y="387448"/>
                  </a:cubicBezTo>
                  <a:lnTo>
                    <a:pt x="424339" y="387448"/>
                  </a:lnTo>
                  <a:cubicBezTo>
                    <a:pt x="417164" y="387448"/>
                    <a:pt x="411347" y="381632"/>
                    <a:pt x="411347" y="374456"/>
                  </a:cubicBezTo>
                  <a:lnTo>
                    <a:pt x="411347" y="292132"/>
                  </a:lnTo>
                  <a:cubicBezTo>
                    <a:pt x="411347" y="284961"/>
                    <a:pt x="417159" y="279149"/>
                    <a:pt x="424329" y="279149"/>
                  </a:cubicBezTo>
                  <a:cubicBezTo>
                    <a:pt x="424332" y="279149"/>
                    <a:pt x="424336" y="279149"/>
                    <a:pt x="424339" y="279149"/>
                  </a:cubicBezTo>
                  <a:close/>
                  <a:moveTo>
                    <a:pt x="373513" y="223133"/>
                  </a:moveTo>
                  <a:cubicBezTo>
                    <a:pt x="380689" y="223133"/>
                    <a:pt x="386505" y="228950"/>
                    <a:pt x="386505" y="236125"/>
                  </a:cubicBezTo>
                  <a:cubicBezTo>
                    <a:pt x="386505" y="243300"/>
                    <a:pt x="380689" y="249117"/>
                    <a:pt x="373513" y="249117"/>
                  </a:cubicBezTo>
                  <a:lnTo>
                    <a:pt x="273987" y="249117"/>
                  </a:lnTo>
                  <a:cubicBezTo>
                    <a:pt x="266811" y="249117"/>
                    <a:pt x="260995" y="243300"/>
                    <a:pt x="260995" y="236125"/>
                  </a:cubicBezTo>
                  <a:cubicBezTo>
                    <a:pt x="260995" y="228950"/>
                    <a:pt x="266811" y="223133"/>
                    <a:pt x="273987" y="223133"/>
                  </a:cubicBezTo>
                  <a:close/>
                  <a:moveTo>
                    <a:pt x="373513" y="181356"/>
                  </a:moveTo>
                  <a:cubicBezTo>
                    <a:pt x="380689" y="181356"/>
                    <a:pt x="386505" y="187173"/>
                    <a:pt x="386505" y="194348"/>
                  </a:cubicBezTo>
                  <a:cubicBezTo>
                    <a:pt x="386505" y="201523"/>
                    <a:pt x="380689" y="207340"/>
                    <a:pt x="373513" y="207340"/>
                  </a:cubicBezTo>
                  <a:lnTo>
                    <a:pt x="273987" y="207340"/>
                  </a:lnTo>
                  <a:cubicBezTo>
                    <a:pt x="266811" y="207340"/>
                    <a:pt x="260995" y="201523"/>
                    <a:pt x="260995" y="194348"/>
                  </a:cubicBezTo>
                  <a:cubicBezTo>
                    <a:pt x="260995" y="187173"/>
                    <a:pt x="266811" y="181356"/>
                    <a:pt x="273987" y="181356"/>
                  </a:cubicBezTo>
                  <a:close/>
                  <a:moveTo>
                    <a:pt x="373513" y="140808"/>
                  </a:moveTo>
                  <a:cubicBezTo>
                    <a:pt x="380689" y="140808"/>
                    <a:pt x="386505" y="146625"/>
                    <a:pt x="386505" y="153800"/>
                  </a:cubicBezTo>
                  <a:cubicBezTo>
                    <a:pt x="386505" y="160975"/>
                    <a:pt x="380689" y="166792"/>
                    <a:pt x="373513" y="166792"/>
                  </a:cubicBezTo>
                  <a:lnTo>
                    <a:pt x="273987" y="166792"/>
                  </a:lnTo>
                  <a:cubicBezTo>
                    <a:pt x="266811" y="166792"/>
                    <a:pt x="260995" y="160975"/>
                    <a:pt x="260995" y="153800"/>
                  </a:cubicBezTo>
                  <a:cubicBezTo>
                    <a:pt x="260995" y="146625"/>
                    <a:pt x="266811" y="140808"/>
                    <a:pt x="273987" y="140808"/>
                  </a:cubicBezTo>
                  <a:close/>
                  <a:moveTo>
                    <a:pt x="492433" y="166792"/>
                  </a:moveTo>
                  <a:lnTo>
                    <a:pt x="437331" y="166792"/>
                  </a:lnTo>
                  <a:lnTo>
                    <a:pt x="437331" y="223133"/>
                  </a:lnTo>
                  <a:lnTo>
                    <a:pt x="492443" y="223133"/>
                  </a:lnTo>
                  <a:lnTo>
                    <a:pt x="492443" y="166792"/>
                  </a:lnTo>
                  <a:close/>
                  <a:moveTo>
                    <a:pt x="424339" y="140808"/>
                  </a:moveTo>
                  <a:lnTo>
                    <a:pt x="505425" y="140808"/>
                  </a:lnTo>
                  <a:cubicBezTo>
                    <a:pt x="512600" y="140808"/>
                    <a:pt x="518417" y="146625"/>
                    <a:pt x="518417" y="153800"/>
                  </a:cubicBezTo>
                  <a:lnTo>
                    <a:pt x="518417" y="236125"/>
                  </a:lnTo>
                  <a:cubicBezTo>
                    <a:pt x="518417" y="243300"/>
                    <a:pt x="512600" y="249117"/>
                    <a:pt x="505425" y="249117"/>
                  </a:cubicBezTo>
                  <a:lnTo>
                    <a:pt x="424339" y="249117"/>
                  </a:lnTo>
                  <a:cubicBezTo>
                    <a:pt x="417164" y="249117"/>
                    <a:pt x="411347" y="243300"/>
                    <a:pt x="411347" y="236125"/>
                  </a:cubicBezTo>
                  <a:lnTo>
                    <a:pt x="411347" y="153800"/>
                  </a:lnTo>
                  <a:cubicBezTo>
                    <a:pt x="411347" y="146625"/>
                    <a:pt x="417164" y="140808"/>
                    <a:pt x="424339" y="140808"/>
                  </a:cubicBezTo>
                  <a:close/>
                  <a:moveTo>
                    <a:pt x="25965" y="611791"/>
                  </a:moveTo>
                  <a:lnTo>
                    <a:pt x="753447" y="611791"/>
                  </a:lnTo>
                  <a:lnTo>
                    <a:pt x="753447" y="221132"/>
                  </a:lnTo>
                  <a:cubicBezTo>
                    <a:pt x="753447" y="199038"/>
                    <a:pt x="735536" y="181127"/>
                    <a:pt x="713442" y="181127"/>
                  </a:cubicBezTo>
                  <a:lnTo>
                    <a:pt x="575167" y="181127"/>
                  </a:lnTo>
                  <a:lnTo>
                    <a:pt x="575167" y="441246"/>
                  </a:lnTo>
                  <a:cubicBezTo>
                    <a:pt x="575167" y="448421"/>
                    <a:pt x="569350" y="454238"/>
                    <a:pt x="562175" y="454238"/>
                  </a:cubicBezTo>
                  <a:lnTo>
                    <a:pt x="217237" y="454238"/>
                  </a:lnTo>
                  <a:cubicBezTo>
                    <a:pt x="210061" y="454238"/>
                    <a:pt x="204245" y="448421"/>
                    <a:pt x="204245" y="441246"/>
                  </a:cubicBezTo>
                  <a:lnTo>
                    <a:pt x="204245" y="181127"/>
                  </a:lnTo>
                  <a:lnTo>
                    <a:pt x="67608" y="181127"/>
                  </a:lnTo>
                  <a:cubicBezTo>
                    <a:pt x="56600" y="181224"/>
                    <a:pt x="46071" y="185636"/>
                    <a:pt x="38281" y="193415"/>
                  </a:cubicBezTo>
                  <a:cubicBezTo>
                    <a:pt x="30508" y="200901"/>
                    <a:pt x="26070" y="211198"/>
                    <a:pt x="25965" y="221990"/>
                  </a:cubicBezTo>
                  <a:lnTo>
                    <a:pt x="25965" y="611791"/>
                  </a:lnTo>
                  <a:close/>
                  <a:moveTo>
                    <a:pt x="575167" y="155143"/>
                  </a:moveTo>
                  <a:lnTo>
                    <a:pt x="713442" y="155143"/>
                  </a:lnTo>
                  <a:cubicBezTo>
                    <a:pt x="749884" y="155149"/>
                    <a:pt x="779425" y="184690"/>
                    <a:pt x="779431" y="221132"/>
                  </a:cubicBezTo>
                  <a:lnTo>
                    <a:pt x="779431" y="669608"/>
                  </a:lnTo>
                  <a:cubicBezTo>
                    <a:pt x="779308" y="687421"/>
                    <a:pt x="772197" y="704475"/>
                    <a:pt x="759628" y="717099"/>
                  </a:cubicBezTo>
                  <a:cubicBezTo>
                    <a:pt x="747289" y="729846"/>
                    <a:pt x="730345" y="737102"/>
                    <a:pt x="712603" y="737235"/>
                  </a:cubicBezTo>
                  <a:lnTo>
                    <a:pt x="456514" y="737235"/>
                  </a:lnTo>
                  <a:lnTo>
                    <a:pt x="456514" y="804577"/>
                  </a:lnTo>
                  <a:cubicBezTo>
                    <a:pt x="484165" y="810402"/>
                    <a:pt x="510925" y="819860"/>
                    <a:pt x="536096" y="832704"/>
                  </a:cubicBezTo>
                  <a:cubicBezTo>
                    <a:pt x="542485" y="835952"/>
                    <a:pt x="545030" y="843765"/>
                    <a:pt x="541782" y="850154"/>
                  </a:cubicBezTo>
                  <a:cubicBezTo>
                    <a:pt x="538534" y="856543"/>
                    <a:pt x="530722" y="859088"/>
                    <a:pt x="524332" y="855840"/>
                  </a:cubicBezTo>
                  <a:cubicBezTo>
                    <a:pt x="498281" y="842544"/>
                    <a:pt x="470394" y="833209"/>
                    <a:pt x="441589" y="828142"/>
                  </a:cubicBezTo>
                  <a:lnTo>
                    <a:pt x="441065" y="828056"/>
                  </a:lnTo>
                  <a:cubicBezTo>
                    <a:pt x="407131" y="822142"/>
                    <a:pt x="372422" y="822228"/>
                    <a:pt x="338519" y="828313"/>
                  </a:cubicBezTo>
                  <a:lnTo>
                    <a:pt x="337880" y="828427"/>
                  </a:lnTo>
                  <a:cubicBezTo>
                    <a:pt x="309631" y="833557"/>
                    <a:pt x="282284" y="842792"/>
                    <a:pt x="256708" y="855840"/>
                  </a:cubicBezTo>
                  <a:cubicBezTo>
                    <a:pt x="250319" y="859094"/>
                    <a:pt x="242503" y="856553"/>
                    <a:pt x="239249" y="850163"/>
                  </a:cubicBezTo>
                  <a:cubicBezTo>
                    <a:pt x="235995" y="843774"/>
                    <a:pt x="238536" y="835958"/>
                    <a:pt x="244926" y="832704"/>
                  </a:cubicBezTo>
                  <a:cubicBezTo>
                    <a:pt x="269598" y="820111"/>
                    <a:pt x="295802" y="810775"/>
                    <a:pt x="322878" y="804929"/>
                  </a:cubicBezTo>
                  <a:lnTo>
                    <a:pt x="322878" y="737235"/>
                  </a:lnTo>
                  <a:lnTo>
                    <a:pt x="66808" y="737235"/>
                  </a:lnTo>
                  <a:cubicBezTo>
                    <a:pt x="30043" y="736920"/>
                    <a:pt x="316" y="707192"/>
                    <a:pt x="0" y="670427"/>
                  </a:cubicBezTo>
                  <a:lnTo>
                    <a:pt x="0" y="221933"/>
                  </a:lnTo>
                  <a:cubicBezTo>
                    <a:pt x="144" y="204205"/>
                    <a:pt x="7398" y="187277"/>
                    <a:pt x="20136" y="174946"/>
                  </a:cubicBezTo>
                  <a:cubicBezTo>
                    <a:pt x="32760" y="162377"/>
                    <a:pt x="49814" y="155266"/>
                    <a:pt x="67628" y="155143"/>
                  </a:cubicBezTo>
                  <a:lnTo>
                    <a:pt x="204245" y="155143"/>
                  </a:lnTo>
                  <a:lnTo>
                    <a:pt x="204245" y="12992"/>
                  </a:lnTo>
                  <a:cubicBezTo>
                    <a:pt x="204245" y="5817"/>
                    <a:pt x="210061" y="0"/>
                    <a:pt x="217237" y="0"/>
                  </a:cubicBezTo>
                  <a:lnTo>
                    <a:pt x="475945" y="0"/>
                  </a:lnTo>
                  <a:cubicBezTo>
                    <a:pt x="479457" y="-5"/>
                    <a:pt x="482819" y="1419"/>
                    <a:pt x="485261" y="3943"/>
                  </a:cubicBezTo>
                  <a:lnTo>
                    <a:pt x="571224" y="89906"/>
                  </a:lnTo>
                  <a:cubicBezTo>
                    <a:pt x="573749" y="92352"/>
                    <a:pt x="575172" y="95717"/>
                    <a:pt x="575167" y="99231"/>
                  </a:cubicBezTo>
                  <a:lnTo>
                    <a:pt x="575167" y="155143"/>
                  </a:lnTo>
                  <a:close/>
                  <a:moveTo>
                    <a:pt x="462953" y="99231"/>
                  </a:moveTo>
                  <a:cubicBezTo>
                    <a:pt x="462953" y="106402"/>
                    <a:pt x="468765" y="112214"/>
                    <a:pt x="475936" y="112214"/>
                  </a:cubicBezTo>
                  <a:cubicBezTo>
                    <a:pt x="475939" y="112214"/>
                    <a:pt x="475942" y="112214"/>
                    <a:pt x="475945" y="112214"/>
                  </a:cubicBezTo>
                  <a:lnTo>
                    <a:pt x="549193" y="112214"/>
                  </a:lnTo>
                  <a:lnTo>
                    <a:pt x="549193" y="428254"/>
                  </a:lnTo>
                  <a:lnTo>
                    <a:pt x="230219" y="428254"/>
                  </a:lnTo>
                  <a:lnTo>
                    <a:pt x="230219" y="25984"/>
                  </a:lnTo>
                  <a:lnTo>
                    <a:pt x="462953" y="25984"/>
                  </a:lnTo>
                  <a:lnTo>
                    <a:pt x="462953" y="99231"/>
                  </a:lnTo>
                  <a:close/>
                  <a:moveTo>
                    <a:pt x="753466" y="637765"/>
                  </a:moveTo>
                  <a:lnTo>
                    <a:pt x="25965" y="637765"/>
                  </a:lnTo>
                  <a:lnTo>
                    <a:pt x="25965" y="670446"/>
                  </a:lnTo>
                  <a:cubicBezTo>
                    <a:pt x="26278" y="692870"/>
                    <a:pt x="44384" y="710972"/>
                    <a:pt x="66808" y="711279"/>
                  </a:cubicBezTo>
                  <a:lnTo>
                    <a:pt x="712603" y="711279"/>
                  </a:lnTo>
                  <a:cubicBezTo>
                    <a:pt x="723396" y="711171"/>
                    <a:pt x="733693" y="706730"/>
                    <a:pt x="741178" y="698954"/>
                  </a:cubicBezTo>
                  <a:cubicBezTo>
                    <a:pt x="748957" y="691165"/>
                    <a:pt x="753369" y="680635"/>
                    <a:pt x="753466" y="669627"/>
                  </a:cubicBezTo>
                  <a:lnTo>
                    <a:pt x="753466" y="637765"/>
                  </a:lnTo>
                  <a:close/>
                  <a:moveTo>
                    <a:pt x="430540" y="737235"/>
                  </a:moveTo>
                  <a:lnTo>
                    <a:pt x="348872" y="737235"/>
                  </a:lnTo>
                  <a:lnTo>
                    <a:pt x="348872" y="800405"/>
                  </a:lnTo>
                  <a:cubicBezTo>
                    <a:pt x="375975" y="796857"/>
                    <a:pt x="403419" y="796786"/>
                    <a:pt x="430540" y="800195"/>
                  </a:cubicBezTo>
                  <a:close/>
                </a:path>
              </a:pathLst>
            </a:custGeom>
            <a:solidFill>
              <a:schemeClr val="accent2"/>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A67C0371-EE25-78B0-4370-D384CD2DF79C}"/>
                </a:ext>
              </a:extLst>
            </p:cNvPr>
            <p:cNvSpPr txBox="1"/>
            <p:nvPr/>
          </p:nvSpPr>
          <p:spPr>
            <a:xfrm>
              <a:off x="225425" y="3441539"/>
              <a:ext cx="1467501" cy="439395"/>
            </a:xfrm>
            <a:prstGeom prst="homePlate">
              <a:avLst>
                <a:gd name="adj" fmla="val 36426"/>
              </a:avLst>
            </a:prstGeom>
            <a:solidFill>
              <a:schemeClr val="accent2">
                <a:lumMod val="50000"/>
              </a:schemeClr>
            </a:solidFill>
          </p:spPr>
          <p:txBody>
            <a:bodyPr wrap="square" lIns="36576" tIns="36576" rIns="36576" bIns="36576" rtlCol="0" anchor="ctr">
              <a:noAutofit/>
            </a:bodyPr>
            <a:lstStyle/>
            <a:p>
              <a:pPr algn="ctr"/>
              <a:r>
                <a:rPr lang="en-US" b="1">
                  <a:solidFill>
                    <a:schemeClr val="bg1"/>
                  </a:solidFill>
                </a:rPr>
                <a:t>Computing</a:t>
              </a:r>
            </a:p>
          </p:txBody>
        </p:sp>
        <p:sp>
          <p:nvSpPr>
            <p:cNvPr id="36" name="TextBox 35">
              <a:extLst>
                <a:ext uri="{FF2B5EF4-FFF2-40B4-BE49-F238E27FC236}">
                  <a16:creationId xmlns:a16="http://schemas.microsoft.com/office/drawing/2014/main" id="{9A13779C-6AA4-4F3C-F8B3-18A5874326F2}"/>
                </a:ext>
              </a:extLst>
            </p:cNvPr>
            <p:cNvSpPr txBox="1"/>
            <p:nvPr/>
          </p:nvSpPr>
          <p:spPr>
            <a:xfrm>
              <a:off x="225425" y="3951992"/>
              <a:ext cx="1316986" cy="246221"/>
            </a:xfrm>
            <a:prstGeom prst="rect">
              <a:avLst/>
            </a:prstGeom>
            <a:noFill/>
          </p:spPr>
          <p:txBody>
            <a:bodyPr wrap="square" lIns="0" tIns="0" rIns="0" bIns="0" rtlCol="0">
              <a:spAutoFit/>
            </a:bodyPr>
            <a:lstStyle/>
            <a:p>
              <a:pPr algn="ctr"/>
              <a:r>
                <a:rPr lang="en-US" sz="1600"/>
                <a:t>?</a:t>
              </a:r>
            </a:p>
          </p:txBody>
        </p:sp>
        <p:sp>
          <p:nvSpPr>
            <p:cNvPr id="33" name="TextBox 32">
              <a:extLst>
                <a:ext uri="{FF2B5EF4-FFF2-40B4-BE49-F238E27FC236}">
                  <a16:creationId xmlns:a16="http://schemas.microsoft.com/office/drawing/2014/main" id="{305239C3-FA9F-36AF-0999-7892E596EE4E}"/>
                </a:ext>
              </a:extLst>
            </p:cNvPr>
            <p:cNvSpPr txBox="1"/>
            <p:nvPr/>
          </p:nvSpPr>
          <p:spPr>
            <a:xfrm>
              <a:off x="1579324" y="3441539"/>
              <a:ext cx="1467501" cy="439395"/>
            </a:xfrm>
            <a:prstGeom prst="chevron">
              <a:avLst>
                <a:gd name="adj" fmla="val 36830"/>
              </a:avLst>
            </a:prstGeom>
            <a:solidFill>
              <a:schemeClr val="accent2">
                <a:lumMod val="75000"/>
              </a:schemeClr>
            </a:solidFill>
          </p:spPr>
          <p:txBody>
            <a:bodyPr wrap="square" lIns="36576" tIns="36576" rIns="36576" bIns="36576" rtlCol="0" anchor="ctr">
              <a:noAutofit/>
            </a:bodyPr>
            <a:lstStyle/>
            <a:p>
              <a:pPr algn="ctr"/>
              <a:r>
                <a:rPr lang="en-US" b="1">
                  <a:solidFill>
                    <a:schemeClr val="bg1"/>
                  </a:solidFill>
                </a:rPr>
                <a:t>Systems</a:t>
              </a:r>
            </a:p>
          </p:txBody>
        </p:sp>
        <p:sp>
          <p:nvSpPr>
            <p:cNvPr id="37" name="TextBox 36">
              <a:extLst>
                <a:ext uri="{FF2B5EF4-FFF2-40B4-BE49-F238E27FC236}">
                  <a16:creationId xmlns:a16="http://schemas.microsoft.com/office/drawing/2014/main" id="{03B13A1E-F41B-A0D3-B5EC-D54AA0220AE3}"/>
                </a:ext>
              </a:extLst>
            </p:cNvPr>
            <p:cNvSpPr txBox="1"/>
            <p:nvPr/>
          </p:nvSpPr>
          <p:spPr>
            <a:xfrm>
              <a:off x="1579324" y="3951992"/>
              <a:ext cx="1316986" cy="246221"/>
            </a:xfrm>
            <a:prstGeom prst="rect">
              <a:avLst/>
            </a:prstGeom>
            <a:noFill/>
          </p:spPr>
          <p:txBody>
            <a:bodyPr wrap="square" lIns="0" tIns="0" rIns="0" bIns="0" rtlCol="0">
              <a:spAutoFit/>
            </a:bodyPr>
            <a:lstStyle/>
            <a:p>
              <a:pPr algn="ctr"/>
              <a:r>
                <a:rPr lang="en-US" sz="1600"/>
                <a:t>?</a:t>
              </a:r>
            </a:p>
          </p:txBody>
        </p:sp>
        <p:sp>
          <p:nvSpPr>
            <p:cNvPr id="34" name="TextBox 33">
              <a:extLst>
                <a:ext uri="{FF2B5EF4-FFF2-40B4-BE49-F238E27FC236}">
                  <a16:creationId xmlns:a16="http://schemas.microsoft.com/office/drawing/2014/main" id="{5611E630-9169-B476-99D5-34D852F586D3}"/>
                </a:ext>
              </a:extLst>
            </p:cNvPr>
            <p:cNvSpPr txBox="1"/>
            <p:nvPr/>
          </p:nvSpPr>
          <p:spPr>
            <a:xfrm>
              <a:off x="2933223" y="3441539"/>
              <a:ext cx="1586426" cy="439395"/>
            </a:xfrm>
            <a:prstGeom prst="chevron">
              <a:avLst>
                <a:gd name="adj" fmla="val 36830"/>
              </a:avLst>
            </a:prstGeom>
            <a:solidFill>
              <a:schemeClr val="accent2"/>
            </a:solidFill>
          </p:spPr>
          <p:txBody>
            <a:bodyPr wrap="square" lIns="36576" tIns="36576" rIns="36576" bIns="36576" rtlCol="0" anchor="ctr">
              <a:noAutofit/>
            </a:bodyPr>
            <a:lstStyle/>
            <a:p>
              <a:pPr algn="ctr"/>
              <a:r>
                <a:rPr lang="en-US" b="1">
                  <a:solidFill>
                    <a:schemeClr val="bg1"/>
                  </a:solidFill>
                </a:rPr>
                <a:t>Applications</a:t>
              </a:r>
            </a:p>
          </p:txBody>
        </p:sp>
        <p:sp>
          <p:nvSpPr>
            <p:cNvPr id="38" name="TextBox 37">
              <a:extLst>
                <a:ext uri="{FF2B5EF4-FFF2-40B4-BE49-F238E27FC236}">
                  <a16:creationId xmlns:a16="http://schemas.microsoft.com/office/drawing/2014/main" id="{FA7FBF60-BD5F-3FAF-6AAC-F2B39B79766C}"/>
                </a:ext>
              </a:extLst>
            </p:cNvPr>
            <p:cNvSpPr txBox="1"/>
            <p:nvPr/>
          </p:nvSpPr>
          <p:spPr>
            <a:xfrm>
              <a:off x="2933222" y="3951992"/>
              <a:ext cx="1316986" cy="246221"/>
            </a:xfrm>
            <a:prstGeom prst="rect">
              <a:avLst/>
            </a:prstGeom>
            <a:noFill/>
          </p:spPr>
          <p:txBody>
            <a:bodyPr wrap="square" lIns="0" tIns="0" rIns="0" bIns="0" rtlCol="0">
              <a:spAutoFit/>
            </a:bodyPr>
            <a:lstStyle/>
            <a:p>
              <a:pPr algn="ctr"/>
              <a:r>
                <a:rPr lang="en-US" sz="1600"/>
                <a:t>?</a:t>
              </a:r>
            </a:p>
          </p:txBody>
        </p:sp>
        <p:sp>
          <p:nvSpPr>
            <p:cNvPr id="43" name="TextBox 42">
              <a:extLst>
                <a:ext uri="{FF2B5EF4-FFF2-40B4-BE49-F238E27FC236}">
                  <a16:creationId xmlns:a16="http://schemas.microsoft.com/office/drawing/2014/main" id="{15B81D0F-00FB-6FBC-2481-EEB27A94E186}"/>
                </a:ext>
              </a:extLst>
            </p:cNvPr>
            <p:cNvSpPr txBox="1"/>
            <p:nvPr/>
          </p:nvSpPr>
          <p:spPr>
            <a:xfrm>
              <a:off x="4437638" y="3441539"/>
              <a:ext cx="1316986" cy="439395"/>
            </a:xfrm>
            <a:prstGeom prst="chevron">
              <a:avLst>
                <a:gd name="adj" fmla="val 36830"/>
              </a:avLst>
            </a:prstGeom>
            <a:solidFill>
              <a:srgbClr val="366DF8"/>
            </a:solidFill>
          </p:spPr>
          <p:txBody>
            <a:bodyPr wrap="square" lIns="36576" tIns="36576" rIns="36576" bIns="36576" rtlCol="0" anchor="ctr">
              <a:noAutofit/>
            </a:bodyPr>
            <a:lstStyle/>
            <a:p>
              <a:pPr algn="ctr"/>
              <a:r>
                <a:rPr lang="en-US" b="1">
                  <a:solidFill>
                    <a:schemeClr val="bg1"/>
                  </a:solidFill>
                </a:rPr>
                <a:t>Software</a:t>
              </a:r>
            </a:p>
          </p:txBody>
        </p:sp>
        <p:sp>
          <p:nvSpPr>
            <p:cNvPr id="44" name="TextBox 43">
              <a:extLst>
                <a:ext uri="{FF2B5EF4-FFF2-40B4-BE49-F238E27FC236}">
                  <a16:creationId xmlns:a16="http://schemas.microsoft.com/office/drawing/2014/main" id="{DC032EE9-8F78-E138-B1ED-12178F7B7DEC}"/>
                </a:ext>
              </a:extLst>
            </p:cNvPr>
            <p:cNvSpPr txBox="1"/>
            <p:nvPr/>
          </p:nvSpPr>
          <p:spPr>
            <a:xfrm>
              <a:off x="4287122" y="3951992"/>
              <a:ext cx="1316986" cy="246221"/>
            </a:xfrm>
            <a:prstGeom prst="rect">
              <a:avLst/>
            </a:prstGeom>
            <a:noFill/>
          </p:spPr>
          <p:txBody>
            <a:bodyPr wrap="square" lIns="0" tIns="0" rIns="0" bIns="0" rtlCol="0">
              <a:spAutoFit/>
            </a:bodyPr>
            <a:lstStyle/>
            <a:p>
              <a:pPr algn="ctr"/>
              <a:r>
                <a:rPr lang="en-US" sz="1600"/>
                <a:t>?</a:t>
              </a:r>
            </a:p>
          </p:txBody>
        </p:sp>
        <p:sp>
          <p:nvSpPr>
            <p:cNvPr id="114" name="Freeform: Shape 113">
              <a:extLst>
                <a:ext uri="{FF2B5EF4-FFF2-40B4-BE49-F238E27FC236}">
                  <a16:creationId xmlns:a16="http://schemas.microsoft.com/office/drawing/2014/main" id="{E940BFBA-22BE-4EB3-A37E-001A68B75AB2}"/>
                </a:ext>
              </a:extLst>
            </p:cNvPr>
            <p:cNvSpPr/>
            <p:nvPr/>
          </p:nvSpPr>
          <p:spPr>
            <a:xfrm>
              <a:off x="745898" y="2983482"/>
              <a:ext cx="426554" cy="416726"/>
            </a:xfrm>
            <a:custGeom>
              <a:avLst/>
              <a:gdLst>
                <a:gd name="connsiteX0" fmla="*/ 696811 w 792137"/>
                <a:gd name="connsiteY0" fmla="*/ 472183 h 773887"/>
                <a:gd name="connsiteX1" fmla="*/ 724605 w 792137"/>
                <a:gd name="connsiteY1" fmla="*/ 375114 h 773887"/>
                <a:gd name="connsiteX2" fmla="*/ 642229 w 792137"/>
                <a:gd name="connsiteY2" fmla="*/ 316699 h 773887"/>
                <a:gd name="connsiteX3" fmla="*/ 559853 w 792137"/>
                <a:gd name="connsiteY3" fmla="*/ 375114 h 773887"/>
                <a:gd name="connsiteX4" fmla="*/ 587647 w 792137"/>
                <a:gd name="connsiteY4" fmla="*/ 472183 h 773887"/>
                <a:gd name="connsiteX5" fmla="*/ 510554 w 792137"/>
                <a:gd name="connsiteY5" fmla="*/ 517799 h 773887"/>
                <a:gd name="connsiteX6" fmla="*/ 463636 w 792137"/>
                <a:gd name="connsiteY6" fmla="*/ 506004 h 773887"/>
                <a:gd name="connsiteX7" fmla="*/ 454520 w 792137"/>
                <a:gd name="connsiteY7" fmla="*/ 506004 h 773887"/>
                <a:gd name="connsiteX8" fmla="*/ 487672 w 792137"/>
                <a:gd name="connsiteY8" fmla="*/ 398219 h 773887"/>
                <a:gd name="connsiteX9" fmla="*/ 396068 w 792137"/>
                <a:gd name="connsiteY9" fmla="*/ 332400 h 773887"/>
                <a:gd name="connsiteX10" fmla="*/ 304464 w 792137"/>
                <a:gd name="connsiteY10" fmla="*/ 398219 h 773887"/>
                <a:gd name="connsiteX11" fmla="*/ 337616 w 792137"/>
                <a:gd name="connsiteY11" fmla="*/ 506004 h 773887"/>
                <a:gd name="connsiteX12" fmla="*/ 328500 w 792137"/>
                <a:gd name="connsiteY12" fmla="*/ 506004 h 773887"/>
                <a:gd name="connsiteX13" fmla="*/ 281359 w 792137"/>
                <a:gd name="connsiteY13" fmla="*/ 517910 h 773887"/>
                <a:gd name="connsiteX14" fmla="*/ 204265 w 792137"/>
                <a:gd name="connsiteY14" fmla="*/ 472257 h 773887"/>
                <a:gd name="connsiteX15" fmla="*/ 232096 w 792137"/>
                <a:gd name="connsiteY15" fmla="*/ 375188 h 773887"/>
                <a:gd name="connsiteX16" fmla="*/ 149720 w 792137"/>
                <a:gd name="connsiteY16" fmla="*/ 316810 h 773887"/>
                <a:gd name="connsiteX17" fmla="*/ 67307 w 792137"/>
                <a:gd name="connsiteY17" fmla="*/ 375188 h 773887"/>
                <a:gd name="connsiteX18" fmla="*/ 95138 w 792137"/>
                <a:gd name="connsiteY18" fmla="*/ 472257 h 773887"/>
                <a:gd name="connsiteX19" fmla="*/ 0 w 792137"/>
                <a:gd name="connsiteY19" fmla="*/ 578032 h 773887"/>
                <a:gd name="connsiteX20" fmla="*/ 0 w 792137"/>
                <a:gd name="connsiteY20" fmla="*/ 702562 h 773887"/>
                <a:gd name="connsiteX21" fmla="*/ 2902 w 792137"/>
                <a:gd name="connsiteY21" fmla="*/ 709557 h 773887"/>
                <a:gd name="connsiteX22" fmla="*/ 9897 w 792137"/>
                <a:gd name="connsiteY22" fmla="*/ 712460 h 773887"/>
                <a:gd name="connsiteX23" fmla="*/ 229267 w 792137"/>
                <a:gd name="connsiteY23" fmla="*/ 712460 h 773887"/>
                <a:gd name="connsiteX24" fmla="*/ 229267 w 792137"/>
                <a:gd name="connsiteY24" fmla="*/ 763954 h 773887"/>
                <a:gd name="connsiteX25" fmla="*/ 232170 w 792137"/>
                <a:gd name="connsiteY25" fmla="*/ 770986 h 773887"/>
                <a:gd name="connsiteX26" fmla="*/ 239202 w 792137"/>
                <a:gd name="connsiteY26" fmla="*/ 773887 h 773887"/>
                <a:gd name="connsiteX27" fmla="*/ 552936 w 792137"/>
                <a:gd name="connsiteY27" fmla="*/ 773887 h 773887"/>
                <a:gd name="connsiteX28" fmla="*/ 559969 w 792137"/>
                <a:gd name="connsiteY28" fmla="*/ 770986 h 773887"/>
                <a:gd name="connsiteX29" fmla="*/ 562870 w 792137"/>
                <a:gd name="connsiteY29" fmla="*/ 763954 h 773887"/>
                <a:gd name="connsiteX30" fmla="*/ 562870 w 792137"/>
                <a:gd name="connsiteY30" fmla="*/ 712460 h 773887"/>
                <a:gd name="connsiteX31" fmla="*/ 782241 w 792137"/>
                <a:gd name="connsiteY31" fmla="*/ 712460 h 773887"/>
                <a:gd name="connsiteX32" fmla="*/ 789235 w 792137"/>
                <a:gd name="connsiteY32" fmla="*/ 709557 h 773887"/>
                <a:gd name="connsiteX33" fmla="*/ 792138 w 792137"/>
                <a:gd name="connsiteY33" fmla="*/ 702562 h 773887"/>
                <a:gd name="connsiteX34" fmla="*/ 792138 w 792137"/>
                <a:gd name="connsiteY34" fmla="*/ 578032 h 773887"/>
                <a:gd name="connsiteX35" fmla="*/ 696811 w 792137"/>
                <a:gd name="connsiteY35" fmla="*/ 472181 h 773887"/>
                <a:gd name="connsiteX36" fmla="*/ 649372 w 792137"/>
                <a:gd name="connsiteY36" fmla="*/ 500869 h 773887"/>
                <a:gd name="connsiteX37" fmla="*/ 649372 w 792137"/>
                <a:gd name="connsiteY37" fmla="*/ 500832 h 773887"/>
                <a:gd name="connsiteX38" fmla="*/ 642228 w 792137"/>
                <a:gd name="connsiteY38" fmla="*/ 497818 h 773887"/>
                <a:gd name="connsiteX39" fmla="*/ 635085 w 792137"/>
                <a:gd name="connsiteY39" fmla="*/ 500832 h 773887"/>
                <a:gd name="connsiteX40" fmla="*/ 604426 w 792137"/>
                <a:gd name="connsiteY40" fmla="*/ 532309 h 773887"/>
                <a:gd name="connsiteX41" fmla="*/ 604426 w 792137"/>
                <a:gd name="connsiteY41" fmla="*/ 491419 h 773887"/>
                <a:gd name="connsiteX42" fmla="*/ 679435 w 792137"/>
                <a:gd name="connsiteY42" fmla="*/ 491419 h 773887"/>
                <a:gd name="connsiteX43" fmla="*/ 679435 w 792137"/>
                <a:gd name="connsiteY43" fmla="*/ 532309 h 773887"/>
                <a:gd name="connsiteX44" fmla="*/ 574660 w 792137"/>
                <a:gd name="connsiteY44" fmla="*/ 404095 h 773887"/>
                <a:gd name="connsiteX45" fmla="*/ 616295 w 792137"/>
                <a:gd name="connsiteY45" fmla="*/ 341773 h 773887"/>
                <a:gd name="connsiteX46" fmla="*/ 689853 w 792137"/>
                <a:gd name="connsiteY46" fmla="*/ 356396 h 773887"/>
                <a:gd name="connsiteX47" fmla="*/ 704476 w 792137"/>
                <a:gd name="connsiteY47" fmla="*/ 429918 h 773887"/>
                <a:gd name="connsiteX48" fmla="*/ 642117 w 792137"/>
                <a:gd name="connsiteY48" fmla="*/ 471589 h 773887"/>
                <a:gd name="connsiteX49" fmla="*/ 574661 w 792137"/>
                <a:gd name="connsiteY49" fmla="*/ 404096 h 773887"/>
                <a:gd name="connsiteX50" fmla="*/ 403210 w 792137"/>
                <a:gd name="connsiteY50" fmla="*/ 538341 h 773887"/>
                <a:gd name="connsiteX51" fmla="*/ 396066 w 792137"/>
                <a:gd name="connsiteY51" fmla="*/ 535327 h 773887"/>
                <a:gd name="connsiteX52" fmla="*/ 388923 w 792137"/>
                <a:gd name="connsiteY52" fmla="*/ 538341 h 773887"/>
                <a:gd name="connsiteX53" fmla="*/ 352794 w 792137"/>
                <a:gd name="connsiteY53" fmla="*/ 575473 h 773887"/>
                <a:gd name="connsiteX54" fmla="*/ 352794 w 792137"/>
                <a:gd name="connsiteY54" fmla="*/ 525839 h 773887"/>
                <a:gd name="connsiteX55" fmla="*/ 439300 w 792137"/>
                <a:gd name="connsiteY55" fmla="*/ 525839 h 773887"/>
                <a:gd name="connsiteX56" fmla="*/ 439300 w 792137"/>
                <a:gd name="connsiteY56" fmla="*/ 575436 h 773887"/>
                <a:gd name="connsiteX57" fmla="*/ 319271 w 792137"/>
                <a:gd name="connsiteY57" fmla="*/ 429213 h 773887"/>
                <a:gd name="connsiteX58" fmla="*/ 366673 w 792137"/>
                <a:gd name="connsiteY58" fmla="*/ 358259 h 773887"/>
                <a:gd name="connsiteX59" fmla="*/ 450352 w 792137"/>
                <a:gd name="connsiteY59" fmla="*/ 374928 h 773887"/>
                <a:gd name="connsiteX60" fmla="*/ 467021 w 792137"/>
                <a:gd name="connsiteY60" fmla="*/ 458607 h 773887"/>
                <a:gd name="connsiteX61" fmla="*/ 396067 w 792137"/>
                <a:gd name="connsiteY61" fmla="*/ 506009 h 773887"/>
                <a:gd name="connsiteX62" fmla="*/ 319272 w 792137"/>
                <a:gd name="connsiteY62" fmla="*/ 429325 h 773887"/>
                <a:gd name="connsiteX63" fmla="*/ 157051 w 792137"/>
                <a:gd name="connsiteY63" fmla="*/ 500836 h 773887"/>
                <a:gd name="connsiteX64" fmla="*/ 149907 w 792137"/>
                <a:gd name="connsiteY64" fmla="*/ 497822 h 773887"/>
                <a:gd name="connsiteX65" fmla="*/ 142763 w 792137"/>
                <a:gd name="connsiteY65" fmla="*/ 500836 h 773887"/>
                <a:gd name="connsiteX66" fmla="*/ 112402 w 792137"/>
                <a:gd name="connsiteY66" fmla="*/ 532276 h 773887"/>
                <a:gd name="connsiteX67" fmla="*/ 112402 w 792137"/>
                <a:gd name="connsiteY67" fmla="*/ 491422 h 773887"/>
                <a:gd name="connsiteX68" fmla="*/ 187709 w 792137"/>
                <a:gd name="connsiteY68" fmla="*/ 491422 h 773887"/>
                <a:gd name="connsiteX69" fmla="*/ 187709 w 792137"/>
                <a:gd name="connsiteY69" fmla="*/ 532313 h 773887"/>
                <a:gd name="connsiteX70" fmla="*/ 82451 w 792137"/>
                <a:gd name="connsiteY70" fmla="*/ 404100 h 773887"/>
                <a:gd name="connsiteX71" fmla="*/ 124086 w 792137"/>
                <a:gd name="connsiteY71" fmla="*/ 341778 h 773887"/>
                <a:gd name="connsiteX72" fmla="*/ 197607 w 792137"/>
                <a:gd name="connsiteY72" fmla="*/ 356401 h 773887"/>
                <a:gd name="connsiteX73" fmla="*/ 212230 w 792137"/>
                <a:gd name="connsiteY73" fmla="*/ 429922 h 773887"/>
                <a:gd name="connsiteX74" fmla="*/ 149908 w 792137"/>
                <a:gd name="connsiteY74" fmla="*/ 471594 h 773887"/>
                <a:gd name="connsiteX75" fmla="*/ 82452 w 792137"/>
                <a:gd name="connsiteY75" fmla="*/ 404101 h 773887"/>
                <a:gd name="connsiteX76" fmla="*/ 19832 w 792137"/>
                <a:gd name="connsiteY76" fmla="*/ 578046 h 773887"/>
                <a:gd name="connsiteX77" fmla="*/ 92571 w 792137"/>
                <a:gd name="connsiteY77" fmla="*/ 492618 h 773887"/>
                <a:gd name="connsiteX78" fmla="*/ 92571 w 792137"/>
                <a:gd name="connsiteY78" fmla="*/ 556912 h 773887"/>
                <a:gd name="connsiteX79" fmla="*/ 98710 w 792137"/>
                <a:gd name="connsiteY79" fmla="*/ 566027 h 773887"/>
                <a:gd name="connsiteX80" fmla="*/ 109611 w 792137"/>
                <a:gd name="connsiteY80" fmla="*/ 563757 h 773887"/>
                <a:gd name="connsiteX81" fmla="*/ 139972 w 792137"/>
                <a:gd name="connsiteY81" fmla="*/ 532318 h 773887"/>
                <a:gd name="connsiteX82" fmla="*/ 139972 w 792137"/>
                <a:gd name="connsiteY82" fmla="*/ 692643 h 773887"/>
                <a:gd name="connsiteX83" fmla="*/ 19834 w 792137"/>
                <a:gd name="connsiteY83" fmla="*/ 692643 h 773887"/>
                <a:gd name="connsiteX84" fmla="*/ 159840 w 792137"/>
                <a:gd name="connsiteY84" fmla="*/ 692641 h 773887"/>
                <a:gd name="connsiteX85" fmla="*/ 159840 w 792137"/>
                <a:gd name="connsiteY85" fmla="*/ 532316 h 773887"/>
                <a:gd name="connsiteX86" fmla="*/ 190201 w 792137"/>
                <a:gd name="connsiteY86" fmla="*/ 563756 h 773887"/>
                <a:gd name="connsiteX87" fmla="*/ 197344 w 792137"/>
                <a:gd name="connsiteY87" fmla="*/ 566844 h 773887"/>
                <a:gd name="connsiteX88" fmla="*/ 204339 w 792137"/>
                <a:gd name="connsiteY88" fmla="*/ 563942 h 773887"/>
                <a:gd name="connsiteX89" fmla="*/ 207242 w 792137"/>
                <a:gd name="connsiteY89" fmla="*/ 556911 h 773887"/>
                <a:gd name="connsiteX90" fmla="*/ 207242 w 792137"/>
                <a:gd name="connsiteY90" fmla="*/ 492616 h 773887"/>
                <a:gd name="connsiteX91" fmla="*/ 264913 w 792137"/>
                <a:gd name="connsiteY91" fmla="*/ 529116 h 773887"/>
                <a:gd name="connsiteX92" fmla="*/ 229268 w 792137"/>
                <a:gd name="connsiteY92" fmla="*/ 605241 h 773887"/>
                <a:gd name="connsiteX93" fmla="*/ 229268 w 792137"/>
                <a:gd name="connsiteY93" fmla="*/ 692642 h 773887"/>
                <a:gd name="connsiteX94" fmla="*/ 249136 w 792137"/>
                <a:gd name="connsiteY94" fmla="*/ 605241 h 773887"/>
                <a:gd name="connsiteX95" fmla="*/ 328499 w 792137"/>
                <a:gd name="connsiteY95" fmla="*/ 525842 h 773887"/>
                <a:gd name="connsiteX96" fmla="*/ 332963 w 792137"/>
                <a:gd name="connsiteY96" fmla="*/ 525842 h 773887"/>
                <a:gd name="connsiteX97" fmla="*/ 332963 w 792137"/>
                <a:gd name="connsiteY97" fmla="*/ 600367 h 773887"/>
                <a:gd name="connsiteX98" fmla="*/ 339214 w 792137"/>
                <a:gd name="connsiteY98" fmla="*/ 609595 h 773887"/>
                <a:gd name="connsiteX99" fmla="*/ 350041 w 792137"/>
                <a:gd name="connsiteY99" fmla="*/ 607214 h 773887"/>
                <a:gd name="connsiteX100" fmla="*/ 386133 w 792137"/>
                <a:gd name="connsiteY100" fmla="*/ 569895 h 773887"/>
                <a:gd name="connsiteX101" fmla="*/ 386133 w 792137"/>
                <a:gd name="connsiteY101" fmla="*/ 754070 h 773887"/>
                <a:gd name="connsiteX102" fmla="*/ 249135 w 792137"/>
                <a:gd name="connsiteY102" fmla="*/ 754070 h 773887"/>
                <a:gd name="connsiteX103" fmla="*/ 543002 w 792137"/>
                <a:gd name="connsiteY103" fmla="*/ 754070 h 773887"/>
                <a:gd name="connsiteX104" fmla="*/ 406004 w 792137"/>
                <a:gd name="connsiteY104" fmla="*/ 754070 h 773887"/>
                <a:gd name="connsiteX105" fmla="*/ 406004 w 792137"/>
                <a:gd name="connsiteY105" fmla="*/ 569894 h 773887"/>
                <a:gd name="connsiteX106" fmla="*/ 442132 w 792137"/>
                <a:gd name="connsiteY106" fmla="*/ 607213 h 773887"/>
                <a:gd name="connsiteX107" fmla="*/ 442095 w 792137"/>
                <a:gd name="connsiteY107" fmla="*/ 607213 h 773887"/>
                <a:gd name="connsiteX108" fmla="*/ 449239 w 792137"/>
                <a:gd name="connsiteY108" fmla="*/ 610301 h 773887"/>
                <a:gd name="connsiteX109" fmla="*/ 452922 w 792137"/>
                <a:gd name="connsiteY109" fmla="*/ 609594 h 773887"/>
                <a:gd name="connsiteX110" fmla="*/ 459173 w 792137"/>
                <a:gd name="connsiteY110" fmla="*/ 600367 h 773887"/>
                <a:gd name="connsiteX111" fmla="*/ 459173 w 792137"/>
                <a:gd name="connsiteY111" fmla="*/ 525842 h 773887"/>
                <a:gd name="connsiteX112" fmla="*/ 463638 w 792137"/>
                <a:gd name="connsiteY112" fmla="*/ 525842 h 773887"/>
                <a:gd name="connsiteX113" fmla="*/ 519746 w 792137"/>
                <a:gd name="connsiteY113" fmla="*/ 549095 h 773887"/>
                <a:gd name="connsiteX114" fmla="*/ 543000 w 792137"/>
                <a:gd name="connsiteY114" fmla="*/ 605241 h 773887"/>
                <a:gd name="connsiteX115" fmla="*/ 527226 w 792137"/>
                <a:gd name="connsiteY115" fmla="*/ 529118 h 773887"/>
                <a:gd name="connsiteX116" fmla="*/ 584599 w 792137"/>
                <a:gd name="connsiteY116" fmla="*/ 492618 h 773887"/>
                <a:gd name="connsiteX117" fmla="*/ 584599 w 792137"/>
                <a:gd name="connsiteY117" fmla="*/ 556912 h 773887"/>
                <a:gd name="connsiteX118" fmla="*/ 587502 w 792137"/>
                <a:gd name="connsiteY118" fmla="*/ 563944 h 773887"/>
                <a:gd name="connsiteX119" fmla="*/ 594497 w 792137"/>
                <a:gd name="connsiteY119" fmla="*/ 566846 h 773887"/>
                <a:gd name="connsiteX120" fmla="*/ 601641 w 792137"/>
                <a:gd name="connsiteY120" fmla="*/ 563757 h 773887"/>
                <a:gd name="connsiteX121" fmla="*/ 632001 w 792137"/>
                <a:gd name="connsiteY121" fmla="*/ 532318 h 773887"/>
                <a:gd name="connsiteX122" fmla="*/ 632001 w 792137"/>
                <a:gd name="connsiteY122" fmla="*/ 692643 h 773887"/>
                <a:gd name="connsiteX123" fmla="*/ 562536 w 792137"/>
                <a:gd name="connsiteY123" fmla="*/ 692643 h 773887"/>
                <a:gd name="connsiteX124" fmla="*/ 562573 w 792137"/>
                <a:gd name="connsiteY124" fmla="*/ 605242 h 773887"/>
                <a:gd name="connsiteX125" fmla="*/ 527226 w 792137"/>
                <a:gd name="connsiteY125" fmla="*/ 529118 h 773887"/>
                <a:gd name="connsiteX126" fmla="*/ 772305 w 792137"/>
                <a:gd name="connsiteY126" fmla="*/ 692643 h 773887"/>
                <a:gd name="connsiteX127" fmla="*/ 652166 w 792137"/>
                <a:gd name="connsiteY127" fmla="*/ 692643 h 773887"/>
                <a:gd name="connsiteX128" fmla="*/ 652166 w 792137"/>
                <a:gd name="connsiteY128" fmla="*/ 532318 h 773887"/>
                <a:gd name="connsiteX129" fmla="*/ 682527 w 792137"/>
                <a:gd name="connsiteY129" fmla="*/ 563758 h 773887"/>
                <a:gd name="connsiteX130" fmla="*/ 693428 w 792137"/>
                <a:gd name="connsiteY130" fmla="*/ 566028 h 773887"/>
                <a:gd name="connsiteX131" fmla="*/ 699567 w 792137"/>
                <a:gd name="connsiteY131" fmla="*/ 556912 h 773887"/>
                <a:gd name="connsiteX132" fmla="*/ 699567 w 792137"/>
                <a:gd name="connsiteY132" fmla="*/ 492619 h 773887"/>
                <a:gd name="connsiteX133" fmla="*/ 772307 w 792137"/>
                <a:gd name="connsiteY133" fmla="*/ 578046 h 773887"/>
                <a:gd name="connsiteX134" fmla="*/ 376236 w 792137"/>
                <a:gd name="connsiteY134" fmla="*/ 90377 h 773887"/>
                <a:gd name="connsiteX135" fmla="*/ 366302 w 792137"/>
                <a:gd name="connsiteY135" fmla="*/ 110208 h 773887"/>
                <a:gd name="connsiteX136" fmla="*/ 366302 w 792137"/>
                <a:gd name="connsiteY136" fmla="*/ 110245 h 773887"/>
                <a:gd name="connsiteX137" fmla="*/ 364925 w 792137"/>
                <a:gd name="connsiteY137" fmla="*/ 111213 h 773887"/>
                <a:gd name="connsiteX138" fmla="*/ 342713 w 792137"/>
                <a:gd name="connsiteY138" fmla="*/ 114487 h 773887"/>
                <a:gd name="connsiteX139" fmla="*/ 342676 w 792137"/>
                <a:gd name="connsiteY139" fmla="*/ 114487 h 773887"/>
                <a:gd name="connsiteX140" fmla="*/ 325152 w 792137"/>
                <a:gd name="connsiteY140" fmla="*/ 129258 h 773887"/>
                <a:gd name="connsiteX141" fmla="*/ 330584 w 792137"/>
                <a:gd name="connsiteY141" fmla="*/ 151508 h 773887"/>
                <a:gd name="connsiteX142" fmla="*/ 346769 w 792137"/>
                <a:gd name="connsiteY142" fmla="*/ 167171 h 773887"/>
                <a:gd name="connsiteX143" fmla="*/ 346769 w 792137"/>
                <a:gd name="connsiteY143" fmla="*/ 168772 h 773887"/>
                <a:gd name="connsiteX144" fmla="*/ 343010 w 792137"/>
                <a:gd name="connsiteY144" fmla="*/ 190984 h 773887"/>
                <a:gd name="connsiteX145" fmla="*/ 342973 w 792137"/>
                <a:gd name="connsiteY145" fmla="*/ 190984 h 773887"/>
                <a:gd name="connsiteX146" fmla="*/ 351605 w 792137"/>
                <a:gd name="connsiteY146" fmla="*/ 212229 h 773887"/>
                <a:gd name="connsiteX147" fmla="*/ 374450 w 792137"/>
                <a:gd name="connsiteY147" fmla="*/ 213830 h 773887"/>
                <a:gd name="connsiteX148" fmla="*/ 394281 w 792137"/>
                <a:gd name="connsiteY148" fmla="*/ 203895 h 773887"/>
                <a:gd name="connsiteX149" fmla="*/ 396067 w 792137"/>
                <a:gd name="connsiteY149" fmla="*/ 203895 h 773887"/>
                <a:gd name="connsiteX150" fmla="*/ 415898 w 792137"/>
                <a:gd name="connsiteY150" fmla="*/ 213830 h 773887"/>
                <a:gd name="connsiteX151" fmla="*/ 438743 w 792137"/>
                <a:gd name="connsiteY151" fmla="*/ 212229 h 773887"/>
                <a:gd name="connsiteX152" fmla="*/ 447375 w 792137"/>
                <a:gd name="connsiteY152" fmla="*/ 190984 h 773887"/>
                <a:gd name="connsiteX153" fmla="*/ 444472 w 792137"/>
                <a:gd name="connsiteY153" fmla="*/ 168659 h 773887"/>
                <a:gd name="connsiteX154" fmla="*/ 444472 w 792137"/>
                <a:gd name="connsiteY154" fmla="*/ 167096 h 773887"/>
                <a:gd name="connsiteX155" fmla="*/ 460657 w 792137"/>
                <a:gd name="connsiteY155" fmla="*/ 151432 h 773887"/>
                <a:gd name="connsiteX156" fmla="*/ 460657 w 792137"/>
                <a:gd name="connsiteY156" fmla="*/ 151395 h 773887"/>
                <a:gd name="connsiteX157" fmla="*/ 466127 w 792137"/>
                <a:gd name="connsiteY157" fmla="*/ 129183 h 773887"/>
                <a:gd name="connsiteX158" fmla="*/ 448640 w 792137"/>
                <a:gd name="connsiteY158" fmla="*/ 114411 h 773887"/>
                <a:gd name="connsiteX159" fmla="*/ 426316 w 792137"/>
                <a:gd name="connsiteY159" fmla="*/ 111138 h 773887"/>
                <a:gd name="connsiteX160" fmla="*/ 424938 w 792137"/>
                <a:gd name="connsiteY160" fmla="*/ 110133 h 773887"/>
                <a:gd name="connsiteX161" fmla="*/ 415004 w 792137"/>
                <a:gd name="connsiteY161" fmla="*/ 90302 h 773887"/>
                <a:gd name="connsiteX162" fmla="*/ 395581 w 792137"/>
                <a:gd name="connsiteY162" fmla="*/ 78135 h 773887"/>
                <a:gd name="connsiteX163" fmla="*/ 376122 w 792137"/>
                <a:gd name="connsiteY163" fmla="*/ 90302 h 773887"/>
                <a:gd name="connsiteX164" fmla="*/ 384459 w 792137"/>
                <a:gd name="connsiteY164" fmla="*/ 119063 h 773887"/>
                <a:gd name="connsiteX165" fmla="*/ 394394 w 792137"/>
                <a:gd name="connsiteY165" fmla="*/ 99232 h 773887"/>
                <a:gd name="connsiteX166" fmla="*/ 397742 w 792137"/>
                <a:gd name="connsiteY166" fmla="*/ 99232 h 773887"/>
                <a:gd name="connsiteX167" fmla="*/ 407676 w 792137"/>
                <a:gd name="connsiteY167" fmla="*/ 119063 h 773887"/>
                <a:gd name="connsiteX168" fmla="*/ 423935 w 792137"/>
                <a:gd name="connsiteY168" fmla="*/ 130858 h 773887"/>
                <a:gd name="connsiteX169" fmla="*/ 446260 w 792137"/>
                <a:gd name="connsiteY169" fmla="*/ 134133 h 773887"/>
                <a:gd name="connsiteX170" fmla="*/ 447749 w 792137"/>
                <a:gd name="connsiteY170" fmla="*/ 135435 h 773887"/>
                <a:gd name="connsiteX171" fmla="*/ 447265 w 792137"/>
                <a:gd name="connsiteY171" fmla="*/ 137332 h 773887"/>
                <a:gd name="connsiteX172" fmla="*/ 431192 w 792137"/>
                <a:gd name="connsiteY172" fmla="*/ 152996 h 773887"/>
                <a:gd name="connsiteX173" fmla="*/ 424941 w 792137"/>
                <a:gd name="connsiteY173" fmla="*/ 172158 h 773887"/>
                <a:gd name="connsiteX174" fmla="*/ 428699 w 792137"/>
                <a:gd name="connsiteY174" fmla="*/ 194370 h 773887"/>
                <a:gd name="connsiteX175" fmla="*/ 428029 w 792137"/>
                <a:gd name="connsiteY175" fmla="*/ 196156 h 773887"/>
                <a:gd name="connsiteX176" fmla="*/ 426020 w 792137"/>
                <a:gd name="connsiteY176" fmla="*/ 196156 h 773887"/>
                <a:gd name="connsiteX177" fmla="*/ 406189 w 792137"/>
                <a:gd name="connsiteY177" fmla="*/ 186221 h 773887"/>
                <a:gd name="connsiteX178" fmla="*/ 386357 w 792137"/>
                <a:gd name="connsiteY178" fmla="*/ 186221 h 773887"/>
                <a:gd name="connsiteX179" fmla="*/ 366526 w 792137"/>
                <a:gd name="connsiteY179" fmla="*/ 196156 h 773887"/>
                <a:gd name="connsiteX180" fmla="*/ 366489 w 792137"/>
                <a:gd name="connsiteY180" fmla="*/ 196156 h 773887"/>
                <a:gd name="connsiteX181" fmla="*/ 364518 w 792137"/>
                <a:gd name="connsiteY181" fmla="*/ 196156 h 773887"/>
                <a:gd name="connsiteX182" fmla="*/ 363811 w 792137"/>
                <a:gd name="connsiteY182" fmla="*/ 194370 h 773887"/>
                <a:gd name="connsiteX183" fmla="*/ 367568 w 792137"/>
                <a:gd name="connsiteY183" fmla="*/ 172158 h 773887"/>
                <a:gd name="connsiteX184" fmla="*/ 367606 w 792137"/>
                <a:gd name="connsiteY184" fmla="*/ 172158 h 773887"/>
                <a:gd name="connsiteX185" fmla="*/ 361355 w 792137"/>
                <a:gd name="connsiteY185" fmla="*/ 152996 h 773887"/>
                <a:gd name="connsiteX186" fmla="*/ 345282 w 792137"/>
                <a:gd name="connsiteY186" fmla="*/ 137332 h 773887"/>
                <a:gd name="connsiteX187" fmla="*/ 344761 w 792137"/>
                <a:gd name="connsiteY187" fmla="*/ 135435 h 773887"/>
                <a:gd name="connsiteX188" fmla="*/ 346249 w 792137"/>
                <a:gd name="connsiteY188" fmla="*/ 134133 h 773887"/>
                <a:gd name="connsiteX189" fmla="*/ 368573 w 792137"/>
                <a:gd name="connsiteY189" fmla="*/ 130858 h 773887"/>
                <a:gd name="connsiteX190" fmla="*/ 384461 w 792137"/>
                <a:gd name="connsiteY190" fmla="*/ 119063 h 773887"/>
                <a:gd name="connsiteX191" fmla="*/ 396068 w 792137"/>
                <a:gd name="connsiteY191" fmla="*/ 43459 h 773887"/>
                <a:gd name="connsiteX192" fmla="*/ 386134 w 792137"/>
                <a:gd name="connsiteY192" fmla="*/ 33524 h 773887"/>
                <a:gd name="connsiteX193" fmla="*/ 386134 w 792137"/>
                <a:gd name="connsiteY193" fmla="*/ 9935 h 773887"/>
                <a:gd name="connsiteX194" fmla="*/ 396068 w 792137"/>
                <a:gd name="connsiteY194" fmla="*/ 0 h 773887"/>
                <a:gd name="connsiteX195" fmla="*/ 406003 w 792137"/>
                <a:gd name="connsiteY195" fmla="*/ 9935 h 773887"/>
                <a:gd name="connsiteX196" fmla="*/ 406003 w 792137"/>
                <a:gd name="connsiteY196" fmla="*/ 33152 h 773887"/>
                <a:gd name="connsiteX197" fmla="*/ 403212 w 792137"/>
                <a:gd name="connsiteY197" fmla="*/ 40407 h 773887"/>
                <a:gd name="connsiteX198" fmla="*/ 396068 w 792137"/>
                <a:gd name="connsiteY198" fmla="*/ 43458 h 773887"/>
                <a:gd name="connsiteX199" fmla="*/ 396068 w 792137"/>
                <a:gd name="connsiteY199" fmla="*/ 251818 h 773887"/>
                <a:gd name="connsiteX200" fmla="*/ 403101 w 792137"/>
                <a:gd name="connsiteY200" fmla="*/ 254720 h 773887"/>
                <a:gd name="connsiteX201" fmla="*/ 406003 w 792137"/>
                <a:gd name="connsiteY201" fmla="*/ 261753 h 773887"/>
                <a:gd name="connsiteX202" fmla="*/ 406003 w 792137"/>
                <a:gd name="connsiteY202" fmla="*/ 284970 h 773887"/>
                <a:gd name="connsiteX203" fmla="*/ 396068 w 792137"/>
                <a:gd name="connsiteY203" fmla="*/ 294867 h 773887"/>
                <a:gd name="connsiteX204" fmla="*/ 386133 w 792137"/>
                <a:gd name="connsiteY204" fmla="*/ 284970 h 773887"/>
                <a:gd name="connsiteX205" fmla="*/ 386133 w 792137"/>
                <a:gd name="connsiteY205" fmla="*/ 261455 h 773887"/>
                <a:gd name="connsiteX206" fmla="*/ 396068 w 792137"/>
                <a:gd name="connsiteY206" fmla="*/ 251520 h 773887"/>
                <a:gd name="connsiteX207" fmla="*/ 509959 w 792137"/>
                <a:gd name="connsiteY207" fmla="*/ 157647 h 773887"/>
                <a:gd name="connsiteX208" fmla="*/ 500061 w 792137"/>
                <a:gd name="connsiteY208" fmla="*/ 147750 h 773887"/>
                <a:gd name="connsiteX209" fmla="*/ 509959 w 792137"/>
                <a:gd name="connsiteY209" fmla="*/ 137815 h 773887"/>
                <a:gd name="connsiteX210" fmla="*/ 533287 w 792137"/>
                <a:gd name="connsiteY210" fmla="*/ 137815 h 773887"/>
                <a:gd name="connsiteX211" fmla="*/ 543222 w 792137"/>
                <a:gd name="connsiteY211" fmla="*/ 147750 h 773887"/>
                <a:gd name="connsiteX212" fmla="*/ 533287 w 792137"/>
                <a:gd name="connsiteY212" fmla="*/ 157647 h 773887"/>
                <a:gd name="connsiteX213" fmla="*/ 281768 w 792137"/>
                <a:gd name="connsiteY213" fmla="*/ 137816 h 773887"/>
                <a:gd name="connsiteX214" fmla="*/ 291703 w 792137"/>
                <a:gd name="connsiteY214" fmla="*/ 147751 h 773887"/>
                <a:gd name="connsiteX215" fmla="*/ 281768 w 792137"/>
                <a:gd name="connsiteY215" fmla="*/ 157648 h 773887"/>
                <a:gd name="connsiteX216" fmla="*/ 258849 w 792137"/>
                <a:gd name="connsiteY216" fmla="*/ 157648 h 773887"/>
                <a:gd name="connsiteX217" fmla="*/ 248915 w 792137"/>
                <a:gd name="connsiteY217" fmla="*/ 147751 h 773887"/>
                <a:gd name="connsiteX218" fmla="*/ 258849 w 792137"/>
                <a:gd name="connsiteY218" fmla="*/ 137816 h 773887"/>
                <a:gd name="connsiteX219" fmla="*/ 500062 w 792137"/>
                <a:gd name="connsiteY219" fmla="*/ 43757 h 773887"/>
                <a:gd name="connsiteX220" fmla="*/ 500062 w 792137"/>
                <a:gd name="connsiteY220" fmla="*/ 57747 h 773887"/>
                <a:gd name="connsiteX221" fmla="*/ 483691 w 792137"/>
                <a:gd name="connsiteY221" fmla="*/ 74230 h 773887"/>
                <a:gd name="connsiteX222" fmla="*/ 469292 w 792137"/>
                <a:gd name="connsiteY222" fmla="*/ 73933 h 773887"/>
                <a:gd name="connsiteX223" fmla="*/ 469589 w 792137"/>
                <a:gd name="connsiteY223" fmla="*/ 59534 h 773887"/>
                <a:gd name="connsiteX224" fmla="*/ 486072 w 792137"/>
                <a:gd name="connsiteY224" fmla="*/ 43051 h 773887"/>
                <a:gd name="connsiteX225" fmla="*/ 500062 w 792137"/>
                <a:gd name="connsiteY225" fmla="*/ 43460 h 773887"/>
                <a:gd name="connsiteX226" fmla="*/ 291703 w 792137"/>
                <a:gd name="connsiteY226" fmla="*/ 252116 h 773887"/>
                <a:gd name="connsiteX227" fmla="*/ 288763 w 792137"/>
                <a:gd name="connsiteY227" fmla="*/ 245084 h 773887"/>
                <a:gd name="connsiteX228" fmla="*/ 291703 w 792137"/>
                <a:gd name="connsiteY228" fmla="*/ 238015 h 773887"/>
                <a:gd name="connsiteX229" fmla="*/ 308074 w 792137"/>
                <a:gd name="connsiteY229" fmla="*/ 221643 h 773887"/>
                <a:gd name="connsiteX230" fmla="*/ 315107 w 792137"/>
                <a:gd name="connsiteY230" fmla="*/ 218704 h 773887"/>
                <a:gd name="connsiteX231" fmla="*/ 322138 w 792137"/>
                <a:gd name="connsiteY231" fmla="*/ 221643 h 773887"/>
                <a:gd name="connsiteX232" fmla="*/ 322138 w 792137"/>
                <a:gd name="connsiteY232" fmla="*/ 235633 h 773887"/>
                <a:gd name="connsiteX233" fmla="*/ 305655 w 792137"/>
                <a:gd name="connsiteY233" fmla="*/ 252116 h 773887"/>
                <a:gd name="connsiteX234" fmla="*/ 305692 w 792137"/>
                <a:gd name="connsiteY234" fmla="*/ 252116 h 773887"/>
                <a:gd name="connsiteX235" fmla="*/ 291702 w 792137"/>
                <a:gd name="connsiteY235" fmla="*/ 252116 h 773887"/>
                <a:gd name="connsiteX236" fmla="*/ 500062 w 792137"/>
                <a:gd name="connsiteY236" fmla="*/ 238015 h 773887"/>
                <a:gd name="connsiteX237" fmla="*/ 500099 w 792137"/>
                <a:gd name="connsiteY237" fmla="*/ 252079 h 773887"/>
                <a:gd name="connsiteX238" fmla="*/ 486072 w 792137"/>
                <a:gd name="connsiteY238" fmla="*/ 252116 h 773887"/>
                <a:gd name="connsiteX239" fmla="*/ 469589 w 792137"/>
                <a:gd name="connsiteY239" fmla="*/ 235633 h 773887"/>
                <a:gd name="connsiteX240" fmla="*/ 469589 w 792137"/>
                <a:gd name="connsiteY240" fmla="*/ 221643 h 773887"/>
                <a:gd name="connsiteX241" fmla="*/ 476621 w 792137"/>
                <a:gd name="connsiteY241" fmla="*/ 218704 h 773887"/>
                <a:gd name="connsiteX242" fmla="*/ 483691 w 792137"/>
                <a:gd name="connsiteY242" fmla="*/ 221643 h 773887"/>
                <a:gd name="connsiteX243" fmla="*/ 291703 w 792137"/>
                <a:gd name="connsiteY243" fmla="*/ 58040 h 773887"/>
                <a:gd name="connsiteX244" fmla="*/ 292224 w 792137"/>
                <a:gd name="connsiteY244" fmla="*/ 44570 h 773887"/>
                <a:gd name="connsiteX245" fmla="*/ 305693 w 792137"/>
                <a:gd name="connsiteY245" fmla="*/ 44049 h 773887"/>
                <a:gd name="connsiteX246" fmla="*/ 322548 w 792137"/>
                <a:gd name="connsiteY246" fmla="*/ 59527 h 773887"/>
                <a:gd name="connsiteX247" fmla="*/ 322510 w 792137"/>
                <a:gd name="connsiteY247" fmla="*/ 73555 h 773887"/>
                <a:gd name="connsiteX248" fmla="*/ 308446 w 792137"/>
                <a:gd name="connsiteY248" fmla="*/ 73518 h 77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792137" h="773887">
                  <a:moveTo>
                    <a:pt x="696811" y="472183"/>
                  </a:moveTo>
                  <a:cubicBezTo>
                    <a:pt x="725759" y="449003"/>
                    <a:pt x="736883" y="410085"/>
                    <a:pt x="724605" y="375114"/>
                  </a:cubicBezTo>
                  <a:cubicBezTo>
                    <a:pt x="712327" y="340102"/>
                    <a:pt x="679287" y="316699"/>
                    <a:pt x="642229" y="316699"/>
                  </a:cubicBezTo>
                  <a:cubicBezTo>
                    <a:pt x="605172" y="316699"/>
                    <a:pt x="572131" y="340102"/>
                    <a:pt x="559853" y="375114"/>
                  </a:cubicBezTo>
                  <a:cubicBezTo>
                    <a:pt x="547575" y="410088"/>
                    <a:pt x="558700" y="449007"/>
                    <a:pt x="587647" y="472183"/>
                  </a:cubicBezTo>
                  <a:cubicBezTo>
                    <a:pt x="556468" y="475234"/>
                    <a:pt x="528228" y="491940"/>
                    <a:pt x="510554" y="517799"/>
                  </a:cubicBezTo>
                  <a:cubicBezTo>
                    <a:pt x="496155" y="510060"/>
                    <a:pt x="480007" y="506004"/>
                    <a:pt x="463636" y="506004"/>
                  </a:cubicBezTo>
                  <a:lnTo>
                    <a:pt x="454520" y="506004"/>
                  </a:lnTo>
                  <a:cubicBezTo>
                    <a:pt x="487561" y="480927"/>
                    <a:pt x="500880" y="437543"/>
                    <a:pt x="487672" y="398219"/>
                  </a:cubicBezTo>
                  <a:cubicBezTo>
                    <a:pt x="474427" y="358892"/>
                    <a:pt x="437554" y="332400"/>
                    <a:pt x="396068" y="332400"/>
                  </a:cubicBezTo>
                  <a:cubicBezTo>
                    <a:pt x="354582" y="332400"/>
                    <a:pt x="317710" y="358891"/>
                    <a:pt x="304464" y="398219"/>
                  </a:cubicBezTo>
                  <a:cubicBezTo>
                    <a:pt x="291256" y="437547"/>
                    <a:pt x="304576" y="480931"/>
                    <a:pt x="337616" y="506004"/>
                  </a:cubicBezTo>
                  <a:lnTo>
                    <a:pt x="328500" y="506004"/>
                  </a:lnTo>
                  <a:cubicBezTo>
                    <a:pt x="312054" y="506004"/>
                    <a:pt x="295832" y="510097"/>
                    <a:pt x="281359" y="517910"/>
                  </a:cubicBezTo>
                  <a:cubicBezTo>
                    <a:pt x="263685" y="492052"/>
                    <a:pt x="235482" y="475308"/>
                    <a:pt x="204265" y="472257"/>
                  </a:cubicBezTo>
                  <a:cubicBezTo>
                    <a:pt x="233213" y="449114"/>
                    <a:pt x="244374" y="410159"/>
                    <a:pt x="232096" y="375188"/>
                  </a:cubicBezTo>
                  <a:cubicBezTo>
                    <a:pt x="219818" y="340213"/>
                    <a:pt x="186778" y="316810"/>
                    <a:pt x="149720" y="316810"/>
                  </a:cubicBezTo>
                  <a:cubicBezTo>
                    <a:pt x="112625" y="316810"/>
                    <a:pt x="79585" y="340213"/>
                    <a:pt x="67307" y="375188"/>
                  </a:cubicBezTo>
                  <a:cubicBezTo>
                    <a:pt x="55029" y="410163"/>
                    <a:pt x="66192" y="449118"/>
                    <a:pt x="95138" y="472257"/>
                  </a:cubicBezTo>
                  <a:cubicBezTo>
                    <a:pt x="41076" y="478099"/>
                    <a:pt x="74" y="523677"/>
                    <a:pt x="0" y="578032"/>
                  </a:cubicBezTo>
                  <a:lnTo>
                    <a:pt x="0" y="702562"/>
                  </a:lnTo>
                  <a:cubicBezTo>
                    <a:pt x="0" y="705166"/>
                    <a:pt x="1042" y="707697"/>
                    <a:pt x="2902" y="709557"/>
                  </a:cubicBezTo>
                  <a:cubicBezTo>
                    <a:pt x="4763" y="711417"/>
                    <a:pt x="7293" y="712460"/>
                    <a:pt x="9897" y="712460"/>
                  </a:cubicBezTo>
                  <a:lnTo>
                    <a:pt x="229267" y="712460"/>
                  </a:lnTo>
                  <a:lnTo>
                    <a:pt x="229267" y="763954"/>
                  </a:lnTo>
                  <a:cubicBezTo>
                    <a:pt x="229267" y="766595"/>
                    <a:pt x="230309" y="769125"/>
                    <a:pt x="232170" y="770986"/>
                  </a:cubicBezTo>
                  <a:cubicBezTo>
                    <a:pt x="234030" y="772846"/>
                    <a:pt x="236560" y="773887"/>
                    <a:pt x="239202" y="773887"/>
                  </a:cubicBezTo>
                  <a:lnTo>
                    <a:pt x="552936" y="773887"/>
                  </a:lnTo>
                  <a:cubicBezTo>
                    <a:pt x="555578" y="773887"/>
                    <a:pt x="558108" y="772846"/>
                    <a:pt x="559969" y="770986"/>
                  </a:cubicBezTo>
                  <a:cubicBezTo>
                    <a:pt x="561829" y="769125"/>
                    <a:pt x="562870" y="766595"/>
                    <a:pt x="562870" y="763954"/>
                  </a:cubicBezTo>
                  <a:lnTo>
                    <a:pt x="562870" y="712460"/>
                  </a:lnTo>
                  <a:lnTo>
                    <a:pt x="782241" y="712460"/>
                  </a:lnTo>
                  <a:cubicBezTo>
                    <a:pt x="784845" y="712460"/>
                    <a:pt x="787375" y="711417"/>
                    <a:pt x="789235" y="709557"/>
                  </a:cubicBezTo>
                  <a:cubicBezTo>
                    <a:pt x="791096" y="707697"/>
                    <a:pt x="792138" y="705166"/>
                    <a:pt x="792138" y="702562"/>
                  </a:cubicBezTo>
                  <a:lnTo>
                    <a:pt x="792138" y="578032"/>
                  </a:lnTo>
                  <a:cubicBezTo>
                    <a:pt x="792101" y="523561"/>
                    <a:pt x="750987" y="477905"/>
                    <a:pt x="696811" y="472181"/>
                  </a:cubicBezTo>
                  <a:close/>
                  <a:moveTo>
                    <a:pt x="649372" y="500869"/>
                  </a:moveTo>
                  <a:lnTo>
                    <a:pt x="649372" y="500832"/>
                  </a:lnTo>
                  <a:cubicBezTo>
                    <a:pt x="647512" y="498898"/>
                    <a:pt x="644907" y="497818"/>
                    <a:pt x="642228" y="497818"/>
                  </a:cubicBezTo>
                  <a:cubicBezTo>
                    <a:pt x="639549" y="497818"/>
                    <a:pt x="636945" y="498898"/>
                    <a:pt x="635085" y="500832"/>
                  </a:cubicBezTo>
                  <a:lnTo>
                    <a:pt x="604426" y="532309"/>
                  </a:lnTo>
                  <a:lnTo>
                    <a:pt x="604426" y="491419"/>
                  </a:lnTo>
                  <a:lnTo>
                    <a:pt x="679435" y="491419"/>
                  </a:lnTo>
                  <a:lnTo>
                    <a:pt x="679435" y="532309"/>
                  </a:lnTo>
                  <a:close/>
                  <a:moveTo>
                    <a:pt x="574660" y="404095"/>
                  </a:moveTo>
                  <a:cubicBezTo>
                    <a:pt x="574660" y="376822"/>
                    <a:pt x="591106" y="352229"/>
                    <a:pt x="616295" y="341773"/>
                  </a:cubicBezTo>
                  <a:cubicBezTo>
                    <a:pt x="641521" y="331318"/>
                    <a:pt x="670543" y="337122"/>
                    <a:pt x="689853" y="356396"/>
                  </a:cubicBezTo>
                  <a:cubicBezTo>
                    <a:pt x="709126" y="375706"/>
                    <a:pt x="714894" y="404728"/>
                    <a:pt x="704476" y="429918"/>
                  </a:cubicBezTo>
                  <a:cubicBezTo>
                    <a:pt x="694021" y="455144"/>
                    <a:pt x="669427" y="471589"/>
                    <a:pt x="642117" y="471589"/>
                  </a:cubicBezTo>
                  <a:cubicBezTo>
                    <a:pt x="604872" y="471515"/>
                    <a:pt x="574698" y="441340"/>
                    <a:pt x="574661" y="404096"/>
                  </a:cubicBezTo>
                  <a:close/>
                  <a:moveTo>
                    <a:pt x="403210" y="538341"/>
                  </a:moveTo>
                  <a:cubicBezTo>
                    <a:pt x="401350" y="536406"/>
                    <a:pt x="398745" y="535327"/>
                    <a:pt x="396066" y="535327"/>
                  </a:cubicBezTo>
                  <a:cubicBezTo>
                    <a:pt x="393387" y="535327"/>
                    <a:pt x="390783" y="536406"/>
                    <a:pt x="388923" y="538341"/>
                  </a:cubicBezTo>
                  <a:lnTo>
                    <a:pt x="352794" y="575473"/>
                  </a:lnTo>
                  <a:lnTo>
                    <a:pt x="352794" y="525839"/>
                  </a:lnTo>
                  <a:lnTo>
                    <a:pt x="439300" y="525839"/>
                  </a:lnTo>
                  <a:lnTo>
                    <a:pt x="439300" y="575436"/>
                  </a:lnTo>
                  <a:close/>
                  <a:moveTo>
                    <a:pt x="319271" y="429213"/>
                  </a:moveTo>
                  <a:cubicBezTo>
                    <a:pt x="319271" y="398145"/>
                    <a:pt x="337986" y="370165"/>
                    <a:pt x="366673" y="358259"/>
                  </a:cubicBezTo>
                  <a:cubicBezTo>
                    <a:pt x="395360" y="346390"/>
                    <a:pt x="428400" y="352938"/>
                    <a:pt x="450352" y="374928"/>
                  </a:cubicBezTo>
                  <a:cubicBezTo>
                    <a:pt x="472342" y="396880"/>
                    <a:pt x="478890" y="429919"/>
                    <a:pt x="467021" y="458607"/>
                  </a:cubicBezTo>
                  <a:cubicBezTo>
                    <a:pt x="455115" y="487293"/>
                    <a:pt x="427135" y="506009"/>
                    <a:pt x="396067" y="506009"/>
                  </a:cubicBezTo>
                  <a:cubicBezTo>
                    <a:pt x="353726" y="505972"/>
                    <a:pt x="319383" y="471667"/>
                    <a:pt x="319272" y="429325"/>
                  </a:cubicBezTo>
                  <a:close/>
                  <a:moveTo>
                    <a:pt x="157051" y="500836"/>
                  </a:moveTo>
                  <a:cubicBezTo>
                    <a:pt x="155190" y="498901"/>
                    <a:pt x="152586" y="497822"/>
                    <a:pt x="149907" y="497822"/>
                  </a:cubicBezTo>
                  <a:cubicBezTo>
                    <a:pt x="147229" y="497822"/>
                    <a:pt x="144623" y="498901"/>
                    <a:pt x="142763" y="500836"/>
                  </a:cubicBezTo>
                  <a:lnTo>
                    <a:pt x="112402" y="532276"/>
                  </a:lnTo>
                  <a:lnTo>
                    <a:pt x="112402" y="491422"/>
                  </a:lnTo>
                  <a:lnTo>
                    <a:pt x="187709" y="491422"/>
                  </a:lnTo>
                  <a:lnTo>
                    <a:pt x="187709" y="532313"/>
                  </a:lnTo>
                  <a:close/>
                  <a:moveTo>
                    <a:pt x="82451" y="404100"/>
                  </a:moveTo>
                  <a:cubicBezTo>
                    <a:pt x="82451" y="376827"/>
                    <a:pt x="98860" y="352234"/>
                    <a:pt x="124086" y="341778"/>
                  </a:cubicBezTo>
                  <a:cubicBezTo>
                    <a:pt x="149312" y="331322"/>
                    <a:pt x="178333" y="337127"/>
                    <a:pt x="197607" y="356401"/>
                  </a:cubicBezTo>
                  <a:cubicBezTo>
                    <a:pt x="216917" y="375711"/>
                    <a:pt x="222685" y="404732"/>
                    <a:pt x="212230" y="429922"/>
                  </a:cubicBezTo>
                  <a:cubicBezTo>
                    <a:pt x="201812" y="455148"/>
                    <a:pt x="177181" y="471594"/>
                    <a:pt x="149908" y="471594"/>
                  </a:cubicBezTo>
                  <a:cubicBezTo>
                    <a:pt x="112663" y="471520"/>
                    <a:pt x="82489" y="441345"/>
                    <a:pt x="82452" y="404101"/>
                  </a:cubicBezTo>
                  <a:close/>
                  <a:moveTo>
                    <a:pt x="19832" y="578046"/>
                  </a:moveTo>
                  <a:cubicBezTo>
                    <a:pt x="19906" y="535593"/>
                    <a:pt x="50676" y="499464"/>
                    <a:pt x="92571" y="492618"/>
                  </a:cubicBezTo>
                  <a:lnTo>
                    <a:pt x="92571" y="556912"/>
                  </a:lnTo>
                  <a:cubicBezTo>
                    <a:pt x="92571" y="560930"/>
                    <a:pt x="94990" y="564502"/>
                    <a:pt x="98710" y="566027"/>
                  </a:cubicBezTo>
                  <a:cubicBezTo>
                    <a:pt x="102469" y="567590"/>
                    <a:pt x="106784" y="566697"/>
                    <a:pt x="109611" y="563757"/>
                  </a:cubicBezTo>
                  <a:lnTo>
                    <a:pt x="139972" y="532318"/>
                  </a:lnTo>
                  <a:lnTo>
                    <a:pt x="139972" y="692643"/>
                  </a:lnTo>
                  <a:lnTo>
                    <a:pt x="19834" y="692643"/>
                  </a:lnTo>
                  <a:close/>
                  <a:moveTo>
                    <a:pt x="159840" y="692641"/>
                  </a:moveTo>
                  <a:lnTo>
                    <a:pt x="159840" y="532316"/>
                  </a:lnTo>
                  <a:lnTo>
                    <a:pt x="190201" y="563756"/>
                  </a:lnTo>
                  <a:cubicBezTo>
                    <a:pt x="192061" y="565728"/>
                    <a:pt x="194628" y="566807"/>
                    <a:pt x="197344" y="566844"/>
                  </a:cubicBezTo>
                  <a:cubicBezTo>
                    <a:pt x="199948" y="566844"/>
                    <a:pt x="202479" y="565802"/>
                    <a:pt x="204339" y="563942"/>
                  </a:cubicBezTo>
                  <a:cubicBezTo>
                    <a:pt x="206200" y="562082"/>
                    <a:pt x="207242" y="559552"/>
                    <a:pt x="207242" y="556911"/>
                  </a:cubicBezTo>
                  <a:lnTo>
                    <a:pt x="207242" y="492616"/>
                  </a:lnTo>
                  <a:cubicBezTo>
                    <a:pt x="230682" y="496263"/>
                    <a:pt x="251592" y="509507"/>
                    <a:pt x="264913" y="529116"/>
                  </a:cubicBezTo>
                  <a:cubicBezTo>
                    <a:pt x="242328" y="547981"/>
                    <a:pt x="229305" y="575848"/>
                    <a:pt x="229268" y="605241"/>
                  </a:cubicBezTo>
                  <a:lnTo>
                    <a:pt x="229268" y="692642"/>
                  </a:lnTo>
                  <a:close/>
                  <a:moveTo>
                    <a:pt x="249136" y="605241"/>
                  </a:moveTo>
                  <a:cubicBezTo>
                    <a:pt x="249136" y="561374"/>
                    <a:pt x="284670" y="525842"/>
                    <a:pt x="328499" y="525842"/>
                  </a:cubicBezTo>
                  <a:lnTo>
                    <a:pt x="332963" y="525842"/>
                  </a:lnTo>
                  <a:lnTo>
                    <a:pt x="332963" y="600367"/>
                  </a:lnTo>
                  <a:cubicBezTo>
                    <a:pt x="332963" y="604423"/>
                    <a:pt x="335420" y="608107"/>
                    <a:pt x="339214" y="609595"/>
                  </a:cubicBezTo>
                  <a:cubicBezTo>
                    <a:pt x="342972" y="611083"/>
                    <a:pt x="347251" y="610115"/>
                    <a:pt x="350041" y="607214"/>
                  </a:cubicBezTo>
                  <a:lnTo>
                    <a:pt x="386133" y="569895"/>
                  </a:lnTo>
                  <a:lnTo>
                    <a:pt x="386133" y="754070"/>
                  </a:lnTo>
                  <a:lnTo>
                    <a:pt x="249135" y="754070"/>
                  </a:lnTo>
                  <a:close/>
                  <a:moveTo>
                    <a:pt x="543002" y="754070"/>
                  </a:moveTo>
                  <a:lnTo>
                    <a:pt x="406004" y="754070"/>
                  </a:lnTo>
                  <a:lnTo>
                    <a:pt x="406004" y="569894"/>
                  </a:lnTo>
                  <a:lnTo>
                    <a:pt x="442132" y="607213"/>
                  </a:lnTo>
                  <a:lnTo>
                    <a:pt x="442095" y="607213"/>
                  </a:lnTo>
                  <a:cubicBezTo>
                    <a:pt x="443955" y="609185"/>
                    <a:pt x="446559" y="610264"/>
                    <a:pt x="449239" y="610301"/>
                  </a:cubicBezTo>
                  <a:cubicBezTo>
                    <a:pt x="450504" y="610301"/>
                    <a:pt x="451768" y="610041"/>
                    <a:pt x="452922" y="609594"/>
                  </a:cubicBezTo>
                  <a:cubicBezTo>
                    <a:pt x="456718" y="608107"/>
                    <a:pt x="459173" y="604422"/>
                    <a:pt x="459173" y="600367"/>
                  </a:cubicBezTo>
                  <a:lnTo>
                    <a:pt x="459173" y="525842"/>
                  </a:lnTo>
                  <a:lnTo>
                    <a:pt x="463638" y="525842"/>
                  </a:lnTo>
                  <a:cubicBezTo>
                    <a:pt x="484696" y="525842"/>
                    <a:pt x="504863" y="534213"/>
                    <a:pt x="519746" y="549095"/>
                  </a:cubicBezTo>
                  <a:cubicBezTo>
                    <a:pt x="534665" y="563978"/>
                    <a:pt x="543000" y="584183"/>
                    <a:pt x="543000" y="605241"/>
                  </a:cubicBezTo>
                  <a:close/>
                  <a:moveTo>
                    <a:pt x="527226" y="529118"/>
                  </a:moveTo>
                  <a:cubicBezTo>
                    <a:pt x="540509" y="509584"/>
                    <a:pt x="561234" y="496338"/>
                    <a:pt x="584599" y="492618"/>
                  </a:cubicBezTo>
                  <a:lnTo>
                    <a:pt x="584599" y="556912"/>
                  </a:lnTo>
                  <a:cubicBezTo>
                    <a:pt x="584599" y="559553"/>
                    <a:pt x="585641" y="562084"/>
                    <a:pt x="587502" y="563944"/>
                  </a:cubicBezTo>
                  <a:cubicBezTo>
                    <a:pt x="589362" y="565804"/>
                    <a:pt x="591892" y="566846"/>
                    <a:pt x="594497" y="566846"/>
                  </a:cubicBezTo>
                  <a:cubicBezTo>
                    <a:pt x="597212" y="566809"/>
                    <a:pt x="599780" y="565730"/>
                    <a:pt x="601641" y="563757"/>
                  </a:cubicBezTo>
                  <a:lnTo>
                    <a:pt x="632001" y="532318"/>
                  </a:lnTo>
                  <a:lnTo>
                    <a:pt x="632001" y="692643"/>
                  </a:lnTo>
                  <a:lnTo>
                    <a:pt x="562536" y="692643"/>
                  </a:lnTo>
                  <a:lnTo>
                    <a:pt x="562573" y="605242"/>
                  </a:lnTo>
                  <a:cubicBezTo>
                    <a:pt x="562610" y="575886"/>
                    <a:pt x="549699" y="548019"/>
                    <a:pt x="527226" y="529118"/>
                  </a:cubicBezTo>
                  <a:close/>
                  <a:moveTo>
                    <a:pt x="772305" y="692643"/>
                  </a:moveTo>
                  <a:lnTo>
                    <a:pt x="652166" y="692643"/>
                  </a:lnTo>
                  <a:lnTo>
                    <a:pt x="652166" y="532318"/>
                  </a:lnTo>
                  <a:lnTo>
                    <a:pt x="682527" y="563758"/>
                  </a:lnTo>
                  <a:cubicBezTo>
                    <a:pt x="685355" y="566698"/>
                    <a:pt x="689671" y="567590"/>
                    <a:pt x="693428" y="566028"/>
                  </a:cubicBezTo>
                  <a:cubicBezTo>
                    <a:pt x="697149" y="564502"/>
                    <a:pt x="699567" y="560930"/>
                    <a:pt x="699567" y="556912"/>
                  </a:cubicBezTo>
                  <a:lnTo>
                    <a:pt x="699567" y="492619"/>
                  </a:lnTo>
                  <a:cubicBezTo>
                    <a:pt x="741462" y="499464"/>
                    <a:pt x="772232" y="535592"/>
                    <a:pt x="772307" y="578046"/>
                  </a:cubicBezTo>
                  <a:close/>
                  <a:moveTo>
                    <a:pt x="376236" y="90377"/>
                  </a:moveTo>
                  <a:lnTo>
                    <a:pt x="366302" y="110208"/>
                  </a:lnTo>
                  <a:lnTo>
                    <a:pt x="366302" y="110245"/>
                  </a:lnTo>
                  <a:cubicBezTo>
                    <a:pt x="366079" y="110803"/>
                    <a:pt x="365521" y="111176"/>
                    <a:pt x="364925" y="111213"/>
                  </a:cubicBezTo>
                  <a:lnTo>
                    <a:pt x="342713" y="114487"/>
                  </a:lnTo>
                  <a:lnTo>
                    <a:pt x="342676" y="114487"/>
                  </a:lnTo>
                  <a:cubicBezTo>
                    <a:pt x="334527" y="115677"/>
                    <a:pt x="327719" y="121408"/>
                    <a:pt x="325152" y="129258"/>
                  </a:cubicBezTo>
                  <a:cubicBezTo>
                    <a:pt x="322584" y="137109"/>
                    <a:pt x="324705" y="145741"/>
                    <a:pt x="330584" y="151508"/>
                  </a:cubicBezTo>
                  <a:lnTo>
                    <a:pt x="346769" y="167171"/>
                  </a:lnTo>
                  <a:cubicBezTo>
                    <a:pt x="346992" y="167692"/>
                    <a:pt x="346992" y="168288"/>
                    <a:pt x="346769" y="168772"/>
                  </a:cubicBezTo>
                  <a:lnTo>
                    <a:pt x="343010" y="190984"/>
                  </a:lnTo>
                  <a:lnTo>
                    <a:pt x="342973" y="190984"/>
                  </a:lnTo>
                  <a:cubicBezTo>
                    <a:pt x="341559" y="199133"/>
                    <a:pt x="344908" y="207355"/>
                    <a:pt x="351605" y="212229"/>
                  </a:cubicBezTo>
                  <a:cubicBezTo>
                    <a:pt x="358265" y="217066"/>
                    <a:pt x="367158" y="217699"/>
                    <a:pt x="374450" y="213830"/>
                  </a:cubicBezTo>
                  <a:lnTo>
                    <a:pt x="394281" y="203895"/>
                  </a:lnTo>
                  <a:cubicBezTo>
                    <a:pt x="394839" y="203597"/>
                    <a:pt x="395509" y="203597"/>
                    <a:pt x="396067" y="203895"/>
                  </a:cubicBezTo>
                  <a:lnTo>
                    <a:pt x="415898" y="213830"/>
                  </a:lnTo>
                  <a:cubicBezTo>
                    <a:pt x="423191" y="217699"/>
                    <a:pt x="432083" y="217066"/>
                    <a:pt x="438743" y="212229"/>
                  </a:cubicBezTo>
                  <a:cubicBezTo>
                    <a:pt x="445440" y="207355"/>
                    <a:pt x="448789" y="199133"/>
                    <a:pt x="447375" y="190984"/>
                  </a:cubicBezTo>
                  <a:lnTo>
                    <a:pt x="444472" y="168659"/>
                  </a:lnTo>
                  <a:cubicBezTo>
                    <a:pt x="444249" y="168175"/>
                    <a:pt x="444249" y="167580"/>
                    <a:pt x="444472" y="167096"/>
                  </a:cubicBezTo>
                  <a:lnTo>
                    <a:pt x="460657" y="151432"/>
                  </a:lnTo>
                  <a:lnTo>
                    <a:pt x="460657" y="151395"/>
                  </a:lnTo>
                  <a:cubicBezTo>
                    <a:pt x="466536" y="145629"/>
                    <a:pt x="468657" y="137033"/>
                    <a:pt x="466127" y="129183"/>
                  </a:cubicBezTo>
                  <a:cubicBezTo>
                    <a:pt x="463559" y="121332"/>
                    <a:pt x="456825" y="115602"/>
                    <a:pt x="448640" y="114411"/>
                  </a:cubicBezTo>
                  <a:lnTo>
                    <a:pt x="426316" y="111138"/>
                  </a:lnTo>
                  <a:cubicBezTo>
                    <a:pt x="425720" y="111101"/>
                    <a:pt x="425162" y="110691"/>
                    <a:pt x="424938" y="110133"/>
                  </a:cubicBezTo>
                  <a:lnTo>
                    <a:pt x="415004" y="90302"/>
                  </a:lnTo>
                  <a:cubicBezTo>
                    <a:pt x="411395" y="82861"/>
                    <a:pt x="403842" y="78135"/>
                    <a:pt x="395581" y="78135"/>
                  </a:cubicBezTo>
                  <a:cubicBezTo>
                    <a:pt x="387284" y="78135"/>
                    <a:pt x="379731" y="82861"/>
                    <a:pt x="376122" y="90302"/>
                  </a:cubicBezTo>
                  <a:close/>
                  <a:moveTo>
                    <a:pt x="384459" y="119063"/>
                  </a:moveTo>
                  <a:lnTo>
                    <a:pt x="394394" y="99232"/>
                  </a:lnTo>
                  <a:cubicBezTo>
                    <a:pt x="395063" y="97819"/>
                    <a:pt x="397072" y="97819"/>
                    <a:pt x="397742" y="99232"/>
                  </a:cubicBezTo>
                  <a:lnTo>
                    <a:pt x="407676" y="119063"/>
                  </a:lnTo>
                  <a:cubicBezTo>
                    <a:pt x="410840" y="125426"/>
                    <a:pt x="416904" y="129853"/>
                    <a:pt x="423935" y="130858"/>
                  </a:cubicBezTo>
                  <a:lnTo>
                    <a:pt x="446260" y="134133"/>
                  </a:lnTo>
                  <a:cubicBezTo>
                    <a:pt x="447005" y="134207"/>
                    <a:pt x="447600" y="134728"/>
                    <a:pt x="447749" y="135435"/>
                  </a:cubicBezTo>
                  <a:cubicBezTo>
                    <a:pt x="447972" y="136105"/>
                    <a:pt x="447786" y="136849"/>
                    <a:pt x="447265" y="137332"/>
                  </a:cubicBezTo>
                  <a:lnTo>
                    <a:pt x="431192" y="152996"/>
                  </a:lnTo>
                  <a:cubicBezTo>
                    <a:pt x="426057" y="157945"/>
                    <a:pt x="423713" y="165125"/>
                    <a:pt x="424941" y="172158"/>
                  </a:cubicBezTo>
                  <a:lnTo>
                    <a:pt x="428699" y="194370"/>
                  </a:lnTo>
                  <a:cubicBezTo>
                    <a:pt x="428885" y="195040"/>
                    <a:pt x="428587" y="195746"/>
                    <a:pt x="428029" y="196156"/>
                  </a:cubicBezTo>
                  <a:cubicBezTo>
                    <a:pt x="427434" y="196566"/>
                    <a:pt x="426615" y="196566"/>
                    <a:pt x="426020" y="196156"/>
                  </a:cubicBezTo>
                  <a:lnTo>
                    <a:pt x="406189" y="186221"/>
                  </a:lnTo>
                  <a:cubicBezTo>
                    <a:pt x="399938" y="183059"/>
                    <a:pt x="392571" y="183059"/>
                    <a:pt x="386357" y="186221"/>
                  </a:cubicBezTo>
                  <a:lnTo>
                    <a:pt x="366526" y="196156"/>
                  </a:lnTo>
                  <a:lnTo>
                    <a:pt x="366489" y="196156"/>
                  </a:lnTo>
                  <a:cubicBezTo>
                    <a:pt x="365894" y="196566"/>
                    <a:pt x="365113" y="196566"/>
                    <a:pt x="364518" y="196156"/>
                  </a:cubicBezTo>
                  <a:cubicBezTo>
                    <a:pt x="363922" y="195746"/>
                    <a:pt x="363662" y="195040"/>
                    <a:pt x="363811" y="194370"/>
                  </a:cubicBezTo>
                  <a:lnTo>
                    <a:pt x="367568" y="172158"/>
                  </a:lnTo>
                  <a:lnTo>
                    <a:pt x="367606" y="172158"/>
                  </a:lnTo>
                  <a:cubicBezTo>
                    <a:pt x="368796" y="165125"/>
                    <a:pt x="366452" y="157945"/>
                    <a:pt x="361355" y="152996"/>
                  </a:cubicBezTo>
                  <a:lnTo>
                    <a:pt x="345282" y="137332"/>
                  </a:lnTo>
                  <a:cubicBezTo>
                    <a:pt x="344761" y="136849"/>
                    <a:pt x="344537" y="136105"/>
                    <a:pt x="344761" y="135435"/>
                  </a:cubicBezTo>
                  <a:cubicBezTo>
                    <a:pt x="344947" y="134728"/>
                    <a:pt x="345542" y="134207"/>
                    <a:pt x="346249" y="134133"/>
                  </a:cubicBezTo>
                  <a:lnTo>
                    <a:pt x="368573" y="130858"/>
                  </a:lnTo>
                  <a:cubicBezTo>
                    <a:pt x="375457" y="129742"/>
                    <a:pt x="381373" y="125315"/>
                    <a:pt x="384461" y="119063"/>
                  </a:cubicBezTo>
                  <a:close/>
                  <a:moveTo>
                    <a:pt x="396068" y="43459"/>
                  </a:moveTo>
                  <a:cubicBezTo>
                    <a:pt x="390599" y="43459"/>
                    <a:pt x="386134" y="39032"/>
                    <a:pt x="386134" y="33524"/>
                  </a:cubicBezTo>
                  <a:lnTo>
                    <a:pt x="386134" y="9935"/>
                  </a:lnTo>
                  <a:cubicBezTo>
                    <a:pt x="386134" y="4428"/>
                    <a:pt x="390598" y="0"/>
                    <a:pt x="396068" y="0"/>
                  </a:cubicBezTo>
                  <a:cubicBezTo>
                    <a:pt x="401537" y="0"/>
                    <a:pt x="406003" y="4428"/>
                    <a:pt x="406003" y="9935"/>
                  </a:cubicBezTo>
                  <a:lnTo>
                    <a:pt x="406003" y="33152"/>
                  </a:lnTo>
                  <a:cubicBezTo>
                    <a:pt x="406114" y="35830"/>
                    <a:pt x="405109" y="38472"/>
                    <a:pt x="403212" y="40407"/>
                  </a:cubicBezTo>
                  <a:cubicBezTo>
                    <a:pt x="401352" y="42379"/>
                    <a:pt x="398785" y="43458"/>
                    <a:pt x="396068" y="43458"/>
                  </a:cubicBezTo>
                  <a:close/>
                  <a:moveTo>
                    <a:pt x="396068" y="251818"/>
                  </a:moveTo>
                  <a:cubicBezTo>
                    <a:pt x="398709" y="251818"/>
                    <a:pt x="401240" y="252860"/>
                    <a:pt x="403101" y="254720"/>
                  </a:cubicBezTo>
                  <a:cubicBezTo>
                    <a:pt x="404961" y="256581"/>
                    <a:pt x="406003" y="259110"/>
                    <a:pt x="406003" y="261753"/>
                  </a:cubicBezTo>
                  <a:lnTo>
                    <a:pt x="406003" y="284970"/>
                  </a:lnTo>
                  <a:cubicBezTo>
                    <a:pt x="406003" y="290439"/>
                    <a:pt x="401537" y="294867"/>
                    <a:pt x="396068" y="294867"/>
                  </a:cubicBezTo>
                  <a:cubicBezTo>
                    <a:pt x="390598" y="294867"/>
                    <a:pt x="386133" y="290439"/>
                    <a:pt x="386133" y="284970"/>
                  </a:cubicBezTo>
                  <a:lnTo>
                    <a:pt x="386133" y="261455"/>
                  </a:lnTo>
                  <a:cubicBezTo>
                    <a:pt x="386133" y="255948"/>
                    <a:pt x="390598" y="251520"/>
                    <a:pt x="396068" y="251520"/>
                  </a:cubicBezTo>
                  <a:close/>
                  <a:moveTo>
                    <a:pt x="509959" y="157647"/>
                  </a:moveTo>
                  <a:cubicBezTo>
                    <a:pt x="504489" y="157647"/>
                    <a:pt x="500061" y="153220"/>
                    <a:pt x="500061" y="147750"/>
                  </a:cubicBezTo>
                  <a:cubicBezTo>
                    <a:pt x="500061" y="142243"/>
                    <a:pt x="504488" y="137815"/>
                    <a:pt x="509959" y="137815"/>
                  </a:cubicBezTo>
                  <a:lnTo>
                    <a:pt x="533287" y="137815"/>
                  </a:lnTo>
                  <a:cubicBezTo>
                    <a:pt x="538757" y="137815"/>
                    <a:pt x="543222" y="142243"/>
                    <a:pt x="543222" y="147750"/>
                  </a:cubicBezTo>
                  <a:cubicBezTo>
                    <a:pt x="543222" y="153219"/>
                    <a:pt x="538757" y="157647"/>
                    <a:pt x="533287" y="157647"/>
                  </a:cubicBezTo>
                  <a:close/>
                  <a:moveTo>
                    <a:pt x="281768" y="137816"/>
                  </a:moveTo>
                  <a:cubicBezTo>
                    <a:pt x="287237" y="137816"/>
                    <a:pt x="291703" y="142243"/>
                    <a:pt x="291703" y="147751"/>
                  </a:cubicBezTo>
                  <a:cubicBezTo>
                    <a:pt x="291703" y="153220"/>
                    <a:pt x="287237" y="157648"/>
                    <a:pt x="281768" y="157648"/>
                  </a:cubicBezTo>
                  <a:lnTo>
                    <a:pt x="258849" y="157648"/>
                  </a:lnTo>
                  <a:cubicBezTo>
                    <a:pt x="253380" y="157648"/>
                    <a:pt x="248915" y="153221"/>
                    <a:pt x="248915" y="147751"/>
                  </a:cubicBezTo>
                  <a:cubicBezTo>
                    <a:pt x="248915" y="142244"/>
                    <a:pt x="253379" y="137816"/>
                    <a:pt x="258849" y="137816"/>
                  </a:cubicBezTo>
                  <a:close/>
                  <a:moveTo>
                    <a:pt x="500062" y="43757"/>
                  </a:moveTo>
                  <a:cubicBezTo>
                    <a:pt x="503894" y="47627"/>
                    <a:pt x="503894" y="53877"/>
                    <a:pt x="500062" y="57747"/>
                  </a:cubicBezTo>
                  <a:lnTo>
                    <a:pt x="483691" y="74230"/>
                  </a:lnTo>
                  <a:cubicBezTo>
                    <a:pt x="479635" y="78100"/>
                    <a:pt x="473198" y="77988"/>
                    <a:pt x="469292" y="73933"/>
                  </a:cubicBezTo>
                  <a:cubicBezTo>
                    <a:pt x="465385" y="69877"/>
                    <a:pt x="465534" y="63440"/>
                    <a:pt x="469589" y="59534"/>
                  </a:cubicBezTo>
                  <a:lnTo>
                    <a:pt x="486072" y="43051"/>
                  </a:lnTo>
                  <a:cubicBezTo>
                    <a:pt x="490053" y="39330"/>
                    <a:pt x="496304" y="39516"/>
                    <a:pt x="500062" y="43460"/>
                  </a:cubicBezTo>
                  <a:close/>
                  <a:moveTo>
                    <a:pt x="291703" y="252116"/>
                  </a:moveTo>
                  <a:cubicBezTo>
                    <a:pt x="289805" y="250256"/>
                    <a:pt x="288763" y="247726"/>
                    <a:pt x="288763" y="245084"/>
                  </a:cubicBezTo>
                  <a:cubicBezTo>
                    <a:pt x="288763" y="242443"/>
                    <a:pt x="289805" y="239875"/>
                    <a:pt x="291703" y="238015"/>
                  </a:cubicBezTo>
                  <a:lnTo>
                    <a:pt x="308074" y="221643"/>
                  </a:lnTo>
                  <a:cubicBezTo>
                    <a:pt x="309935" y="219783"/>
                    <a:pt x="312464" y="218704"/>
                    <a:pt x="315107" y="218704"/>
                  </a:cubicBezTo>
                  <a:cubicBezTo>
                    <a:pt x="317748" y="218704"/>
                    <a:pt x="320278" y="219783"/>
                    <a:pt x="322138" y="221643"/>
                  </a:cubicBezTo>
                  <a:cubicBezTo>
                    <a:pt x="326008" y="225513"/>
                    <a:pt x="326008" y="231763"/>
                    <a:pt x="322138" y="235633"/>
                  </a:cubicBezTo>
                  <a:lnTo>
                    <a:pt x="305655" y="252116"/>
                  </a:lnTo>
                  <a:lnTo>
                    <a:pt x="305692" y="252116"/>
                  </a:lnTo>
                  <a:cubicBezTo>
                    <a:pt x="301823" y="255949"/>
                    <a:pt x="295572" y="255949"/>
                    <a:pt x="291702" y="252116"/>
                  </a:cubicBezTo>
                  <a:close/>
                  <a:moveTo>
                    <a:pt x="500062" y="238015"/>
                  </a:moveTo>
                  <a:cubicBezTo>
                    <a:pt x="503931" y="241884"/>
                    <a:pt x="503968" y="248172"/>
                    <a:pt x="500099" y="252079"/>
                  </a:cubicBezTo>
                  <a:cubicBezTo>
                    <a:pt x="496229" y="255948"/>
                    <a:pt x="489942" y="255986"/>
                    <a:pt x="486072" y="252116"/>
                  </a:cubicBezTo>
                  <a:lnTo>
                    <a:pt x="469589" y="235633"/>
                  </a:lnTo>
                  <a:cubicBezTo>
                    <a:pt x="465756" y="231764"/>
                    <a:pt x="465756" y="225513"/>
                    <a:pt x="469589" y="221643"/>
                  </a:cubicBezTo>
                  <a:cubicBezTo>
                    <a:pt x="471449" y="219783"/>
                    <a:pt x="473979" y="218704"/>
                    <a:pt x="476621" y="218704"/>
                  </a:cubicBezTo>
                  <a:cubicBezTo>
                    <a:pt x="479262" y="218704"/>
                    <a:pt x="481829" y="219783"/>
                    <a:pt x="483691" y="221643"/>
                  </a:cubicBezTo>
                  <a:close/>
                  <a:moveTo>
                    <a:pt x="291703" y="58040"/>
                  </a:moveTo>
                  <a:cubicBezTo>
                    <a:pt x="288317" y="54095"/>
                    <a:pt x="288540" y="48217"/>
                    <a:pt x="292224" y="44570"/>
                  </a:cubicBezTo>
                  <a:cubicBezTo>
                    <a:pt x="295870" y="40887"/>
                    <a:pt x="301749" y="40663"/>
                    <a:pt x="305693" y="44049"/>
                  </a:cubicBezTo>
                  <a:lnTo>
                    <a:pt x="322548" y="59527"/>
                  </a:lnTo>
                  <a:cubicBezTo>
                    <a:pt x="326417" y="63435"/>
                    <a:pt x="326379" y="69722"/>
                    <a:pt x="322510" y="73555"/>
                  </a:cubicBezTo>
                  <a:cubicBezTo>
                    <a:pt x="318603" y="77425"/>
                    <a:pt x="312316" y="77425"/>
                    <a:pt x="308446" y="73518"/>
                  </a:cubicBezTo>
                  <a:close/>
                </a:path>
              </a:pathLst>
            </a:custGeom>
            <a:solidFill>
              <a:schemeClr val="accent2"/>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1ADEEC7-6CCF-F5AF-A86E-B1DCF2DCF755}"/>
                </a:ext>
              </a:extLst>
            </p:cNvPr>
            <p:cNvSpPr/>
            <p:nvPr/>
          </p:nvSpPr>
          <p:spPr>
            <a:xfrm>
              <a:off x="2089605" y="2983482"/>
              <a:ext cx="446938" cy="416726"/>
            </a:xfrm>
            <a:custGeom>
              <a:avLst/>
              <a:gdLst>
                <a:gd name="connsiteX0" fmla="*/ 495671 w 902312"/>
                <a:gd name="connsiteY0" fmla="*/ 665114 h 841317"/>
                <a:gd name="connsiteX1" fmla="*/ 76275 w 902312"/>
                <a:gd name="connsiteY1" fmla="*/ 665114 h 841317"/>
                <a:gd name="connsiteX2" fmla="*/ 50863 w 902312"/>
                <a:gd name="connsiteY2" fmla="*/ 639664 h 841317"/>
                <a:gd name="connsiteX3" fmla="*/ 50863 w 902312"/>
                <a:gd name="connsiteY3" fmla="*/ 624297 h 841317"/>
                <a:gd name="connsiteX4" fmla="*/ 25413 w 902312"/>
                <a:gd name="connsiteY4" fmla="*/ 624297 h 841317"/>
                <a:gd name="connsiteX5" fmla="*/ 0 w 902312"/>
                <a:gd name="connsiteY5" fmla="*/ 598884 h 841317"/>
                <a:gd name="connsiteX6" fmla="*/ 0 w 902312"/>
                <a:gd name="connsiteY6" fmla="*/ 25413 h 841317"/>
                <a:gd name="connsiteX7" fmla="*/ 25413 w 902312"/>
                <a:gd name="connsiteY7" fmla="*/ 0 h 841317"/>
                <a:gd name="connsiteX8" fmla="*/ 758209 w 902312"/>
                <a:gd name="connsiteY8" fmla="*/ 0 h 841317"/>
                <a:gd name="connsiteX9" fmla="*/ 783622 w 902312"/>
                <a:gd name="connsiteY9" fmla="*/ 25413 h 841317"/>
                <a:gd name="connsiteX10" fmla="*/ 783622 w 902312"/>
                <a:gd name="connsiteY10" fmla="*/ 40779 h 841317"/>
                <a:gd name="connsiteX11" fmla="*/ 809109 w 902312"/>
                <a:gd name="connsiteY11" fmla="*/ 40779 h 841317"/>
                <a:gd name="connsiteX12" fmla="*/ 834521 w 902312"/>
                <a:gd name="connsiteY12" fmla="*/ 66192 h 841317"/>
                <a:gd name="connsiteX13" fmla="*/ 834521 w 902312"/>
                <a:gd name="connsiteY13" fmla="*/ 639702 h 841317"/>
                <a:gd name="connsiteX14" fmla="*/ 809109 w 902312"/>
                <a:gd name="connsiteY14" fmla="*/ 665115 h 841317"/>
                <a:gd name="connsiteX15" fmla="*/ 776329 w 902312"/>
                <a:gd name="connsiteY15" fmla="*/ 665115 h 841317"/>
                <a:gd name="connsiteX16" fmla="*/ 788236 w 902312"/>
                <a:gd name="connsiteY16" fmla="*/ 677021 h 841317"/>
                <a:gd name="connsiteX17" fmla="*/ 811043 w 902312"/>
                <a:gd name="connsiteY17" fmla="*/ 677021 h 841317"/>
                <a:gd name="connsiteX18" fmla="*/ 892675 w 902312"/>
                <a:gd name="connsiteY18" fmla="*/ 758653 h 841317"/>
                <a:gd name="connsiteX19" fmla="*/ 892713 w 902312"/>
                <a:gd name="connsiteY19" fmla="*/ 758653 h 841317"/>
                <a:gd name="connsiteX20" fmla="*/ 892713 w 902312"/>
                <a:gd name="connsiteY20" fmla="*/ 805199 h 841317"/>
                <a:gd name="connsiteX21" fmla="*/ 866259 w 902312"/>
                <a:gd name="connsiteY21" fmla="*/ 831690 h 841317"/>
                <a:gd name="connsiteX22" fmla="*/ 819713 w 902312"/>
                <a:gd name="connsiteY22" fmla="*/ 831690 h 841317"/>
                <a:gd name="connsiteX23" fmla="*/ 738081 w 902312"/>
                <a:gd name="connsiteY23" fmla="*/ 750058 h 841317"/>
                <a:gd name="connsiteX24" fmla="*/ 738081 w 902312"/>
                <a:gd name="connsiteY24" fmla="*/ 727250 h 841317"/>
                <a:gd name="connsiteX25" fmla="*/ 717766 w 902312"/>
                <a:gd name="connsiteY25" fmla="*/ 706935 h 841317"/>
                <a:gd name="connsiteX26" fmla="*/ 598446 w 902312"/>
                <a:gd name="connsiteY26" fmla="*/ 729967 h 841317"/>
                <a:gd name="connsiteX27" fmla="*/ 495681 w 902312"/>
                <a:gd name="connsiteY27" fmla="*/ 665115 h 841317"/>
                <a:gd name="connsiteX28" fmla="*/ 562160 w 902312"/>
                <a:gd name="connsiteY28" fmla="*/ 579835 h 841317"/>
                <a:gd name="connsiteX29" fmla="*/ 595907 w 902312"/>
                <a:gd name="connsiteY29" fmla="*/ 613582 h 841317"/>
                <a:gd name="connsiteX30" fmla="*/ 595907 w 902312"/>
                <a:gd name="connsiteY30" fmla="*/ 613545 h 841317"/>
                <a:gd name="connsiteX31" fmla="*/ 596912 w 902312"/>
                <a:gd name="connsiteY31" fmla="*/ 614438 h 841317"/>
                <a:gd name="connsiteX32" fmla="*/ 617785 w 902312"/>
                <a:gd name="connsiteY32" fmla="*/ 613545 h 841317"/>
                <a:gd name="connsiteX33" fmla="*/ 695659 w 902312"/>
                <a:gd name="connsiteY33" fmla="*/ 535671 h 841317"/>
                <a:gd name="connsiteX34" fmla="*/ 695250 w 902312"/>
                <a:gd name="connsiteY34" fmla="*/ 521160 h 841317"/>
                <a:gd name="connsiteX35" fmla="*/ 680777 w 902312"/>
                <a:gd name="connsiteY35" fmla="*/ 520714 h 841317"/>
                <a:gd name="connsiteX36" fmla="*/ 606884 w 902312"/>
                <a:gd name="connsiteY36" fmla="*/ 594607 h 841317"/>
                <a:gd name="connsiteX37" fmla="*/ 577118 w 902312"/>
                <a:gd name="connsiteY37" fmla="*/ 564841 h 841317"/>
                <a:gd name="connsiteX38" fmla="*/ 577155 w 902312"/>
                <a:gd name="connsiteY38" fmla="*/ 564841 h 841317"/>
                <a:gd name="connsiteX39" fmla="*/ 562198 w 902312"/>
                <a:gd name="connsiteY39" fmla="*/ 564841 h 841317"/>
                <a:gd name="connsiteX40" fmla="*/ 562198 w 902312"/>
                <a:gd name="connsiteY40" fmla="*/ 579798 h 841317"/>
                <a:gd name="connsiteX41" fmla="*/ 795227 w 902312"/>
                <a:gd name="connsiteY41" fmla="*/ 777260 h 841317"/>
                <a:gd name="connsiteX42" fmla="*/ 838350 w 902312"/>
                <a:gd name="connsiteY42" fmla="*/ 734137 h 841317"/>
                <a:gd name="connsiteX43" fmla="*/ 799691 w 902312"/>
                <a:gd name="connsiteY43" fmla="*/ 695479 h 841317"/>
                <a:gd name="connsiteX44" fmla="*/ 756569 w 902312"/>
                <a:gd name="connsiteY44" fmla="*/ 738602 h 841317"/>
                <a:gd name="connsiteX45" fmla="*/ 853308 w 902312"/>
                <a:gd name="connsiteY45" fmla="*/ 749095 h 841317"/>
                <a:gd name="connsiteX46" fmla="*/ 810185 w 902312"/>
                <a:gd name="connsiteY46" fmla="*/ 792217 h 841317"/>
                <a:gd name="connsiteX47" fmla="*/ 815469 w 902312"/>
                <a:gd name="connsiteY47" fmla="*/ 797501 h 841317"/>
                <a:gd name="connsiteX48" fmla="*/ 858591 w 902312"/>
                <a:gd name="connsiteY48" fmla="*/ 754378 h 841317"/>
                <a:gd name="connsiteX49" fmla="*/ 853308 w 902312"/>
                <a:gd name="connsiteY49" fmla="*/ 749132 h 841317"/>
                <a:gd name="connsiteX50" fmla="*/ 873548 w 902312"/>
                <a:gd name="connsiteY50" fmla="*/ 769335 h 841317"/>
                <a:gd name="connsiteX51" fmla="*/ 830426 w 902312"/>
                <a:gd name="connsiteY51" fmla="*/ 812458 h 841317"/>
                <a:gd name="connsiteX52" fmla="*/ 834667 w 902312"/>
                <a:gd name="connsiteY52" fmla="*/ 816699 h 841317"/>
                <a:gd name="connsiteX53" fmla="*/ 851299 w 902312"/>
                <a:gd name="connsiteY53" fmla="*/ 816699 h 841317"/>
                <a:gd name="connsiteX54" fmla="*/ 877790 w 902312"/>
                <a:gd name="connsiteY54" fmla="*/ 790208 h 841317"/>
                <a:gd name="connsiteX55" fmla="*/ 877827 w 902312"/>
                <a:gd name="connsiteY55" fmla="*/ 790208 h 841317"/>
                <a:gd name="connsiteX56" fmla="*/ 877827 w 902312"/>
                <a:gd name="connsiteY56" fmla="*/ 773540 h 841317"/>
                <a:gd name="connsiteX57" fmla="*/ 873585 w 902312"/>
                <a:gd name="connsiteY57" fmla="*/ 769298 h 841317"/>
                <a:gd name="connsiteX58" fmla="*/ 631661 w 902312"/>
                <a:gd name="connsiteY58" fmla="*/ 114530 h 841317"/>
                <a:gd name="connsiteX59" fmla="*/ 756419 w 902312"/>
                <a:gd name="connsiteY59" fmla="*/ 114530 h 841317"/>
                <a:gd name="connsiteX60" fmla="*/ 766651 w 902312"/>
                <a:gd name="connsiteY60" fmla="*/ 103963 h 841317"/>
                <a:gd name="connsiteX61" fmla="*/ 756419 w 902312"/>
                <a:gd name="connsiteY61" fmla="*/ 93358 h 841317"/>
                <a:gd name="connsiteX62" fmla="*/ 631661 w 902312"/>
                <a:gd name="connsiteY62" fmla="*/ 93358 h 841317"/>
                <a:gd name="connsiteX63" fmla="*/ 623959 w 902312"/>
                <a:gd name="connsiteY63" fmla="*/ 96335 h 841317"/>
                <a:gd name="connsiteX64" fmla="*/ 620722 w 902312"/>
                <a:gd name="connsiteY64" fmla="*/ 103963 h 841317"/>
                <a:gd name="connsiteX65" fmla="*/ 623959 w 902312"/>
                <a:gd name="connsiteY65" fmla="*/ 111553 h 841317"/>
                <a:gd name="connsiteX66" fmla="*/ 631661 w 902312"/>
                <a:gd name="connsiteY66" fmla="*/ 114530 h 841317"/>
                <a:gd name="connsiteX67" fmla="*/ 275178 w 902312"/>
                <a:gd name="connsiteY67" fmla="*/ 76244 h 841317"/>
                <a:gd name="connsiteX68" fmla="*/ 275141 w 902312"/>
                <a:gd name="connsiteY68" fmla="*/ 76207 h 841317"/>
                <a:gd name="connsiteX69" fmla="*/ 247942 w 902312"/>
                <a:gd name="connsiteY69" fmla="*/ 98531 h 841317"/>
                <a:gd name="connsiteX70" fmla="*/ 264537 w 902312"/>
                <a:gd name="connsiteY70" fmla="*/ 129562 h 841317"/>
                <a:gd name="connsiteX71" fmla="*/ 298210 w 902312"/>
                <a:gd name="connsiteY71" fmla="*/ 119367 h 841317"/>
                <a:gd name="connsiteX72" fmla="*/ 294749 w 902312"/>
                <a:gd name="connsiteY72" fmla="*/ 84355 h 841317"/>
                <a:gd name="connsiteX73" fmla="*/ 275141 w 902312"/>
                <a:gd name="connsiteY73" fmla="*/ 76207 h 841317"/>
                <a:gd name="connsiteX74" fmla="*/ 279829 w 902312"/>
                <a:gd name="connsiteY74" fmla="*/ 99312 h 841317"/>
                <a:gd name="connsiteX75" fmla="*/ 279792 w 902312"/>
                <a:gd name="connsiteY75" fmla="*/ 99275 h 841317"/>
                <a:gd name="connsiteX76" fmla="*/ 271532 w 902312"/>
                <a:gd name="connsiteY76" fmla="*/ 98457 h 841317"/>
                <a:gd name="connsiteX77" fmla="*/ 269114 w 902312"/>
                <a:gd name="connsiteY77" fmla="*/ 106456 h 841317"/>
                <a:gd name="connsiteX78" fmla="*/ 276443 w 902312"/>
                <a:gd name="connsiteY78" fmla="*/ 110363 h 841317"/>
                <a:gd name="connsiteX79" fmla="*/ 281727 w 902312"/>
                <a:gd name="connsiteY79" fmla="*/ 103926 h 841317"/>
                <a:gd name="connsiteX80" fmla="*/ 279792 w 902312"/>
                <a:gd name="connsiteY80" fmla="*/ 99275 h 841317"/>
                <a:gd name="connsiteX81" fmla="*/ 210662 w 902312"/>
                <a:gd name="connsiteY81" fmla="*/ 76244 h 841317"/>
                <a:gd name="connsiteX82" fmla="*/ 210624 w 902312"/>
                <a:gd name="connsiteY82" fmla="*/ 76207 h 841317"/>
                <a:gd name="connsiteX83" fmla="*/ 183426 w 902312"/>
                <a:gd name="connsiteY83" fmla="*/ 98531 h 841317"/>
                <a:gd name="connsiteX84" fmla="*/ 200020 w 902312"/>
                <a:gd name="connsiteY84" fmla="*/ 129562 h 841317"/>
                <a:gd name="connsiteX85" fmla="*/ 233693 w 902312"/>
                <a:gd name="connsiteY85" fmla="*/ 119367 h 841317"/>
                <a:gd name="connsiteX86" fmla="*/ 230233 w 902312"/>
                <a:gd name="connsiteY86" fmla="*/ 84355 h 841317"/>
                <a:gd name="connsiteX87" fmla="*/ 210624 w 902312"/>
                <a:gd name="connsiteY87" fmla="*/ 76207 h 841317"/>
                <a:gd name="connsiteX88" fmla="*/ 215313 w 902312"/>
                <a:gd name="connsiteY88" fmla="*/ 99312 h 841317"/>
                <a:gd name="connsiteX89" fmla="*/ 215275 w 902312"/>
                <a:gd name="connsiteY89" fmla="*/ 99275 h 841317"/>
                <a:gd name="connsiteX90" fmla="*/ 206978 w 902312"/>
                <a:gd name="connsiteY90" fmla="*/ 98457 h 841317"/>
                <a:gd name="connsiteX91" fmla="*/ 204560 w 902312"/>
                <a:gd name="connsiteY91" fmla="*/ 106456 h 841317"/>
                <a:gd name="connsiteX92" fmla="*/ 211927 w 902312"/>
                <a:gd name="connsiteY92" fmla="*/ 110363 h 841317"/>
                <a:gd name="connsiteX93" fmla="*/ 217210 w 902312"/>
                <a:gd name="connsiteY93" fmla="*/ 103926 h 841317"/>
                <a:gd name="connsiteX94" fmla="*/ 215275 w 902312"/>
                <a:gd name="connsiteY94" fmla="*/ 99275 h 841317"/>
                <a:gd name="connsiteX95" fmla="*/ 146145 w 902312"/>
                <a:gd name="connsiteY95" fmla="*/ 76244 h 841317"/>
                <a:gd name="connsiteX96" fmla="*/ 146108 w 902312"/>
                <a:gd name="connsiteY96" fmla="*/ 76207 h 841317"/>
                <a:gd name="connsiteX97" fmla="*/ 118909 w 902312"/>
                <a:gd name="connsiteY97" fmla="*/ 98531 h 841317"/>
                <a:gd name="connsiteX98" fmla="*/ 135466 w 902312"/>
                <a:gd name="connsiteY98" fmla="*/ 129562 h 841317"/>
                <a:gd name="connsiteX99" fmla="*/ 169139 w 902312"/>
                <a:gd name="connsiteY99" fmla="*/ 119367 h 841317"/>
                <a:gd name="connsiteX100" fmla="*/ 165716 w 902312"/>
                <a:gd name="connsiteY100" fmla="*/ 84355 h 841317"/>
                <a:gd name="connsiteX101" fmla="*/ 146108 w 902312"/>
                <a:gd name="connsiteY101" fmla="*/ 76207 h 841317"/>
                <a:gd name="connsiteX102" fmla="*/ 150795 w 902312"/>
                <a:gd name="connsiteY102" fmla="*/ 99312 h 841317"/>
                <a:gd name="connsiteX103" fmla="*/ 150758 w 902312"/>
                <a:gd name="connsiteY103" fmla="*/ 99275 h 841317"/>
                <a:gd name="connsiteX104" fmla="*/ 142461 w 902312"/>
                <a:gd name="connsiteY104" fmla="*/ 98457 h 841317"/>
                <a:gd name="connsiteX105" fmla="*/ 140042 w 902312"/>
                <a:gd name="connsiteY105" fmla="*/ 106456 h 841317"/>
                <a:gd name="connsiteX106" fmla="*/ 147410 w 902312"/>
                <a:gd name="connsiteY106" fmla="*/ 110363 h 841317"/>
                <a:gd name="connsiteX107" fmla="*/ 152656 w 902312"/>
                <a:gd name="connsiteY107" fmla="*/ 103926 h 841317"/>
                <a:gd name="connsiteX108" fmla="*/ 150758 w 902312"/>
                <a:gd name="connsiteY108" fmla="*/ 99275 h 841317"/>
                <a:gd name="connsiteX109" fmla="*/ 701683 w 902312"/>
                <a:gd name="connsiteY109" fmla="*/ 331227 h 841317"/>
                <a:gd name="connsiteX110" fmla="*/ 784320 w 902312"/>
                <a:gd name="connsiteY110" fmla="*/ 331227 h 841317"/>
                <a:gd name="connsiteX111" fmla="*/ 794887 w 902312"/>
                <a:gd name="connsiteY111" fmla="*/ 320660 h 841317"/>
                <a:gd name="connsiteX112" fmla="*/ 784320 w 902312"/>
                <a:gd name="connsiteY112" fmla="*/ 310093 h 841317"/>
                <a:gd name="connsiteX113" fmla="*/ 701683 w 902312"/>
                <a:gd name="connsiteY113" fmla="*/ 310093 h 841317"/>
                <a:gd name="connsiteX114" fmla="*/ 691079 w 902312"/>
                <a:gd name="connsiteY114" fmla="*/ 320660 h 841317"/>
                <a:gd name="connsiteX115" fmla="*/ 701683 w 902312"/>
                <a:gd name="connsiteY115" fmla="*/ 331227 h 841317"/>
                <a:gd name="connsiteX116" fmla="*/ 701683 w 902312"/>
                <a:gd name="connsiteY116" fmla="*/ 302168 h 841317"/>
                <a:gd name="connsiteX117" fmla="*/ 754033 w 902312"/>
                <a:gd name="connsiteY117" fmla="*/ 302168 h 841317"/>
                <a:gd name="connsiteX118" fmla="*/ 764600 w 902312"/>
                <a:gd name="connsiteY118" fmla="*/ 291601 h 841317"/>
                <a:gd name="connsiteX119" fmla="*/ 754033 w 902312"/>
                <a:gd name="connsiteY119" fmla="*/ 280997 h 841317"/>
                <a:gd name="connsiteX120" fmla="*/ 701683 w 902312"/>
                <a:gd name="connsiteY120" fmla="*/ 280997 h 841317"/>
                <a:gd name="connsiteX121" fmla="*/ 691079 w 902312"/>
                <a:gd name="connsiteY121" fmla="*/ 291601 h 841317"/>
                <a:gd name="connsiteX122" fmla="*/ 701683 w 902312"/>
                <a:gd name="connsiteY122" fmla="*/ 302168 h 841317"/>
                <a:gd name="connsiteX123" fmla="*/ 633073 w 902312"/>
                <a:gd name="connsiteY123" fmla="*/ 275677 h 841317"/>
                <a:gd name="connsiteX124" fmla="*/ 625558 w 902312"/>
                <a:gd name="connsiteY124" fmla="*/ 278802 h 841317"/>
                <a:gd name="connsiteX125" fmla="*/ 622470 w 902312"/>
                <a:gd name="connsiteY125" fmla="*/ 286282 h 841317"/>
                <a:gd name="connsiteX126" fmla="*/ 622470 w 902312"/>
                <a:gd name="connsiteY126" fmla="*/ 325982 h 841317"/>
                <a:gd name="connsiteX127" fmla="*/ 625595 w 902312"/>
                <a:gd name="connsiteY127" fmla="*/ 333460 h 841317"/>
                <a:gd name="connsiteX128" fmla="*/ 633073 w 902312"/>
                <a:gd name="connsiteY128" fmla="*/ 336549 h 841317"/>
                <a:gd name="connsiteX129" fmla="*/ 672736 w 902312"/>
                <a:gd name="connsiteY129" fmla="*/ 336549 h 841317"/>
                <a:gd name="connsiteX130" fmla="*/ 680216 w 902312"/>
                <a:gd name="connsiteY130" fmla="*/ 333460 h 841317"/>
                <a:gd name="connsiteX131" fmla="*/ 683341 w 902312"/>
                <a:gd name="connsiteY131" fmla="*/ 325982 h 841317"/>
                <a:gd name="connsiteX132" fmla="*/ 683341 w 902312"/>
                <a:gd name="connsiteY132" fmla="*/ 286282 h 841317"/>
                <a:gd name="connsiteX133" fmla="*/ 672736 w 902312"/>
                <a:gd name="connsiteY133" fmla="*/ 275714 h 841317"/>
                <a:gd name="connsiteX134" fmla="*/ 662207 w 902312"/>
                <a:gd name="connsiteY134" fmla="*/ 296849 h 841317"/>
                <a:gd name="connsiteX135" fmla="*/ 643640 w 902312"/>
                <a:gd name="connsiteY135" fmla="*/ 296849 h 841317"/>
                <a:gd name="connsiteX136" fmla="*/ 643640 w 902312"/>
                <a:gd name="connsiteY136" fmla="*/ 315415 h 841317"/>
                <a:gd name="connsiteX137" fmla="*/ 662207 w 902312"/>
                <a:gd name="connsiteY137" fmla="*/ 315415 h 841317"/>
                <a:gd name="connsiteX138" fmla="*/ 701683 w 902312"/>
                <a:gd name="connsiteY138" fmla="*/ 258600 h 841317"/>
                <a:gd name="connsiteX139" fmla="*/ 784320 w 902312"/>
                <a:gd name="connsiteY139" fmla="*/ 258600 h 841317"/>
                <a:gd name="connsiteX140" fmla="*/ 794887 w 902312"/>
                <a:gd name="connsiteY140" fmla="*/ 248033 h 841317"/>
                <a:gd name="connsiteX141" fmla="*/ 784320 w 902312"/>
                <a:gd name="connsiteY141" fmla="*/ 237429 h 841317"/>
                <a:gd name="connsiteX142" fmla="*/ 701683 w 902312"/>
                <a:gd name="connsiteY142" fmla="*/ 237429 h 841317"/>
                <a:gd name="connsiteX143" fmla="*/ 691079 w 902312"/>
                <a:gd name="connsiteY143" fmla="*/ 248033 h 841317"/>
                <a:gd name="connsiteX144" fmla="*/ 701683 w 902312"/>
                <a:gd name="connsiteY144" fmla="*/ 258600 h 841317"/>
                <a:gd name="connsiteX145" fmla="*/ 701683 w 902312"/>
                <a:gd name="connsiteY145" fmla="*/ 229541 h 841317"/>
                <a:gd name="connsiteX146" fmla="*/ 754033 w 902312"/>
                <a:gd name="connsiteY146" fmla="*/ 229541 h 841317"/>
                <a:gd name="connsiteX147" fmla="*/ 764600 w 902312"/>
                <a:gd name="connsiteY147" fmla="*/ 218937 h 841317"/>
                <a:gd name="connsiteX148" fmla="*/ 754033 w 902312"/>
                <a:gd name="connsiteY148" fmla="*/ 208370 h 841317"/>
                <a:gd name="connsiteX149" fmla="*/ 701683 w 902312"/>
                <a:gd name="connsiteY149" fmla="*/ 208370 h 841317"/>
                <a:gd name="connsiteX150" fmla="*/ 691079 w 902312"/>
                <a:gd name="connsiteY150" fmla="*/ 218937 h 841317"/>
                <a:gd name="connsiteX151" fmla="*/ 701683 w 902312"/>
                <a:gd name="connsiteY151" fmla="*/ 229541 h 841317"/>
                <a:gd name="connsiteX152" fmla="*/ 633073 w 902312"/>
                <a:gd name="connsiteY152" fmla="*/ 203050 h 841317"/>
                <a:gd name="connsiteX153" fmla="*/ 625595 w 902312"/>
                <a:gd name="connsiteY153" fmla="*/ 206138 h 841317"/>
                <a:gd name="connsiteX154" fmla="*/ 622470 w 902312"/>
                <a:gd name="connsiteY154" fmla="*/ 213617 h 841317"/>
                <a:gd name="connsiteX155" fmla="*/ 622470 w 902312"/>
                <a:gd name="connsiteY155" fmla="*/ 253317 h 841317"/>
                <a:gd name="connsiteX156" fmla="*/ 625595 w 902312"/>
                <a:gd name="connsiteY156" fmla="*/ 260795 h 841317"/>
                <a:gd name="connsiteX157" fmla="*/ 633073 w 902312"/>
                <a:gd name="connsiteY157" fmla="*/ 263884 h 841317"/>
                <a:gd name="connsiteX158" fmla="*/ 672736 w 902312"/>
                <a:gd name="connsiteY158" fmla="*/ 263884 h 841317"/>
                <a:gd name="connsiteX159" fmla="*/ 680216 w 902312"/>
                <a:gd name="connsiteY159" fmla="*/ 260795 h 841317"/>
                <a:gd name="connsiteX160" fmla="*/ 683341 w 902312"/>
                <a:gd name="connsiteY160" fmla="*/ 253317 h 841317"/>
                <a:gd name="connsiteX161" fmla="*/ 683341 w 902312"/>
                <a:gd name="connsiteY161" fmla="*/ 213691 h 841317"/>
                <a:gd name="connsiteX162" fmla="*/ 680216 w 902312"/>
                <a:gd name="connsiteY162" fmla="*/ 206212 h 841317"/>
                <a:gd name="connsiteX163" fmla="*/ 672736 w 902312"/>
                <a:gd name="connsiteY163" fmla="*/ 203124 h 841317"/>
                <a:gd name="connsiteX164" fmla="*/ 662207 w 902312"/>
                <a:gd name="connsiteY164" fmla="*/ 224184 h 841317"/>
                <a:gd name="connsiteX165" fmla="*/ 643640 w 902312"/>
                <a:gd name="connsiteY165" fmla="*/ 224184 h 841317"/>
                <a:gd name="connsiteX166" fmla="*/ 643640 w 902312"/>
                <a:gd name="connsiteY166" fmla="*/ 242750 h 841317"/>
                <a:gd name="connsiteX167" fmla="*/ 662207 w 902312"/>
                <a:gd name="connsiteY167" fmla="*/ 242750 h 841317"/>
                <a:gd name="connsiteX168" fmla="*/ 50854 w 902312"/>
                <a:gd name="connsiteY168" fmla="*/ 603174 h 841317"/>
                <a:gd name="connsiteX169" fmla="*/ 50854 w 902312"/>
                <a:gd name="connsiteY169" fmla="*/ 66203 h 841317"/>
                <a:gd name="connsiteX170" fmla="*/ 76267 w 902312"/>
                <a:gd name="connsiteY170" fmla="*/ 40790 h 841317"/>
                <a:gd name="connsiteX171" fmla="*/ 762476 w 902312"/>
                <a:gd name="connsiteY171" fmla="*/ 40790 h 841317"/>
                <a:gd name="connsiteX172" fmla="*/ 762476 w 902312"/>
                <a:gd name="connsiteY172" fmla="*/ 25423 h 841317"/>
                <a:gd name="connsiteX173" fmla="*/ 758198 w 902312"/>
                <a:gd name="connsiteY173" fmla="*/ 21144 h 841317"/>
                <a:gd name="connsiteX174" fmla="*/ 25401 w 902312"/>
                <a:gd name="connsiteY174" fmla="*/ 21144 h 841317"/>
                <a:gd name="connsiteX175" fmla="*/ 21123 w 902312"/>
                <a:gd name="connsiteY175" fmla="*/ 25423 h 841317"/>
                <a:gd name="connsiteX176" fmla="*/ 21123 w 902312"/>
                <a:gd name="connsiteY176" fmla="*/ 598933 h 841317"/>
                <a:gd name="connsiteX177" fmla="*/ 25401 w 902312"/>
                <a:gd name="connsiteY177" fmla="*/ 603174 h 841317"/>
                <a:gd name="connsiteX178" fmla="*/ 534029 w 902312"/>
                <a:gd name="connsiteY178" fmla="*/ 472949 h 841317"/>
                <a:gd name="connsiteX179" fmla="*/ 517248 w 902312"/>
                <a:gd name="connsiteY179" fmla="*/ 642427 h 841317"/>
                <a:gd name="connsiteX180" fmla="*/ 680212 w 902312"/>
                <a:gd name="connsiteY180" fmla="*/ 691949 h 841317"/>
                <a:gd name="connsiteX181" fmla="*/ 760542 w 902312"/>
                <a:gd name="connsiteY181" fmla="*/ 541740 h 841317"/>
                <a:gd name="connsiteX182" fmla="*/ 628944 w 902312"/>
                <a:gd name="connsiteY182" fmla="*/ 433650 h 841317"/>
                <a:gd name="connsiteX183" fmla="*/ 534030 w 902312"/>
                <a:gd name="connsiteY183" fmla="*/ 472978 h 841317"/>
                <a:gd name="connsiteX184" fmla="*/ 548986 w 902312"/>
                <a:gd name="connsiteY184" fmla="*/ 487906 h 841317"/>
                <a:gd name="connsiteX185" fmla="*/ 548949 w 902312"/>
                <a:gd name="connsiteY185" fmla="*/ 487906 h 841317"/>
                <a:gd name="connsiteX186" fmla="*/ 534847 w 902312"/>
                <a:gd name="connsiteY186" fmla="*/ 630666 h 841317"/>
                <a:gd name="connsiteX187" fmla="*/ 672140 w 902312"/>
                <a:gd name="connsiteY187" fmla="*/ 672375 h 841317"/>
                <a:gd name="connsiteX188" fmla="*/ 739820 w 902312"/>
                <a:gd name="connsiteY188" fmla="*/ 545874 h 841317"/>
                <a:gd name="connsiteX189" fmla="*/ 628940 w 902312"/>
                <a:gd name="connsiteY189" fmla="*/ 454791 h 841317"/>
                <a:gd name="connsiteX190" fmla="*/ 548945 w 902312"/>
                <a:gd name="connsiteY190" fmla="*/ 487906 h 841317"/>
                <a:gd name="connsiteX191" fmla="*/ 755259 w 902312"/>
                <a:gd name="connsiteY191" fmla="*/ 673939 h 841317"/>
                <a:gd name="connsiteX192" fmla="*/ 745586 w 902312"/>
                <a:gd name="connsiteY192" fmla="*/ 684468 h 841317"/>
                <a:gd name="connsiteX193" fmla="*/ 735019 w 902312"/>
                <a:gd name="connsiteY193" fmla="*/ 694142 h 841317"/>
                <a:gd name="connsiteX194" fmla="*/ 753064 w 902312"/>
                <a:gd name="connsiteY194" fmla="*/ 712187 h 841317"/>
                <a:gd name="connsiteX195" fmla="*/ 773304 w 902312"/>
                <a:gd name="connsiteY195" fmla="*/ 691947 h 841317"/>
                <a:gd name="connsiteX196" fmla="*/ 755259 w 902312"/>
                <a:gd name="connsiteY196" fmla="*/ 673901 h 841317"/>
                <a:gd name="connsiteX197" fmla="*/ 775314 w 902312"/>
                <a:gd name="connsiteY197" fmla="*/ 643950 h 841317"/>
                <a:gd name="connsiteX198" fmla="*/ 809098 w 902312"/>
                <a:gd name="connsiteY198" fmla="*/ 643950 h 841317"/>
                <a:gd name="connsiteX199" fmla="*/ 813378 w 902312"/>
                <a:gd name="connsiteY199" fmla="*/ 639671 h 841317"/>
                <a:gd name="connsiteX200" fmla="*/ 813378 w 902312"/>
                <a:gd name="connsiteY200" fmla="*/ 167108 h 841317"/>
                <a:gd name="connsiteX201" fmla="*/ 71990 w 902312"/>
                <a:gd name="connsiteY201" fmla="*/ 167108 h 841317"/>
                <a:gd name="connsiteX202" fmla="*/ 71990 w 902312"/>
                <a:gd name="connsiteY202" fmla="*/ 639671 h 841317"/>
                <a:gd name="connsiteX203" fmla="*/ 76269 w 902312"/>
                <a:gd name="connsiteY203" fmla="*/ 643950 h 841317"/>
                <a:gd name="connsiteX204" fmla="*/ 482529 w 902312"/>
                <a:gd name="connsiteY204" fmla="*/ 643950 h 841317"/>
                <a:gd name="connsiteX205" fmla="*/ 467051 w 902312"/>
                <a:gd name="connsiteY205" fmla="*/ 599674 h 841317"/>
                <a:gd name="connsiteX206" fmla="*/ 112054 w 902312"/>
                <a:gd name="connsiteY206" fmla="*/ 599674 h 841317"/>
                <a:gd name="connsiteX207" fmla="*/ 104352 w 902312"/>
                <a:gd name="connsiteY207" fmla="*/ 596697 h 841317"/>
                <a:gd name="connsiteX208" fmla="*/ 101153 w 902312"/>
                <a:gd name="connsiteY208" fmla="*/ 589107 h 841317"/>
                <a:gd name="connsiteX209" fmla="*/ 104352 w 902312"/>
                <a:gd name="connsiteY209" fmla="*/ 581479 h 841317"/>
                <a:gd name="connsiteX210" fmla="*/ 112054 w 902312"/>
                <a:gd name="connsiteY210" fmla="*/ 578503 h 841317"/>
                <a:gd name="connsiteX211" fmla="*/ 464327 w 902312"/>
                <a:gd name="connsiteY211" fmla="*/ 578503 h 841317"/>
                <a:gd name="connsiteX212" fmla="*/ 463991 w 902312"/>
                <a:gd name="connsiteY212" fmla="*/ 567861 h 841317"/>
                <a:gd name="connsiteX213" fmla="*/ 472624 w 902312"/>
                <a:gd name="connsiteY213" fmla="*/ 515064 h 841317"/>
                <a:gd name="connsiteX214" fmla="*/ 472624 w 902312"/>
                <a:gd name="connsiteY214" fmla="*/ 346853 h 841317"/>
                <a:gd name="connsiteX215" fmla="*/ 475749 w 902312"/>
                <a:gd name="connsiteY215" fmla="*/ 339375 h 841317"/>
                <a:gd name="connsiteX216" fmla="*/ 483228 w 902312"/>
                <a:gd name="connsiteY216" fmla="*/ 336287 h 841317"/>
                <a:gd name="connsiteX217" fmla="*/ 519133 w 902312"/>
                <a:gd name="connsiteY217" fmla="*/ 336287 h 841317"/>
                <a:gd name="connsiteX218" fmla="*/ 529737 w 902312"/>
                <a:gd name="connsiteY218" fmla="*/ 346854 h 841317"/>
                <a:gd name="connsiteX219" fmla="*/ 529737 w 902312"/>
                <a:gd name="connsiteY219" fmla="*/ 436114 h 841317"/>
                <a:gd name="connsiteX220" fmla="*/ 543503 w 902312"/>
                <a:gd name="connsiteY220" fmla="*/ 426737 h 841317"/>
                <a:gd name="connsiteX221" fmla="*/ 543503 w 902312"/>
                <a:gd name="connsiteY221" fmla="*/ 276909 h 841317"/>
                <a:gd name="connsiteX222" fmla="*/ 554070 w 902312"/>
                <a:gd name="connsiteY222" fmla="*/ 266342 h 841317"/>
                <a:gd name="connsiteX223" fmla="*/ 589975 w 902312"/>
                <a:gd name="connsiteY223" fmla="*/ 266342 h 841317"/>
                <a:gd name="connsiteX224" fmla="*/ 600542 w 902312"/>
                <a:gd name="connsiteY224" fmla="*/ 276909 h 841317"/>
                <a:gd name="connsiteX225" fmla="*/ 600542 w 902312"/>
                <a:gd name="connsiteY225" fmla="*/ 405382 h 841317"/>
                <a:gd name="connsiteX226" fmla="*/ 717709 w 902312"/>
                <a:gd name="connsiteY226" fmla="*/ 428859 h 841317"/>
                <a:gd name="connsiteX227" fmla="*/ 788291 w 902312"/>
                <a:gd name="connsiteY227" fmla="*/ 525224 h 841317"/>
                <a:gd name="connsiteX228" fmla="*/ 775343 w 902312"/>
                <a:gd name="connsiteY228" fmla="*/ 643991 h 841317"/>
                <a:gd name="connsiteX229" fmla="*/ 564612 w 902312"/>
                <a:gd name="connsiteY229" fmla="*/ 415941 h 841317"/>
                <a:gd name="connsiteX230" fmla="*/ 579346 w 902312"/>
                <a:gd name="connsiteY230" fmla="*/ 410508 h 841317"/>
                <a:gd name="connsiteX231" fmla="*/ 579383 w 902312"/>
                <a:gd name="connsiteY231" fmla="*/ 287503 h 841317"/>
                <a:gd name="connsiteX232" fmla="*/ 564612 w 902312"/>
                <a:gd name="connsiteY232" fmla="*/ 287503 h 841317"/>
                <a:gd name="connsiteX233" fmla="*/ 493769 w 902312"/>
                <a:gd name="connsiteY233" fmla="*/ 473276 h 841317"/>
                <a:gd name="connsiteX234" fmla="*/ 508541 w 902312"/>
                <a:gd name="connsiteY234" fmla="*/ 455120 h 841317"/>
                <a:gd name="connsiteX235" fmla="*/ 508541 w 902312"/>
                <a:gd name="connsiteY235" fmla="*/ 357450 h 841317"/>
                <a:gd name="connsiteX236" fmla="*/ 493769 w 902312"/>
                <a:gd name="connsiteY236" fmla="*/ 357450 h 841317"/>
                <a:gd name="connsiteX237" fmla="*/ 527255 w 902312"/>
                <a:gd name="connsiteY237" fmla="*/ 466170 h 841317"/>
                <a:gd name="connsiteX238" fmla="*/ 486365 w 902312"/>
                <a:gd name="connsiteY238" fmla="*/ 586613 h 841317"/>
                <a:gd name="connsiteX239" fmla="*/ 557021 w 902312"/>
                <a:gd name="connsiteY239" fmla="*/ 692360 h 841317"/>
                <a:gd name="connsiteX240" fmla="*/ 683932 w 902312"/>
                <a:gd name="connsiteY240" fmla="*/ 700694 h 841317"/>
                <a:gd name="connsiteX241" fmla="*/ 767797 w 902312"/>
                <a:gd name="connsiteY241" fmla="*/ 605073 h 841317"/>
                <a:gd name="connsiteX242" fmla="*/ 742980 w 902312"/>
                <a:gd name="connsiteY242" fmla="*/ 480314 h 841317"/>
                <a:gd name="connsiteX243" fmla="*/ 628937 w 902312"/>
                <a:gd name="connsiteY243" fmla="*/ 424058 h 841317"/>
                <a:gd name="connsiteX244" fmla="*/ 527248 w 902312"/>
                <a:gd name="connsiteY244" fmla="*/ 466176 h 841317"/>
                <a:gd name="connsiteX245" fmla="*/ 412365 w 902312"/>
                <a:gd name="connsiteY245" fmla="*/ 295910 h 841317"/>
                <a:gd name="connsiteX246" fmla="*/ 401798 w 902312"/>
                <a:gd name="connsiteY246" fmla="*/ 306477 h 841317"/>
                <a:gd name="connsiteX247" fmla="*/ 401798 w 902312"/>
                <a:gd name="connsiteY247" fmla="*/ 559004 h 841317"/>
                <a:gd name="connsiteX248" fmla="*/ 412365 w 902312"/>
                <a:gd name="connsiteY248" fmla="*/ 569571 h 841317"/>
                <a:gd name="connsiteX249" fmla="*/ 448269 w 902312"/>
                <a:gd name="connsiteY249" fmla="*/ 569571 h 841317"/>
                <a:gd name="connsiteX250" fmla="*/ 458836 w 902312"/>
                <a:gd name="connsiteY250" fmla="*/ 559004 h 841317"/>
                <a:gd name="connsiteX251" fmla="*/ 458836 w 902312"/>
                <a:gd name="connsiteY251" fmla="*/ 306477 h 841317"/>
                <a:gd name="connsiteX252" fmla="*/ 448269 w 902312"/>
                <a:gd name="connsiteY252" fmla="*/ 295910 h 841317"/>
                <a:gd name="connsiteX253" fmla="*/ 437703 w 902312"/>
                <a:gd name="connsiteY253" fmla="*/ 317044 h 841317"/>
                <a:gd name="connsiteX254" fmla="*/ 422932 w 902312"/>
                <a:gd name="connsiteY254" fmla="*/ 317044 h 841317"/>
                <a:gd name="connsiteX255" fmla="*/ 422932 w 902312"/>
                <a:gd name="connsiteY255" fmla="*/ 548397 h 841317"/>
                <a:gd name="connsiteX256" fmla="*/ 437703 w 902312"/>
                <a:gd name="connsiteY256" fmla="*/ 548397 h 841317"/>
                <a:gd name="connsiteX257" fmla="*/ 341520 w 902312"/>
                <a:gd name="connsiteY257" fmla="*/ 385841 h 841317"/>
                <a:gd name="connsiteX258" fmla="*/ 334042 w 902312"/>
                <a:gd name="connsiteY258" fmla="*/ 388966 h 841317"/>
                <a:gd name="connsiteX259" fmla="*/ 330954 w 902312"/>
                <a:gd name="connsiteY259" fmla="*/ 396408 h 841317"/>
                <a:gd name="connsiteX260" fmla="*/ 330954 w 902312"/>
                <a:gd name="connsiteY260" fmla="*/ 558999 h 841317"/>
                <a:gd name="connsiteX261" fmla="*/ 341521 w 902312"/>
                <a:gd name="connsiteY261" fmla="*/ 569566 h 841317"/>
                <a:gd name="connsiteX262" fmla="*/ 377425 w 902312"/>
                <a:gd name="connsiteY262" fmla="*/ 569566 h 841317"/>
                <a:gd name="connsiteX263" fmla="*/ 384903 w 902312"/>
                <a:gd name="connsiteY263" fmla="*/ 566478 h 841317"/>
                <a:gd name="connsiteX264" fmla="*/ 387991 w 902312"/>
                <a:gd name="connsiteY264" fmla="*/ 558999 h 841317"/>
                <a:gd name="connsiteX265" fmla="*/ 387991 w 902312"/>
                <a:gd name="connsiteY265" fmla="*/ 396408 h 841317"/>
                <a:gd name="connsiteX266" fmla="*/ 377424 w 902312"/>
                <a:gd name="connsiteY266" fmla="*/ 385841 h 841317"/>
                <a:gd name="connsiteX267" fmla="*/ 366858 w 902312"/>
                <a:gd name="connsiteY267" fmla="*/ 406975 h 841317"/>
                <a:gd name="connsiteX268" fmla="*/ 352087 w 902312"/>
                <a:gd name="connsiteY268" fmla="*/ 407012 h 841317"/>
                <a:gd name="connsiteX269" fmla="*/ 352087 w 902312"/>
                <a:gd name="connsiteY269" fmla="*/ 548401 h 841317"/>
                <a:gd name="connsiteX270" fmla="*/ 366858 w 902312"/>
                <a:gd name="connsiteY270" fmla="*/ 548364 h 841317"/>
                <a:gd name="connsiteX271" fmla="*/ 270675 w 902312"/>
                <a:gd name="connsiteY271" fmla="*/ 318868 h 841317"/>
                <a:gd name="connsiteX272" fmla="*/ 260108 w 902312"/>
                <a:gd name="connsiteY272" fmla="*/ 329398 h 841317"/>
                <a:gd name="connsiteX273" fmla="*/ 260108 w 902312"/>
                <a:gd name="connsiteY273" fmla="*/ 558998 h 841317"/>
                <a:gd name="connsiteX274" fmla="*/ 263197 w 902312"/>
                <a:gd name="connsiteY274" fmla="*/ 566477 h 841317"/>
                <a:gd name="connsiteX275" fmla="*/ 270675 w 902312"/>
                <a:gd name="connsiteY275" fmla="*/ 569528 h 841317"/>
                <a:gd name="connsiteX276" fmla="*/ 306579 w 902312"/>
                <a:gd name="connsiteY276" fmla="*/ 569528 h 841317"/>
                <a:gd name="connsiteX277" fmla="*/ 317146 w 902312"/>
                <a:gd name="connsiteY277" fmla="*/ 558998 h 841317"/>
                <a:gd name="connsiteX278" fmla="*/ 317146 w 902312"/>
                <a:gd name="connsiteY278" fmla="*/ 329398 h 841317"/>
                <a:gd name="connsiteX279" fmla="*/ 306579 w 902312"/>
                <a:gd name="connsiteY279" fmla="*/ 318794 h 841317"/>
                <a:gd name="connsiteX280" fmla="*/ 296013 w 902312"/>
                <a:gd name="connsiteY280" fmla="*/ 340040 h 841317"/>
                <a:gd name="connsiteX281" fmla="*/ 281242 w 902312"/>
                <a:gd name="connsiteY281" fmla="*/ 340002 h 841317"/>
                <a:gd name="connsiteX282" fmla="*/ 281242 w 902312"/>
                <a:gd name="connsiteY282" fmla="*/ 548400 h 841317"/>
                <a:gd name="connsiteX283" fmla="*/ 295976 w 902312"/>
                <a:gd name="connsiteY283" fmla="*/ 548400 h 841317"/>
                <a:gd name="connsiteX284" fmla="*/ 296013 w 902312"/>
                <a:gd name="connsiteY284" fmla="*/ 340002 h 841317"/>
                <a:gd name="connsiteX285" fmla="*/ 199830 w 902312"/>
                <a:gd name="connsiteY285" fmla="*/ 266369 h 841317"/>
                <a:gd name="connsiteX286" fmla="*/ 199830 w 902312"/>
                <a:gd name="connsiteY286" fmla="*/ 266332 h 841317"/>
                <a:gd name="connsiteX287" fmla="*/ 189263 w 902312"/>
                <a:gd name="connsiteY287" fmla="*/ 276899 h 841317"/>
                <a:gd name="connsiteX288" fmla="*/ 189263 w 902312"/>
                <a:gd name="connsiteY288" fmla="*/ 559001 h 841317"/>
                <a:gd name="connsiteX289" fmla="*/ 199830 w 902312"/>
                <a:gd name="connsiteY289" fmla="*/ 569568 h 841317"/>
                <a:gd name="connsiteX290" fmla="*/ 235734 w 902312"/>
                <a:gd name="connsiteY290" fmla="*/ 569568 h 841317"/>
                <a:gd name="connsiteX291" fmla="*/ 246301 w 902312"/>
                <a:gd name="connsiteY291" fmla="*/ 559001 h 841317"/>
                <a:gd name="connsiteX292" fmla="*/ 246301 w 902312"/>
                <a:gd name="connsiteY292" fmla="*/ 276899 h 841317"/>
                <a:gd name="connsiteX293" fmla="*/ 235734 w 902312"/>
                <a:gd name="connsiteY293" fmla="*/ 266332 h 841317"/>
                <a:gd name="connsiteX294" fmla="*/ 225168 w 902312"/>
                <a:gd name="connsiteY294" fmla="*/ 287504 h 841317"/>
                <a:gd name="connsiteX295" fmla="*/ 210397 w 902312"/>
                <a:gd name="connsiteY295" fmla="*/ 287504 h 841317"/>
                <a:gd name="connsiteX296" fmla="*/ 210397 w 902312"/>
                <a:gd name="connsiteY296" fmla="*/ 548403 h 841317"/>
                <a:gd name="connsiteX297" fmla="*/ 225131 w 902312"/>
                <a:gd name="connsiteY297" fmla="*/ 548403 h 841317"/>
                <a:gd name="connsiteX298" fmla="*/ 128985 w 902312"/>
                <a:gd name="connsiteY298" fmla="*/ 365712 h 841317"/>
                <a:gd name="connsiteX299" fmla="*/ 129022 w 902312"/>
                <a:gd name="connsiteY299" fmla="*/ 365712 h 841317"/>
                <a:gd name="connsiteX300" fmla="*/ 118418 w 902312"/>
                <a:gd name="connsiteY300" fmla="*/ 376279 h 841317"/>
                <a:gd name="connsiteX301" fmla="*/ 118418 w 902312"/>
                <a:gd name="connsiteY301" fmla="*/ 559007 h 841317"/>
                <a:gd name="connsiteX302" fmla="*/ 129022 w 902312"/>
                <a:gd name="connsiteY302" fmla="*/ 569574 h 841317"/>
                <a:gd name="connsiteX303" fmla="*/ 164926 w 902312"/>
                <a:gd name="connsiteY303" fmla="*/ 569574 h 841317"/>
                <a:gd name="connsiteX304" fmla="*/ 164889 w 902312"/>
                <a:gd name="connsiteY304" fmla="*/ 569574 h 841317"/>
                <a:gd name="connsiteX305" fmla="*/ 175419 w 902312"/>
                <a:gd name="connsiteY305" fmla="*/ 559007 h 841317"/>
                <a:gd name="connsiteX306" fmla="*/ 175419 w 902312"/>
                <a:gd name="connsiteY306" fmla="*/ 376241 h 841317"/>
                <a:gd name="connsiteX307" fmla="*/ 164852 w 902312"/>
                <a:gd name="connsiteY307" fmla="*/ 365674 h 841317"/>
                <a:gd name="connsiteX308" fmla="*/ 154285 w 902312"/>
                <a:gd name="connsiteY308" fmla="*/ 386846 h 841317"/>
                <a:gd name="connsiteX309" fmla="*/ 139551 w 902312"/>
                <a:gd name="connsiteY309" fmla="*/ 386846 h 841317"/>
                <a:gd name="connsiteX310" fmla="*/ 139551 w 902312"/>
                <a:gd name="connsiteY310" fmla="*/ 548400 h 841317"/>
                <a:gd name="connsiteX311" fmla="*/ 154285 w 902312"/>
                <a:gd name="connsiteY311" fmla="*/ 548400 h 841317"/>
                <a:gd name="connsiteX312" fmla="*/ 154285 w 902312"/>
                <a:gd name="connsiteY312" fmla="*/ 386808 h 841317"/>
                <a:gd name="connsiteX313" fmla="*/ 813329 w 902312"/>
                <a:gd name="connsiteY313" fmla="*/ 145969 h 841317"/>
                <a:gd name="connsiteX314" fmla="*/ 813329 w 902312"/>
                <a:gd name="connsiteY314" fmla="*/ 66197 h 841317"/>
                <a:gd name="connsiteX315" fmla="*/ 809051 w 902312"/>
                <a:gd name="connsiteY315" fmla="*/ 61918 h 841317"/>
                <a:gd name="connsiteX316" fmla="*/ 76254 w 902312"/>
                <a:gd name="connsiteY316" fmla="*/ 61918 h 841317"/>
                <a:gd name="connsiteX317" fmla="*/ 71976 w 902312"/>
                <a:gd name="connsiteY317" fmla="*/ 66197 h 841317"/>
                <a:gd name="connsiteX318" fmla="*/ 71976 w 902312"/>
                <a:gd name="connsiteY318" fmla="*/ 145969 h 84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Lst>
              <a:rect l="l" t="t" r="r" b="b"/>
              <a:pathLst>
                <a:path w="902312" h="841317">
                  <a:moveTo>
                    <a:pt x="495671" y="665114"/>
                  </a:moveTo>
                  <a:lnTo>
                    <a:pt x="76275" y="665114"/>
                  </a:lnTo>
                  <a:cubicBezTo>
                    <a:pt x="62248" y="665076"/>
                    <a:pt x="50863" y="653728"/>
                    <a:pt x="50863" y="639664"/>
                  </a:cubicBezTo>
                  <a:lnTo>
                    <a:pt x="50863" y="624297"/>
                  </a:lnTo>
                  <a:lnTo>
                    <a:pt x="25413" y="624297"/>
                  </a:lnTo>
                  <a:cubicBezTo>
                    <a:pt x="11385" y="624297"/>
                    <a:pt x="0" y="612912"/>
                    <a:pt x="0" y="598884"/>
                  </a:cubicBezTo>
                  <a:lnTo>
                    <a:pt x="0" y="25413"/>
                  </a:lnTo>
                  <a:cubicBezTo>
                    <a:pt x="0" y="11348"/>
                    <a:pt x="11385" y="0"/>
                    <a:pt x="25413" y="0"/>
                  </a:cubicBezTo>
                  <a:lnTo>
                    <a:pt x="758209" y="0"/>
                  </a:lnTo>
                  <a:cubicBezTo>
                    <a:pt x="772237" y="0"/>
                    <a:pt x="783622" y="11385"/>
                    <a:pt x="783622" y="25413"/>
                  </a:cubicBezTo>
                  <a:lnTo>
                    <a:pt x="783622" y="40779"/>
                  </a:lnTo>
                  <a:lnTo>
                    <a:pt x="809109" y="40779"/>
                  </a:lnTo>
                  <a:cubicBezTo>
                    <a:pt x="823136" y="40779"/>
                    <a:pt x="834521" y="52165"/>
                    <a:pt x="834521" y="66192"/>
                  </a:cubicBezTo>
                  <a:lnTo>
                    <a:pt x="834521" y="639702"/>
                  </a:lnTo>
                  <a:cubicBezTo>
                    <a:pt x="834521" y="653729"/>
                    <a:pt x="823136" y="665077"/>
                    <a:pt x="809109" y="665115"/>
                  </a:cubicBezTo>
                  <a:lnTo>
                    <a:pt x="776329" y="665115"/>
                  </a:lnTo>
                  <a:lnTo>
                    <a:pt x="788236" y="677021"/>
                  </a:lnTo>
                  <a:cubicBezTo>
                    <a:pt x="794561" y="670695"/>
                    <a:pt x="804756" y="670695"/>
                    <a:pt x="811043" y="677021"/>
                  </a:cubicBezTo>
                  <a:lnTo>
                    <a:pt x="892675" y="758653"/>
                  </a:lnTo>
                  <a:lnTo>
                    <a:pt x="892713" y="758653"/>
                  </a:lnTo>
                  <a:cubicBezTo>
                    <a:pt x="905512" y="771527"/>
                    <a:pt x="905512" y="792326"/>
                    <a:pt x="892713" y="805199"/>
                  </a:cubicBezTo>
                  <a:lnTo>
                    <a:pt x="866259" y="831690"/>
                  </a:lnTo>
                  <a:cubicBezTo>
                    <a:pt x="853385" y="844527"/>
                    <a:pt x="832586" y="844527"/>
                    <a:pt x="819713" y="831690"/>
                  </a:cubicBezTo>
                  <a:lnTo>
                    <a:pt x="738081" y="750058"/>
                  </a:lnTo>
                  <a:cubicBezTo>
                    <a:pt x="731792" y="743769"/>
                    <a:pt x="731792" y="733537"/>
                    <a:pt x="738081" y="727250"/>
                  </a:cubicBezTo>
                  <a:lnTo>
                    <a:pt x="717766" y="706935"/>
                  </a:lnTo>
                  <a:cubicBezTo>
                    <a:pt x="682382" y="729520"/>
                    <a:pt x="639706" y="737743"/>
                    <a:pt x="598446" y="729967"/>
                  </a:cubicBezTo>
                  <a:cubicBezTo>
                    <a:pt x="557221" y="722190"/>
                    <a:pt x="520460" y="699010"/>
                    <a:pt x="495681" y="665115"/>
                  </a:cubicBezTo>
                  <a:close/>
                  <a:moveTo>
                    <a:pt x="562160" y="579835"/>
                  </a:moveTo>
                  <a:lnTo>
                    <a:pt x="595907" y="613582"/>
                  </a:lnTo>
                  <a:lnTo>
                    <a:pt x="595907" y="613545"/>
                  </a:lnTo>
                  <a:cubicBezTo>
                    <a:pt x="596205" y="613842"/>
                    <a:pt x="596539" y="614141"/>
                    <a:pt x="596912" y="614438"/>
                  </a:cubicBezTo>
                  <a:cubicBezTo>
                    <a:pt x="603051" y="619610"/>
                    <a:pt x="612130" y="619238"/>
                    <a:pt x="617785" y="613545"/>
                  </a:cubicBezTo>
                  <a:lnTo>
                    <a:pt x="695659" y="535671"/>
                  </a:lnTo>
                  <a:cubicBezTo>
                    <a:pt x="699380" y="531504"/>
                    <a:pt x="699231" y="525141"/>
                    <a:pt x="695250" y="521160"/>
                  </a:cubicBezTo>
                  <a:cubicBezTo>
                    <a:pt x="691305" y="517216"/>
                    <a:pt x="684981" y="516993"/>
                    <a:pt x="680777" y="520714"/>
                  </a:cubicBezTo>
                  <a:lnTo>
                    <a:pt x="606884" y="594607"/>
                  </a:lnTo>
                  <a:lnTo>
                    <a:pt x="577118" y="564841"/>
                  </a:lnTo>
                  <a:lnTo>
                    <a:pt x="577155" y="564841"/>
                  </a:lnTo>
                  <a:cubicBezTo>
                    <a:pt x="573025" y="560711"/>
                    <a:pt x="566328" y="560711"/>
                    <a:pt x="562198" y="564841"/>
                  </a:cubicBezTo>
                  <a:cubicBezTo>
                    <a:pt x="558068" y="568971"/>
                    <a:pt x="558068" y="575668"/>
                    <a:pt x="562198" y="579798"/>
                  </a:cubicBezTo>
                  <a:close/>
                  <a:moveTo>
                    <a:pt x="795227" y="777260"/>
                  </a:moveTo>
                  <a:lnTo>
                    <a:pt x="838350" y="734137"/>
                  </a:lnTo>
                  <a:lnTo>
                    <a:pt x="799691" y="695479"/>
                  </a:lnTo>
                  <a:lnTo>
                    <a:pt x="756569" y="738602"/>
                  </a:lnTo>
                  <a:close/>
                  <a:moveTo>
                    <a:pt x="853308" y="749095"/>
                  </a:moveTo>
                  <a:lnTo>
                    <a:pt x="810185" y="792217"/>
                  </a:lnTo>
                  <a:lnTo>
                    <a:pt x="815469" y="797501"/>
                  </a:lnTo>
                  <a:lnTo>
                    <a:pt x="858591" y="754378"/>
                  </a:lnTo>
                  <a:lnTo>
                    <a:pt x="853308" y="749132"/>
                  </a:lnTo>
                  <a:close/>
                  <a:moveTo>
                    <a:pt x="873548" y="769335"/>
                  </a:moveTo>
                  <a:lnTo>
                    <a:pt x="830426" y="812458"/>
                  </a:lnTo>
                  <a:lnTo>
                    <a:pt x="834667" y="816699"/>
                  </a:lnTo>
                  <a:cubicBezTo>
                    <a:pt x="839281" y="821239"/>
                    <a:pt x="846722" y="821239"/>
                    <a:pt x="851299" y="816699"/>
                  </a:cubicBezTo>
                  <a:lnTo>
                    <a:pt x="877790" y="790208"/>
                  </a:lnTo>
                  <a:lnTo>
                    <a:pt x="877827" y="790208"/>
                  </a:lnTo>
                  <a:cubicBezTo>
                    <a:pt x="882366" y="785594"/>
                    <a:pt x="882366" y="778153"/>
                    <a:pt x="877827" y="773540"/>
                  </a:cubicBezTo>
                  <a:lnTo>
                    <a:pt x="873585" y="769298"/>
                  </a:lnTo>
                  <a:close/>
                  <a:moveTo>
                    <a:pt x="631661" y="114530"/>
                  </a:moveTo>
                  <a:lnTo>
                    <a:pt x="756419" y="114530"/>
                  </a:lnTo>
                  <a:cubicBezTo>
                    <a:pt x="762112" y="114344"/>
                    <a:pt x="766651" y="109656"/>
                    <a:pt x="766651" y="103963"/>
                  </a:cubicBezTo>
                  <a:cubicBezTo>
                    <a:pt x="766651" y="98232"/>
                    <a:pt x="762111" y="93544"/>
                    <a:pt x="756419" y="93358"/>
                  </a:cubicBezTo>
                  <a:lnTo>
                    <a:pt x="631661" y="93358"/>
                  </a:lnTo>
                  <a:cubicBezTo>
                    <a:pt x="628796" y="93284"/>
                    <a:pt x="626006" y="94363"/>
                    <a:pt x="623959" y="96335"/>
                  </a:cubicBezTo>
                  <a:cubicBezTo>
                    <a:pt x="621913" y="98344"/>
                    <a:pt x="620722" y="101097"/>
                    <a:pt x="620722" y="103963"/>
                  </a:cubicBezTo>
                  <a:cubicBezTo>
                    <a:pt x="620722" y="106790"/>
                    <a:pt x="621913" y="109543"/>
                    <a:pt x="623959" y="111553"/>
                  </a:cubicBezTo>
                  <a:cubicBezTo>
                    <a:pt x="626006" y="113525"/>
                    <a:pt x="628796" y="114604"/>
                    <a:pt x="631661" y="114530"/>
                  </a:cubicBezTo>
                  <a:close/>
                  <a:moveTo>
                    <a:pt x="275178" y="76244"/>
                  </a:moveTo>
                  <a:lnTo>
                    <a:pt x="275141" y="76207"/>
                  </a:lnTo>
                  <a:cubicBezTo>
                    <a:pt x="261933" y="76207"/>
                    <a:pt x="250548" y="85546"/>
                    <a:pt x="247942" y="98531"/>
                  </a:cubicBezTo>
                  <a:cubicBezTo>
                    <a:pt x="245375" y="111517"/>
                    <a:pt x="252295" y="124502"/>
                    <a:pt x="264537" y="129562"/>
                  </a:cubicBezTo>
                  <a:cubicBezTo>
                    <a:pt x="276740" y="134622"/>
                    <a:pt x="290842" y="130343"/>
                    <a:pt x="298210" y="119367"/>
                  </a:cubicBezTo>
                  <a:cubicBezTo>
                    <a:pt x="305576" y="108354"/>
                    <a:pt x="304126" y="93695"/>
                    <a:pt x="294749" y="84355"/>
                  </a:cubicBezTo>
                  <a:cubicBezTo>
                    <a:pt x="289577" y="79146"/>
                    <a:pt x="282508" y="76207"/>
                    <a:pt x="275141" y="76207"/>
                  </a:cubicBezTo>
                  <a:close/>
                  <a:moveTo>
                    <a:pt x="279829" y="99312"/>
                  </a:moveTo>
                  <a:lnTo>
                    <a:pt x="279792" y="99275"/>
                  </a:lnTo>
                  <a:cubicBezTo>
                    <a:pt x="277597" y="97080"/>
                    <a:pt x="274136" y="96708"/>
                    <a:pt x="271532" y="98457"/>
                  </a:cubicBezTo>
                  <a:cubicBezTo>
                    <a:pt x="268927" y="100205"/>
                    <a:pt x="267886" y="103554"/>
                    <a:pt x="269114" y="106456"/>
                  </a:cubicBezTo>
                  <a:cubicBezTo>
                    <a:pt x="270304" y="109321"/>
                    <a:pt x="273392" y="110996"/>
                    <a:pt x="276443" y="110363"/>
                  </a:cubicBezTo>
                  <a:cubicBezTo>
                    <a:pt x="279531" y="109768"/>
                    <a:pt x="281727" y="107051"/>
                    <a:pt x="281727" y="103926"/>
                  </a:cubicBezTo>
                  <a:cubicBezTo>
                    <a:pt x="281727" y="102178"/>
                    <a:pt x="281057" y="100503"/>
                    <a:pt x="279792" y="99275"/>
                  </a:cubicBezTo>
                  <a:close/>
                  <a:moveTo>
                    <a:pt x="210662" y="76244"/>
                  </a:moveTo>
                  <a:lnTo>
                    <a:pt x="210624" y="76207"/>
                  </a:lnTo>
                  <a:cubicBezTo>
                    <a:pt x="197379" y="76207"/>
                    <a:pt x="185994" y="85583"/>
                    <a:pt x="183426" y="98531"/>
                  </a:cubicBezTo>
                  <a:cubicBezTo>
                    <a:pt x="180858" y="111517"/>
                    <a:pt x="187779" y="124502"/>
                    <a:pt x="200020" y="129562"/>
                  </a:cubicBezTo>
                  <a:cubicBezTo>
                    <a:pt x="212224" y="134622"/>
                    <a:pt x="226325" y="130343"/>
                    <a:pt x="233693" y="119367"/>
                  </a:cubicBezTo>
                  <a:cubicBezTo>
                    <a:pt x="241023" y="108354"/>
                    <a:pt x="239609" y="93695"/>
                    <a:pt x="230233" y="84355"/>
                  </a:cubicBezTo>
                  <a:cubicBezTo>
                    <a:pt x="225023" y="79146"/>
                    <a:pt x="217991" y="76207"/>
                    <a:pt x="210624" y="76207"/>
                  </a:cubicBezTo>
                  <a:close/>
                  <a:moveTo>
                    <a:pt x="215313" y="99312"/>
                  </a:moveTo>
                  <a:lnTo>
                    <a:pt x="215275" y="99275"/>
                  </a:lnTo>
                  <a:cubicBezTo>
                    <a:pt x="213080" y="97080"/>
                    <a:pt x="209582" y="96708"/>
                    <a:pt x="206978" y="98457"/>
                  </a:cubicBezTo>
                  <a:cubicBezTo>
                    <a:pt x="204373" y="100205"/>
                    <a:pt x="203369" y="103554"/>
                    <a:pt x="204560" y="106456"/>
                  </a:cubicBezTo>
                  <a:cubicBezTo>
                    <a:pt x="205788" y="109321"/>
                    <a:pt x="208838" y="110996"/>
                    <a:pt x="211927" y="110363"/>
                  </a:cubicBezTo>
                  <a:cubicBezTo>
                    <a:pt x="214977" y="109768"/>
                    <a:pt x="217210" y="107051"/>
                    <a:pt x="217210" y="103926"/>
                  </a:cubicBezTo>
                  <a:cubicBezTo>
                    <a:pt x="217210" y="102178"/>
                    <a:pt x="216503" y="100503"/>
                    <a:pt x="215275" y="99275"/>
                  </a:cubicBezTo>
                  <a:close/>
                  <a:moveTo>
                    <a:pt x="146145" y="76244"/>
                  </a:moveTo>
                  <a:lnTo>
                    <a:pt x="146108" y="76207"/>
                  </a:lnTo>
                  <a:cubicBezTo>
                    <a:pt x="132862" y="76207"/>
                    <a:pt x="121477" y="85546"/>
                    <a:pt x="118909" y="98531"/>
                  </a:cubicBezTo>
                  <a:cubicBezTo>
                    <a:pt x="116304" y="111517"/>
                    <a:pt x="123262" y="124502"/>
                    <a:pt x="135466" y="129562"/>
                  </a:cubicBezTo>
                  <a:cubicBezTo>
                    <a:pt x="147708" y="134622"/>
                    <a:pt x="161809" y="130343"/>
                    <a:pt x="169139" y="119367"/>
                  </a:cubicBezTo>
                  <a:cubicBezTo>
                    <a:pt x="176506" y="108354"/>
                    <a:pt x="175054" y="93695"/>
                    <a:pt x="165716" y="84355"/>
                  </a:cubicBezTo>
                  <a:cubicBezTo>
                    <a:pt x="160507" y="79146"/>
                    <a:pt x="153437" y="76207"/>
                    <a:pt x="146108" y="76207"/>
                  </a:cubicBezTo>
                  <a:close/>
                  <a:moveTo>
                    <a:pt x="150795" y="99312"/>
                  </a:moveTo>
                  <a:lnTo>
                    <a:pt x="150758" y="99275"/>
                  </a:lnTo>
                  <a:cubicBezTo>
                    <a:pt x="148526" y="97080"/>
                    <a:pt x="145066" y="96708"/>
                    <a:pt x="142461" y="98457"/>
                  </a:cubicBezTo>
                  <a:cubicBezTo>
                    <a:pt x="139857" y="100205"/>
                    <a:pt x="138852" y="103554"/>
                    <a:pt x="140042" y="106456"/>
                  </a:cubicBezTo>
                  <a:cubicBezTo>
                    <a:pt x="141233" y="109321"/>
                    <a:pt x="144322" y="110996"/>
                    <a:pt x="147410" y="110363"/>
                  </a:cubicBezTo>
                  <a:cubicBezTo>
                    <a:pt x="150461" y="109768"/>
                    <a:pt x="152693" y="107051"/>
                    <a:pt x="152656" y="103926"/>
                  </a:cubicBezTo>
                  <a:cubicBezTo>
                    <a:pt x="152656" y="102178"/>
                    <a:pt x="151986" y="100503"/>
                    <a:pt x="150758" y="99275"/>
                  </a:cubicBezTo>
                  <a:close/>
                  <a:moveTo>
                    <a:pt x="701683" y="331227"/>
                  </a:moveTo>
                  <a:lnTo>
                    <a:pt x="784320" y="331227"/>
                  </a:lnTo>
                  <a:cubicBezTo>
                    <a:pt x="790162" y="331227"/>
                    <a:pt x="794887" y="326502"/>
                    <a:pt x="794887" y="320660"/>
                  </a:cubicBezTo>
                  <a:cubicBezTo>
                    <a:pt x="794887" y="314818"/>
                    <a:pt x="790163" y="310093"/>
                    <a:pt x="784320" y="310093"/>
                  </a:cubicBezTo>
                  <a:lnTo>
                    <a:pt x="701683" y="310093"/>
                  </a:lnTo>
                  <a:cubicBezTo>
                    <a:pt x="695842" y="310093"/>
                    <a:pt x="691079" y="314818"/>
                    <a:pt x="691079" y="320660"/>
                  </a:cubicBezTo>
                  <a:cubicBezTo>
                    <a:pt x="691079" y="326502"/>
                    <a:pt x="695841" y="331227"/>
                    <a:pt x="701683" y="331227"/>
                  </a:cubicBezTo>
                  <a:close/>
                  <a:moveTo>
                    <a:pt x="701683" y="302168"/>
                  </a:moveTo>
                  <a:lnTo>
                    <a:pt x="754033" y="302168"/>
                  </a:lnTo>
                  <a:cubicBezTo>
                    <a:pt x="759875" y="302168"/>
                    <a:pt x="764600" y="297443"/>
                    <a:pt x="764600" y="291601"/>
                  </a:cubicBezTo>
                  <a:cubicBezTo>
                    <a:pt x="764600" y="285760"/>
                    <a:pt x="759875" y="280997"/>
                    <a:pt x="754033" y="280997"/>
                  </a:cubicBezTo>
                  <a:lnTo>
                    <a:pt x="701683" y="280997"/>
                  </a:lnTo>
                  <a:cubicBezTo>
                    <a:pt x="695842" y="280997"/>
                    <a:pt x="691079" y="285760"/>
                    <a:pt x="691079" y="291601"/>
                  </a:cubicBezTo>
                  <a:cubicBezTo>
                    <a:pt x="691079" y="297443"/>
                    <a:pt x="695841" y="302168"/>
                    <a:pt x="701683" y="302168"/>
                  </a:cubicBezTo>
                  <a:close/>
                  <a:moveTo>
                    <a:pt x="633073" y="275677"/>
                  </a:moveTo>
                  <a:cubicBezTo>
                    <a:pt x="630246" y="275677"/>
                    <a:pt x="627567" y="276794"/>
                    <a:pt x="625558" y="278802"/>
                  </a:cubicBezTo>
                  <a:cubicBezTo>
                    <a:pt x="623586" y="280775"/>
                    <a:pt x="622470" y="283491"/>
                    <a:pt x="622470" y="286282"/>
                  </a:cubicBezTo>
                  <a:lnTo>
                    <a:pt x="622470" y="325982"/>
                  </a:lnTo>
                  <a:cubicBezTo>
                    <a:pt x="622470" y="328810"/>
                    <a:pt x="623586" y="331488"/>
                    <a:pt x="625595" y="333460"/>
                  </a:cubicBezTo>
                  <a:cubicBezTo>
                    <a:pt x="627567" y="335432"/>
                    <a:pt x="630246" y="336549"/>
                    <a:pt x="633073" y="336549"/>
                  </a:cubicBezTo>
                  <a:lnTo>
                    <a:pt x="672736" y="336549"/>
                  </a:lnTo>
                  <a:cubicBezTo>
                    <a:pt x="675564" y="336549"/>
                    <a:pt x="678244" y="335432"/>
                    <a:pt x="680216" y="333460"/>
                  </a:cubicBezTo>
                  <a:cubicBezTo>
                    <a:pt x="682224" y="331488"/>
                    <a:pt x="683341" y="328810"/>
                    <a:pt x="683341" y="325982"/>
                  </a:cubicBezTo>
                  <a:lnTo>
                    <a:pt x="683341" y="286282"/>
                  </a:lnTo>
                  <a:cubicBezTo>
                    <a:pt x="683341" y="280440"/>
                    <a:pt x="678578" y="275714"/>
                    <a:pt x="672736" y="275714"/>
                  </a:cubicBezTo>
                  <a:close/>
                  <a:moveTo>
                    <a:pt x="662207" y="296849"/>
                  </a:moveTo>
                  <a:lnTo>
                    <a:pt x="643640" y="296849"/>
                  </a:lnTo>
                  <a:lnTo>
                    <a:pt x="643640" y="315415"/>
                  </a:lnTo>
                  <a:lnTo>
                    <a:pt x="662207" y="315415"/>
                  </a:lnTo>
                  <a:close/>
                  <a:moveTo>
                    <a:pt x="701683" y="258600"/>
                  </a:moveTo>
                  <a:lnTo>
                    <a:pt x="784320" y="258600"/>
                  </a:lnTo>
                  <a:cubicBezTo>
                    <a:pt x="790162" y="258600"/>
                    <a:pt x="794887" y="253875"/>
                    <a:pt x="794887" y="248033"/>
                  </a:cubicBezTo>
                  <a:cubicBezTo>
                    <a:pt x="794887" y="242191"/>
                    <a:pt x="790163" y="237429"/>
                    <a:pt x="784320" y="237429"/>
                  </a:cubicBezTo>
                  <a:lnTo>
                    <a:pt x="701683" y="237429"/>
                  </a:lnTo>
                  <a:cubicBezTo>
                    <a:pt x="695842" y="237429"/>
                    <a:pt x="691079" y="242191"/>
                    <a:pt x="691079" y="248033"/>
                  </a:cubicBezTo>
                  <a:cubicBezTo>
                    <a:pt x="691079" y="253875"/>
                    <a:pt x="695841" y="258600"/>
                    <a:pt x="701683" y="258600"/>
                  </a:cubicBezTo>
                  <a:close/>
                  <a:moveTo>
                    <a:pt x="701683" y="229541"/>
                  </a:moveTo>
                  <a:lnTo>
                    <a:pt x="754033" y="229541"/>
                  </a:lnTo>
                  <a:cubicBezTo>
                    <a:pt x="759875" y="229541"/>
                    <a:pt x="764600" y="224779"/>
                    <a:pt x="764600" y="218937"/>
                  </a:cubicBezTo>
                  <a:cubicBezTo>
                    <a:pt x="764600" y="213095"/>
                    <a:pt x="759875" y="208370"/>
                    <a:pt x="754033" y="208370"/>
                  </a:cubicBezTo>
                  <a:lnTo>
                    <a:pt x="701683" y="208370"/>
                  </a:lnTo>
                  <a:cubicBezTo>
                    <a:pt x="695842" y="208370"/>
                    <a:pt x="691079" y="213095"/>
                    <a:pt x="691079" y="218937"/>
                  </a:cubicBezTo>
                  <a:cubicBezTo>
                    <a:pt x="691079" y="224779"/>
                    <a:pt x="695841" y="229541"/>
                    <a:pt x="701683" y="229541"/>
                  </a:cubicBezTo>
                  <a:close/>
                  <a:moveTo>
                    <a:pt x="633073" y="203050"/>
                  </a:moveTo>
                  <a:cubicBezTo>
                    <a:pt x="630246" y="203050"/>
                    <a:pt x="627567" y="204166"/>
                    <a:pt x="625595" y="206138"/>
                  </a:cubicBezTo>
                  <a:cubicBezTo>
                    <a:pt x="623586" y="208111"/>
                    <a:pt x="622470" y="210826"/>
                    <a:pt x="622470" y="213617"/>
                  </a:cubicBezTo>
                  <a:lnTo>
                    <a:pt x="622470" y="253317"/>
                  </a:lnTo>
                  <a:cubicBezTo>
                    <a:pt x="622470" y="256107"/>
                    <a:pt x="623586" y="258824"/>
                    <a:pt x="625595" y="260795"/>
                  </a:cubicBezTo>
                  <a:cubicBezTo>
                    <a:pt x="627567" y="262768"/>
                    <a:pt x="630246" y="263884"/>
                    <a:pt x="633073" y="263884"/>
                  </a:cubicBezTo>
                  <a:lnTo>
                    <a:pt x="672736" y="263884"/>
                  </a:lnTo>
                  <a:cubicBezTo>
                    <a:pt x="675564" y="263884"/>
                    <a:pt x="678244" y="262768"/>
                    <a:pt x="680216" y="260795"/>
                  </a:cubicBezTo>
                  <a:cubicBezTo>
                    <a:pt x="682224" y="258824"/>
                    <a:pt x="683341" y="256107"/>
                    <a:pt x="683341" y="253317"/>
                  </a:cubicBezTo>
                  <a:lnTo>
                    <a:pt x="683341" y="213691"/>
                  </a:lnTo>
                  <a:cubicBezTo>
                    <a:pt x="683341" y="210901"/>
                    <a:pt x="682224" y="208184"/>
                    <a:pt x="680216" y="206212"/>
                  </a:cubicBezTo>
                  <a:cubicBezTo>
                    <a:pt x="678244" y="204241"/>
                    <a:pt x="675564" y="203124"/>
                    <a:pt x="672736" y="203124"/>
                  </a:cubicBezTo>
                  <a:close/>
                  <a:moveTo>
                    <a:pt x="662207" y="224184"/>
                  </a:moveTo>
                  <a:lnTo>
                    <a:pt x="643640" y="224184"/>
                  </a:lnTo>
                  <a:lnTo>
                    <a:pt x="643640" y="242750"/>
                  </a:lnTo>
                  <a:lnTo>
                    <a:pt x="662207" y="242750"/>
                  </a:lnTo>
                  <a:close/>
                  <a:moveTo>
                    <a:pt x="50854" y="603174"/>
                  </a:moveTo>
                  <a:lnTo>
                    <a:pt x="50854" y="66203"/>
                  </a:lnTo>
                  <a:cubicBezTo>
                    <a:pt x="50854" y="52175"/>
                    <a:pt x="62240" y="40790"/>
                    <a:pt x="76267" y="40790"/>
                  </a:cubicBezTo>
                  <a:lnTo>
                    <a:pt x="762476" y="40790"/>
                  </a:lnTo>
                  <a:lnTo>
                    <a:pt x="762476" y="25423"/>
                  </a:lnTo>
                  <a:cubicBezTo>
                    <a:pt x="762439" y="23079"/>
                    <a:pt x="760542" y="21182"/>
                    <a:pt x="758198" y="21144"/>
                  </a:cubicBezTo>
                  <a:lnTo>
                    <a:pt x="25401" y="21144"/>
                  </a:lnTo>
                  <a:cubicBezTo>
                    <a:pt x="23057" y="21144"/>
                    <a:pt x="21160" y="23042"/>
                    <a:pt x="21123" y="25423"/>
                  </a:cubicBezTo>
                  <a:lnTo>
                    <a:pt x="21123" y="598933"/>
                  </a:lnTo>
                  <a:cubicBezTo>
                    <a:pt x="21160" y="601277"/>
                    <a:pt x="23057" y="603174"/>
                    <a:pt x="25401" y="603174"/>
                  </a:cubicBezTo>
                  <a:close/>
                  <a:moveTo>
                    <a:pt x="534029" y="472949"/>
                  </a:moveTo>
                  <a:cubicBezTo>
                    <a:pt x="488711" y="518192"/>
                    <a:pt x="481678" y="589182"/>
                    <a:pt x="517248" y="642427"/>
                  </a:cubicBezTo>
                  <a:cubicBezTo>
                    <a:pt x="552819" y="695708"/>
                    <a:pt x="621023" y="716432"/>
                    <a:pt x="680212" y="691949"/>
                  </a:cubicBezTo>
                  <a:cubicBezTo>
                    <a:pt x="739371" y="667467"/>
                    <a:pt x="773006" y="604587"/>
                    <a:pt x="760542" y="541740"/>
                  </a:cubicBezTo>
                  <a:cubicBezTo>
                    <a:pt x="748077" y="478934"/>
                    <a:pt x="692973" y="433688"/>
                    <a:pt x="628944" y="433650"/>
                  </a:cubicBezTo>
                  <a:cubicBezTo>
                    <a:pt x="593337" y="433613"/>
                    <a:pt x="559181" y="447752"/>
                    <a:pt x="534030" y="472978"/>
                  </a:cubicBezTo>
                  <a:close/>
                  <a:moveTo>
                    <a:pt x="548986" y="487906"/>
                  </a:moveTo>
                  <a:lnTo>
                    <a:pt x="548949" y="487906"/>
                  </a:lnTo>
                  <a:cubicBezTo>
                    <a:pt x="510811" y="526043"/>
                    <a:pt x="504895" y="585794"/>
                    <a:pt x="534847" y="630666"/>
                  </a:cubicBezTo>
                  <a:cubicBezTo>
                    <a:pt x="564798" y="675538"/>
                    <a:pt x="622284" y="693026"/>
                    <a:pt x="672140" y="672375"/>
                  </a:cubicBezTo>
                  <a:cubicBezTo>
                    <a:pt x="721998" y="651762"/>
                    <a:pt x="750312" y="598780"/>
                    <a:pt x="739820" y="545874"/>
                  </a:cubicBezTo>
                  <a:cubicBezTo>
                    <a:pt x="729327" y="492965"/>
                    <a:pt x="682893" y="454828"/>
                    <a:pt x="628940" y="454791"/>
                  </a:cubicBezTo>
                  <a:cubicBezTo>
                    <a:pt x="598951" y="454754"/>
                    <a:pt x="570152" y="466660"/>
                    <a:pt x="548945" y="487906"/>
                  </a:cubicBezTo>
                  <a:close/>
                  <a:moveTo>
                    <a:pt x="755259" y="673939"/>
                  </a:moveTo>
                  <a:cubicBezTo>
                    <a:pt x="752208" y="677548"/>
                    <a:pt x="748972" y="681082"/>
                    <a:pt x="745586" y="684468"/>
                  </a:cubicBezTo>
                  <a:cubicBezTo>
                    <a:pt x="742163" y="687892"/>
                    <a:pt x="738666" y="691128"/>
                    <a:pt x="735019" y="694142"/>
                  </a:cubicBezTo>
                  <a:lnTo>
                    <a:pt x="753064" y="712187"/>
                  </a:lnTo>
                  <a:lnTo>
                    <a:pt x="773304" y="691947"/>
                  </a:lnTo>
                  <a:lnTo>
                    <a:pt x="755259" y="673901"/>
                  </a:lnTo>
                  <a:close/>
                  <a:moveTo>
                    <a:pt x="775314" y="643950"/>
                  </a:moveTo>
                  <a:lnTo>
                    <a:pt x="809098" y="643950"/>
                  </a:lnTo>
                  <a:cubicBezTo>
                    <a:pt x="811442" y="643950"/>
                    <a:pt x="813340" y="642053"/>
                    <a:pt x="813378" y="639671"/>
                  </a:cubicBezTo>
                  <a:lnTo>
                    <a:pt x="813378" y="167108"/>
                  </a:lnTo>
                  <a:lnTo>
                    <a:pt x="71990" y="167108"/>
                  </a:lnTo>
                  <a:lnTo>
                    <a:pt x="71990" y="639671"/>
                  </a:lnTo>
                  <a:cubicBezTo>
                    <a:pt x="72027" y="642053"/>
                    <a:pt x="73924" y="643950"/>
                    <a:pt x="76269" y="643950"/>
                  </a:cubicBezTo>
                  <a:lnTo>
                    <a:pt x="482529" y="643950"/>
                  </a:lnTo>
                  <a:cubicBezTo>
                    <a:pt x="475274" y="629998"/>
                    <a:pt x="470064" y="615078"/>
                    <a:pt x="467051" y="599674"/>
                  </a:cubicBezTo>
                  <a:lnTo>
                    <a:pt x="112054" y="599674"/>
                  </a:lnTo>
                  <a:cubicBezTo>
                    <a:pt x="109189" y="599748"/>
                    <a:pt x="106398" y="598669"/>
                    <a:pt x="104352" y="596697"/>
                  </a:cubicBezTo>
                  <a:cubicBezTo>
                    <a:pt x="102305" y="594689"/>
                    <a:pt x="101153" y="591935"/>
                    <a:pt x="101153" y="589107"/>
                  </a:cubicBezTo>
                  <a:cubicBezTo>
                    <a:pt x="101153" y="586242"/>
                    <a:pt x="102305" y="583489"/>
                    <a:pt x="104352" y="581479"/>
                  </a:cubicBezTo>
                  <a:cubicBezTo>
                    <a:pt x="106398" y="579508"/>
                    <a:pt x="109189" y="578429"/>
                    <a:pt x="112054" y="578503"/>
                  </a:cubicBezTo>
                  <a:lnTo>
                    <a:pt x="464327" y="578503"/>
                  </a:lnTo>
                  <a:cubicBezTo>
                    <a:pt x="464103" y="574968"/>
                    <a:pt x="463991" y="571396"/>
                    <a:pt x="463991" y="567861"/>
                  </a:cubicBezTo>
                  <a:cubicBezTo>
                    <a:pt x="463991" y="549891"/>
                    <a:pt x="466894" y="532068"/>
                    <a:pt x="472624" y="515064"/>
                  </a:cubicBezTo>
                  <a:lnTo>
                    <a:pt x="472624" y="346853"/>
                  </a:lnTo>
                  <a:cubicBezTo>
                    <a:pt x="472624" y="344063"/>
                    <a:pt x="473740" y="341346"/>
                    <a:pt x="475749" y="339375"/>
                  </a:cubicBezTo>
                  <a:cubicBezTo>
                    <a:pt x="477721" y="337402"/>
                    <a:pt x="480437" y="336287"/>
                    <a:pt x="483228" y="336287"/>
                  </a:cubicBezTo>
                  <a:lnTo>
                    <a:pt x="519133" y="336287"/>
                  </a:lnTo>
                  <a:cubicBezTo>
                    <a:pt x="524973" y="336287"/>
                    <a:pt x="529737" y="341011"/>
                    <a:pt x="529737" y="346854"/>
                  </a:cubicBezTo>
                  <a:lnTo>
                    <a:pt x="529737" y="436114"/>
                  </a:lnTo>
                  <a:cubicBezTo>
                    <a:pt x="534164" y="432765"/>
                    <a:pt x="538741" y="429639"/>
                    <a:pt x="543503" y="426737"/>
                  </a:cubicBezTo>
                  <a:lnTo>
                    <a:pt x="543503" y="276909"/>
                  </a:lnTo>
                  <a:cubicBezTo>
                    <a:pt x="543503" y="271067"/>
                    <a:pt x="548266" y="266342"/>
                    <a:pt x="554070" y="266342"/>
                  </a:cubicBezTo>
                  <a:lnTo>
                    <a:pt x="589975" y="266342"/>
                  </a:lnTo>
                  <a:cubicBezTo>
                    <a:pt x="595815" y="266379"/>
                    <a:pt x="600542" y="271104"/>
                    <a:pt x="600542" y="276909"/>
                  </a:cubicBezTo>
                  <a:lnTo>
                    <a:pt x="600542" y="405382"/>
                  </a:lnTo>
                  <a:cubicBezTo>
                    <a:pt x="641172" y="398276"/>
                    <a:pt x="682955" y="406684"/>
                    <a:pt x="717709" y="428859"/>
                  </a:cubicBezTo>
                  <a:cubicBezTo>
                    <a:pt x="752463" y="451034"/>
                    <a:pt x="777612" y="485414"/>
                    <a:pt x="788291" y="525224"/>
                  </a:cubicBezTo>
                  <a:cubicBezTo>
                    <a:pt x="798969" y="565035"/>
                    <a:pt x="794355" y="607414"/>
                    <a:pt x="775343" y="643991"/>
                  </a:cubicBezTo>
                  <a:close/>
                  <a:moveTo>
                    <a:pt x="564612" y="415941"/>
                  </a:moveTo>
                  <a:cubicBezTo>
                    <a:pt x="569449" y="413895"/>
                    <a:pt x="574359" y="412071"/>
                    <a:pt x="579346" y="410508"/>
                  </a:cubicBezTo>
                  <a:lnTo>
                    <a:pt x="579383" y="287503"/>
                  </a:lnTo>
                  <a:lnTo>
                    <a:pt x="564612" y="287503"/>
                  </a:lnTo>
                  <a:close/>
                  <a:moveTo>
                    <a:pt x="493769" y="473276"/>
                  </a:moveTo>
                  <a:cubicBezTo>
                    <a:pt x="498272" y="466876"/>
                    <a:pt x="503183" y="460812"/>
                    <a:pt x="508541" y="455120"/>
                  </a:cubicBezTo>
                  <a:lnTo>
                    <a:pt x="508541" y="357450"/>
                  </a:lnTo>
                  <a:lnTo>
                    <a:pt x="493769" y="357450"/>
                  </a:lnTo>
                  <a:close/>
                  <a:moveTo>
                    <a:pt x="527255" y="466170"/>
                  </a:moveTo>
                  <a:cubicBezTo>
                    <a:pt x="495667" y="497796"/>
                    <a:pt x="480524" y="542295"/>
                    <a:pt x="486365" y="586613"/>
                  </a:cubicBezTo>
                  <a:cubicBezTo>
                    <a:pt x="492206" y="630926"/>
                    <a:pt x="518326" y="669994"/>
                    <a:pt x="557021" y="692360"/>
                  </a:cubicBezTo>
                  <a:cubicBezTo>
                    <a:pt x="595754" y="714722"/>
                    <a:pt x="642635" y="717810"/>
                    <a:pt x="683932" y="700694"/>
                  </a:cubicBezTo>
                  <a:cubicBezTo>
                    <a:pt x="725230" y="683579"/>
                    <a:pt x="756225" y="648232"/>
                    <a:pt x="767797" y="605073"/>
                  </a:cubicBezTo>
                  <a:cubicBezTo>
                    <a:pt x="779368" y="561913"/>
                    <a:pt x="770216" y="515813"/>
                    <a:pt x="742980" y="480314"/>
                  </a:cubicBezTo>
                  <a:cubicBezTo>
                    <a:pt x="715781" y="444856"/>
                    <a:pt x="673626" y="424095"/>
                    <a:pt x="628937" y="424058"/>
                  </a:cubicBezTo>
                  <a:cubicBezTo>
                    <a:pt x="590800" y="424021"/>
                    <a:pt x="554187" y="439163"/>
                    <a:pt x="527248" y="466176"/>
                  </a:cubicBezTo>
                  <a:close/>
                  <a:moveTo>
                    <a:pt x="412365" y="295910"/>
                  </a:moveTo>
                  <a:cubicBezTo>
                    <a:pt x="406524" y="295910"/>
                    <a:pt x="401798" y="300636"/>
                    <a:pt x="401798" y="306477"/>
                  </a:cubicBezTo>
                  <a:lnTo>
                    <a:pt x="401798" y="559004"/>
                  </a:lnTo>
                  <a:cubicBezTo>
                    <a:pt x="401798" y="564846"/>
                    <a:pt x="406523" y="569571"/>
                    <a:pt x="412365" y="569571"/>
                  </a:cubicBezTo>
                  <a:lnTo>
                    <a:pt x="448269" y="569571"/>
                  </a:lnTo>
                  <a:cubicBezTo>
                    <a:pt x="454111" y="569571"/>
                    <a:pt x="458836" y="564846"/>
                    <a:pt x="458836" y="559004"/>
                  </a:cubicBezTo>
                  <a:lnTo>
                    <a:pt x="458836" y="306477"/>
                  </a:lnTo>
                  <a:cubicBezTo>
                    <a:pt x="458836" y="300636"/>
                    <a:pt x="454111" y="295910"/>
                    <a:pt x="448269" y="295910"/>
                  </a:cubicBezTo>
                  <a:close/>
                  <a:moveTo>
                    <a:pt x="437703" y="317044"/>
                  </a:moveTo>
                  <a:lnTo>
                    <a:pt x="422932" y="317044"/>
                  </a:lnTo>
                  <a:lnTo>
                    <a:pt x="422932" y="548397"/>
                  </a:lnTo>
                  <a:lnTo>
                    <a:pt x="437703" y="548397"/>
                  </a:lnTo>
                  <a:close/>
                  <a:moveTo>
                    <a:pt x="341520" y="385841"/>
                  </a:moveTo>
                  <a:cubicBezTo>
                    <a:pt x="338730" y="385841"/>
                    <a:pt x="336013" y="386957"/>
                    <a:pt x="334042" y="388966"/>
                  </a:cubicBezTo>
                  <a:cubicBezTo>
                    <a:pt x="332070" y="390938"/>
                    <a:pt x="330954" y="393617"/>
                    <a:pt x="330954" y="396408"/>
                  </a:cubicBezTo>
                  <a:lnTo>
                    <a:pt x="330954" y="558999"/>
                  </a:lnTo>
                  <a:cubicBezTo>
                    <a:pt x="330954" y="564841"/>
                    <a:pt x="335679" y="569566"/>
                    <a:pt x="341521" y="569566"/>
                  </a:cubicBezTo>
                  <a:lnTo>
                    <a:pt x="377425" y="569566"/>
                  </a:lnTo>
                  <a:cubicBezTo>
                    <a:pt x="380215" y="569566"/>
                    <a:pt x="382932" y="568450"/>
                    <a:pt x="384903" y="566478"/>
                  </a:cubicBezTo>
                  <a:cubicBezTo>
                    <a:pt x="386876" y="564506"/>
                    <a:pt x="387991" y="561790"/>
                    <a:pt x="387991" y="558999"/>
                  </a:cubicBezTo>
                  <a:lnTo>
                    <a:pt x="387991" y="396408"/>
                  </a:lnTo>
                  <a:cubicBezTo>
                    <a:pt x="387991" y="390603"/>
                    <a:pt x="383267" y="385841"/>
                    <a:pt x="377424" y="385841"/>
                  </a:cubicBezTo>
                  <a:close/>
                  <a:moveTo>
                    <a:pt x="366858" y="406975"/>
                  </a:moveTo>
                  <a:lnTo>
                    <a:pt x="352087" y="407012"/>
                  </a:lnTo>
                  <a:lnTo>
                    <a:pt x="352087" y="548401"/>
                  </a:lnTo>
                  <a:lnTo>
                    <a:pt x="366858" y="548364"/>
                  </a:lnTo>
                  <a:close/>
                  <a:moveTo>
                    <a:pt x="270675" y="318868"/>
                  </a:moveTo>
                  <a:cubicBezTo>
                    <a:pt x="264871" y="318831"/>
                    <a:pt x="260108" y="323557"/>
                    <a:pt x="260108" y="329398"/>
                  </a:cubicBezTo>
                  <a:lnTo>
                    <a:pt x="260108" y="558998"/>
                  </a:lnTo>
                  <a:cubicBezTo>
                    <a:pt x="260108" y="561789"/>
                    <a:pt x="261224" y="564468"/>
                    <a:pt x="263197" y="566477"/>
                  </a:cubicBezTo>
                  <a:cubicBezTo>
                    <a:pt x="265206" y="568449"/>
                    <a:pt x="267885" y="569566"/>
                    <a:pt x="270675" y="569528"/>
                  </a:cubicBezTo>
                  <a:lnTo>
                    <a:pt x="306579" y="569528"/>
                  </a:lnTo>
                  <a:cubicBezTo>
                    <a:pt x="312421" y="569528"/>
                    <a:pt x="317146" y="564803"/>
                    <a:pt x="317146" y="558998"/>
                  </a:cubicBezTo>
                  <a:lnTo>
                    <a:pt x="317146" y="329398"/>
                  </a:lnTo>
                  <a:cubicBezTo>
                    <a:pt x="317146" y="323557"/>
                    <a:pt x="312421" y="318831"/>
                    <a:pt x="306579" y="318794"/>
                  </a:cubicBezTo>
                  <a:close/>
                  <a:moveTo>
                    <a:pt x="296013" y="340040"/>
                  </a:moveTo>
                  <a:lnTo>
                    <a:pt x="281242" y="340002"/>
                  </a:lnTo>
                  <a:lnTo>
                    <a:pt x="281242" y="548400"/>
                  </a:lnTo>
                  <a:lnTo>
                    <a:pt x="295976" y="548400"/>
                  </a:lnTo>
                  <a:lnTo>
                    <a:pt x="296013" y="340002"/>
                  </a:lnTo>
                  <a:close/>
                  <a:moveTo>
                    <a:pt x="199830" y="266369"/>
                  </a:moveTo>
                  <a:lnTo>
                    <a:pt x="199830" y="266332"/>
                  </a:lnTo>
                  <a:cubicBezTo>
                    <a:pt x="193989" y="266332"/>
                    <a:pt x="189263" y="271058"/>
                    <a:pt x="189263" y="276899"/>
                  </a:cubicBezTo>
                  <a:lnTo>
                    <a:pt x="189263" y="559001"/>
                  </a:lnTo>
                  <a:cubicBezTo>
                    <a:pt x="189263" y="564843"/>
                    <a:pt x="193988" y="569568"/>
                    <a:pt x="199830" y="569568"/>
                  </a:cubicBezTo>
                  <a:lnTo>
                    <a:pt x="235734" y="569568"/>
                  </a:lnTo>
                  <a:cubicBezTo>
                    <a:pt x="241576" y="569568"/>
                    <a:pt x="246301" y="564843"/>
                    <a:pt x="246301" y="559001"/>
                  </a:cubicBezTo>
                  <a:lnTo>
                    <a:pt x="246301" y="276899"/>
                  </a:lnTo>
                  <a:cubicBezTo>
                    <a:pt x="246301" y="271058"/>
                    <a:pt x="241576" y="266332"/>
                    <a:pt x="235734" y="266332"/>
                  </a:cubicBezTo>
                  <a:close/>
                  <a:moveTo>
                    <a:pt x="225168" y="287504"/>
                  </a:moveTo>
                  <a:lnTo>
                    <a:pt x="210397" y="287504"/>
                  </a:lnTo>
                  <a:lnTo>
                    <a:pt x="210397" y="548403"/>
                  </a:lnTo>
                  <a:lnTo>
                    <a:pt x="225131" y="548403"/>
                  </a:lnTo>
                  <a:close/>
                  <a:moveTo>
                    <a:pt x="128985" y="365712"/>
                  </a:moveTo>
                  <a:lnTo>
                    <a:pt x="129022" y="365712"/>
                  </a:lnTo>
                  <a:cubicBezTo>
                    <a:pt x="123181" y="365712"/>
                    <a:pt x="118418" y="370438"/>
                    <a:pt x="118418" y="376279"/>
                  </a:cubicBezTo>
                  <a:lnTo>
                    <a:pt x="118418" y="559007"/>
                  </a:lnTo>
                  <a:cubicBezTo>
                    <a:pt x="118418" y="564849"/>
                    <a:pt x="123180" y="569574"/>
                    <a:pt x="129022" y="569574"/>
                  </a:cubicBezTo>
                  <a:lnTo>
                    <a:pt x="164926" y="569574"/>
                  </a:lnTo>
                  <a:lnTo>
                    <a:pt x="164889" y="569574"/>
                  </a:lnTo>
                  <a:cubicBezTo>
                    <a:pt x="170731" y="569537"/>
                    <a:pt x="175419" y="564812"/>
                    <a:pt x="175419" y="559007"/>
                  </a:cubicBezTo>
                  <a:lnTo>
                    <a:pt x="175419" y="376241"/>
                  </a:lnTo>
                  <a:cubicBezTo>
                    <a:pt x="175419" y="370400"/>
                    <a:pt x="170694" y="365674"/>
                    <a:pt x="164852" y="365674"/>
                  </a:cubicBezTo>
                  <a:close/>
                  <a:moveTo>
                    <a:pt x="154285" y="386846"/>
                  </a:moveTo>
                  <a:lnTo>
                    <a:pt x="139551" y="386846"/>
                  </a:lnTo>
                  <a:lnTo>
                    <a:pt x="139551" y="548400"/>
                  </a:lnTo>
                  <a:lnTo>
                    <a:pt x="154285" y="548400"/>
                  </a:lnTo>
                  <a:lnTo>
                    <a:pt x="154285" y="386808"/>
                  </a:lnTo>
                  <a:close/>
                  <a:moveTo>
                    <a:pt x="813329" y="145969"/>
                  </a:moveTo>
                  <a:lnTo>
                    <a:pt x="813329" y="66197"/>
                  </a:lnTo>
                  <a:cubicBezTo>
                    <a:pt x="813329" y="63853"/>
                    <a:pt x="811432" y="61955"/>
                    <a:pt x="809051" y="61918"/>
                  </a:cubicBezTo>
                  <a:lnTo>
                    <a:pt x="76254" y="61918"/>
                  </a:lnTo>
                  <a:cubicBezTo>
                    <a:pt x="73910" y="61955"/>
                    <a:pt x="72013" y="63853"/>
                    <a:pt x="71976" y="66197"/>
                  </a:cubicBezTo>
                  <a:lnTo>
                    <a:pt x="71976" y="145969"/>
                  </a:lnTo>
                  <a:close/>
                </a:path>
              </a:pathLst>
            </a:custGeom>
            <a:solidFill>
              <a:schemeClr val="accent2"/>
            </a:solidFill>
            <a:ln w="9525" cap="flat">
              <a:noFill/>
              <a:prstDash val="solid"/>
              <a:miter/>
            </a:ln>
          </p:spPr>
          <p:txBody>
            <a:bodyPr rtlCol="0" anchor="ctr"/>
            <a:lstStyle/>
            <a:p>
              <a:endParaRPr lang="en-US"/>
            </a:p>
          </p:txBody>
        </p:sp>
        <p:grpSp>
          <p:nvGrpSpPr>
            <p:cNvPr id="73" name="Graphic 64">
              <a:extLst>
                <a:ext uri="{FF2B5EF4-FFF2-40B4-BE49-F238E27FC236}">
                  <a16:creationId xmlns:a16="http://schemas.microsoft.com/office/drawing/2014/main" id="{FFED391B-D47F-E704-DD77-0E0EC690EAB0}"/>
                </a:ext>
              </a:extLst>
            </p:cNvPr>
            <p:cNvGrpSpPr/>
            <p:nvPr/>
          </p:nvGrpSpPr>
          <p:grpSpPr>
            <a:xfrm>
              <a:off x="3458613" y="2983483"/>
              <a:ext cx="416720" cy="416726"/>
              <a:chOff x="9070253" y="2355254"/>
              <a:chExt cx="1228725" cy="1228743"/>
            </a:xfrm>
            <a:solidFill>
              <a:schemeClr val="accent2"/>
            </a:solidFill>
          </p:grpSpPr>
          <p:sp>
            <p:nvSpPr>
              <p:cNvPr id="74" name="Freeform: Shape 73">
                <a:extLst>
                  <a:ext uri="{FF2B5EF4-FFF2-40B4-BE49-F238E27FC236}">
                    <a16:creationId xmlns:a16="http://schemas.microsoft.com/office/drawing/2014/main" id="{623C2FA2-B13D-357A-E7DB-DFE0858D51C6}"/>
                  </a:ext>
                </a:extLst>
              </p:cNvPr>
              <p:cNvSpPr/>
              <p:nvPr/>
            </p:nvSpPr>
            <p:spPr>
              <a:xfrm>
                <a:off x="9070253" y="3574454"/>
                <a:ext cx="14287" cy="9525"/>
              </a:xfrm>
              <a:custGeom>
                <a:avLst/>
                <a:gdLst>
                  <a:gd name="connsiteX0" fmla="*/ 9525 w 14287"/>
                  <a:gd name="connsiteY0" fmla="*/ 0 h 9525"/>
                  <a:gd name="connsiteX1" fmla="*/ 4763 w 14287"/>
                  <a:gd name="connsiteY1" fmla="*/ 0 h 9525"/>
                  <a:gd name="connsiteX2" fmla="*/ 0 w 14287"/>
                  <a:gd name="connsiteY2" fmla="*/ 4763 h 9525"/>
                  <a:gd name="connsiteX3" fmla="*/ 4763 w 14287"/>
                  <a:gd name="connsiteY3" fmla="*/ 9525 h 9525"/>
                  <a:gd name="connsiteX4" fmla="*/ 9525 w 14287"/>
                  <a:gd name="connsiteY4" fmla="*/ 9525 h 9525"/>
                  <a:gd name="connsiteX5" fmla="*/ 14288 w 14287"/>
                  <a:gd name="connsiteY5" fmla="*/ 4763 h 9525"/>
                  <a:gd name="connsiteX6" fmla="*/ 9525 w 14287"/>
                  <a:gd name="connsiteY6"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9525">
                    <a:moveTo>
                      <a:pt x="9525" y="0"/>
                    </a:moveTo>
                    <a:lnTo>
                      <a:pt x="4763" y="0"/>
                    </a:lnTo>
                    <a:cubicBezTo>
                      <a:pt x="2130" y="0"/>
                      <a:pt x="0" y="2134"/>
                      <a:pt x="0" y="4763"/>
                    </a:cubicBezTo>
                    <a:cubicBezTo>
                      <a:pt x="0" y="7391"/>
                      <a:pt x="2130" y="9525"/>
                      <a:pt x="4763" y="9525"/>
                    </a:cubicBezTo>
                    <a:lnTo>
                      <a:pt x="9525" y="9525"/>
                    </a:lnTo>
                    <a:cubicBezTo>
                      <a:pt x="12157" y="9525"/>
                      <a:pt x="14288" y="7391"/>
                      <a:pt x="14288" y="4763"/>
                    </a:cubicBezTo>
                    <a:cubicBezTo>
                      <a:pt x="14288" y="2134"/>
                      <a:pt x="12157" y="0"/>
                      <a:pt x="9525" y="0"/>
                    </a:cubicBezTo>
                    <a:close/>
                  </a:path>
                </a:pathLst>
              </a:custGeom>
              <a:grpFill/>
              <a:ln w="3175" cap="flat">
                <a:solidFill>
                  <a:schemeClr val="accent2"/>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6613056-F4FD-A310-EF4C-707BCC2473FB}"/>
                  </a:ext>
                </a:extLst>
              </p:cNvPr>
              <p:cNvSpPr/>
              <p:nvPr/>
            </p:nvSpPr>
            <p:spPr>
              <a:xfrm>
                <a:off x="9094065" y="2355254"/>
                <a:ext cx="1176337" cy="1228743"/>
              </a:xfrm>
              <a:custGeom>
                <a:avLst/>
                <a:gdLst>
                  <a:gd name="connsiteX0" fmla="*/ 1171575 w 1176337"/>
                  <a:gd name="connsiteY0" fmla="*/ 1219200 h 1228743"/>
                  <a:gd name="connsiteX1" fmla="*/ 1138685 w 1176337"/>
                  <a:gd name="connsiteY1" fmla="*/ 1219200 h 1228743"/>
                  <a:gd name="connsiteX2" fmla="*/ 1151944 w 1176337"/>
                  <a:gd name="connsiteY2" fmla="*/ 1190453 h 1228743"/>
                  <a:gd name="connsiteX3" fmla="*/ 1151944 w 1176337"/>
                  <a:gd name="connsiteY3" fmla="*/ 644677 h 1228743"/>
                  <a:gd name="connsiteX4" fmla="*/ 1113663 w 1176337"/>
                  <a:gd name="connsiteY4" fmla="*/ 606381 h 1228743"/>
                  <a:gd name="connsiteX5" fmla="*/ 978694 w 1176337"/>
                  <a:gd name="connsiteY5" fmla="*/ 606381 h 1228743"/>
                  <a:gd name="connsiteX6" fmla="*/ 978694 w 1176337"/>
                  <a:gd name="connsiteY6" fmla="*/ 563352 h 1228743"/>
                  <a:gd name="connsiteX7" fmla="*/ 947052 w 1176337"/>
                  <a:gd name="connsiteY7" fmla="*/ 531707 h 1228743"/>
                  <a:gd name="connsiteX8" fmla="*/ 689874 w 1176337"/>
                  <a:gd name="connsiteY8" fmla="*/ 531707 h 1228743"/>
                  <a:gd name="connsiteX9" fmla="*/ 689874 w 1176337"/>
                  <a:gd name="connsiteY9" fmla="*/ 478743 h 1228743"/>
                  <a:gd name="connsiteX10" fmla="*/ 1002316 w 1176337"/>
                  <a:gd name="connsiteY10" fmla="*/ 478743 h 1228743"/>
                  <a:gd name="connsiteX11" fmla="*/ 1048026 w 1176337"/>
                  <a:gd name="connsiteY11" fmla="*/ 433034 h 1228743"/>
                  <a:gd name="connsiteX12" fmla="*/ 1048026 w 1176337"/>
                  <a:gd name="connsiteY12" fmla="*/ 280318 h 1228743"/>
                  <a:gd name="connsiteX13" fmla="*/ 1022252 w 1176337"/>
                  <a:gd name="connsiteY13" fmla="*/ 239376 h 1228743"/>
                  <a:gd name="connsiteX14" fmla="*/ 1048026 w 1176337"/>
                  <a:gd name="connsiteY14" fmla="*/ 198434 h 1228743"/>
                  <a:gd name="connsiteX15" fmla="*/ 1048026 w 1176337"/>
                  <a:gd name="connsiteY15" fmla="*/ 45709 h 1228743"/>
                  <a:gd name="connsiteX16" fmla="*/ 1002316 w 1176337"/>
                  <a:gd name="connsiteY16" fmla="*/ 0 h 1228743"/>
                  <a:gd name="connsiteX17" fmla="*/ 178771 w 1176337"/>
                  <a:gd name="connsiteY17" fmla="*/ 0 h 1228743"/>
                  <a:gd name="connsiteX18" fmla="*/ 133071 w 1176337"/>
                  <a:gd name="connsiteY18" fmla="*/ 45709 h 1228743"/>
                  <a:gd name="connsiteX19" fmla="*/ 133071 w 1176337"/>
                  <a:gd name="connsiteY19" fmla="*/ 198434 h 1228743"/>
                  <a:gd name="connsiteX20" fmla="*/ 158847 w 1176337"/>
                  <a:gd name="connsiteY20" fmla="*/ 239376 h 1228743"/>
                  <a:gd name="connsiteX21" fmla="*/ 133071 w 1176337"/>
                  <a:gd name="connsiteY21" fmla="*/ 280318 h 1228743"/>
                  <a:gd name="connsiteX22" fmla="*/ 133071 w 1176337"/>
                  <a:gd name="connsiteY22" fmla="*/ 433034 h 1228743"/>
                  <a:gd name="connsiteX23" fmla="*/ 178771 w 1176337"/>
                  <a:gd name="connsiteY23" fmla="*/ 478743 h 1228743"/>
                  <a:gd name="connsiteX24" fmla="*/ 680349 w 1176337"/>
                  <a:gd name="connsiteY24" fmla="*/ 478743 h 1228743"/>
                  <a:gd name="connsiteX25" fmla="*/ 680349 w 1176337"/>
                  <a:gd name="connsiteY25" fmla="*/ 531707 h 1228743"/>
                  <a:gd name="connsiteX26" fmla="*/ 423174 w 1176337"/>
                  <a:gd name="connsiteY26" fmla="*/ 531707 h 1228743"/>
                  <a:gd name="connsiteX27" fmla="*/ 391530 w 1176337"/>
                  <a:gd name="connsiteY27" fmla="*/ 563352 h 1228743"/>
                  <a:gd name="connsiteX28" fmla="*/ 391530 w 1176337"/>
                  <a:gd name="connsiteY28" fmla="*/ 607414 h 1228743"/>
                  <a:gd name="connsiteX29" fmla="*/ 61615 w 1176337"/>
                  <a:gd name="connsiteY29" fmla="*/ 607414 h 1228743"/>
                  <a:gd name="connsiteX30" fmla="*/ 29198 w 1176337"/>
                  <a:gd name="connsiteY30" fmla="*/ 632901 h 1228743"/>
                  <a:gd name="connsiteX31" fmla="*/ 29198 w 1176337"/>
                  <a:gd name="connsiteY31" fmla="*/ 1100642 h 1228743"/>
                  <a:gd name="connsiteX32" fmla="*/ 60936 w 1176337"/>
                  <a:gd name="connsiteY32" fmla="*/ 1132389 h 1228743"/>
                  <a:gd name="connsiteX33" fmla="*/ 271146 w 1176337"/>
                  <a:gd name="connsiteY33" fmla="*/ 1132389 h 1228743"/>
                  <a:gd name="connsiteX34" fmla="*/ 271146 w 1176337"/>
                  <a:gd name="connsiteY34" fmla="*/ 1219200 h 1228743"/>
                  <a:gd name="connsiteX35" fmla="*/ 4763 w 1176337"/>
                  <a:gd name="connsiteY35" fmla="*/ 1219200 h 1228743"/>
                  <a:gd name="connsiteX36" fmla="*/ 0 w 1176337"/>
                  <a:gd name="connsiteY36" fmla="*/ 1223962 h 1228743"/>
                  <a:gd name="connsiteX37" fmla="*/ 4763 w 1176337"/>
                  <a:gd name="connsiteY37" fmla="*/ 1228725 h 1228743"/>
                  <a:gd name="connsiteX38" fmla="*/ 1113663 w 1176337"/>
                  <a:gd name="connsiteY38" fmla="*/ 1228744 h 1228743"/>
                  <a:gd name="connsiteX39" fmla="*/ 1113844 w 1176337"/>
                  <a:gd name="connsiteY39" fmla="*/ 1228725 h 1228743"/>
                  <a:gd name="connsiteX40" fmla="*/ 1171575 w 1176337"/>
                  <a:gd name="connsiteY40" fmla="*/ 1228725 h 1228743"/>
                  <a:gd name="connsiteX41" fmla="*/ 1176338 w 1176337"/>
                  <a:gd name="connsiteY41" fmla="*/ 1223962 h 1228743"/>
                  <a:gd name="connsiteX42" fmla="*/ 1171575 w 1176337"/>
                  <a:gd name="connsiteY42" fmla="*/ 1219200 h 1228743"/>
                  <a:gd name="connsiteX43" fmla="*/ 142596 w 1176337"/>
                  <a:gd name="connsiteY43" fmla="*/ 198434 h 1228743"/>
                  <a:gd name="connsiteX44" fmla="*/ 142596 w 1176337"/>
                  <a:gd name="connsiteY44" fmla="*/ 45709 h 1228743"/>
                  <a:gd name="connsiteX45" fmla="*/ 178771 w 1176337"/>
                  <a:gd name="connsiteY45" fmla="*/ 9525 h 1228743"/>
                  <a:gd name="connsiteX46" fmla="*/ 1002316 w 1176337"/>
                  <a:gd name="connsiteY46" fmla="*/ 9525 h 1228743"/>
                  <a:gd name="connsiteX47" fmla="*/ 1038501 w 1176337"/>
                  <a:gd name="connsiteY47" fmla="*/ 45709 h 1228743"/>
                  <a:gd name="connsiteX48" fmla="*/ 1038501 w 1176337"/>
                  <a:gd name="connsiteY48" fmla="*/ 193672 h 1228743"/>
                  <a:gd name="connsiteX49" fmla="*/ 980485 w 1176337"/>
                  <a:gd name="connsiteY49" fmla="*/ 193672 h 1228743"/>
                  <a:gd name="connsiteX50" fmla="*/ 975722 w 1176337"/>
                  <a:gd name="connsiteY50" fmla="*/ 198434 h 1228743"/>
                  <a:gd name="connsiteX51" fmla="*/ 980485 w 1176337"/>
                  <a:gd name="connsiteY51" fmla="*/ 203197 h 1228743"/>
                  <a:gd name="connsiteX52" fmla="*/ 1038025 w 1176337"/>
                  <a:gd name="connsiteY52" fmla="*/ 203197 h 1228743"/>
                  <a:gd name="connsiteX53" fmla="*/ 1002363 w 1176337"/>
                  <a:gd name="connsiteY53" fmla="*/ 234614 h 1228743"/>
                  <a:gd name="connsiteX54" fmla="*/ 1002316 w 1176337"/>
                  <a:gd name="connsiteY54" fmla="*/ 234609 h 1228743"/>
                  <a:gd name="connsiteX55" fmla="*/ 178771 w 1176337"/>
                  <a:gd name="connsiteY55" fmla="*/ 234609 h 1228743"/>
                  <a:gd name="connsiteX56" fmla="*/ 178724 w 1176337"/>
                  <a:gd name="connsiteY56" fmla="*/ 234614 h 1228743"/>
                  <a:gd name="connsiteX57" fmla="*/ 142596 w 1176337"/>
                  <a:gd name="connsiteY57" fmla="*/ 198434 h 1228743"/>
                  <a:gd name="connsiteX58" fmla="*/ 142596 w 1176337"/>
                  <a:gd name="connsiteY58" fmla="*/ 433034 h 1228743"/>
                  <a:gd name="connsiteX59" fmla="*/ 142596 w 1176337"/>
                  <a:gd name="connsiteY59" fmla="*/ 280318 h 1228743"/>
                  <a:gd name="connsiteX60" fmla="*/ 178724 w 1176337"/>
                  <a:gd name="connsiteY60" fmla="*/ 244139 h 1228743"/>
                  <a:gd name="connsiteX61" fmla="*/ 178771 w 1176337"/>
                  <a:gd name="connsiteY61" fmla="*/ 244144 h 1228743"/>
                  <a:gd name="connsiteX62" fmla="*/ 1002316 w 1176337"/>
                  <a:gd name="connsiteY62" fmla="*/ 244144 h 1228743"/>
                  <a:gd name="connsiteX63" fmla="*/ 1002363 w 1176337"/>
                  <a:gd name="connsiteY63" fmla="*/ 244139 h 1228743"/>
                  <a:gd name="connsiteX64" fmla="*/ 1038501 w 1176337"/>
                  <a:gd name="connsiteY64" fmla="*/ 280318 h 1228743"/>
                  <a:gd name="connsiteX65" fmla="*/ 1038501 w 1176337"/>
                  <a:gd name="connsiteY65" fmla="*/ 428271 h 1228743"/>
                  <a:gd name="connsiteX66" fmla="*/ 980485 w 1176337"/>
                  <a:gd name="connsiteY66" fmla="*/ 428271 h 1228743"/>
                  <a:gd name="connsiteX67" fmla="*/ 975722 w 1176337"/>
                  <a:gd name="connsiteY67" fmla="*/ 433034 h 1228743"/>
                  <a:gd name="connsiteX68" fmla="*/ 980485 w 1176337"/>
                  <a:gd name="connsiteY68" fmla="*/ 437796 h 1228743"/>
                  <a:gd name="connsiteX69" fmla="*/ 1038025 w 1176337"/>
                  <a:gd name="connsiteY69" fmla="*/ 437796 h 1228743"/>
                  <a:gd name="connsiteX70" fmla="*/ 1002316 w 1176337"/>
                  <a:gd name="connsiteY70" fmla="*/ 469218 h 1228743"/>
                  <a:gd name="connsiteX71" fmla="*/ 178771 w 1176337"/>
                  <a:gd name="connsiteY71" fmla="*/ 469218 h 1228743"/>
                  <a:gd name="connsiteX72" fmla="*/ 142596 w 1176337"/>
                  <a:gd name="connsiteY72" fmla="*/ 433034 h 1228743"/>
                  <a:gd name="connsiteX73" fmla="*/ 1142419 w 1176337"/>
                  <a:gd name="connsiteY73" fmla="*/ 644677 h 1228743"/>
                  <a:gd name="connsiteX74" fmla="*/ 1142419 w 1176337"/>
                  <a:gd name="connsiteY74" fmla="*/ 1190453 h 1228743"/>
                  <a:gd name="connsiteX75" fmla="*/ 1113844 w 1176337"/>
                  <a:gd name="connsiteY75" fmla="*/ 1219200 h 1228743"/>
                  <a:gd name="connsiteX76" fmla="*/ 837635 w 1176337"/>
                  <a:gd name="connsiteY76" fmla="*/ 1219200 h 1228743"/>
                  <a:gd name="connsiteX77" fmla="*/ 809049 w 1176337"/>
                  <a:gd name="connsiteY77" fmla="*/ 1190453 h 1228743"/>
                  <a:gd name="connsiteX78" fmla="*/ 809049 w 1176337"/>
                  <a:gd name="connsiteY78" fmla="*/ 644677 h 1228743"/>
                  <a:gd name="connsiteX79" fmla="*/ 837819 w 1176337"/>
                  <a:gd name="connsiteY79" fmla="*/ 615906 h 1228743"/>
                  <a:gd name="connsiteX80" fmla="*/ 1113663 w 1176337"/>
                  <a:gd name="connsiteY80" fmla="*/ 615906 h 1228743"/>
                  <a:gd name="connsiteX81" fmla="*/ 1142419 w 1176337"/>
                  <a:gd name="connsiteY81" fmla="*/ 644677 h 1228743"/>
                  <a:gd name="connsiteX82" fmla="*/ 61615 w 1176337"/>
                  <a:gd name="connsiteY82" fmla="*/ 616939 h 1228743"/>
                  <a:gd name="connsiteX83" fmla="*/ 731658 w 1176337"/>
                  <a:gd name="connsiteY83" fmla="*/ 616939 h 1228743"/>
                  <a:gd name="connsiteX84" fmla="*/ 753870 w 1176337"/>
                  <a:gd name="connsiteY84" fmla="*/ 632092 h 1228743"/>
                  <a:gd name="connsiteX85" fmla="*/ 753870 w 1176337"/>
                  <a:gd name="connsiteY85" fmla="*/ 1031062 h 1228743"/>
                  <a:gd name="connsiteX86" fmla="*/ 38723 w 1176337"/>
                  <a:gd name="connsiteY86" fmla="*/ 1031062 h 1228743"/>
                  <a:gd name="connsiteX87" fmla="*/ 38723 w 1176337"/>
                  <a:gd name="connsiteY87" fmla="*/ 632901 h 1228743"/>
                  <a:gd name="connsiteX88" fmla="*/ 61615 w 1176337"/>
                  <a:gd name="connsiteY88" fmla="*/ 616939 h 1228743"/>
                  <a:gd name="connsiteX89" fmla="*/ 38723 w 1176337"/>
                  <a:gd name="connsiteY89" fmla="*/ 1100642 h 1228743"/>
                  <a:gd name="connsiteX90" fmla="*/ 38723 w 1176337"/>
                  <a:gd name="connsiteY90" fmla="*/ 1040587 h 1228743"/>
                  <a:gd name="connsiteX91" fmla="*/ 753870 w 1176337"/>
                  <a:gd name="connsiteY91" fmla="*/ 1040587 h 1228743"/>
                  <a:gd name="connsiteX92" fmla="*/ 753870 w 1176337"/>
                  <a:gd name="connsiteY92" fmla="*/ 1071801 h 1228743"/>
                  <a:gd name="connsiteX93" fmla="*/ 631004 w 1176337"/>
                  <a:gd name="connsiteY93" fmla="*/ 1071801 h 1228743"/>
                  <a:gd name="connsiteX94" fmla="*/ 626241 w 1176337"/>
                  <a:gd name="connsiteY94" fmla="*/ 1076563 h 1228743"/>
                  <a:gd name="connsiteX95" fmla="*/ 631004 w 1176337"/>
                  <a:gd name="connsiteY95" fmla="*/ 1081326 h 1228743"/>
                  <a:gd name="connsiteX96" fmla="*/ 753870 w 1176337"/>
                  <a:gd name="connsiteY96" fmla="*/ 1081326 h 1228743"/>
                  <a:gd name="connsiteX97" fmla="*/ 753870 w 1176337"/>
                  <a:gd name="connsiteY97" fmla="*/ 1100642 h 1228743"/>
                  <a:gd name="connsiteX98" fmla="*/ 731658 w 1176337"/>
                  <a:gd name="connsiteY98" fmla="*/ 1122864 h 1228743"/>
                  <a:gd name="connsiteX99" fmla="*/ 60936 w 1176337"/>
                  <a:gd name="connsiteY99" fmla="*/ 1122864 h 1228743"/>
                  <a:gd name="connsiteX100" fmla="*/ 38723 w 1176337"/>
                  <a:gd name="connsiteY100" fmla="*/ 1100642 h 1228743"/>
                  <a:gd name="connsiteX101" fmla="*/ 511988 w 1176337"/>
                  <a:gd name="connsiteY101" fmla="*/ 1132389 h 1228743"/>
                  <a:gd name="connsiteX102" fmla="*/ 511988 w 1176337"/>
                  <a:gd name="connsiteY102" fmla="*/ 1219181 h 1228743"/>
                  <a:gd name="connsiteX103" fmla="*/ 280671 w 1176337"/>
                  <a:gd name="connsiteY103" fmla="*/ 1219181 h 1228743"/>
                  <a:gd name="connsiteX104" fmla="*/ 280671 w 1176337"/>
                  <a:gd name="connsiteY104" fmla="*/ 1132389 h 1228743"/>
                  <a:gd name="connsiteX105" fmla="*/ 511988 w 1176337"/>
                  <a:gd name="connsiteY105" fmla="*/ 1132389 h 1228743"/>
                  <a:gd name="connsiteX106" fmla="*/ 521513 w 1176337"/>
                  <a:gd name="connsiteY106" fmla="*/ 1219200 h 1228743"/>
                  <a:gd name="connsiteX107" fmla="*/ 521513 w 1176337"/>
                  <a:gd name="connsiteY107" fmla="*/ 1132389 h 1228743"/>
                  <a:gd name="connsiteX108" fmla="*/ 731658 w 1176337"/>
                  <a:gd name="connsiteY108" fmla="*/ 1132389 h 1228743"/>
                  <a:gd name="connsiteX109" fmla="*/ 763395 w 1176337"/>
                  <a:gd name="connsiteY109" fmla="*/ 1100642 h 1228743"/>
                  <a:gd name="connsiteX110" fmla="*/ 763395 w 1176337"/>
                  <a:gd name="connsiteY110" fmla="*/ 632092 h 1228743"/>
                  <a:gd name="connsiteX111" fmla="*/ 731658 w 1176337"/>
                  <a:gd name="connsiteY111" fmla="*/ 607414 h 1228743"/>
                  <a:gd name="connsiteX112" fmla="*/ 401055 w 1176337"/>
                  <a:gd name="connsiteY112" fmla="*/ 607414 h 1228743"/>
                  <a:gd name="connsiteX113" fmla="*/ 401055 w 1176337"/>
                  <a:gd name="connsiteY113" fmla="*/ 563352 h 1228743"/>
                  <a:gd name="connsiteX114" fmla="*/ 423174 w 1176337"/>
                  <a:gd name="connsiteY114" fmla="*/ 541232 h 1228743"/>
                  <a:gd name="connsiteX115" fmla="*/ 947052 w 1176337"/>
                  <a:gd name="connsiteY115" fmla="*/ 541232 h 1228743"/>
                  <a:gd name="connsiteX116" fmla="*/ 969169 w 1176337"/>
                  <a:gd name="connsiteY116" fmla="*/ 563352 h 1228743"/>
                  <a:gd name="connsiteX117" fmla="*/ 969169 w 1176337"/>
                  <a:gd name="connsiteY117" fmla="*/ 606381 h 1228743"/>
                  <a:gd name="connsiteX118" fmla="*/ 837819 w 1176337"/>
                  <a:gd name="connsiteY118" fmla="*/ 606381 h 1228743"/>
                  <a:gd name="connsiteX119" fmla="*/ 799524 w 1176337"/>
                  <a:gd name="connsiteY119" fmla="*/ 644677 h 1228743"/>
                  <a:gd name="connsiteX120" fmla="*/ 799524 w 1176337"/>
                  <a:gd name="connsiteY120" fmla="*/ 1190453 h 1228743"/>
                  <a:gd name="connsiteX121" fmla="*/ 812790 w 1176337"/>
                  <a:gd name="connsiteY121" fmla="*/ 1219200 h 1228743"/>
                  <a:gd name="connsiteX122" fmla="*/ 521513 w 1176337"/>
                  <a:gd name="connsiteY122" fmla="*/ 1219200 h 122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176337" h="1228743">
                    <a:moveTo>
                      <a:pt x="1171575" y="1219200"/>
                    </a:moveTo>
                    <a:lnTo>
                      <a:pt x="1138685" y="1219200"/>
                    </a:lnTo>
                    <a:cubicBezTo>
                      <a:pt x="1146743" y="1212180"/>
                      <a:pt x="1151944" y="1201960"/>
                      <a:pt x="1151944" y="1190453"/>
                    </a:cubicBezTo>
                    <a:lnTo>
                      <a:pt x="1151944" y="644677"/>
                    </a:lnTo>
                    <a:cubicBezTo>
                      <a:pt x="1151944" y="623562"/>
                      <a:pt x="1134780" y="606381"/>
                      <a:pt x="1113663" y="606381"/>
                    </a:cubicBezTo>
                    <a:lnTo>
                      <a:pt x="978694" y="606381"/>
                    </a:lnTo>
                    <a:lnTo>
                      <a:pt x="978694" y="563352"/>
                    </a:lnTo>
                    <a:cubicBezTo>
                      <a:pt x="978694" y="545901"/>
                      <a:pt x="964502" y="531707"/>
                      <a:pt x="947052" y="531707"/>
                    </a:cubicBezTo>
                    <a:lnTo>
                      <a:pt x="689874" y="531707"/>
                    </a:lnTo>
                    <a:lnTo>
                      <a:pt x="689874" y="478743"/>
                    </a:lnTo>
                    <a:lnTo>
                      <a:pt x="1002316" y="478743"/>
                    </a:lnTo>
                    <a:cubicBezTo>
                      <a:pt x="1027528" y="478743"/>
                      <a:pt x="1048026" y="458242"/>
                      <a:pt x="1048026" y="433034"/>
                    </a:cubicBezTo>
                    <a:lnTo>
                      <a:pt x="1048026" y="280318"/>
                    </a:lnTo>
                    <a:cubicBezTo>
                      <a:pt x="1048026" y="262286"/>
                      <a:pt x="1037453" y="246811"/>
                      <a:pt x="1022252" y="239376"/>
                    </a:cubicBezTo>
                    <a:cubicBezTo>
                      <a:pt x="1037453" y="231942"/>
                      <a:pt x="1048026" y="216466"/>
                      <a:pt x="1048026" y="198434"/>
                    </a:cubicBezTo>
                    <a:lnTo>
                      <a:pt x="1048026" y="45709"/>
                    </a:lnTo>
                    <a:cubicBezTo>
                      <a:pt x="1048026" y="20501"/>
                      <a:pt x="1027528" y="0"/>
                      <a:pt x="1002316" y="0"/>
                    </a:cubicBezTo>
                    <a:lnTo>
                      <a:pt x="178771" y="0"/>
                    </a:lnTo>
                    <a:cubicBezTo>
                      <a:pt x="153572" y="0"/>
                      <a:pt x="133071" y="20501"/>
                      <a:pt x="133071" y="45709"/>
                    </a:cubicBezTo>
                    <a:lnTo>
                      <a:pt x="133071" y="198434"/>
                    </a:lnTo>
                    <a:cubicBezTo>
                      <a:pt x="133071" y="216466"/>
                      <a:pt x="143650" y="231942"/>
                      <a:pt x="158847" y="239376"/>
                    </a:cubicBezTo>
                    <a:cubicBezTo>
                      <a:pt x="143650" y="246811"/>
                      <a:pt x="133071" y="262286"/>
                      <a:pt x="133071" y="280318"/>
                    </a:cubicBezTo>
                    <a:lnTo>
                      <a:pt x="133071" y="433034"/>
                    </a:lnTo>
                    <a:cubicBezTo>
                      <a:pt x="133071" y="458242"/>
                      <a:pt x="153572" y="478743"/>
                      <a:pt x="178771" y="478743"/>
                    </a:cubicBezTo>
                    <a:lnTo>
                      <a:pt x="680349" y="478743"/>
                    </a:lnTo>
                    <a:lnTo>
                      <a:pt x="680349" y="531707"/>
                    </a:lnTo>
                    <a:lnTo>
                      <a:pt x="423174" y="531707"/>
                    </a:lnTo>
                    <a:cubicBezTo>
                      <a:pt x="405724" y="531707"/>
                      <a:pt x="391530" y="545901"/>
                      <a:pt x="391530" y="563352"/>
                    </a:cubicBezTo>
                    <a:lnTo>
                      <a:pt x="391530" y="607414"/>
                    </a:lnTo>
                    <a:lnTo>
                      <a:pt x="61615" y="607414"/>
                    </a:lnTo>
                    <a:cubicBezTo>
                      <a:pt x="41011" y="607414"/>
                      <a:pt x="29198" y="616706"/>
                      <a:pt x="29198" y="632901"/>
                    </a:cubicBezTo>
                    <a:lnTo>
                      <a:pt x="29198" y="1100642"/>
                    </a:lnTo>
                    <a:cubicBezTo>
                      <a:pt x="29198" y="1118149"/>
                      <a:pt x="43439" y="1132389"/>
                      <a:pt x="60936" y="1132389"/>
                    </a:cubicBezTo>
                    <a:lnTo>
                      <a:pt x="271146" y="1132389"/>
                    </a:lnTo>
                    <a:lnTo>
                      <a:pt x="271146" y="1219200"/>
                    </a:lnTo>
                    <a:lnTo>
                      <a:pt x="4763" y="1219200"/>
                    </a:lnTo>
                    <a:cubicBezTo>
                      <a:pt x="2130" y="1219200"/>
                      <a:pt x="0" y="1221334"/>
                      <a:pt x="0" y="1223962"/>
                    </a:cubicBezTo>
                    <a:cubicBezTo>
                      <a:pt x="0" y="1226591"/>
                      <a:pt x="2130" y="1228725"/>
                      <a:pt x="4763" y="1228725"/>
                    </a:cubicBezTo>
                    <a:cubicBezTo>
                      <a:pt x="68654" y="1228725"/>
                      <a:pt x="1058923" y="1228744"/>
                      <a:pt x="1113663" y="1228744"/>
                    </a:cubicBezTo>
                    <a:cubicBezTo>
                      <a:pt x="1113730" y="1228744"/>
                      <a:pt x="1113787" y="1228725"/>
                      <a:pt x="1113844" y="1228725"/>
                    </a:cubicBezTo>
                    <a:lnTo>
                      <a:pt x="1171575" y="1228725"/>
                    </a:lnTo>
                    <a:cubicBezTo>
                      <a:pt x="1174204" y="1228725"/>
                      <a:pt x="1176338" y="1226591"/>
                      <a:pt x="1176338" y="1223962"/>
                    </a:cubicBezTo>
                    <a:cubicBezTo>
                      <a:pt x="1176338" y="1221334"/>
                      <a:pt x="1174204" y="1219200"/>
                      <a:pt x="1171575" y="1219200"/>
                    </a:cubicBezTo>
                    <a:close/>
                    <a:moveTo>
                      <a:pt x="142596" y="198434"/>
                    </a:moveTo>
                    <a:lnTo>
                      <a:pt x="142596" y="45709"/>
                    </a:lnTo>
                    <a:cubicBezTo>
                      <a:pt x="142596" y="25757"/>
                      <a:pt x="158827" y="9525"/>
                      <a:pt x="178771" y="9525"/>
                    </a:cubicBezTo>
                    <a:lnTo>
                      <a:pt x="1002316" y="9525"/>
                    </a:lnTo>
                    <a:cubicBezTo>
                      <a:pt x="1022271" y="9525"/>
                      <a:pt x="1038501" y="25757"/>
                      <a:pt x="1038501" y="45709"/>
                    </a:cubicBezTo>
                    <a:lnTo>
                      <a:pt x="1038501" y="193672"/>
                    </a:lnTo>
                    <a:lnTo>
                      <a:pt x="980485" y="193672"/>
                    </a:lnTo>
                    <a:cubicBezTo>
                      <a:pt x="977856" y="193672"/>
                      <a:pt x="975722" y="195802"/>
                      <a:pt x="975722" y="198434"/>
                    </a:cubicBezTo>
                    <a:cubicBezTo>
                      <a:pt x="975722" y="201067"/>
                      <a:pt x="977856" y="203197"/>
                      <a:pt x="980485" y="203197"/>
                    </a:cubicBezTo>
                    <a:lnTo>
                      <a:pt x="1038025" y="203197"/>
                    </a:lnTo>
                    <a:cubicBezTo>
                      <a:pt x="1035663" y="220868"/>
                      <a:pt x="1020670" y="234590"/>
                      <a:pt x="1002363" y="234614"/>
                    </a:cubicBezTo>
                    <a:cubicBezTo>
                      <a:pt x="1002354" y="234614"/>
                      <a:pt x="1002335" y="234609"/>
                      <a:pt x="1002316" y="234609"/>
                    </a:cubicBezTo>
                    <a:lnTo>
                      <a:pt x="178771" y="234609"/>
                    </a:lnTo>
                    <a:cubicBezTo>
                      <a:pt x="178755" y="234609"/>
                      <a:pt x="178740" y="234614"/>
                      <a:pt x="178724" y="234614"/>
                    </a:cubicBezTo>
                    <a:cubicBezTo>
                      <a:pt x="158803" y="234588"/>
                      <a:pt x="142596" y="218370"/>
                      <a:pt x="142596" y="198434"/>
                    </a:cubicBezTo>
                    <a:close/>
                    <a:moveTo>
                      <a:pt x="142596" y="433034"/>
                    </a:moveTo>
                    <a:lnTo>
                      <a:pt x="142596" y="280318"/>
                    </a:lnTo>
                    <a:cubicBezTo>
                      <a:pt x="142596" y="260382"/>
                      <a:pt x="158803" y="244165"/>
                      <a:pt x="178724" y="244139"/>
                    </a:cubicBezTo>
                    <a:cubicBezTo>
                      <a:pt x="178740" y="244139"/>
                      <a:pt x="178755" y="244144"/>
                      <a:pt x="178771" y="244144"/>
                    </a:cubicBezTo>
                    <a:lnTo>
                      <a:pt x="1002316" y="244144"/>
                    </a:lnTo>
                    <a:cubicBezTo>
                      <a:pt x="1002335" y="244144"/>
                      <a:pt x="1002354" y="244139"/>
                      <a:pt x="1002363" y="244139"/>
                    </a:cubicBezTo>
                    <a:cubicBezTo>
                      <a:pt x="1022299" y="244165"/>
                      <a:pt x="1038501" y="260382"/>
                      <a:pt x="1038501" y="280318"/>
                    </a:cubicBezTo>
                    <a:lnTo>
                      <a:pt x="1038501" y="428271"/>
                    </a:lnTo>
                    <a:lnTo>
                      <a:pt x="980485" y="428271"/>
                    </a:lnTo>
                    <a:cubicBezTo>
                      <a:pt x="977856" y="428271"/>
                      <a:pt x="975722" y="430401"/>
                      <a:pt x="975722" y="433034"/>
                    </a:cubicBezTo>
                    <a:cubicBezTo>
                      <a:pt x="975722" y="435667"/>
                      <a:pt x="977856" y="437796"/>
                      <a:pt x="980485" y="437796"/>
                    </a:cubicBezTo>
                    <a:lnTo>
                      <a:pt x="1038025" y="437796"/>
                    </a:lnTo>
                    <a:cubicBezTo>
                      <a:pt x="1035663" y="455483"/>
                      <a:pt x="1020642" y="469218"/>
                      <a:pt x="1002316" y="469218"/>
                    </a:cubicBezTo>
                    <a:lnTo>
                      <a:pt x="178771" y="469218"/>
                    </a:lnTo>
                    <a:cubicBezTo>
                      <a:pt x="158827" y="469218"/>
                      <a:pt x="142596" y="452986"/>
                      <a:pt x="142596" y="433034"/>
                    </a:cubicBezTo>
                    <a:close/>
                    <a:moveTo>
                      <a:pt x="1142419" y="644677"/>
                    </a:moveTo>
                    <a:lnTo>
                      <a:pt x="1142419" y="1190453"/>
                    </a:lnTo>
                    <a:cubicBezTo>
                      <a:pt x="1142419" y="1206255"/>
                      <a:pt x="1129617" y="1219095"/>
                      <a:pt x="1113844" y="1219200"/>
                    </a:cubicBezTo>
                    <a:lnTo>
                      <a:pt x="837635" y="1219200"/>
                    </a:lnTo>
                    <a:cubicBezTo>
                      <a:pt x="821862" y="1219095"/>
                      <a:pt x="809049" y="1206255"/>
                      <a:pt x="809049" y="1190453"/>
                    </a:cubicBezTo>
                    <a:lnTo>
                      <a:pt x="809049" y="644677"/>
                    </a:lnTo>
                    <a:cubicBezTo>
                      <a:pt x="809049" y="628817"/>
                      <a:pt x="821959" y="615906"/>
                      <a:pt x="837819" y="615906"/>
                    </a:cubicBezTo>
                    <a:lnTo>
                      <a:pt x="1113663" y="615906"/>
                    </a:lnTo>
                    <a:cubicBezTo>
                      <a:pt x="1129522" y="615906"/>
                      <a:pt x="1142419" y="628817"/>
                      <a:pt x="1142419" y="644677"/>
                    </a:cubicBezTo>
                    <a:close/>
                    <a:moveTo>
                      <a:pt x="61615" y="616939"/>
                    </a:moveTo>
                    <a:lnTo>
                      <a:pt x="731658" y="616939"/>
                    </a:lnTo>
                    <a:cubicBezTo>
                      <a:pt x="753870" y="616939"/>
                      <a:pt x="753870" y="628343"/>
                      <a:pt x="753870" y="632092"/>
                    </a:cubicBezTo>
                    <a:lnTo>
                      <a:pt x="753870" y="1031062"/>
                    </a:lnTo>
                    <a:lnTo>
                      <a:pt x="38723" y="1031062"/>
                    </a:lnTo>
                    <a:lnTo>
                      <a:pt x="38723" y="632901"/>
                    </a:lnTo>
                    <a:cubicBezTo>
                      <a:pt x="38723" y="628957"/>
                      <a:pt x="38723" y="616939"/>
                      <a:pt x="61615" y="616939"/>
                    </a:cubicBezTo>
                    <a:close/>
                    <a:moveTo>
                      <a:pt x="38723" y="1100642"/>
                    </a:moveTo>
                    <a:lnTo>
                      <a:pt x="38723" y="1040587"/>
                    </a:lnTo>
                    <a:lnTo>
                      <a:pt x="753870" y="1040587"/>
                    </a:lnTo>
                    <a:lnTo>
                      <a:pt x="753870" y="1071801"/>
                    </a:lnTo>
                    <a:lnTo>
                      <a:pt x="631004" y="1071801"/>
                    </a:lnTo>
                    <a:cubicBezTo>
                      <a:pt x="628371" y="1071801"/>
                      <a:pt x="626241" y="1073934"/>
                      <a:pt x="626241" y="1076563"/>
                    </a:cubicBezTo>
                    <a:cubicBezTo>
                      <a:pt x="626241" y="1079201"/>
                      <a:pt x="628371" y="1081326"/>
                      <a:pt x="631004" y="1081326"/>
                    </a:cubicBezTo>
                    <a:lnTo>
                      <a:pt x="753870" y="1081326"/>
                    </a:lnTo>
                    <a:lnTo>
                      <a:pt x="753870" y="1100642"/>
                    </a:lnTo>
                    <a:cubicBezTo>
                      <a:pt x="753870" y="1112891"/>
                      <a:pt x="743908" y="1122864"/>
                      <a:pt x="731658" y="1122864"/>
                    </a:cubicBezTo>
                    <a:cubicBezTo>
                      <a:pt x="655114" y="1122864"/>
                      <a:pt x="459550" y="1122845"/>
                      <a:pt x="60936" y="1122864"/>
                    </a:cubicBezTo>
                    <a:cubicBezTo>
                      <a:pt x="48685" y="1122864"/>
                      <a:pt x="38723" y="1112891"/>
                      <a:pt x="38723" y="1100642"/>
                    </a:cubicBezTo>
                    <a:close/>
                    <a:moveTo>
                      <a:pt x="511988" y="1132389"/>
                    </a:moveTo>
                    <a:lnTo>
                      <a:pt x="511988" y="1219181"/>
                    </a:lnTo>
                    <a:lnTo>
                      <a:pt x="280671" y="1219181"/>
                    </a:lnTo>
                    <a:lnTo>
                      <a:pt x="280671" y="1132389"/>
                    </a:lnTo>
                    <a:lnTo>
                      <a:pt x="511988" y="1132389"/>
                    </a:lnTo>
                    <a:close/>
                    <a:moveTo>
                      <a:pt x="521513" y="1219200"/>
                    </a:moveTo>
                    <a:lnTo>
                      <a:pt x="521513" y="1132389"/>
                    </a:lnTo>
                    <a:lnTo>
                      <a:pt x="731658" y="1132389"/>
                    </a:lnTo>
                    <a:cubicBezTo>
                      <a:pt x="749155" y="1132389"/>
                      <a:pt x="763395" y="1118149"/>
                      <a:pt x="763395" y="1100642"/>
                    </a:cubicBezTo>
                    <a:cubicBezTo>
                      <a:pt x="763395" y="970950"/>
                      <a:pt x="763395" y="773076"/>
                      <a:pt x="763395" y="632092"/>
                    </a:cubicBezTo>
                    <a:cubicBezTo>
                      <a:pt x="763395" y="622874"/>
                      <a:pt x="759275" y="607414"/>
                      <a:pt x="731658" y="607414"/>
                    </a:cubicBezTo>
                    <a:lnTo>
                      <a:pt x="401055" y="607414"/>
                    </a:lnTo>
                    <a:lnTo>
                      <a:pt x="401055" y="563352"/>
                    </a:lnTo>
                    <a:cubicBezTo>
                      <a:pt x="401055" y="551157"/>
                      <a:pt x="410980" y="541232"/>
                      <a:pt x="423174" y="541232"/>
                    </a:cubicBezTo>
                    <a:lnTo>
                      <a:pt x="947052" y="541232"/>
                    </a:lnTo>
                    <a:cubicBezTo>
                      <a:pt x="959244" y="541232"/>
                      <a:pt x="969169" y="551157"/>
                      <a:pt x="969169" y="563352"/>
                    </a:cubicBezTo>
                    <a:lnTo>
                      <a:pt x="969169" y="606381"/>
                    </a:lnTo>
                    <a:lnTo>
                      <a:pt x="837819" y="606381"/>
                    </a:lnTo>
                    <a:cubicBezTo>
                      <a:pt x="816704" y="606381"/>
                      <a:pt x="799524" y="623562"/>
                      <a:pt x="799524" y="644677"/>
                    </a:cubicBezTo>
                    <a:lnTo>
                      <a:pt x="799524" y="1190453"/>
                    </a:lnTo>
                    <a:cubicBezTo>
                      <a:pt x="799524" y="1201960"/>
                      <a:pt x="804730" y="1212180"/>
                      <a:pt x="812790" y="1219200"/>
                    </a:cubicBezTo>
                    <a:lnTo>
                      <a:pt x="521513" y="1219200"/>
                    </a:lnTo>
                    <a:close/>
                  </a:path>
                </a:pathLst>
              </a:custGeom>
              <a:grpFill/>
              <a:ln w="3175" cap="flat">
                <a:solidFill>
                  <a:schemeClr val="accent2"/>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A1B5823-C1CB-B54C-7E30-6A7C9FBD6BA0}"/>
                  </a:ext>
                </a:extLst>
              </p:cNvPr>
              <p:cNvSpPr/>
              <p:nvPr/>
            </p:nvSpPr>
            <p:spPr>
              <a:xfrm>
                <a:off x="10284690" y="3574454"/>
                <a:ext cx="14287" cy="9525"/>
              </a:xfrm>
              <a:custGeom>
                <a:avLst/>
                <a:gdLst>
                  <a:gd name="connsiteX0" fmla="*/ 9525 w 14287"/>
                  <a:gd name="connsiteY0" fmla="*/ 0 h 9525"/>
                  <a:gd name="connsiteX1" fmla="*/ 4763 w 14287"/>
                  <a:gd name="connsiteY1" fmla="*/ 0 h 9525"/>
                  <a:gd name="connsiteX2" fmla="*/ 0 w 14287"/>
                  <a:gd name="connsiteY2" fmla="*/ 4763 h 9525"/>
                  <a:gd name="connsiteX3" fmla="*/ 4763 w 14287"/>
                  <a:gd name="connsiteY3" fmla="*/ 9525 h 9525"/>
                  <a:gd name="connsiteX4" fmla="*/ 9525 w 14287"/>
                  <a:gd name="connsiteY4" fmla="*/ 9525 h 9525"/>
                  <a:gd name="connsiteX5" fmla="*/ 14288 w 14287"/>
                  <a:gd name="connsiteY5" fmla="*/ 4763 h 9525"/>
                  <a:gd name="connsiteX6" fmla="*/ 9525 w 14287"/>
                  <a:gd name="connsiteY6"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 h="9525">
                    <a:moveTo>
                      <a:pt x="9525" y="0"/>
                    </a:moveTo>
                    <a:lnTo>
                      <a:pt x="4763" y="0"/>
                    </a:lnTo>
                    <a:cubicBezTo>
                      <a:pt x="2134" y="0"/>
                      <a:pt x="0" y="2134"/>
                      <a:pt x="0" y="4763"/>
                    </a:cubicBezTo>
                    <a:cubicBezTo>
                      <a:pt x="0" y="7391"/>
                      <a:pt x="2134" y="9525"/>
                      <a:pt x="4763" y="9525"/>
                    </a:cubicBezTo>
                    <a:lnTo>
                      <a:pt x="9525" y="9525"/>
                    </a:lnTo>
                    <a:cubicBezTo>
                      <a:pt x="12154" y="9525"/>
                      <a:pt x="14288" y="7391"/>
                      <a:pt x="14288" y="4763"/>
                    </a:cubicBezTo>
                    <a:cubicBezTo>
                      <a:pt x="14288" y="2134"/>
                      <a:pt x="12154" y="0"/>
                      <a:pt x="9525" y="0"/>
                    </a:cubicBezTo>
                    <a:close/>
                  </a:path>
                </a:pathLst>
              </a:custGeom>
              <a:grpFill/>
              <a:ln w="3175" cap="flat">
                <a:solidFill>
                  <a:schemeClr val="accent2"/>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B1F7444-247F-8F33-D212-0393DFE305D9}"/>
                  </a:ext>
                </a:extLst>
              </p:cNvPr>
              <p:cNvSpPr/>
              <p:nvPr/>
            </p:nvSpPr>
            <p:spPr>
              <a:xfrm>
                <a:off x="9331353" y="2669188"/>
                <a:ext cx="85483" cy="85483"/>
              </a:xfrm>
              <a:custGeom>
                <a:avLst/>
                <a:gdLst>
                  <a:gd name="connsiteX0" fmla="*/ 42640 w 85483"/>
                  <a:gd name="connsiteY0" fmla="*/ 0 h 85483"/>
                  <a:gd name="connsiteX1" fmla="*/ 0 w 85483"/>
                  <a:gd name="connsiteY1" fmla="*/ 42640 h 85483"/>
                  <a:gd name="connsiteX2" fmla="*/ 42640 w 85483"/>
                  <a:gd name="connsiteY2" fmla="*/ 85483 h 85483"/>
                  <a:gd name="connsiteX3" fmla="*/ 85483 w 85483"/>
                  <a:gd name="connsiteY3" fmla="*/ 42640 h 85483"/>
                  <a:gd name="connsiteX4" fmla="*/ 42640 w 85483"/>
                  <a:gd name="connsiteY4" fmla="*/ 0 h 85483"/>
                  <a:gd name="connsiteX5" fmla="*/ 42640 w 85483"/>
                  <a:gd name="connsiteY5" fmla="*/ 75958 h 85483"/>
                  <a:gd name="connsiteX6" fmla="*/ 9525 w 85483"/>
                  <a:gd name="connsiteY6" fmla="*/ 42640 h 85483"/>
                  <a:gd name="connsiteX7" fmla="*/ 42640 w 85483"/>
                  <a:gd name="connsiteY7" fmla="*/ 9525 h 85483"/>
                  <a:gd name="connsiteX8" fmla="*/ 75958 w 85483"/>
                  <a:gd name="connsiteY8" fmla="*/ 42640 h 85483"/>
                  <a:gd name="connsiteX9" fmla="*/ 42640 w 85483"/>
                  <a:gd name="connsiteY9" fmla="*/ 75958 h 8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483" h="85483">
                    <a:moveTo>
                      <a:pt x="42640" y="0"/>
                    </a:moveTo>
                    <a:cubicBezTo>
                      <a:pt x="19124" y="0"/>
                      <a:pt x="0" y="19124"/>
                      <a:pt x="0" y="42640"/>
                    </a:cubicBezTo>
                    <a:cubicBezTo>
                      <a:pt x="0" y="66265"/>
                      <a:pt x="19124" y="85483"/>
                      <a:pt x="42640" y="85483"/>
                    </a:cubicBezTo>
                    <a:cubicBezTo>
                      <a:pt x="66265" y="85483"/>
                      <a:pt x="85483" y="66265"/>
                      <a:pt x="85483" y="42640"/>
                    </a:cubicBezTo>
                    <a:cubicBezTo>
                      <a:pt x="85483" y="19124"/>
                      <a:pt x="66265" y="0"/>
                      <a:pt x="42640" y="0"/>
                    </a:cubicBezTo>
                    <a:close/>
                    <a:moveTo>
                      <a:pt x="42640" y="75958"/>
                    </a:moveTo>
                    <a:cubicBezTo>
                      <a:pt x="24380" y="75958"/>
                      <a:pt x="9525" y="61010"/>
                      <a:pt x="9525" y="42640"/>
                    </a:cubicBezTo>
                    <a:cubicBezTo>
                      <a:pt x="9525" y="24380"/>
                      <a:pt x="24380" y="9525"/>
                      <a:pt x="42640" y="9525"/>
                    </a:cubicBezTo>
                    <a:cubicBezTo>
                      <a:pt x="61011" y="9525"/>
                      <a:pt x="75958" y="24380"/>
                      <a:pt x="75958" y="42640"/>
                    </a:cubicBezTo>
                    <a:cubicBezTo>
                      <a:pt x="75958" y="61010"/>
                      <a:pt x="61011" y="75958"/>
                      <a:pt x="42640" y="75958"/>
                    </a:cubicBezTo>
                    <a:close/>
                  </a:path>
                </a:pathLst>
              </a:custGeom>
              <a:grpFill/>
              <a:ln w="3175" cap="flat">
                <a:solidFill>
                  <a:schemeClr val="accent2"/>
                </a:soli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94245C4-5D09-FC8B-96E1-38781F66E3A1}"/>
                  </a:ext>
                </a:extLst>
              </p:cNvPr>
              <p:cNvSpPr/>
              <p:nvPr/>
            </p:nvSpPr>
            <p:spPr>
              <a:xfrm>
                <a:off x="9497101" y="2684788"/>
                <a:ext cx="54359" cy="54359"/>
              </a:xfrm>
              <a:custGeom>
                <a:avLst/>
                <a:gdLst>
                  <a:gd name="connsiteX0" fmla="*/ 27077 w 54359"/>
                  <a:gd name="connsiteY0" fmla="*/ 0 h 54359"/>
                  <a:gd name="connsiteX1" fmla="*/ 0 w 54359"/>
                  <a:gd name="connsiteY1" fmla="*/ 27078 h 54359"/>
                  <a:gd name="connsiteX2" fmla="*/ 27077 w 54359"/>
                  <a:gd name="connsiteY2" fmla="*/ 54359 h 54359"/>
                  <a:gd name="connsiteX3" fmla="*/ 54359 w 54359"/>
                  <a:gd name="connsiteY3" fmla="*/ 27078 h 54359"/>
                  <a:gd name="connsiteX4" fmla="*/ 27077 w 54359"/>
                  <a:gd name="connsiteY4" fmla="*/ 0 h 54359"/>
                  <a:gd name="connsiteX5" fmla="*/ 27077 w 54359"/>
                  <a:gd name="connsiteY5" fmla="*/ 44834 h 54359"/>
                  <a:gd name="connsiteX6" fmla="*/ 9525 w 54359"/>
                  <a:gd name="connsiteY6" fmla="*/ 27078 h 54359"/>
                  <a:gd name="connsiteX7" fmla="*/ 27077 w 54359"/>
                  <a:gd name="connsiteY7" fmla="*/ 9525 h 54359"/>
                  <a:gd name="connsiteX8" fmla="*/ 44834 w 54359"/>
                  <a:gd name="connsiteY8" fmla="*/ 27078 h 54359"/>
                  <a:gd name="connsiteX9" fmla="*/ 27077 w 54359"/>
                  <a:gd name="connsiteY9" fmla="*/ 44834 h 5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59" h="54359">
                    <a:moveTo>
                      <a:pt x="27077" y="0"/>
                    </a:moveTo>
                    <a:cubicBezTo>
                      <a:pt x="12148" y="0"/>
                      <a:pt x="0" y="12148"/>
                      <a:pt x="0" y="27078"/>
                    </a:cubicBezTo>
                    <a:cubicBezTo>
                      <a:pt x="0" y="42119"/>
                      <a:pt x="12148" y="54359"/>
                      <a:pt x="27077" y="54359"/>
                    </a:cubicBezTo>
                    <a:cubicBezTo>
                      <a:pt x="42119" y="54359"/>
                      <a:pt x="54359" y="42119"/>
                      <a:pt x="54359" y="27078"/>
                    </a:cubicBezTo>
                    <a:cubicBezTo>
                      <a:pt x="54359" y="12148"/>
                      <a:pt x="42119" y="0"/>
                      <a:pt x="27077" y="0"/>
                    </a:cubicBezTo>
                    <a:close/>
                    <a:moveTo>
                      <a:pt x="27077" y="44834"/>
                    </a:moveTo>
                    <a:cubicBezTo>
                      <a:pt x="17403" y="44834"/>
                      <a:pt x="9525" y="36872"/>
                      <a:pt x="9525" y="27078"/>
                    </a:cubicBezTo>
                    <a:cubicBezTo>
                      <a:pt x="9525" y="17404"/>
                      <a:pt x="17403" y="9525"/>
                      <a:pt x="27077" y="9525"/>
                    </a:cubicBezTo>
                    <a:cubicBezTo>
                      <a:pt x="36872" y="9525"/>
                      <a:pt x="44834" y="17404"/>
                      <a:pt x="44834" y="27078"/>
                    </a:cubicBezTo>
                    <a:cubicBezTo>
                      <a:pt x="44834" y="36872"/>
                      <a:pt x="36872" y="44834"/>
                      <a:pt x="27077" y="44834"/>
                    </a:cubicBezTo>
                    <a:close/>
                  </a:path>
                </a:pathLst>
              </a:custGeom>
              <a:grpFill/>
              <a:ln w="3175" cap="flat">
                <a:solidFill>
                  <a:schemeClr val="accent2"/>
                </a:soli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F170B50-7C87-7272-C926-38B9E497C655}"/>
                  </a:ext>
                </a:extLst>
              </p:cNvPr>
              <p:cNvSpPr/>
              <p:nvPr/>
            </p:nvSpPr>
            <p:spPr>
              <a:xfrm>
                <a:off x="9591272" y="2684788"/>
                <a:ext cx="54359" cy="54359"/>
              </a:xfrm>
              <a:custGeom>
                <a:avLst/>
                <a:gdLst>
                  <a:gd name="connsiteX0" fmla="*/ 27291 w 54359"/>
                  <a:gd name="connsiteY0" fmla="*/ 0 h 54359"/>
                  <a:gd name="connsiteX1" fmla="*/ 0 w 54359"/>
                  <a:gd name="connsiteY1" fmla="*/ 27078 h 54359"/>
                  <a:gd name="connsiteX2" fmla="*/ 27291 w 54359"/>
                  <a:gd name="connsiteY2" fmla="*/ 54359 h 54359"/>
                  <a:gd name="connsiteX3" fmla="*/ 54359 w 54359"/>
                  <a:gd name="connsiteY3" fmla="*/ 27078 h 54359"/>
                  <a:gd name="connsiteX4" fmla="*/ 27291 w 54359"/>
                  <a:gd name="connsiteY4" fmla="*/ 0 h 54359"/>
                  <a:gd name="connsiteX5" fmla="*/ 27291 w 54359"/>
                  <a:gd name="connsiteY5" fmla="*/ 44834 h 54359"/>
                  <a:gd name="connsiteX6" fmla="*/ 9525 w 54359"/>
                  <a:gd name="connsiteY6" fmla="*/ 27078 h 54359"/>
                  <a:gd name="connsiteX7" fmla="*/ 27291 w 54359"/>
                  <a:gd name="connsiteY7" fmla="*/ 9525 h 54359"/>
                  <a:gd name="connsiteX8" fmla="*/ 44834 w 54359"/>
                  <a:gd name="connsiteY8" fmla="*/ 27078 h 54359"/>
                  <a:gd name="connsiteX9" fmla="*/ 27291 w 54359"/>
                  <a:gd name="connsiteY9" fmla="*/ 44834 h 5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59" h="54359">
                    <a:moveTo>
                      <a:pt x="27291" y="0"/>
                    </a:moveTo>
                    <a:cubicBezTo>
                      <a:pt x="12242" y="0"/>
                      <a:pt x="0" y="12148"/>
                      <a:pt x="0" y="27078"/>
                    </a:cubicBezTo>
                    <a:cubicBezTo>
                      <a:pt x="0" y="42119"/>
                      <a:pt x="12242" y="54359"/>
                      <a:pt x="27291" y="54359"/>
                    </a:cubicBezTo>
                    <a:cubicBezTo>
                      <a:pt x="42221" y="54359"/>
                      <a:pt x="54359" y="42119"/>
                      <a:pt x="54359" y="27078"/>
                    </a:cubicBezTo>
                    <a:cubicBezTo>
                      <a:pt x="54359" y="12148"/>
                      <a:pt x="42221" y="0"/>
                      <a:pt x="27291" y="0"/>
                    </a:cubicBezTo>
                    <a:close/>
                    <a:moveTo>
                      <a:pt x="27291" y="44834"/>
                    </a:moveTo>
                    <a:cubicBezTo>
                      <a:pt x="17496" y="44834"/>
                      <a:pt x="9525" y="36872"/>
                      <a:pt x="9525" y="27078"/>
                    </a:cubicBezTo>
                    <a:cubicBezTo>
                      <a:pt x="9525" y="17404"/>
                      <a:pt x="17496" y="9525"/>
                      <a:pt x="27291" y="9525"/>
                    </a:cubicBezTo>
                    <a:cubicBezTo>
                      <a:pt x="36966" y="9525"/>
                      <a:pt x="44834" y="17404"/>
                      <a:pt x="44834" y="27078"/>
                    </a:cubicBezTo>
                    <a:cubicBezTo>
                      <a:pt x="44834" y="36872"/>
                      <a:pt x="36966" y="44834"/>
                      <a:pt x="27291" y="44834"/>
                    </a:cubicBezTo>
                    <a:close/>
                  </a:path>
                </a:pathLst>
              </a:custGeom>
              <a:grpFill/>
              <a:ln w="3175" cap="flat">
                <a:solidFill>
                  <a:schemeClr val="accent2"/>
                </a:soli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D8E2477-B693-918C-5001-3B45E8D43929}"/>
                  </a:ext>
                </a:extLst>
              </p:cNvPr>
              <p:cNvSpPr/>
              <p:nvPr/>
            </p:nvSpPr>
            <p:spPr>
              <a:xfrm>
                <a:off x="10047346" y="2783526"/>
                <a:ext cx="10763" cy="9525"/>
              </a:xfrm>
              <a:custGeom>
                <a:avLst/>
                <a:gdLst>
                  <a:gd name="connsiteX0" fmla="*/ 6001 w 10763"/>
                  <a:gd name="connsiteY0" fmla="*/ 0 h 9525"/>
                  <a:gd name="connsiteX1" fmla="*/ 4763 w 10763"/>
                  <a:gd name="connsiteY1" fmla="*/ 0 h 9525"/>
                  <a:gd name="connsiteX2" fmla="*/ 0 w 10763"/>
                  <a:gd name="connsiteY2" fmla="*/ 4763 h 9525"/>
                  <a:gd name="connsiteX3" fmla="*/ 4763 w 10763"/>
                  <a:gd name="connsiteY3" fmla="*/ 9525 h 9525"/>
                  <a:gd name="connsiteX4" fmla="*/ 6001 w 10763"/>
                  <a:gd name="connsiteY4" fmla="*/ 9525 h 9525"/>
                  <a:gd name="connsiteX5" fmla="*/ 10763 w 10763"/>
                  <a:gd name="connsiteY5" fmla="*/ 4763 h 9525"/>
                  <a:gd name="connsiteX6" fmla="*/ 6001 w 10763"/>
                  <a:gd name="connsiteY6"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3" h="9525">
                    <a:moveTo>
                      <a:pt x="6001" y="0"/>
                    </a:moveTo>
                    <a:lnTo>
                      <a:pt x="4763" y="0"/>
                    </a:lnTo>
                    <a:cubicBezTo>
                      <a:pt x="2134" y="0"/>
                      <a:pt x="0" y="2130"/>
                      <a:pt x="0" y="4763"/>
                    </a:cubicBezTo>
                    <a:cubicBezTo>
                      <a:pt x="0" y="7395"/>
                      <a:pt x="2134" y="9525"/>
                      <a:pt x="4763" y="9525"/>
                    </a:cubicBezTo>
                    <a:lnTo>
                      <a:pt x="6001" y="9525"/>
                    </a:lnTo>
                    <a:cubicBezTo>
                      <a:pt x="8630" y="9525"/>
                      <a:pt x="10763" y="7395"/>
                      <a:pt x="10763" y="4763"/>
                    </a:cubicBezTo>
                    <a:cubicBezTo>
                      <a:pt x="10763" y="2130"/>
                      <a:pt x="8630" y="0"/>
                      <a:pt x="6001" y="0"/>
                    </a:cubicBezTo>
                    <a:close/>
                  </a:path>
                </a:pathLst>
              </a:custGeom>
              <a:grpFill/>
              <a:ln w="3175" cap="flat">
                <a:solidFill>
                  <a:schemeClr val="accent2"/>
                </a:soli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A1C2915-EA93-333C-6870-8FA6D8381BDA}"/>
                  </a:ext>
                </a:extLst>
              </p:cNvPr>
              <p:cNvSpPr/>
              <p:nvPr/>
            </p:nvSpPr>
            <p:spPr>
              <a:xfrm>
                <a:off x="9331353" y="2434589"/>
                <a:ext cx="85483" cy="85474"/>
              </a:xfrm>
              <a:custGeom>
                <a:avLst/>
                <a:gdLst>
                  <a:gd name="connsiteX0" fmla="*/ 42640 w 85483"/>
                  <a:gd name="connsiteY0" fmla="*/ 85474 h 85474"/>
                  <a:gd name="connsiteX1" fmla="*/ 85483 w 85483"/>
                  <a:gd name="connsiteY1" fmla="*/ 42640 h 85474"/>
                  <a:gd name="connsiteX2" fmla="*/ 42640 w 85483"/>
                  <a:gd name="connsiteY2" fmla="*/ 0 h 85474"/>
                  <a:gd name="connsiteX3" fmla="*/ 0 w 85483"/>
                  <a:gd name="connsiteY3" fmla="*/ 42640 h 85474"/>
                  <a:gd name="connsiteX4" fmla="*/ 42640 w 85483"/>
                  <a:gd name="connsiteY4" fmla="*/ 85474 h 85474"/>
                  <a:gd name="connsiteX5" fmla="*/ 42640 w 85483"/>
                  <a:gd name="connsiteY5" fmla="*/ 9525 h 85474"/>
                  <a:gd name="connsiteX6" fmla="*/ 75958 w 85483"/>
                  <a:gd name="connsiteY6" fmla="*/ 42640 h 85474"/>
                  <a:gd name="connsiteX7" fmla="*/ 42640 w 85483"/>
                  <a:gd name="connsiteY7" fmla="*/ 75949 h 85474"/>
                  <a:gd name="connsiteX8" fmla="*/ 9525 w 85483"/>
                  <a:gd name="connsiteY8" fmla="*/ 42640 h 85474"/>
                  <a:gd name="connsiteX9" fmla="*/ 42640 w 85483"/>
                  <a:gd name="connsiteY9" fmla="*/ 9525 h 8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483" h="85474">
                    <a:moveTo>
                      <a:pt x="42640" y="85474"/>
                    </a:moveTo>
                    <a:cubicBezTo>
                      <a:pt x="66265" y="85474"/>
                      <a:pt x="85483" y="66257"/>
                      <a:pt x="85483" y="42640"/>
                    </a:cubicBezTo>
                    <a:cubicBezTo>
                      <a:pt x="85483" y="19124"/>
                      <a:pt x="66265" y="0"/>
                      <a:pt x="42640" y="0"/>
                    </a:cubicBezTo>
                    <a:cubicBezTo>
                      <a:pt x="19124" y="0"/>
                      <a:pt x="0" y="19124"/>
                      <a:pt x="0" y="42640"/>
                    </a:cubicBezTo>
                    <a:cubicBezTo>
                      <a:pt x="0" y="66257"/>
                      <a:pt x="19124" y="85474"/>
                      <a:pt x="42640" y="85474"/>
                    </a:cubicBezTo>
                    <a:close/>
                    <a:moveTo>
                      <a:pt x="42640" y="9525"/>
                    </a:moveTo>
                    <a:cubicBezTo>
                      <a:pt x="61011" y="9525"/>
                      <a:pt x="75958" y="24380"/>
                      <a:pt x="75958" y="42640"/>
                    </a:cubicBezTo>
                    <a:cubicBezTo>
                      <a:pt x="75958" y="61010"/>
                      <a:pt x="61011" y="75949"/>
                      <a:pt x="42640" y="75949"/>
                    </a:cubicBezTo>
                    <a:cubicBezTo>
                      <a:pt x="24380" y="75949"/>
                      <a:pt x="9525" y="61010"/>
                      <a:pt x="9525" y="42640"/>
                    </a:cubicBezTo>
                    <a:cubicBezTo>
                      <a:pt x="9525" y="24380"/>
                      <a:pt x="24380" y="9525"/>
                      <a:pt x="42640" y="9525"/>
                    </a:cubicBezTo>
                    <a:close/>
                  </a:path>
                </a:pathLst>
              </a:custGeom>
              <a:grpFill/>
              <a:ln w="3175" cap="flat">
                <a:solidFill>
                  <a:schemeClr val="accent2"/>
                </a:soli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796F7B4-0341-79FE-0756-A3E6C232E38E}"/>
                  </a:ext>
                </a:extLst>
              </p:cNvPr>
              <p:cNvSpPr/>
              <p:nvPr/>
            </p:nvSpPr>
            <p:spPr>
              <a:xfrm>
                <a:off x="9497101" y="2450178"/>
                <a:ext cx="54359" cy="54360"/>
              </a:xfrm>
              <a:custGeom>
                <a:avLst/>
                <a:gdLst>
                  <a:gd name="connsiteX0" fmla="*/ 27077 w 54359"/>
                  <a:gd name="connsiteY0" fmla="*/ 54360 h 54360"/>
                  <a:gd name="connsiteX1" fmla="*/ 54359 w 54359"/>
                  <a:gd name="connsiteY1" fmla="*/ 27078 h 54360"/>
                  <a:gd name="connsiteX2" fmla="*/ 27077 w 54359"/>
                  <a:gd name="connsiteY2" fmla="*/ 0 h 54360"/>
                  <a:gd name="connsiteX3" fmla="*/ 0 w 54359"/>
                  <a:gd name="connsiteY3" fmla="*/ 27078 h 54360"/>
                  <a:gd name="connsiteX4" fmla="*/ 27077 w 54359"/>
                  <a:gd name="connsiteY4" fmla="*/ 54360 h 54360"/>
                  <a:gd name="connsiteX5" fmla="*/ 27077 w 54359"/>
                  <a:gd name="connsiteY5" fmla="*/ 9525 h 54360"/>
                  <a:gd name="connsiteX6" fmla="*/ 44834 w 54359"/>
                  <a:gd name="connsiteY6" fmla="*/ 27078 h 54360"/>
                  <a:gd name="connsiteX7" fmla="*/ 27077 w 54359"/>
                  <a:gd name="connsiteY7" fmla="*/ 44835 h 54360"/>
                  <a:gd name="connsiteX8" fmla="*/ 9525 w 54359"/>
                  <a:gd name="connsiteY8" fmla="*/ 27078 h 54360"/>
                  <a:gd name="connsiteX9" fmla="*/ 27077 w 54359"/>
                  <a:gd name="connsiteY9" fmla="*/ 9525 h 5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59" h="54360">
                    <a:moveTo>
                      <a:pt x="27077" y="54360"/>
                    </a:moveTo>
                    <a:cubicBezTo>
                      <a:pt x="42119" y="54360"/>
                      <a:pt x="54359" y="42119"/>
                      <a:pt x="54359" y="27078"/>
                    </a:cubicBezTo>
                    <a:cubicBezTo>
                      <a:pt x="54359" y="12148"/>
                      <a:pt x="42119" y="0"/>
                      <a:pt x="27077" y="0"/>
                    </a:cubicBezTo>
                    <a:cubicBezTo>
                      <a:pt x="12148" y="0"/>
                      <a:pt x="0" y="12148"/>
                      <a:pt x="0" y="27078"/>
                    </a:cubicBezTo>
                    <a:cubicBezTo>
                      <a:pt x="0" y="42119"/>
                      <a:pt x="12148" y="54360"/>
                      <a:pt x="27077" y="54360"/>
                    </a:cubicBezTo>
                    <a:close/>
                    <a:moveTo>
                      <a:pt x="27077" y="9525"/>
                    </a:moveTo>
                    <a:cubicBezTo>
                      <a:pt x="36872" y="9525"/>
                      <a:pt x="44834" y="17404"/>
                      <a:pt x="44834" y="27078"/>
                    </a:cubicBezTo>
                    <a:cubicBezTo>
                      <a:pt x="44834" y="36872"/>
                      <a:pt x="36872" y="44835"/>
                      <a:pt x="27077" y="44835"/>
                    </a:cubicBezTo>
                    <a:cubicBezTo>
                      <a:pt x="17403" y="44835"/>
                      <a:pt x="9525" y="36872"/>
                      <a:pt x="9525" y="27078"/>
                    </a:cubicBezTo>
                    <a:cubicBezTo>
                      <a:pt x="9525" y="17404"/>
                      <a:pt x="17403" y="9525"/>
                      <a:pt x="27077" y="9525"/>
                    </a:cubicBezTo>
                    <a:close/>
                  </a:path>
                </a:pathLst>
              </a:custGeom>
              <a:grpFill/>
              <a:ln w="3175" cap="flat">
                <a:solidFill>
                  <a:schemeClr val="accent2"/>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18DDB13-D942-B255-DBD7-4C5964AD1CDD}"/>
                  </a:ext>
                </a:extLst>
              </p:cNvPr>
              <p:cNvSpPr/>
              <p:nvPr/>
            </p:nvSpPr>
            <p:spPr>
              <a:xfrm>
                <a:off x="9591272" y="2450178"/>
                <a:ext cx="54359" cy="54360"/>
              </a:xfrm>
              <a:custGeom>
                <a:avLst/>
                <a:gdLst>
                  <a:gd name="connsiteX0" fmla="*/ 27291 w 54359"/>
                  <a:gd name="connsiteY0" fmla="*/ 54360 h 54360"/>
                  <a:gd name="connsiteX1" fmla="*/ 54359 w 54359"/>
                  <a:gd name="connsiteY1" fmla="*/ 27078 h 54360"/>
                  <a:gd name="connsiteX2" fmla="*/ 27291 w 54359"/>
                  <a:gd name="connsiteY2" fmla="*/ 0 h 54360"/>
                  <a:gd name="connsiteX3" fmla="*/ 0 w 54359"/>
                  <a:gd name="connsiteY3" fmla="*/ 27078 h 54360"/>
                  <a:gd name="connsiteX4" fmla="*/ 27291 w 54359"/>
                  <a:gd name="connsiteY4" fmla="*/ 54360 h 54360"/>
                  <a:gd name="connsiteX5" fmla="*/ 27291 w 54359"/>
                  <a:gd name="connsiteY5" fmla="*/ 9525 h 54360"/>
                  <a:gd name="connsiteX6" fmla="*/ 44834 w 54359"/>
                  <a:gd name="connsiteY6" fmla="*/ 27078 h 54360"/>
                  <a:gd name="connsiteX7" fmla="*/ 27291 w 54359"/>
                  <a:gd name="connsiteY7" fmla="*/ 44835 h 54360"/>
                  <a:gd name="connsiteX8" fmla="*/ 9525 w 54359"/>
                  <a:gd name="connsiteY8" fmla="*/ 27078 h 54360"/>
                  <a:gd name="connsiteX9" fmla="*/ 27291 w 54359"/>
                  <a:gd name="connsiteY9" fmla="*/ 9525 h 5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59" h="54360">
                    <a:moveTo>
                      <a:pt x="27291" y="54360"/>
                    </a:moveTo>
                    <a:cubicBezTo>
                      <a:pt x="42221" y="54360"/>
                      <a:pt x="54359" y="42119"/>
                      <a:pt x="54359" y="27078"/>
                    </a:cubicBezTo>
                    <a:cubicBezTo>
                      <a:pt x="54359" y="12148"/>
                      <a:pt x="42221" y="0"/>
                      <a:pt x="27291" y="0"/>
                    </a:cubicBezTo>
                    <a:cubicBezTo>
                      <a:pt x="12242" y="0"/>
                      <a:pt x="0" y="12148"/>
                      <a:pt x="0" y="27078"/>
                    </a:cubicBezTo>
                    <a:cubicBezTo>
                      <a:pt x="0" y="42119"/>
                      <a:pt x="12242" y="54360"/>
                      <a:pt x="27291" y="54360"/>
                    </a:cubicBezTo>
                    <a:close/>
                    <a:moveTo>
                      <a:pt x="27291" y="9525"/>
                    </a:moveTo>
                    <a:cubicBezTo>
                      <a:pt x="36966" y="9525"/>
                      <a:pt x="44834" y="17404"/>
                      <a:pt x="44834" y="27078"/>
                    </a:cubicBezTo>
                    <a:cubicBezTo>
                      <a:pt x="44834" y="36872"/>
                      <a:pt x="36966" y="44835"/>
                      <a:pt x="27291" y="44835"/>
                    </a:cubicBezTo>
                    <a:cubicBezTo>
                      <a:pt x="17496" y="44835"/>
                      <a:pt x="9525" y="36872"/>
                      <a:pt x="9525" y="27078"/>
                    </a:cubicBezTo>
                    <a:cubicBezTo>
                      <a:pt x="9525" y="17404"/>
                      <a:pt x="17496" y="9525"/>
                      <a:pt x="27291" y="9525"/>
                    </a:cubicBezTo>
                    <a:close/>
                  </a:path>
                </a:pathLst>
              </a:custGeom>
              <a:grpFill/>
              <a:ln w="3175" cap="flat">
                <a:solidFill>
                  <a:schemeClr val="accent2"/>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27D174F-D314-3B77-539E-A46902589AE5}"/>
                  </a:ext>
                </a:extLst>
              </p:cNvPr>
              <p:cNvSpPr/>
              <p:nvPr/>
            </p:nvSpPr>
            <p:spPr>
              <a:xfrm>
                <a:off x="10047346" y="2548926"/>
                <a:ext cx="10763" cy="9525"/>
              </a:xfrm>
              <a:custGeom>
                <a:avLst/>
                <a:gdLst>
                  <a:gd name="connsiteX0" fmla="*/ 4763 w 10763"/>
                  <a:gd name="connsiteY0" fmla="*/ 9525 h 9525"/>
                  <a:gd name="connsiteX1" fmla="*/ 6001 w 10763"/>
                  <a:gd name="connsiteY1" fmla="*/ 9525 h 9525"/>
                  <a:gd name="connsiteX2" fmla="*/ 10763 w 10763"/>
                  <a:gd name="connsiteY2" fmla="*/ 4763 h 9525"/>
                  <a:gd name="connsiteX3" fmla="*/ 6001 w 10763"/>
                  <a:gd name="connsiteY3" fmla="*/ 0 h 9525"/>
                  <a:gd name="connsiteX4" fmla="*/ 4763 w 10763"/>
                  <a:gd name="connsiteY4" fmla="*/ 0 h 9525"/>
                  <a:gd name="connsiteX5" fmla="*/ 0 w 10763"/>
                  <a:gd name="connsiteY5" fmla="*/ 4763 h 9525"/>
                  <a:gd name="connsiteX6" fmla="*/ 4763 w 10763"/>
                  <a:gd name="connsiteY6" fmla="*/ 952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3" h="9525">
                    <a:moveTo>
                      <a:pt x="4763" y="9525"/>
                    </a:moveTo>
                    <a:lnTo>
                      <a:pt x="6001" y="9525"/>
                    </a:lnTo>
                    <a:cubicBezTo>
                      <a:pt x="8630" y="9525"/>
                      <a:pt x="10763" y="7395"/>
                      <a:pt x="10763" y="4763"/>
                    </a:cubicBezTo>
                    <a:cubicBezTo>
                      <a:pt x="10763" y="2131"/>
                      <a:pt x="8630" y="0"/>
                      <a:pt x="6001" y="0"/>
                    </a:cubicBezTo>
                    <a:lnTo>
                      <a:pt x="4763" y="0"/>
                    </a:lnTo>
                    <a:cubicBezTo>
                      <a:pt x="2134" y="0"/>
                      <a:pt x="0" y="2131"/>
                      <a:pt x="0" y="4763"/>
                    </a:cubicBezTo>
                    <a:cubicBezTo>
                      <a:pt x="0" y="7395"/>
                      <a:pt x="2134" y="9525"/>
                      <a:pt x="4763" y="9525"/>
                    </a:cubicBezTo>
                    <a:close/>
                  </a:path>
                </a:pathLst>
              </a:custGeom>
              <a:grpFill/>
              <a:ln w="3175" cap="flat">
                <a:solidFill>
                  <a:schemeClr val="accent2"/>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7C4107C-63EF-DE2F-DE0D-9D6776F09D79}"/>
                  </a:ext>
                </a:extLst>
              </p:cNvPr>
              <p:cNvSpPr/>
              <p:nvPr/>
            </p:nvSpPr>
            <p:spPr>
              <a:xfrm>
                <a:off x="9733998" y="2429315"/>
                <a:ext cx="96022" cy="96022"/>
              </a:xfrm>
              <a:custGeom>
                <a:avLst/>
                <a:gdLst>
                  <a:gd name="connsiteX0" fmla="*/ 8130 w 96022"/>
                  <a:gd name="connsiteY0" fmla="*/ 94627 h 96022"/>
                  <a:gd name="connsiteX1" fmla="*/ 94627 w 96022"/>
                  <a:gd name="connsiteY1" fmla="*/ 8129 h 96022"/>
                  <a:gd name="connsiteX2" fmla="*/ 94627 w 96022"/>
                  <a:gd name="connsiteY2" fmla="*/ 1395 h 96022"/>
                  <a:gd name="connsiteX3" fmla="*/ 87892 w 96022"/>
                  <a:gd name="connsiteY3" fmla="*/ 1395 h 96022"/>
                  <a:gd name="connsiteX4" fmla="*/ 1396 w 96022"/>
                  <a:gd name="connsiteY4" fmla="*/ 87893 h 96022"/>
                  <a:gd name="connsiteX5" fmla="*/ 1396 w 96022"/>
                  <a:gd name="connsiteY5" fmla="*/ 94627 h 96022"/>
                  <a:gd name="connsiteX6" fmla="*/ 8130 w 96022"/>
                  <a:gd name="connsiteY6" fmla="*/ 94627 h 9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22" h="96022">
                    <a:moveTo>
                      <a:pt x="8130" y="94627"/>
                    </a:moveTo>
                    <a:lnTo>
                      <a:pt x="94627" y="8129"/>
                    </a:lnTo>
                    <a:cubicBezTo>
                      <a:pt x="96488" y="6269"/>
                      <a:pt x="96488" y="3255"/>
                      <a:pt x="94627" y="1395"/>
                    </a:cubicBezTo>
                    <a:cubicBezTo>
                      <a:pt x="92766" y="-465"/>
                      <a:pt x="89753" y="-465"/>
                      <a:pt x="87892" y="1395"/>
                    </a:cubicBezTo>
                    <a:lnTo>
                      <a:pt x="1396" y="87893"/>
                    </a:lnTo>
                    <a:cubicBezTo>
                      <a:pt x="-465" y="89753"/>
                      <a:pt x="-465" y="92767"/>
                      <a:pt x="1396" y="94627"/>
                    </a:cubicBezTo>
                    <a:cubicBezTo>
                      <a:pt x="3256" y="96487"/>
                      <a:pt x="6270" y="96487"/>
                      <a:pt x="8130" y="94627"/>
                    </a:cubicBezTo>
                    <a:close/>
                  </a:path>
                </a:pathLst>
              </a:custGeom>
              <a:grpFill/>
              <a:ln w="3175" cap="flat">
                <a:solidFill>
                  <a:schemeClr val="accent2"/>
                </a:soli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5122370-F1AF-15CF-8B5E-C4938FEE7B3F}"/>
                  </a:ext>
                </a:extLst>
              </p:cNvPr>
              <p:cNvSpPr/>
              <p:nvPr/>
            </p:nvSpPr>
            <p:spPr>
              <a:xfrm>
                <a:off x="9787306" y="2429315"/>
                <a:ext cx="96022" cy="96022"/>
              </a:xfrm>
              <a:custGeom>
                <a:avLst/>
                <a:gdLst>
                  <a:gd name="connsiteX0" fmla="*/ 1395 w 96022"/>
                  <a:gd name="connsiteY0" fmla="*/ 94627 h 96022"/>
                  <a:gd name="connsiteX1" fmla="*/ 8130 w 96022"/>
                  <a:gd name="connsiteY1" fmla="*/ 94627 h 96022"/>
                  <a:gd name="connsiteX2" fmla="*/ 94627 w 96022"/>
                  <a:gd name="connsiteY2" fmla="*/ 8129 h 96022"/>
                  <a:gd name="connsiteX3" fmla="*/ 94627 w 96022"/>
                  <a:gd name="connsiteY3" fmla="*/ 1395 h 96022"/>
                  <a:gd name="connsiteX4" fmla="*/ 87893 w 96022"/>
                  <a:gd name="connsiteY4" fmla="*/ 1395 h 96022"/>
                  <a:gd name="connsiteX5" fmla="*/ 1395 w 96022"/>
                  <a:gd name="connsiteY5" fmla="*/ 87893 h 96022"/>
                  <a:gd name="connsiteX6" fmla="*/ 1395 w 96022"/>
                  <a:gd name="connsiteY6" fmla="*/ 94627 h 9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22" h="96022">
                    <a:moveTo>
                      <a:pt x="1395" y="94627"/>
                    </a:moveTo>
                    <a:cubicBezTo>
                      <a:pt x="3255" y="96487"/>
                      <a:pt x="6269" y="96487"/>
                      <a:pt x="8130" y="94627"/>
                    </a:cubicBezTo>
                    <a:lnTo>
                      <a:pt x="94627" y="8129"/>
                    </a:lnTo>
                    <a:cubicBezTo>
                      <a:pt x="96487" y="6269"/>
                      <a:pt x="96487" y="3255"/>
                      <a:pt x="94627" y="1395"/>
                    </a:cubicBezTo>
                    <a:cubicBezTo>
                      <a:pt x="92767" y="-465"/>
                      <a:pt x="89753" y="-465"/>
                      <a:pt x="87893" y="1395"/>
                    </a:cubicBezTo>
                    <a:lnTo>
                      <a:pt x="1395" y="87893"/>
                    </a:lnTo>
                    <a:cubicBezTo>
                      <a:pt x="-465" y="89753"/>
                      <a:pt x="-465" y="92767"/>
                      <a:pt x="1395" y="94627"/>
                    </a:cubicBezTo>
                    <a:close/>
                  </a:path>
                </a:pathLst>
              </a:custGeom>
              <a:grpFill/>
              <a:ln w="3175" cap="flat">
                <a:solidFill>
                  <a:schemeClr val="accent2"/>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5EB15D1-F256-B0E2-2349-605117659EF6}"/>
                  </a:ext>
                </a:extLst>
              </p:cNvPr>
              <p:cNvSpPr/>
              <p:nvPr/>
            </p:nvSpPr>
            <p:spPr>
              <a:xfrm>
                <a:off x="9840615" y="2429315"/>
                <a:ext cx="96021" cy="96022"/>
              </a:xfrm>
              <a:custGeom>
                <a:avLst/>
                <a:gdLst>
                  <a:gd name="connsiteX0" fmla="*/ 1395 w 96021"/>
                  <a:gd name="connsiteY0" fmla="*/ 94627 h 96022"/>
                  <a:gd name="connsiteX1" fmla="*/ 8129 w 96021"/>
                  <a:gd name="connsiteY1" fmla="*/ 94627 h 96022"/>
                  <a:gd name="connsiteX2" fmla="*/ 94627 w 96021"/>
                  <a:gd name="connsiteY2" fmla="*/ 8129 h 96022"/>
                  <a:gd name="connsiteX3" fmla="*/ 94627 w 96021"/>
                  <a:gd name="connsiteY3" fmla="*/ 1395 h 96022"/>
                  <a:gd name="connsiteX4" fmla="*/ 87893 w 96021"/>
                  <a:gd name="connsiteY4" fmla="*/ 1395 h 96022"/>
                  <a:gd name="connsiteX5" fmla="*/ 1395 w 96021"/>
                  <a:gd name="connsiteY5" fmla="*/ 87893 h 96022"/>
                  <a:gd name="connsiteX6" fmla="*/ 1395 w 96021"/>
                  <a:gd name="connsiteY6" fmla="*/ 94627 h 9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21" h="96022">
                    <a:moveTo>
                      <a:pt x="1395" y="94627"/>
                    </a:moveTo>
                    <a:cubicBezTo>
                      <a:pt x="3255" y="96487"/>
                      <a:pt x="6269" y="96487"/>
                      <a:pt x="8129" y="94627"/>
                    </a:cubicBezTo>
                    <a:lnTo>
                      <a:pt x="94627" y="8129"/>
                    </a:lnTo>
                    <a:cubicBezTo>
                      <a:pt x="96487" y="6269"/>
                      <a:pt x="96487" y="3255"/>
                      <a:pt x="94627" y="1395"/>
                    </a:cubicBezTo>
                    <a:cubicBezTo>
                      <a:pt x="92767" y="-465"/>
                      <a:pt x="89753" y="-465"/>
                      <a:pt x="87893" y="1395"/>
                    </a:cubicBezTo>
                    <a:lnTo>
                      <a:pt x="1395" y="87893"/>
                    </a:lnTo>
                    <a:cubicBezTo>
                      <a:pt x="-465" y="89753"/>
                      <a:pt x="-465" y="92767"/>
                      <a:pt x="1395" y="94627"/>
                    </a:cubicBezTo>
                    <a:close/>
                  </a:path>
                </a:pathLst>
              </a:custGeom>
              <a:grpFill/>
              <a:ln w="3175" cap="flat">
                <a:solidFill>
                  <a:schemeClr val="accent2"/>
                </a:soli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E40C8F3-0F5F-E31E-3CEC-48C7D8F053AB}"/>
                  </a:ext>
                </a:extLst>
              </p:cNvPr>
              <p:cNvSpPr/>
              <p:nvPr/>
            </p:nvSpPr>
            <p:spPr>
              <a:xfrm>
                <a:off x="9893923" y="2429315"/>
                <a:ext cx="96022" cy="96022"/>
              </a:xfrm>
              <a:custGeom>
                <a:avLst/>
                <a:gdLst>
                  <a:gd name="connsiteX0" fmla="*/ 1395 w 96022"/>
                  <a:gd name="connsiteY0" fmla="*/ 94627 h 96022"/>
                  <a:gd name="connsiteX1" fmla="*/ 8129 w 96022"/>
                  <a:gd name="connsiteY1" fmla="*/ 94627 h 96022"/>
                  <a:gd name="connsiteX2" fmla="*/ 94627 w 96022"/>
                  <a:gd name="connsiteY2" fmla="*/ 8129 h 96022"/>
                  <a:gd name="connsiteX3" fmla="*/ 94627 w 96022"/>
                  <a:gd name="connsiteY3" fmla="*/ 1395 h 96022"/>
                  <a:gd name="connsiteX4" fmla="*/ 87892 w 96022"/>
                  <a:gd name="connsiteY4" fmla="*/ 1395 h 96022"/>
                  <a:gd name="connsiteX5" fmla="*/ 1395 w 96022"/>
                  <a:gd name="connsiteY5" fmla="*/ 87893 h 96022"/>
                  <a:gd name="connsiteX6" fmla="*/ 1395 w 96022"/>
                  <a:gd name="connsiteY6" fmla="*/ 94627 h 9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22" h="96022">
                    <a:moveTo>
                      <a:pt x="1395" y="94627"/>
                    </a:moveTo>
                    <a:cubicBezTo>
                      <a:pt x="3255" y="96487"/>
                      <a:pt x="6269" y="96487"/>
                      <a:pt x="8129" y="94627"/>
                    </a:cubicBezTo>
                    <a:lnTo>
                      <a:pt x="94627" y="8129"/>
                    </a:lnTo>
                    <a:cubicBezTo>
                      <a:pt x="96487" y="6269"/>
                      <a:pt x="96487" y="3255"/>
                      <a:pt x="94627" y="1395"/>
                    </a:cubicBezTo>
                    <a:cubicBezTo>
                      <a:pt x="92767" y="-465"/>
                      <a:pt x="89753" y="-465"/>
                      <a:pt x="87892" y="1395"/>
                    </a:cubicBezTo>
                    <a:lnTo>
                      <a:pt x="1395" y="87893"/>
                    </a:lnTo>
                    <a:cubicBezTo>
                      <a:pt x="-465" y="89753"/>
                      <a:pt x="-465" y="92767"/>
                      <a:pt x="1395" y="94627"/>
                    </a:cubicBezTo>
                    <a:close/>
                  </a:path>
                </a:pathLst>
              </a:custGeom>
              <a:grpFill/>
              <a:ln w="3175" cap="flat">
                <a:solidFill>
                  <a:schemeClr val="accent2"/>
                </a:soli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0F99799-715C-FC15-485D-E1A2606E00AF}"/>
                  </a:ext>
                </a:extLst>
              </p:cNvPr>
              <p:cNvSpPr/>
              <p:nvPr/>
            </p:nvSpPr>
            <p:spPr>
              <a:xfrm>
                <a:off x="9947232" y="2429315"/>
                <a:ext cx="96020" cy="96022"/>
              </a:xfrm>
              <a:custGeom>
                <a:avLst/>
                <a:gdLst>
                  <a:gd name="connsiteX0" fmla="*/ 1395 w 96020"/>
                  <a:gd name="connsiteY0" fmla="*/ 94627 h 96022"/>
                  <a:gd name="connsiteX1" fmla="*/ 8129 w 96020"/>
                  <a:gd name="connsiteY1" fmla="*/ 94627 h 96022"/>
                  <a:gd name="connsiteX2" fmla="*/ 94628 w 96020"/>
                  <a:gd name="connsiteY2" fmla="*/ 8129 h 96022"/>
                  <a:gd name="connsiteX3" fmla="*/ 94628 w 96020"/>
                  <a:gd name="connsiteY3" fmla="*/ 1395 h 96022"/>
                  <a:gd name="connsiteX4" fmla="*/ 87894 w 96020"/>
                  <a:gd name="connsiteY4" fmla="*/ 1395 h 96022"/>
                  <a:gd name="connsiteX5" fmla="*/ 1395 w 96020"/>
                  <a:gd name="connsiteY5" fmla="*/ 87893 h 96022"/>
                  <a:gd name="connsiteX6" fmla="*/ 1395 w 96020"/>
                  <a:gd name="connsiteY6" fmla="*/ 94627 h 9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20" h="96022">
                    <a:moveTo>
                      <a:pt x="1395" y="94627"/>
                    </a:moveTo>
                    <a:cubicBezTo>
                      <a:pt x="3255" y="96487"/>
                      <a:pt x="6269" y="96487"/>
                      <a:pt x="8129" y="94627"/>
                    </a:cubicBezTo>
                    <a:lnTo>
                      <a:pt x="94628" y="8129"/>
                    </a:lnTo>
                    <a:cubicBezTo>
                      <a:pt x="96485" y="6269"/>
                      <a:pt x="96485" y="3255"/>
                      <a:pt x="94628" y="1395"/>
                    </a:cubicBezTo>
                    <a:cubicBezTo>
                      <a:pt x="92770" y="-465"/>
                      <a:pt x="89751" y="-465"/>
                      <a:pt x="87894" y="1395"/>
                    </a:cubicBezTo>
                    <a:lnTo>
                      <a:pt x="1395" y="87893"/>
                    </a:lnTo>
                    <a:cubicBezTo>
                      <a:pt x="-465" y="89753"/>
                      <a:pt x="-465" y="92767"/>
                      <a:pt x="1395" y="94627"/>
                    </a:cubicBezTo>
                    <a:close/>
                  </a:path>
                </a:pathLst>
              </a:custGeom>
              <a:grpFill/>
              <a:ln w="3175" cap="flat">
                <a:solidFill>
                  <a:schemeClr val="accent2"/>
                </a:solid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A29850A-B8B6-739D-BA87-091E58C9E675}"/>
                  </a:ext>
                </a:extLst>
              </p:cNvPr>
              <p:cNvSpPr/>
              <p:nvPr/>
            </p:nvSpPr>
            <p:spPr>
              <a:xfrm>
                <a:off x="9733998" y="2663915"/>
                <a:ext cx="96022" cy="96031"/>
              </a:xfrm>
              <a:custGeom>
                <a:avLst/>
                <a:gdLst>
                  <a:gd name="connsiteX0" fmla="*/ 94627 w 96022"/>
                  <a:gd name="connsiteY0" fmla="*/ 1395 h 96031"/>
                  <a:gd name="connsiteX1" fmla="*/ 87892 w 96022"/>
                  <a:gd name="connsiteY1" fmla="*/ 1395 h 96031"/>
                  <a:gd name="connsiteX2" fmla="*/ 1396 w 96022"/>
                  <a:gd name="connsiteY2" fmla="*/ 87901 h 96031"/>
                  <a:gd name="connsiteX3" fmla="*/ 1396 w 96022"/>
                  <a:gd name="connsiteY3" fmla="*/ 94635 h 96031"/>
                  <a:gd name="connsiteX4" fmla="*/ 8130 w 96022"/>
                  <a:gd name="connsiteY4" fmla="*/ 94635 h 96031"/>
                  <a:gd name="connsiteX5" fmla="*/ 94627 w 96022"/>
                  <a:gd name="connsiteY5" fmla="*/ 8129 h 96031"/>
                  <a:gd name="connsiteX6" fmla="*/ 94627 w 96022"/>
                  <a:gd name="connsiteY6" fmla="*/ 1395 h 9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22" h="96031">
                    <a:moveTo>
                      <a:pt x="94627" y="1395"/>
                    </a:moveTo>
                    <a:cubicBezTo>
                      <a:pt x="92766" y="-465"/>
                      <a:pt x="89753" y="-465"/>
                      <a:pt x="87892" y="1395"/>
                    </a:cubicBezTo>
                    <a:lnTo>
                      <a:pt x="1396" y="87901"/>
                    </a:lnTo>
                    <a:cubicBezTo>
                      <a:pt x="-465" y="89761"/>
                      <a:pt x="-465" y="92775"/>
                      <a:pt x="1396" y="94635"/>
                    </a:cubicBezTo>
                    <a:cubicBezTo>
                      <a:pt x="3256" y="96497"/>
                      <a:pt x="6270" y="96497"/>
                      <a:pt x="8130" y="94635"/>
                    </a:cubicBezTo>
                    <a:lnTo>
                      <a:pt x="94627" y="8129"/>
                    </a:lnTo>
                    <a:cubicBezTo>
                      <a:pt x="96488" y="6269"/>
                      <a:pt x="96488" y="3255"/>
                      <a:pt x="94627" y="1395"/>
                    </a:cubicBezTo>
                    <a:close/>
                  </a:path>
                </a:pathLst>
              </a:custGeom>
              <a:grpFill/>
              <a:ln w="3175" cap="flat">
                <a:solidFill>
                  <a:schemeClr val="accent2"/>
                </a:soli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35DBF79-DBD0-C16A-699C-2F9EEC34BA08}"/>
                  </a:ext>
                </a:extLst>
              </p:cNvPr>
              <p:cNvSpPr/>
              <p:nvPr/>
            </p:nvSpPr>
            <p:spPr>
              <a:xfrm>
                <a:off x="9787306" y="2663915"/>
                <a:ext cx="96022" cy="96031"/>
              </a:xfrm>
              <a:custGeom>
                <a:avLst/>
                <a:gdLst>
                  <a:gd name="connsiteX0" fmla="*/ 94627 w 96022"/>
                  <a:gd name="connsiteY0" fmla="*/ 1395 h 96031"/>
                  <a:gd name="connsiteX1" fmla="*/ 87893 w 96022"/>
                  <a:gd name="connsiteY1" fmla="*/ 1395 h 96031"/>
                  <a:gd name="connsiteX2" fmla="*/ 1395 w 96022"/>
                  <a:gd name="connsiteY2" fmla="*/ 87901 h 96031"/>
                  <a:gd name="connsiteX3" fmla="*/ 1395 w 96022"/>
                  <a:gd name="connsiteY3" fmla="*/ 94635 h 96031"/>
                  <a:gd name="connsiteX4" fmla="*/ 8130 w 96022"/>
                  <a:gd name="connsiteY4" fmla="*/ 94635 h 96031"/>
                  <a:gd name="connsiteX5" fmla="*/ 94627 w 96022"/>
                  <a:gd name="connsiteY5" fmla="*/ 8129 h 96031"/>
                  <a:gd name="connsiteX6" fmla="*/ 94627 w 96022"/>
                  <a:gd name="connsiteY6" fmla="*/ 1395 h 9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22" h="96031">
                    <a:moveTo>
                      <a:pt x="94627" y="1395"/>
                    </a:moveTo>
                    <a:cubicBezTo>
                      <a:pt x="92767" y="-465"/>
                      <a:pt x="89753" y="-465"/>
                      <a:pt x="87893" y="1395"/>
                    </a:cubicBezTo>
                    <a:lnTo>
                      <a:pt x="1395" y="87901"/>
                    </a:lnTo>
                    <a:cubicBezTo>
                      <a:pt x="-465" y="89761"/>
                      <a:pt x="-465" y="92775"/>
                      <a:pt x="1395" y="94635"/>
                    </a:cubicBezTo>
                    <a:cubicBezTo>
                      <a:pt x="3255" y="96497"/>
                      <a:pt x="6269" y="96497"/>
                      <a:pt x="8130" y="94635"/>
                    </a:cubicBezTo>
                    <a:lnTo>
                      <a:pt x="94627" y="8129"/>
                    </a:lnTo>
                    <a:cubicBezTo>
                      <a:pt x="96487" y="6269"/>
                      <a:pt x="96487" y="3255"/>
                      <a:pt x="94627" y="1395"/>
                    </a:cubicBezTo>
                    <a:close/>
                  </a:path>
                </a:pathLst>
              </a:custGeom>
              <a:grpFill/>
              <a:ln w="3175" cap="flat">
                <a:solidFill>
                  <a:schemeClr val="accent2"/>
                </a:soli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4499825D-71B3-B34B-9060-3FD48D11BB4B}"/>
                  </a:ext>
                </a:extLst>
              </p:cNvPr>
              <p:cNvSpPr/>
              <p:nvPr/>
            </p:nvSpPr>
            <p:spPr>
              <a:xfrm>
                <a:off x="9840615" y="2663915"/>
                <a:ext cx="96021" cy="96031"/>
              </a:xfrm>
              <a:custGeom>
                <a:avLst/>
                <a:gdLst>
                  <a:gd name="connsiteX0" fmla="*/ 94627 w 96021"/>
                  <a:gd name="connsiteY0" fmla="*/ 1395 h 96031"/>
                  <a:gd name="connsiteX1" fmla="*/ 87893 w 96021"/>
                  <a:gd name="connsiteY1" fmla="*/ 1395 h 96031"/>
                  <a:gd name="connsiteX2" fmla="*/ 1395 w 96021"/>
                  <a:gd name="connsiteY2" fmla="*/ 87901 h 96031"/>
                  <a:gd name="connsiteX3" fmla="*/ 1395 w 96021"/>
                  <a:gd name="connsiteY3" fmla="*/ 94635 h 96031"/>
                  <a:gd name="connsiteX4" fmla="*/ 8129 w 96021"/>
                  <a:gd name="connsiteY4" fmla="*/ 94635 h 96031"/>
                  <a:gd name="connsiteX5" fmla="*/ 94627 w 96021"/>
                  <a:gd name="connsiteY5" fmla="*/ 8129 h 96031"/>
                  <a:gd name="connsiteX6" fmla="*/ 94627 w 96021"/>
                  <a:gd name="connsiteY6" fmla="*/ 1395 h 9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21" h="96031">
                    <a:moveTo>
                      <a:pt x="94627" y="1395"/>
                    </a:moveTo>
                    <a:cubicBezTo>
                      <a:pt x="92767" y="-465"/>
                      <a:pt x="89753" y="-465"/>
                      <a:pt x="87893" y="1395"/>
                    </a:cubicBezTo>
                    <a:lnTo>
                      <a:pt x="1395" y="87901"/>
                    </a:lnTo>
                    <a:cubicBezTo>
                      <a:pt x="-465" y="89761"/>
                      <a:pt x="-465" y="92775"/>
                      <a:pt x="1395" y="94635"/>
                    </a:cubicBezTo>
                    <a:cubicBezTo>
                      <a:pt x="3255" y="96497"/>
                      <a:pt x="6269" y="96497"/>
                      <a:pt x="8129" y="94635"/>
                    </a:cubicBezTo>
                    <a:lnTo>
                      <a:pt x="94627" y="8129"/>
                    </a:lnTo>
                    <a:cubicBezTo>
                      <a:pt x="96487" y="6269"/>
                      <a:pt x="96487" y="3255"/>
                      <a:pt x="94627" y="1395"/>
                    </a:cubicBezTo>
                    <a:close/>
                  </a:path>
                </a:pathLst>
              </a:custGeom>
              <a:grpFill/>
              <a:ln w="3175" cap="flat">
                <a:solidFill>
                  <a:schemeClr val="accent2"/>
                </a:soli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9D93D5C-2174-1A7C-D172-A2E0875F4C41}"/>
                  </a:ext>
                </a:extLst>
              </p:cNvPr>
              <p:cNvSpPr/>
              <p:nvPr/>
            </p:nvSpPr>
            <p:spPr>
              <a:xfrm>
                <a:off x="9893923" y="2663915"/>
                <a:ext cx="96022" cy="96031"/>
              </a:xfrm>
              <a:custGeom>
                <a:avLst/>
                <a:gdLst>
                  <a:gd name="connsiteX0" fmla="*/ 94627 w 96022"/>
                  <a:gd name="connsiteY0" fmla="*/ 1395 h 96031"/>
                  <a:gd name="connsiteX1" fmla="*/ 87892 w 96022"/>
                  <a:gd name="connsiteY1" fmla="*/ 1395 h 96031"/>
                  <a:gd name="connsiteX2" fmla="*/ 1395 w 96022"/>
                  <a:gd name="connsiteY2" fmla="*/ 87901 h 96031"/>
                  <a:gd name="connsiteX3" fmla="*/ 1395 w 96022"/>
                  <a:gd name="connsiteY3" fmla="*/ 94635 h 96031"/>
                  <a:gd name="connsiteX4" fmla="*/ 8129 w 96022"/>
                  <a:gd name="connsiteY4" fmla="*/ 94635 h 96031"/>
                  <a:gd name="connsiteX5" fmla="*/ 94627 w 96022"/>
                  <a:gd name="connsiteY5" fmla="*/ 8129 h 96031"/>
                  <a:gd name="connsiteX6" fmla="*/ 94627 w 96022"/>
                  <a:gd name="connsiteY6" fmla="*/ 1395 h 9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22" h="96031">
                    <a:moveTo>
                      <a:pt x="94627" y="1395"/>
                    </a:moveTo>
                    <a:cubicBezTo>
                      <a:pt x="92767" y="-465"/>
                      <a:pt x="89753" y="-465"/>
                      <a:pt x="87892" y="1395"/>
                    </a:cubicBezTo>
                    <a:lnTo>
                      <a:pt x="1395" y="87901"/>
                    </a:lnTo>
                    <a:cubicBezTo>
                      <a:pt x="-465" y="89761"/>
                      <a:pt x="-465" y="92775"/>
                      <a:pt x="1395" y="94635"/>
                    </a:cubicBezTo>
                    <a:cubicBezTo>
                      <a:pt x="3255" y="96497"/>
                      <a:pt x="6269" y="96497"/>
                      <a:pt x="8129" y="94635"/>
                    </a:cubicBezTo>
                    <a:lnTo>
                      <a:pt x="94627" y="8129"/>
                    </a:lnTo>
                    <a:cubicBezTo>
                      <a:pt x="96487" y="6269"/>
                      <a:pt x="96487" y="3255"/>
                      <a:pt x="94627" y="1395"/>
                    </a:cubicBezTo>
                    <a:close/>
                  </a:path>
                </a:pathLst>
              </a:custGeom>
              <a:grpFill/>
              <a:ln w="3175" cap="flat">
                <a:solidFill>
                  <a:schemeClr val="accent2"/>
                </a:soli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86BFB59-B426-235E-D8FA-FE8AAC6E4256}"/>
                  </a:ext>
                </a:extLst>
              </p:cNvPr>
              <p:cNvSpPr/>
              <p:nvPr/>
            </p:nvSpPr>
            <p:spPr>
              <a:xfrm>
                <a:off x="9947232" y="2663915"/>
                <a:ext cx="96020" cy="96031"/>
              </a:xfrm>
              <a:custGeom>
                <a:avLst/>
                <a:gdLst>
                  <a:gd name="connsiteX0" fmla="*/ 87894 w 96020"/>
                  <a:gd name="connsiteY0" fmla="*/ 1395 h 96031"/>
                  <a:gd name="connsiteX1" fmla="*/ 1395 w 96020"/>
                  <a:gd name="connsiteY1" fmla="*/ 87901 h 96031"/>
                  <a:gd name="connsiteX2" fmla="*/ 1395 w 96020"/>
                  <a:gd name="connsiteY2" fmla="*/ 94635 h 96031"/>
                  <a:gd name="connsiteX3" fmla="*/ 8129 w 96020"/>
                  <a:gd name="connsiteY3" fmla="*/ 94635 h 96031"/>
                  <a:gd name="connsiteX4" fmla="*/ 94628 w 96020"/>
                  <a:gd name="connsiteY4" fmla="*/ 8129 h 96031"/>
                  <a:gd name="connsiteX5" fmla="*/ 94628 w 96020"/>
                  <a:gd name="connsiteY5" fmla="*/ 1395 h 96031"/>
                  <a:gd name="connsiteX6" fmla="*/ 87894 w 96020"/>
                  <a:gd name="connsiteY6" fmla="*/ 1395 h 9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20" h="96031">
                    <a:moveTo>
                      <a:pt x="87894" y="1395"/>
                    </a:moveTo>
                    <a:lnTo>
                      <a:pt x="1395" y="87901"/>
                    </a:lnTo>
                    <a:cubicBezTo>
                      <a:pt x="-465" y="89761"/>
                      <a:pt x="-465" y="92775"/>
                      <a:pt x="1395" y="94635"/>
                    </a:cubicBezTo>
                    <a:cubicBezTo>
                      <a:pt x="3255" y="96497"/>
                      <a:pt x="6269" y="96497"/>
                      <a:pt x="8129" y="94635"/>
                    </a:cubicBezTo>
                    <a:lnTo>
                      <a:pt x="94628" y="8129"/>
                    </a:lnTo>
                    <a:cubicBezTo>
                      <a:pt x="96485" y="6269"/>
                      <a:pt x="96485" y="3255"/>
                      <a:pt x="94628" y="1395"/>
                    </a:cubicBezTo>
                    <a:cubicBezTo>
                      <a:pt x="92770" y="-465"/>
                      <a:pt x="89751" y="-465"/>
                      <a:pt x="87894" y="1395"/>
                    </a:cubicBezTo>
                    <a:close/>
                  </a:path>
                </a:pathLst>
              </a:custGeom>
              <a:grpFill/>
              <a:ln w="3175" cap="flat">
                <a:solidFill>
                  <a:schemeClr val="accent2"/>
                </a:soli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9B265DA-368E-2E45-E084-C6AA4DFF1F18}"/>
                  </a:ext>
                </a:extLst>
              </p:cNvPr>
              <p:cNvSpPr/>
              <p:nvPr/>
            </p:nvSpPr>
            <p:spPr>
              <a:xfrm>
                <a:off x="9692001" y="3427055"/>
                <a:ext cx="14147" cy="9525"/>
              </a:xfrm>
              <a:custGeom>
                <a:avLst/>
                <a:gdLst>
                  <a:gd name="connsiteX0" fmla="*/ 4763 w 14147"/>
                  <a:gd name="connsiteY0" fmla="*/ 9525 h 9525"/>
                  <a:gd name="connsiteX1" fmla="*/ 9385 w 14147"/>
                  <a:gd name="connsiteY1" fmla="*/ 9525 h 9525"/>
                  <a:gd name="connsiteX2" fmla="*/ 14147 w 14147"/>
                  <a:gd name="connsiteY2" fmla="*/ 4763 h 9525"/>
                  <a:gd name="connsiteX3" fmla="*/ 9385 w 14147"/>
                  <a:gd name="connsiteY3" fmla="*/ 0 h 9525"/>
                  <a:gd name="connsiteX4" fmla="*/ 4763 w 14147"/>
                  <a:gd name="connsiteY4" fmla="*/ 0 h 9525"/>
                  <a:gd name="connsiteX5" fmla="*/ 0 w 14147"/>
                  <a:gd name="connsiteY5" fmla="*/ 4763 h 9525"/>
                  <a:gd name="connsiteX6" fmla="*/ 4763 w 14147"/>
                  <a:gd name="connsiteY6" fmla="*/ 952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7" h="9525">
                    <a:moveTo>
                      <a:pt x="4763" y="9525"/>
                    </a:moveTo>
                    <a:lnTo>
                      <a:pt x="9385" y="9525"/>
                    </a:lnTo>
                    <a:cubicBezTo>
                      <a:pt x="12018" y="9525"/>
                      <a:pt x="14147" y="7401"/>
                      <a:pt x="14147" y="4763"/>
                    </a:cubicBezTo>
                    <a:cubicBezTo>
                      <a:pt x="14147" y="2134"/>
                      <a:pt x="12018" y="0"/>
                      <a:pt x="9385" y="0"/>
                    </a:cubicBezTo>
                    <a:lnTo>
                      <a:pt x="4763" y="0"/>
                    </a:lnTo>
                    <a:cubicBezTo>
                      <a:pt x="2130" y="0"/>
                      <a:pt x="0" y="2134"/>
                      <a:pt x="0" y="4763"/>
                    </a:cubicBezTo>
                    <a:cubicBezTo>
                      <a:pt x="0" y="7401"/>
                      <a:pt x="2130" y="9525"/>
                      <a:pt x="4763" y="9525"/>
                    </a:cubicBezTo>
                    <a:close/>
                  </a:path>
                </a:pathLst>
              </a:custGeom>
              <a:grpFill/>
              <a:ln w="3175" cap="flat">
                <a:solidFill>
                  <a:schemeClr val="accent2"/>
                </a:soli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82B79510-3D22-6488-FF57-3C456974FC6C}"/>
                  </a:ext>
                </a:extLst>
              </p:cNvPr>
              <p:cNvSpPr/>
              <p:nvPr/>
            </p:nvSpPr>
            <p:spPr>
              <a:xfrm>
                <a:off x="9925689" y="3020311"/>
                <a:ext cx="288230" cy="63056"/>
              </a:xfrm>
              <a:custGeom>
                <a:avLst/>
                <a:gdLst>
                  <a:gd name="connsiteX0" fmla="*/ 0 w 288230"/>
                  <a:gd name="connsiteY0" fmla="*/ 14288 h 63056"/>
                  <a:gd name="connsiteX1" fmla="*/ 0 w 288230"/>
                  <a:gd name="connsiteY1" fmla="*/ 48769 h 63056"/>
                  <a:gd name="connsiteX2" fmla="*/ 14288 w 288230"/>
                  <a:gd name="connsiteY2" fmla="*/ 63056 h 63056"/>
                  <a:gd name="connsiteX3" fmla="*/ 273943 w 288230"/>
                  <a:gd name="connsiteY3" fmla="*/ 63056 h 63056"/>
                  <a:gd name="connsiteX4" fmla="*/ 288230 w 288230"/>
                  <a:gd name="connsiteY4" fmla="*/ 48769 h 63056"/>
                  <a:gd name="connsiteX5" fmla="*/ 288230 w 288230"/>
                  <a:gd name="connsiteY5" fmla="*/ 14288 h 63056"/>
                  <a:gd name="connsiteX6" fmla="*/ 273943 w 288230"/>
                  <a:gd name="connsiteY6" fmla="*/ 0 h 63056"/>
                  <a:gd name="connsiteX7" fmla="*/ 14288 w 288230"/>
                  <a:gd name="connsiteY7" fmla="*/ 0 h 63056"/>
                  <a:gd name="connsiteX8" fmla="*/ 0 w 288230"/>
                  <a:gd name="connsiteY8" fmla="*/ 14288 h 63056"/>
                  <a:gd name="connsiteX9" fmla="*/ 9525 w 288230"/>
                  <a:gd name="connsiteY9" fmla="*/ 14288 h 63056"/>
                  <a:gd name="connsiteX10" fmla="*/ 14288 w 288230"/>
                  <a:gd name="connsiteY10" fmla="*/ 9525 h 63056"/>
                  <a:gd name="connsiteX11" fmla="*/ 273943 w 288230"/>
                  <a:gd name="connsiteY11" fmla="*/ 9525 h 63056"/>
                  <a:gd name="connsiteX12" fmla="*/ 278705 w 288230"/>
                  <a:gd name="connsiteY12" fmla="*/ 14288 h 63056"/>
                  <a:gd name="connsiteX13" fmla="*/ 278705 w 288230"/>
                  <a:gd name="connsiteY13" fmla="*/ 48769 h 63056"/>
                  <a:gd name="connsiteX14" fmla="*/ 273943 w 288230"/>
                  <a:gd name="connsiteY14" fmla="*/ 53531 h 63056"/>
                  <a:gd name="connsiteX15" fmla="*/ 14288 w 288230"/>
                  <a:gd name="connsiteY15" fmla="*/ 53531 h 63056"/>
                  <a:gd name="connsiteX16" fmla="*/ 9525 w 288230"/>
                  <a:gd name="connsiteY16" fmla="*/ 48769 h 63056"/>
                  <a:gd name="connsiteX17" fmla="*/ 9525 w 288230"/>
                  <a:gd name="connsiteY17" fmla="*/ 14288 h 6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230" h="63056">
                    <a:moveTo>
                      <a:pt x="0" y="14288"/>
                    </a:moveTo>
                    <a:lnTo>
                      <a:pt x="0" y="48769"/>
                    </a:lnTo>
                    <a:cubicBezTo>
                      <a:pt x="0" y="56648"/>
                      <a:pt x="6408" y="63056"/>
                      <a:pt x="14288" y="63056"/>
                    </a:cubicBezTo>
                    <a:lnTo>
                      <a:pt x="273943" y="63056"/>
                    </a:lnTo>
                    <a:cubicBezTo>
                      <a:pt x="281820" y="63056"/>
                      <a:pt x="288230" y="56648"/>
                      <a:pt x="288230" y="48769"/>
                    </a:cubicBezTo>
                    <a:lnTo>
                      <a:pt x="288230" y="14288"/>
                    </a:lnTo>
                    <a:cubicBezTo>
                      <a:pt x="288230" y="6408"/>
                      <a:pt x="281820" y="0"/>
                      <a:pt x="273943" y="0"/>
                    </a:cubicBezTo>
                    <a:lnTo>
                      <a:pt x="14288" y="0"/>
                    </a:lnTo>
                    <a:cubicBezTo>
                      <a:pt x="6408" y="0"/>
                      <a:pt x="0" y="6408"/>
                      <a:pt x="0" y="14288"/>
                    </a:cubicBezTo>
                    <a:close/>
                    <a:moveTo>
                      <a:pt x="9525" y="14288"/>
                    </a:moveTo>
                    <a:cubicBezTo>
                      <a:pt x="9525" y="11664"/>
                      <a:pt x="11664" y="9525"/>
                      <a:pt x="14288" y="9525"/>
                    </a:cubicBezTo>
                    <a:lnTo>
                      <a:pt x="273943" y="9525"/>
                    </a:lnTo>
                    <a:cubicBezTo>
                      <a:pt x="276572" y="9525"/>
                      <a:pt x="278705" y="11664"/>
                      <a:pt x="278705" y="14288"/>
                    </a:cubicBezTo>
                    <a:lnTo>
                      <a:pt x="278705" y="48769"/>
                    </a:lnTo>
                    <a:cubicBezTo>
                      <a:pt x="278705" y="51392"/>
                      <a:pt x="276572" y="53531"/>
                      <a:pt x="273943" y="53531"/>
                    </a:cubicBezTo>
                    <a:lnTo>
                      <a:pt x="14288" y="53531"/>
                    </a:lnTo>
                    <a:cubicBezTo>
                      <a:pt x="11664" y="53531"/>
                      <a:pt x="9525" y="51392"/>
                      <a:pt x="9525" y="48769"/>
                    </a:cubicBezTo>
                    <a:lnTo>
                      <a:pt x="9525" y="14288"/>
                    </a:lnTo>
                    <a:close/>
                  </a:path>
                </a:pathLst>
              </a:custGeom>
              <a:grpFill/>
              <a:ln w="3175" cap="flat">
                <a:solidFill>
                  <a:schemeClr val="accent2"/>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814CF56-ABF6-2A98-FBDE-28BB7F85D13E}"/>
                  </a:ext>
                </a:extLst>
              </p:cNvPr>
              <p:cNvSpPr/>
              <p:nvPr/>
            </p:nvSpPr>
            <p:spPr>
              <a:xfrm>
                <a:off x="9925689" y="3099935"/>
                <a:ext cx="288230" cy="63056"/>
              </a:xfrm>
              <a:custGeom>
                <a:avLst/>
                <a:gdLst>
                  <a:gd name="connsiteX0" fmla="*/ 273943 w 288230"/>
                  <a:gd name="connsiteY0" fmla="*/ 0 h 63056"/>
                  <a:gd name="connsiteX1" fmla="*/ 14288 w 288230"/>
                  <a:gd name="connsiteY1" fmla="*/ 0 h 63056"/>
                  <a:gd name="connsiteX2" fmla="*/ 0 w 288230"/>
                  <a:gd name="connsiteY2" fmla="*/ 14288 h 63056"/>
                  <a:gd name="connsiteX3" fmla="*/ 0 w 288230"/>
                  <a:gd name="connsiteY3" fmla="*/ 48769 h 63056"/>
                  <a:gd name="connsiteX4" fmla="*/ 14288 w 288230"/>
                  <a:gd name="connsiteY4" fmla="*/ 63056 h 63056"/>
                  <a:gd name="connsiteX5" fmla="*/ 273943 w 288230"/>
                  <a:gd name="connsiteY5" fmla="*/ 63056 h 63056"/>
                  <a:gd name="connsiteX6" fmla="*/ 288230 w 288230"/>
                  <a:gd name="connsiteY6" fmla="*/ 48769 h 63056"/>
                  <a:gd name="connsiteX7" fmla="*/ 288230 w 288230"/>
                  <a:gd name="connsiteY7" fmla="*/ 14288 h 63056"/>
                  <a:gd name="connsiteX8" fmla="*/ 273943 w 288230"/>
                  <a:gd name="connsiteY8" fmla="*/ 0 h 63056"/>
                  <a:gd name="connsiteX9" fmla="*/ 278705 w 288230"/>
                  <a:gd name="connsiteY9" fmla="*/ 48769 h 63056"/>
                  <a:gd name="connsiteX10" fmla="*/ 273943 w 288230"/>
                  <a:gd name="connsiteY10" fmla="*/ 53531 h 63056"/>
                  <a:gd name="connsiteX11" fmla="*/ 14288 w 288230"/>
                  <a:gd name="connsiteY11" fmla="*/ 53531 h 63056"/>
                  <a:gd name="connsiteX12" fmla="*/ 9525 w 288230"/>
                  <a:gd name="connsiteY12" fmla="*/ 48769 h 63056"/>
                  <a:gd name="connsiteX13" fmla="*/ 9525 w 288230"/>
                  <a:gd name="connsiteY13" fmla="*/ 14288 h 63056"/>
                  <a:gd name="connsiteX14" fmla="*/ 14288 w 288230"/>
                  <a:gd name="connsiteY14" fmla="*/ 9525 h 63056"/>
                  <a:gd name="connsiteX15" fmla="*/ 273943 w 288230"/>
                  <a:gd name="connsiteY15" fmla="*/ 9525 h 63056"/>
                  <a:gd name="connsiteX16" fmla="*/ 278705 w 288230"/>
                  <a:gd name="connsiteY16" fmla="*/ 14288 h 63056"/>
                  <a:gd name="connsiteX17" fmla="*/ 278705 w 288230"/>
                  <a:gd name="connsiteY17" fmla="*/ 48769 h 6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230" h="63056">
                    <a:moveTo>
                      <a:pt x="273943" y="0"/>
                    </a:moveTo>
                    <a:lnTo>
                      <a:pt x="14288" y="0"/>
                    </a:lnTo>
                    <a:cubicBezTo>
                      <a:pt x="6408" y="0"/>
                      <a:pt x="0" y="6408"/>
                      <a:pt x="0" y="14288"/>
                    </a:cubicBezTo>
                    <a:lnTo>
                      <a:pt x="0" y="48769"/>
                    </a:lnTo>
                    <a:cubicBezTo>
                      <a:pt x="0" y="56647"/>
                      <a:pt x="6408" y="63056"/>
                      <a:pt x="14288" y="63056"/>
                    </a:cubicBezTo>
                    <a:lnTo>
                      <a:pt x="273943" y="63056"/>
                    </a:lnTo>
                    <a:cubicBezTo>
                      <a:pt x="281820" y="63056"/>
                      <a:pt x="288230" y="56647"/>
                      <a:pt x="288230" y="48769"/>
                    </a:cubicBezTo>
                    <a:lnTo>
                      <a:pt x="288230" y="14288"/>
                    </a:lnTo>
                    <a:cubicBezTo>
                      <a:pt x="288230" y="6408"/>
                      <a:pt x="281820" y="0"/>
                      <a:pt x="273943" y="0"/>
                    </a:cubicBezTo>
                    <a:close/>
                    <a:moveTo>
                      <a:pt x="278705" y="48769"/>
                    </a:moveTo>
                    <a:cubicBezTo>
                      <a:pt x="278705" y="51392"/>
                      <a:pt x="276572" y="53531"/>
                      <a:pt x="273943" y="53531"/>
                    </a:cubicBezTo>
                    <a:lnTo>
                      <a:pt x="14288" y="53531"/>
                    </a:lnTo>
                    <a:cubicBezTo>
                      <a:pt x="11664" y="53531"/>
                      <a:pt x="9525" y="51392"/>
                      <a:pt x="9525" y="48769"/>
                    </a:cubicBezTo>
                    <a:lnTo>
                      <a:pt x="9525" y="14288"/>
                    </a:lnTo>
                    <a:cubicBezTo>
                      <a:pt x="9525" y="11664"/>
                      <a:pt x="11664" y="9525"/>
                      <a:pt x="14288" y="9525"/>
                    </a:cubicBezTo>
                    <a:lnTo>
                      <a:pt x="273943" y="9525"/>
                    </a:lnTo>
                    <a:cubicBezTo>
                      <a:pt x="276572" y="9525"/>
                      <a:pt x="278705" y="11664"/>
                      <a:pt x="278705" y="14288"/>
                    </a:cubicBezTo>
                    <a:lnTo>
                      <a:pt x="278705" y="48769"/>
                    </a:lnTo>
                    <a:close/>
                  </a:path>
                </a:pathLst>
              </a:custGeom>
              <a:grpFill/>
              <a:ln w="3175" cap="flat">
                <a:solidFill>
                  <a:schemeClr val="accent2"/>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E1DB9CD-66DD-EE00-837B-32635C88F3D8}"/>
                  </a:ext>
                </a:extLst>
              </p:cNvPr>
              <p:cNvSpPr/>
              <p:nvPr/>
            </p:nvSpPr>
            <p:spPr>
              <a:xfrm>
                <a:off x="10007884" y="3281068"/>
                <a:ext cx="123825" cy="123822"/>
              </a:xfrm>
              <a:custGeom>
                <a:avLst/>
                <a:gdLst>
                  <a:gd name="connsiteX0" fmla="*/ 61913 w 123825"/>
                  <a:gd name="connsiteY0" fmla="*/ 0 h 123822"/>
                  <a:gd name="connsiteX1" fmla="*/ 0 w 123825"/>
                  <a:gd name="connsiteY1" fmla="*/ 61910 h 123822"/>
                  <a:gd name="connsiteX2" fmla="*/ 61913 w 123825"/>
                  <a:gd name="connsiteY2" fmla="*/ 123822 h 123822"/>
                  <a:gd name="connsiteX3" fmla="*/ 123825 w 123825"/>
                  <a:gd name="connsiteY3" fmla="*/ 61910 h 123822"/>
                  <a:gd name="connsiteX4" fmla="*/ 61913 w 123825"/>
                  <a:gd name="connsiteY4" fmla="*/ 0 h 123822"/>
                  <a:gd name="connsiteX5" fmla="*/ 61913 w 123825"/>
                  <a:gd name="connsiteY5" fmla="*/ 114297 h 123822"/>
                  <a:gd name="connsiteX6" fmla="*/ 9525 w 123825"/>
                  <a:gd name="connsiteY6" fmla="*/ 61910 h 123822"/>
                  <a:gd name="connsiteX7" fmla="*/ 61913 w 123825"/>
                  <a:gd name="connsiteY7" fmla="*/ 9522 h 123822"/>
                  <a:gd name="connsiteX8" fmla="*/ 114300 w 123825"/>
                  <a:gd name="connsiteY8" fmla="*/ 61910 h 123822"/>
                  <a:gd name="connsiteX9" fmla="*/ 61913 w 123825"/>
                  <a:gd name="connsiteY9" fmla="*/ 114297 h 12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2">
                    <a:moveTo>
                      <a:pt x="61913" y="0"/>
                    </a:moveTo>
                    <a:cubicBezTo>
                      <a:pt x="27775" y="0"/>
                      <a:pt x="0" y="27772"/>
                      <a:pt x="0" y="61910"/>
                    </a:cubicBezTo>
                    <a:cubicBezTo>
                      <a:pt x="0" y="96047"/>
                      <a:pt x="27775" y="123822"/>
                      <a:pt x="61913" y="123822"/>
                    </a:cubicBezTo>
                    <a:cubicBezTo>
                      <a:pt x="96050" y="123822"/>
                      <a:pt x="123825" y="96047"/>
                      <a:pt x="123825" y="61910"/>
                    </a:cubicBezTo>
                    <a:cubicBezTo>
                      <a:pt x="123825" y="27772"/>
                      <a:pt x="96050" y="0"/>
                      <a:pt x="61913" y="0"/>
                    </a:cubicBezTo>
                    <a:close/>
                    <a:moveTo>
                      <a:pt x="61913" y="114297"/>
                    </a:moveTo>
                    <a:cubicBezTo>
                      <a:pt x="33033" y="114297"/>
                      <a:pt x="9525" y="90789"/>
                      <a:pt x="9525" y="61910"/>
                    </a:cubicBezTo>
                    <a:cubicBezTo>
                      <a:pt x="9525" y="33030"/>
                      <a:pt x="33033" y="9522"/>
                      <a:pt x="61913" y="9522"/>
                    </a:cubicBezTo>
                    <a:cubicBezTo>
                      <a:pt x="90802" y="9522"/>
                      <a:pt x="114300" y="33030"/>
                      <a:pt x="114300" y="61910"/>
                    </a:cubicBezTo>
                    <a:cubicBezTo>
                      <a:pt x="114300" y="90789"/>
                      <a:pt x="90802" y="114297"/>
                      <a:pt x="61913" y="114297"/>
                    </a:cubicBezTo>
                    <a:close/>
                  </a:path>
                </a:pathLst>
              </a:custGeom>
              <a:grpFill/>
              <a:ln w="3175" cap="flat">
                <a:solidFill>
                  <a:schemeClr val="accent2"/>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AA3002-0197-E12C-037F-4640E19291CB}"/>
                  </a:ext>
                </a:extLst>
              </p:cNvPr>
              <p:cNvSpPr/>
              <p:nvPr/>
            </p:nvSpPr>
            <p:spPr>
              <a:xfrm>
                <a:off x="10148340" y="3214430"/>
                <a:ext cx="65579" cy="9525"/>
              </a:xfrm>
              <a:custGeom>
                <a:avLst/>
                <a:gdLst>
                  <a:gd name="connsiteX0" fmla="*/ 60817 w 65579"/>
                  <a:gd name="connsiteY0" fmla="*/ 0 h 9525"/>
                  <a:gd name="connsiteX1" fmla="*/ 4763 w 65579"/>
                  <a:gd name="connsiteY1" fmla="*/ 0 h 9525"/>
                  <a:gd name="connsiteX2" fmla="*/ 0 w 65579"/>
                  <a:gd name="connsiteY2" fmla="*/ 4763 h 9525"/>
                  <a:gd name="connsiteX3" fmla="*/ 4763 w 65579"/>
                  <a:gd name="connsiteY3" fmla="*/ 9525 h 9525"/>
                  <a:gd name="connsiteX4" fmla="*/ 60817 w 65579"/>
                  <a:gd name="connsiteY4" fmla="*/ 9525 h 9525"/>
                  <a:gd name="connsiteX5" fmla="*/ 65580 w 65579"/>
                  <a:gd name="connsiteY5" fmla="*/ 4763 h 9525"/>
                  <a:gd name="connsiteX6" fmla="*/ 60817 w 65579"/>
                  <a:gd name="connsiteY6"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79" h="9525">
                    <a:moveTo>
                      <a:pt x="60817" y="0"/>
                    </a:moveTo>
                    <a:lnTo>
                      <a:pt x="4763" y="0"/>
                    </a:lnTo>
                    <a:cubicBezTo>
                      <a:pt x="2124" y="0"/>
                      <a:pt x="0" y="2130"/>
                      <a:pt x="0" y="4763"/>
                    </a:cubicBezTo>
                    <a:cubicBezTo>
                      <a:pt x="0" y="7394"/>
                      <a:pt x="2124" y="9525"/>
                      <a:pt x="4763" y="9525"/>
                    </a:cubicBezTo>
                    <a:lnTo>
                      <a:pt x="60817" y="9525"/>
                    </a:lnTo>
                    <a:cubicBezTo>
                      <a:pt x="63456" y="9525"/>
                      <a:pt x="65580" y="7394"/>
                      <a:pt x="65580" y="4763"/>
                    </a:cubicBezTo>
                    <a:cubicBezTo>
                      <a:pt x="65580" y="2130"/>
                      <a:pt x="63456" y="0"/>
                      <a:pt x="60817" y="0"/>
                    </a:cubicBezTo>
                    <a:close/>
                  </a:path>
                </a:pathLst>
              </a:custGeom>
              <a:grpFill/>
              <a:ln w="3175" cap="flat">
                <a:solidFill>
                  <a:schemeClr val="accent2"/>
                </a:soli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AAE29F3-9448-E5CA-427E-3E49D0D77FEA}"/>
                  </a:ext>
                </a:extLst>
              </p:cNvPr>
              <p:cNvSpPr/>
              <p:nvPr/>
            </p:nvSpPr>
            <p:spPr>
              <a:xfrm>
                <a:off x="10040421" y="3313602"/>
                <a:ext cx="58759" cy="58759"/>
              </a:xfrm>
              <a:custGeom>
                <a:avLst/>
                <a:gdLst>
                  <a:gd name="connsiteX0" fmla="*/ 29375 w 58759"/>
                  <a:gd name="connsiteY0" fmla="*/ 0 h 58759"/>
                  <a:gd name="connsiteX1" fmla="*/ 0 w 58759"/>
                  <a:gd name="connsiteY1" fmla="*/ 29375 h 58759"/>
                  <a:gd name="connsiteX2" fmla="*/ 29375 w 58759"/>
                  <a:gd name="connsiteY2" fmla="*/ 58760 h 58759"/>
                  <a:gd name="connsiteX3" fmla="*/ 58760 w 58759"/>
                  <a:gd name="connsiteY3" fmla="*/ 29375 h 58759"/>
                  <a:gd name="connsiteX4" fmla="*/ 29375 w 58759"/>
                  <a:gd name="connsiteY4" fmla="*/ 0 h 58759"/>
                  <a:gd name="connsiteX5" fmla="*/ 29375 w 58759"/>
                  <a:gd name="connsiteY5" fmla="*/ 49235 h 58759"/>
                  <a:gd name="connsiteX6" fmla="*/ 9525 w 58759"/>
                  <a:gd name="connsiteY6" fmla="*/ 29375 h 58759"/>
                  <a:gd name="connsiteX7" fmla="*/ 29375 w 58759"/>
                  <a:gd name="connsiteY7" fmla="*/ 9525 h 58759"/>
                  <a:gd name="connsiteX8" fmla="*/ 49235 w 58759"/>
                  <a:gd name="connsiteY8" fmla="*/ 29375 h 58759"/>
                  <a:gd name="connsiteX9" fmla="*/ 29375 w 58759"/>
                  <a:gd name="connsiteY9" fmla="*/ 49235 h 5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759" h="58759">
                    <a:moveTo>
                      <a:pt x="29375" y="0"/>
                    </a:moveTo>
                    <a:cubicBezTo>
                      <a:pt x="13183" y="0"/>
                      <a:pt x="0" y="13183"/>
                      <a:pt x="0" y="29375"/>
                    </a:cubicBezTo>
                    <a:cubicBezTo>
                      <a:pt x="0" y="45577"/>
                      <a:pt x="13183" y="58760"/>
                      <a:pt x="29375" y="58760"/>
                    </a:cubicBezTo>
                    <a:cubicBezTo>
                      <a:pt x="45587" y="58760"/>
                      <a:pt x="58760" y="45577"/>
                      <a:pt x="58760" y="29375"/>
                    </a:cubicBezTo>
                    <a:cubicBezTo>
                      <a:pt x="58760" y="13183"/>
                      <a:pt x="45587" y="0"/>
                      <a:pt x="29375" y="0"/>
                    </a:cubicBezTo>
                    <a:close/>
                    <a:moveTo>
                      <a:pt x="29375" y="49235"/>
                    </a:moveTo>
                    <a:cubicBezTo>
                      <a:pt x="18431" y="49235"/>
                      <a:pt x="9525" y="40329"/>
                      <a:pt x="9525" y="29375"/>
                    </a:cubicBezTo>
                    <a:cubicBezTo>
                      <a:pt x="9525" y="18431"/>
                      <a:pt x="18431" y="9525"/>
                      <a:pt x="29375" y="9525"/>
                    </a:cubicBezTo>
                    <a:cubicBezTo>
                      <a:pt x="40329" y="9525"/>
                      <a:pt x="49235" y="18431"/>
                      <a:pt x="49235" y="29375"/>
                    </a:cubicBezTo>
                    <a:cubicBezTo>
                      <a:pt x="49235" y="40329"/>
                      <a:pt x="40329" y="49235"/>
                      <a:pt x="29375" y="49235"/>
                    </a:cubicBezTo>
                    <a:close/>
                  </a:path>
                </a:pathLst>
              </a:custGeom>
              <a:grpFill/>
              <a:ln w="3175" cap="flat">
                <a:solidFill>
                  <a:schemeClr val="accent2"/>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19C3AD1-BFA7-E894-A741-4BC447995651}"/>
                  </a:ext>
                </a:extLst>
              </p:cNvPr>
              <p:cNvSpPr/>
              <p:nvPr/>
            </p:nvSpPr>
            <p:spPr>
              <a:xfrm>
                <a:off x="9991062" y="3450734"/>
                <a:ext cx="9525" cy="64293"/>
              </a:xfrm>
              <a:custGeom>
                <a:avLst/>
                <a:gdLst>
                  <a:gd name="connsiteX0" fmla="*/ 4763 w 9525"/>
                  <a:gd name="connsiteY0" fmla="*/ 0 h 64293"/>
                  <a:gd name="connsiteX1" fmla="*/ 0 w 9525"/>
                  <a:gd name="connsiteY1" fmla="*/ 4763 h 64293"/>
                  <a:gd name="connsiteX2" fmla="*/ 0 w 9525"/>
                  <a:gd name="connsiteY2" fmla="*/ 59531 h 64293"/>
                  <a:gd name="connsiteX3" fmla="*/ 4763 w 9525"/>
                  <a:gd name="connsiteY3" fmla="*/ 64294 h 64293"/>
                  <a:gd name="connsiteX4" fmla="*/ 9525 w 9525"/>
                  <a:gd name="connsiteY4" fmla="*/ 59531 h 64293"/>
                  <a:gd name="connsiteX5" fmla="*/ 9525 w 9525"/>
                  <a:gd name="connsiteY5" fmla="*/ 4763 h 64293"/>
                  <a:gd name="connsiteX6" fmla="*/ 4763 w 9525"/>
                  <a:gd name="connsiteY6" fmla="*/ 0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64293">
                    <a:moveTo>
                      <a:pt x="4763" y="0"/>
                    </a:moveTo>
                    <a:cubicBezTo>
                      <a:pt x="2130" y="0"/>
                      <a:pt x="0" y="2124"/>
                      <a:pt x="0" y="4763"/>
                    </a:cubicBezTo>
                    <a:lnTo>
                      <a:pt x="0" y="59531"/>
                    </a:lnTo>
                    <a:cubicBezTo>
                      <a:pt x="0" y="62160"/>
                      <a:pt x="2130" y="64294"/>
                      <a:pt x="4763" y="64294"/>
                    </a:cubicBezTo>
                    <a:cubicBezTo>
                      <a:pt x="7394" y="64294"/>
                      <a:pt x="9525" y="62160"/>
                      <a:pt x="9525" y="59531"/>
                    </a:cubicBezTo>
                    <a:lnTo>
                      <a:pt x="9525" y="4763"/>
                    </a:lnTo>
                    <a:cubicBezTo>
                      <a:pt x="9525" y="2124"/>
                      <a:pt x="7394" y="0"/>
                      <a:pt x="4763" y="0"/>
                    </a:cubicBezTo>
                    <a:close/>
                  </a:path>
                </a:pathLst>
              </a:custGeom>
              <a:grpFill/>
              <a:ln w="3175" cap="flat">
                <a:solidFill>
                  <a:schemeClr val="accent2"/>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67B502D-D9AF-DEC7-B4A7-E39BA456A3C2}"/>
                  </a:ext>
                </a:extLst>
              </p:cNvPr>
              <p:cNvSpPr/>
              <p:nvPr/>
            </p:nvSpPr>
            <p:spPr>
              <a:xfrm>
                <a:off x="10021228" y="3450734"/>
                <a:ext cx="9525" cy="64293"/>
              </a:xfrm>
              <a:custGeom>
                <a:avLst/>
                <a:gdLst>
                  <a:gd name="connsiteX0" fmla="*/ 4763 w 9525"/>
                  <a:gd name="connsiteY0" fmla="*/ 0 h 64293"/>
                  <a:gd name="connsiteX1" fmla="*/ 0 w 9525"/>
                  <a:gd name="connsiteY1" fmla="*/ 4763 h 64293"/>
                  <a:gd name="connsiteX2" fmla="*/ 0 w 9525"/>
                  <a:gd name="connsiteY2" fmla="*/ 59531 h 64293"/>
                  <a:gd name="connsiteX3" fmla="*/ 4763 w 9525"/>
                  <a:gd name="connsiteY3" fmla="*/ 64294 h 64293"/>
                  <a:gd name="connsiteX4" fmla="*/ 9525 w 9525"/>
                  <a:gd name="connsiteY4" fmla="*/ 59531 h 64293"/>
                  <a:gd name="connsiteX5" fmla="*/ 9525 w 9525"/>
                  <a:gd name="connsiteY5" fmla="*/ 4763 h 64293"/>
                  <a:gd name="connsiteX6" fmla="*/ 4763 w 9525"/>
                  <a:gd name="connsiteY6" fmla="*/ 0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64293">
                    <a:moveTo>
                      <a:pt x="4763" y="0"/>
                    </a:moveTo>
                    <a:cubicBezTo>
                      <a:pt x="2124" y="0"/>
                      <a:pt x="0" y="2124"/>
                      <a:pt x="0" y="4763"/>
                    </a:cubicBezTo>
                    <a:lnTo>
                      <a:pt x="0" y="59531"/>
                    </a:lnTo>
                    <a:cubicBezTo>
                      <a:pt x="0" y="62160"/>
                      <a:pt x="2124" y="64294"/>
                      <a:pt x="4763" y="64294"/>
                    </a:cubicBezTo>
                    <a:cubicBezTo>
                      <a:pt x="7391" y="64294"/>
                      <a:pt x="9525" y="62160"/>
                      <a:pt x="9525" y="59531"/>
                    </a:cubicBezTo>
                    <a:lnTo>
                      <a:pt x="9525" y="4763"/>
                    </a:lnTo>
                    <a:cubicBezTo>
                      <a:pt x="9525" y="2124"/>
                      <a:pt x="7391" y="0"/>
                      <a:pt x="4763" y="0"/>
                    </a:cubicBezTo>
                    <a:close/>
                  </a:path>
                </a:pathLst>
              </a:custGeom>
              <a:grpFill/>
              <a:ln w="3175" cap="flat">
                <a:solidFill>
                  <a:schemeClr val="accent2"/>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3448617-4163-9E4C-61FC-8FD70C859A25}"/>
                  </a:ext>
                </a:extLst>
              </p:cNvPr>
              <p:cNvSpPr/>
              <p:nvPr/>
            </p:nvSpPr>
            <p:spPr>
              <a:xfrm>
                <a:off x="10051394" y="3450734"/>
                <a:ext cx="9525" cy="64293"/>
              </a:xfrm>
              <a:custGeom>
                <a:avLst/>
                <a:gdLst>
                  <a:gd name="connsiteX0" fmla="*/ 4763 w 9525"/>
                  <a:gd name="connsiteY0" fmla="*/ 0 h 64293"/>
                  <a:gd name="connsiteX1" fmla="*/ 0 w 9525"/>
                  <a:gd name="connsiteY1" fmla="*/ 4763 h 64293"/>
                  <a:gd name="connsiteX2" fmla="*/ 0 w 9525"/>
                  <a:gd name="connsiteY2" fmla="*/ 59531 h 64293"/>
                  <a:gd name="connsiteX3" fmla="*/ 4763 w 9525"/>
                  <a:gd name="connsiteY3" fmla="*/ 64294 h 64293"/>
                  <a:gd name="connsiteX4" fmla="*/ 9525 w 9525"/>
                  <a:gd name="connsiteY4" fmla="*/ 59531 h 64293"/>
                  <a:gd name="connsiteX5" fmla="*/ 9525 w 9525"/>
                  <a:gd name="connsiteY5" fmla="*/ 4763 h 64293"/>
                  <a:gd name="connsiteX6" fmla="*/ 4763 w 9525"/>
                  <a:gd name="connsiteY6" fmla="*/ 0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64293">
                    <a:moveTo>
                      <a:pt x="4763" y="0"/>
                    </a:moveTo>
                    <a:cubicBezTo>
                      <a:pt x="2124" y="0"/>
                      <a:pt x="0" y="2124"/>
                      <a:pt x="0" y="4763"/>
                    </a:cubicBezTo>
                    <a:lnTo>
                      <a:pt x="0" y="59531"/>
                    </a:lnTo>
                    <a:cubicBezTo>
                      <a:pt x="0" y="62160"/>
                      <a:pt x="2124" y="64294"/>
                      <a:pt x="4763" y="64294"/>
                    </a:cubicBezTo>
                    <a:cubicBezTo>
                      <a:pt x="7391" y="64294"/>
                      <a:pt x="9525" y="62160"/>
                      <a:pt x="9525" y="59531"/>
                    </a:cubicBezTo>
                    <a:lnTo>
                      <a:pt x="9525" y="4763"/>
                    </a:lnTo>
                    <a:cubicBezTo>
                      <a:pt x="9525" y="2124"/>
                      <a:pt x="7391" y="0"/>
                      <a:pt x="4763" y="0"/>
                    </a:cubicBezTo>
                    <a:close/>
                  </a:path>
                </a:pathLst>
              </a:custGeom>
              <a:grpFill/>
              <a:ln w="3175" cap="flat">
                <a:solidFill>
                  <a:schemeClr val="accent2"/>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D5D5279-BACD-7CE6-C959-A932697ABDAF}"/>
                  </a:ext>
                </a:extLst>
              </p:cNvPr>
              <p:cNvSpPr/>
              <p:nvPr/>
            </p:nvSpPr>
            <p:spPr>
              <a:xfrm>
                <a:off x="10081550" y="3450734"/>
                <a:ext cx="9525" cy="64293"/>
              </a:xfrm>
              <a:custGeom>
                <a:avLst/>
                <a:gdLst>
                  <a:gd name="connsiteX0" fmla="*/ 4763 w 9525"/>
                  <a:gd name="connsiteY0" fmla="*/ 0 h 64293"/>
                  <a:gd name="connsiteX1" fmla="*/ 0 w 9525"/>
                  <a:gd name="connsiteY1" fmla="*/ 4763 h 64293"/>
                  <a:gd name="connsiteX2" fmla="*/ 0 w 9525"/>
                  <a:gd name="connsiteY2" fmla="*/ 59531 h 64293"/>
                  <a:gd name="connsiteX3" fmla="*/ 4763 w 9525"/>
                  <a:gd name="connsiteY3" fmla="*/ 64294 h 64293"/>
                  <a:gd name="connsiteX4" fmla="*/ 9525 w 9525"/>
                  <a:gd name="connsiteY4" fmla="*/ 59531 h 64293"/>
                  <a:gd name="connsiteX5" fmla="*/ 9525 w 9525"/>
                  <a:gd name="connsiteY5" fmla="*/ 4763 h 64293"/>
                  <a:gd name="connsiteX6" fmla="*/ 4763 w 9525"/>
                  <a:gd name="connsiteY6" fmla="*/ 0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64293">
                    <a:moveTo>
                      <a:pt x="4763" y="0"/>
                    </a:moveTo>
                    <a:cubicBezTo>
                      <a:pt x="2124" y="0"/>
                      <a:pt x="0" y="2124"/>
                      <a:pt x="0" y="4763"/>
                    </a:cubicBezTo>
                    <a:lnTo>
                      <a:pt x="0" y="59531"/>
                    </a:lnTo>
                    <a:cubicBezTo>
                      <a:pt x="0" y="62160"/>
                      <a:pt x="2124" y="64294"/>
                      <a:pt x="4763" y="64294"/>
                    </a:cubicBezTo>
                    <a:cubicBezTo>
                      <a:pt x="7391" y="64294"/>
                      <a:pt x="9525" y="62160"/>
                      <a:pt x="9525" y="59531"/>
                    </a:cubicBezTo>
                    <a:lnTo>
                      <a:pt x="9525" y="4763"/>
                    </a:lnTo>
                    <a:cubicBezTo>
                      <a:pt x="9525" y="2124"/>
                      <a:pt x="7391" y="0"/>
                      <a:pt x="4763" y="0"/>
                    </a:cubicBezTo>
                    <a:close/>
                  </a:path>
                </a:pathLst>
              </a:custGeom>
              <a:grpFill/>
              <a:ln w="3175" cap="flat">
                <a:solidFill>
                  <a:schemeClr val="accent2"/>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9EDDC38-C04E-6352-6739-1ADF600EC3D4}"/>
                  </a:ext>
                </a:extLst>
              </p:cNvPr>
              <p:cNvSpPr/>
              <p:nvPr/>
            </p:nvSpPr>
            <p:spPr>
              <a:xfrm>
                <a:off x="10111716" y="3450734"/>
                <a:ext cx="9525" cy="64293"/>
              </a:xfrm>
              <a:custGeom>
                <a:avLst/>
                <a:gdLst>
                  <a:gd name="connsiteX0" fmla="*/ 4763 w 9525"/>
                  <a:gd name="connsiteY0" fmla="*/ 0 h 64293"/>
                  <a:gd name="connsiteX1" fmla="*/ 0 w 9525"/>
                  <a:gd name="connsiteY1" fmla="*/ 4763 h 64293"/>
                  <a:gd name="connsiteX2" fmla="*/ 0 w 9525"/>
                  <a:gd name="connsiteY2" fmla="*/ 59531 h 64293"/>
                  <a:gd name="connsiteX3" fmla="*/ 4763 w 9525"/>
                  <a:gd name="connsiteY3" fmla="*/ 64294 h 64293"/>
                  <a:gd name="connsiteX4" fmla="*/ 9525 w 9525"/>
                  <a:gd name="connsiteY4" fmla="*/ 59531 h 64293"/>
                  <a:gd name="connsiteX5" fmla="*/ 9525 w 9525"/>
                  <a:gd name="connsiteY5" fmla="*/ 4763 h 64293"/>
                  <a:gd name="connsiteX6" fmla="*/ 4763 w 9525"/>
                  <a:gd name="connsiteY6" fmla="*/ 0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64293">
                    <a:moveTo>
                      <a:pt x="4763" y="0"/>
                    </a:moveTo>
                    <a:cubicBezTo>
                      <a:pt x="2124" y="0"/>
                      <a:pt x="0" y="2124"/>
                      <a:pt x="0" y="4763"/>
                    </a:cubicBezTo>
                    <a:lnTo>
                      <a:pt x="0" y="59531"/>
                    </a:lnTo>
                    <a:cubicBezTo>
                      <a:pt x="0" y="62160"/>
                      <a:pt x="2124" y="64294"/>
                      <a:pt x="4763" y="64294"/>
                    </a:cubicBezTo>
                    <a:cubicBezTo>
                      <a:pt x="7391" y="64294"/>
                      <a:pt x="9525" y="62160"/>
                      <a:pt x="9525" y="59531"/>
                    </a:cubicBezTo>
                    <a:lnTo>
                      <a:pt x="9525" y="4763"/>
                    </a:lnTo>
                    <a:cubicBezTo>
                      <a:pt x="9525" y="2124"/>
                      <a:pt x="7391" y="0"/>
                      <a:pt x="4763" y="0"/>
                    </a:cubicBezTo>
                    <a:close/>
                  </a:path>
                </a:pathLst>
              </a:custGeom>
              <a:grpFill/>
              <a:ln w="3175" cap="flat">
                <a:solidFill>
                  <a:schemeClr val="accent2"/>
                </a:soli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1F58424-A18D-5926-DD52-166758725DAD}"/>
                  </a:ext>
                </a:extLst>
              </p:cNvPr>
              <p:cNvSpPr/>
              <p:nvPr/>
            </p:nvSpPr>
            <p:spPr>
              <a:xfrm>
                <a:off x="10141882" y="3450734"/>
                <a:ext cx="9525" cy="64293"/>
              </a:xfrm>
              <a:custGeom>
                <a:avLst/>
                <a:gdLst>
                  <a:gd name="connsiteX0" fmla="*/ 4763 w 9525"/>
                  <a:gd name="connsiteY0" fmla="*/ 0 h 64293"/>
                  <a:gd name="connsiteX1" fmla="*/ 0 w 9525"/>
                  <a:gd name="connsiteY1" fmla="*/ 4763 h 64293"/>
                  <a:gd name="connsiteX2" fmla="*/ 0 w 9525"/>
                  <a:gd name="connsiteY2" fmla="*/ 59531 h 64293"/>
                  <a:gd name="connsiteX3" fmla="*/ 4763 w 9525"/>
                  <a:gd name="connsiteY3" fmla="*/ 64294 h 64293"/>
                  <a:gd name="connsiteX4" fmla="*/ 9525 w 9525"/>
                  <a:gd name="connsiteY4" fmla="*/ 59531 h 64293"/>
                  <a:gd name="connsiteX5" fmla="*/ 9525 w 9525"/>
                  <a:gd name="connsiteY5" fmla="*/ 4763 h 64293"/>
                  <a:gd name="connsiteX6" fmla="*/ 4763 w 9525"/>
                  <a:gd name="connsiteY6" fmla="*/ 0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64293">
                    <a:moveTo>
                      <a:pt x="4763" y="0"/>
                    </a:moveTo>
                    <a:cubicBezTo>
                      <a:pt x="2124" y="0"/>
                      <a:pt x="0" y="2124"/>
                      <a:pt x="0" y="4763"/>
                    </a:cubicBezTo>
                    <a:lnTo>
                      <a:pt x="0" y="59531"/>
                    </a:lnTo>
                    <a:cubicBezTo>
                      <a:pt x="0" y="62160"/>
                      <a:pt x="2124" y="64294"/>
                      <a:pt x="4763" y="64294"/>
                    </a:cubicBezTo>
                    <a:cubicBezTo>
                      <a:pt x="7391" y="64294"/>
                      <a:pt x="9525" y="62160"/>
                      <a:pt x="9525" y="59531"/>
                    </a:cubicBezTo>
                    <a:lnTo>
                      <a:pt x="9525" y="4763"/>
                    </a:lnTo>
                    <a:cubicBezTo>
                      <a:pt x="9525" y="2124"/>
                      <a:pt x="7391" y="0"/>
                      <a:pt x="4763" y="0"/>
                    </a:cubicBezTo>
                    <a:close/>
                  </a:path>
                </a:pathLst>
              </a:custGeom>
              <a:grpFill/>
              <a:ln w="3175" cap="flat">
                <a:solidFill>
                  <a:schemeClr val="accent2"/>
                </a:solidFill>
                <a:prstDash val="solid"/>
                <a:miter/>
              </a:ln>
            </p:spPr>
            <p:txBody>
              <a:bodyPr rtlCol="0" anchor="ctr"/>
              <a:lstStyle/>
              <a:p>
                <a:endParaRPr lang="en-US"/>
              </a:p>
            </p:txBody>
          </p:sp>
        </p:grpSp>
        <p:sp>
          <p:nvSpPr>
            <p:cNvPr id="69" name="Freeform: Shape 68">
              <a:extLst>
                <a:ext uri="{FF2B5EF4-FFF2-40B4-BE49-F238E27FC236}">
                  <a16:creationId xmlns:a16="http://schemas.microsoft.com/office/drawing/2014/main" id="{AF624912-AEE6-8C02-5B29-91D78A14DDC9}"/>
                </a:ext>
              </a:extLst>
            </p:cNvPr>
            <p:cNvSpPr/>
            <p:nvPr/>
          </p:nvSpPr>
          <p:spPr>
            <a:xfrm>
              <a:off x="4782691" y="2987040"/>
              <a:ext cx="476364" cy="413490"/>
            </a:xfrm>
            <a:custGeom>
              <a:avLst/>
              <a:gdLst>
                <a:gd name="connsiteX0" fmla="*/ 540637 w 1176337"/>
                <a:gd name="connsiteY0" fmla="*/ 0 h 1021076"/>
                <a:gd name="connsiteX1" fmla="*/ 504249 w 1176337"/>
                <a:gd name="connsiteY1" fmla="*/ 33617 h 1021076"/>
                <a:gd name="connsiteX2" fmla="*/ 500918 w 1176337"/>
                <a:gd name="connsiteY2" fmla="*/ 75326 h 1021076"/>
                <a:gd name="connsiteX3" fmla="*/ 498928 w 1176337"/>
                <a:gd name="connsiteY3" fmla="*/ 78004 h 1021076"/>
                <a:gd name="connsiteX4" fmla="*/ 452252 w 1176337"/>
                <a:gd name="connsiteY4" fmla="*/ 97333 h 1021076"/>
                <a:gd name="connsiteX5" fmla="*/ 448922 w 1176337"/>
                <a:gd name="connsiteY5" fmla="*/ 96868 h 1021076"/>
                <a:gd name="connsiteX6" fmla="*/ 416998 w 1176337"/>
                <a:gd name="connsiteY6" fmla="*/ 69708 h 1021076"/>
                <a:gd name="connsiteX7" fmla="*/ 367568 w 1176337"/>
                <a:gd name="connsiteY7" fmla="*/ 71717 h 1021076"/>
                <a:gd name="connsiteX8" fmla="*/ 300615 w 1176337"/>
                <a:gd name="connsiteY8" fmla="*/ 138671 h 1021076"/>
                <a:gd name="connsiteX9" fmla="*/ 298605 w 1176337"/>
                <a:gd name="connsiteY9" fmla="*/ 188119 h 1021076"/>
                <a:gd name="connsiteX10" fmla="*/ 325747 w 1176337"/>
                <a:gd name="connsiteY10" fmla="*/ 220024 h 1021076"/>
                <a:gd name="connsiteX11" fmla="*/ 326231 w 1176337"/>
                <a:gd name="connsiteY11" fmla="*/ 223261 h 1021076"/>
                <a:gd name="connsiteX12" fmla="*/ 306902 w 1176337"/>
                <a:gd name="connsiteY12" fmla="*/ 269937 h 1021076"/>
                <a:gd name="connsiteX13" fmla="*/ 304224 w 1176337"/>
                <a:gd name="connsiteY13" fmla="*/ 271927 h 1021076"/>
                <a:gd name="connsiteX14" fmla="*/ 262515 w 1176337"/>
                <a:gd name="connsiteY14" fmla="*/ 275257 h 1021076"/>
                <a:gd name="connsiteX15" fmla="*/ 228879 w 1176337"/>
                <a:gd name="connsiteY15" fmla="*/ 311647 h 1021076"/>
                <a:gd name="connsiteX16" fmla="*/ 228879 w 1176337"/>
                <a:gd name="connsiteY16" fmla="*/ 316222 h 1021076"/>
                <a:gd name="connsiteX17" fmla="*/ 119546 w 1176337"/>
                <a:gd name="connsiteY17" fmla="*/ 316222 h 1021076"/>
                <a:gd name="connsiteX18" fmla="*/ 67252 w 1176337"/>
                <a:gd name="connsiteY18" fmla="*/ 368518 h 1021076"/>
                <a:gd name="connsiteX19" fmla="*/ 67252 w 1176337"/>
                <a:gd name="connsiteY19" fmla="*/ 856856 h 1021076"/>
                <a:gd name="connsiteX20" fmla="*/ 16669 w 1176337"/>
                <a:gd name="connsiteY20" fmla="*/ 856856 h 1021076"/>
                <a:gd name="connsiteX21" fmla="*/ 0 w 1176337"/>
                <a:gd name="connsiteY21" fmla="*/ 873524 h 1021076"/>
                <a:gd name="connsiteX22" fmla="*/ 0 w 1176337"/>
                <a:gd name="connsiteY22" fmla="*/ 954582 h 1021076"/>
                <a:gd name="connsiteX23" fmla="*/ 66489 w 1176337"/>
                <a:gd name="connsiteY23" fmla="*/ 1021076 h 1021076"/>
                <a:gd name="connsiteX24" fmla="*/ 1109853 w 1176337"/>
                <a:gd name="connsiteY24" fmla="*/ 1021076 h 1021076"/>
                <a:gd name="connsiteX25" fmla="*/ 1176338 w 1176337"/>
                <a:gd name="connsiteY25" fmla="*/ 954582 h 1021076"/>
                <a:gd name="connsiteX26" fmla="*/ 1176338 w 1176337"/>
                <a:gd name="connsiteY26" fmla="*/ 873524 h 1021076"/>
                <a:gd name="connsiteX27" fmla="*/ 1159669 w 1176337"/>
                <a:gd name="connsiteY27" fmla="*/ 856951 h 1021076"/>
                <a:gd name="connsiteX28" fmla="*/ 1108624 w 1176337"/>
                <a:gd name="connsiteY28" fmla="*/ 856951 h 1021076"/>
                <a:gd name="connsiteX29" fmla="*/ 1108624 w 1176337"/>
                <a:gd name="connsiteY29" fmla="*/ 368610 h 1021076"/>
                <a:gd name="connsiteX30" fmla="*/ 1056323 w 1176337"/>
                <a:gd name="connsiteY30" fmla="*/ 316316 h 1021076"/>
                <a:gd name="connsiteX31" fmla="*/ 946976 w 1176337"/>
                <a:gd name="connsiteY31" fmla="*/ 316316 h 1021076"/>
                <a:gd name="connsiteX32" fmla="*/ 946976 w 1176337"/>
                <a:gd name="connsiteY32" fmla="*/ 311739 h 1021076"/>
                <a:gd name="connsiteX33" fmla="*/ 913358 w 1176337"/>
                <a:gd name="connsiteY33" fmla="*/ 275351 h 1021076"/>
                <a:gd name="connsiteX34" fmla="*/ 871631 w 1176337"/>
                <a:gd name="connsiteY34" fmla="*/ 272021 h 1021076"/>
                <a:gd name="connsiteX35" fmla="*/ 868971 w 1176337"/>
                <a:gd name="connsiteY35" fmla="*/ 270030 h 1021076"/>
                <a:gd name="connsiteX36" fmla="*/ 849622 w 1176337"/>
                <a:gd name="connsiteY36" fmla="*/ 223354 h 1021076"/>
                <a:gd name="connsiteX37" fmla="*/ 850106 w 1176337"/>
                <a:gd name="connsiteY37" fmla="*/ 220024 h 1021076"/>
                <a:gd name="connsiteX38" fmla="*/ 877249 w 1176337"/>
                <a:gd name="connsiteY38" fmla="*/ 188119 h 1021076"/>
                <a:gd name="connsiteX39" fmla="*/ 875258 w 1176337"/>
                <a:gd name="connsiteY39" fmla="*/ 138671 h 1021076"/>
                <a:gd name="connsiteX40" fmla="*/ 808286 w 1176337"/>
                <a:gd name="connsiteY40" fmla="*/ 71717 h 1021076"/>
                <a:gd name="connsiteX41" fmla="*/ 758856 w 1176337"/>
                <a:gd name="connsiteY41" fmla="*/ 69708 h 1021076"/>
                <a:gd name="connsiteX42" fmla="*/ 726951 w 1176337"/>
                <a:gd name="connsiteY42" fmla="*/ 96868 h 1021076"/>
                <a:gd name="connsiteX43" fmla="*/ 723714 w 1176337"/>
                <a:gd name="connsiteY43" fmla="*/ 97333 h 1021076"/>
                <a:gd name="connsiteX44" fmla="*/ 677038 w 1176337"/>
                <a:gd name="connsiteY44" fmla="*/ 78004 h 1021076"/>
                <a:gd name="connsiteX45" fmla="*/ 675028 w 1176337"/>
                <a:gd name="connsiteY45" fmla="*/ 75326 h 1021076"/>
                <a:gd name="connsiteX46" fmla="*/ 671698 w 1176337"/>
                <a:gd name="connsiteY46" fmla="*/ 33617 h 1021076"/>
                <a:gd name="connsiteX47" fmla="*/ 635310 w 1176337"/>
                <a:gd name="connsiteY47" fmla="*/ 0 h 1021076"/>
                <a:gd name="connsiteX48" fmla="*/ 541028 w 1176337"/>
                <a:gd name="connsiteY48" fmla="*/ 33430 h 1021076"/>
                <a:gd name="connsiteX49" fmla="*/ 635700 w 1176337"/>
                <a:gd name="connsiteY49" fmla="*/ 33430 h 1021076"/>
                <a:gd name="connsiteX50" fmla="*/ 638845 w 1176337"/>
                <a:gd name="connsiteY50" fmla="*/ 36277 h 1021076"/>
                <a:gd name="connsiteX51" fmla="*/ 642175 w 1176337"/>
                <a:gd name="connsiteY51" fmla="*/ 78004 h 1021076"/>
                <a:gd name="connsiteX52" fmla="*/ 667327 w 1176337"/>
                <a:gd name="connsiteY52" fmla="*/ 109817 h 1021076"/>
                <a:gd name="connsiteX53" fmla="*/ 708664 w 1176337"/>
                <a:gd name="connsiteY53" fmla="*/ 126969 h 1021076"/>
                <a:gd name="connsiteX54" fmla="*/ 748959 w 1176337"/>
                <a:gd name="connsiteY54" fmla="*/ 122299 h 1021076"/>
                <a:gd name="connsiteX55" fmla="*/ 780864 w 1176337"/>
                <a:gd name="connsiteY55" fmla="*/ 95139 h 1021076"/>
                <a:gd name="connsiteX56" fmla="*/ 785143 w 1176337"/>
                <a:gd name="connsiteY56" fmla="*/ 95343 h 1021076"/>
                <a:gd name="connsiteX57" fmla="*/ 852115 w 1176337"/>
                <a:gd name="connsiteY57" fmla="*/ 162297 h 1021076"/>
                <a:gd name="connsiteX58" fmla="*/ 852302 w 1176337"/>
                <a:gd name="connsiteY58" fmla="*/ 166576 h 1021076"/>
                <a:gd name="connsiteX59" fmla="*/ 825159 w 1176337"/>
                <a:gd name="connsiteY59" fmla="*/ 198499 h 1021076"/>
                <a:gd name="connsiteX60" fmla="*/ 820489 w 1176337"/>
                <a:gd name="connsiteY60" fmla="*/ 238777 h 1021076"/>
                <a:gd name="connsiteX61" fmla="*/ 837624 w 1176337"/>
                <a:gd name="connsiteY61" fmla="*/ 280113 h 1021076"/>
                <a:gd name="connsiteX62" fmla="*/ 869435 w 1176337"/>
                <a:gd name="connsiteY62" fmla="*/ 305265 h 1021076"/>
                <a:gd name="connsiteX63" fmla="*/ 911163 w 1176337"/>
                <a:gd name="connsiteY63" fmla="*/ 308595 h 1021076"/>
                <a:gd name="connsiteX64" fmla="*/ 914028 w 1176337"/>
                <a:gd name="connsiteY64" fmla="*/ 311739 h 1021076"/>
                <a:gd name="connsiteX65" fmla="*/ 914028 w 1176337"/>
                <a:gd name="connsiteY65" fmla="*/ 406431 h 1021076"/>
                <a:gd name="connsiteX66" fmla="*/ 911163 w 1176337"/>
                <a:gd name="connsiteY66" fmla="*/ 409575 h 1021076"/>
                <a:gd name="connsiteX67" fmla="*/ 869435 w 1176337"/>
                <a:gd name="connsiteY67" fmla="*/ 412905 h 1021076"/>
                <a:gd name="connsiteX68" fmla="*/ 837624 w 1176337"/>
                <a:gd name="connsiteY68" fmla="*/ 438039 h 1021076"/>
                <a:gd name="connsiteX69" fmla="*/ 820489 w 1176337"/>
                <a:gd name="connsiteY69" fmla="*/ 479394 h 1021076"/>
                <a:gd name="connsiteX70" fmla="*/ 825159 w 1176337"/>
                <a:gd name="connsiteY70" fmla="*/ 519671 h 1021076"/>
                <a:gd name="connsiteX71" fmla="*/ 852302 w 1176337"/>
                <a:gd name="connsiteY71" fmla="*/ 551576 h 1021076"/>
                <a:gd name="connsiteX72" fmla="*/ 852115 w 1176337"/>
                <a:gd name="connsiteY72" fmla="*/ 555873 h 1021076"/>
                <a:gd name="connsiteX73" fmla="*/ 785143 w 1176337"/>
                <a:gd name="connsiteY73" fmla="*/ 622827 h 1021076"/>
                <a:gd name="connsiteX74" fmla="*/ 780864 w 1176337"/>
                <a:gd name="connsiteY74" fmla="*/ 623013 h 1021076"/>
                <a:gd name="connsiteX75" fmla="*/ 748959 w 1176337"/>
                <a:gd name="connsiteY75" fmla="*/ 595871 h 1021076"/>
                <a:gd name="connsiteX76" fmla="*/ 708664 w 1176337"/>
                <a:gd name="connsiteY76" fmla="*/ 591201 h 1021076"/>
                <a:gd name="connsiteX77" fmla="*/ 667327 w 1176337"/>
                <a:gd name="connsiteY77" fmla="*/ 608353 h 1021076"/>
                <a:gd name="connsiteX78" fmla="*/ 642175 w 1176337"/>
                <a:gd name="connsiteY78" fmla="*/ 640165 h 1021076"/>
                <a:gd name="connsiteX79" fmla="*/ 638845 w 1176337"/>
                <a:gd name="connsiteY79" fmla="*/ 681893 h 1021076"/>
                <a:gd name="connsiteX80" fmla="*/ 635700 w 1176337"/>
                <a:gd name="connsiteY80" fmla="*/ 684739 h 1021076"/>
                <a:gd name="connsiteX81" fmla="*/ 541028 w 1176337"/>
                <a:gd name="connsiteY81" fmla="*/ 684739 h 1021076"/>
                <a:gd name="connsiteX82" fmla="*/ 537883 w 1176337"/>
                <a:gd name="connsiteY82" fmla="*/ 681893 h 1021076"/>
                <a:gd name="connsiteX83" fmla="*/ 534534 w 1176337"/>
                <a:gd name="connsiteY83" fmla="*/ 640165 h 1021076"/>
                <a:gd name="connsiteX84" fmla="*/ 509402 w 1176337"/>
                <a:gd name="connsiteY84" fmla="*/ 608353 h 1021076"/>
                <a:gd name="connsiteX85" fmla="*/ 468064 w 1176337"/>
                <a:gd name="connsiteY85" fmla="*/ 591201 h 1021076"/>
                <a:gd name="connsiteX86" fmla="*/ 451395 w 1176337"/>
                <a:gd name="connsiteY86" fmla="*/ 587108 h 1021076"/>
                <a:gd name="connsiteX87" fmla="*/ 427770 w 1176337"/>
                <a:gd name="connsiteY87" fmla="*/ 595871 h 1021076"/>
                <a:gd name="connsiteX88" fmla="*/ 395865 w 1176337"/>
                <a:gd name="connsiteY88" fmla="*/ 623013 h 1021076"/>
                <a:gd name="connsiteX89" fmla="*/ 391659 w 1176337"/>
                <a:gd name="connsiteY89" fmla="*/ 622827 h 1021076"/>
                <a:gd name="connsiteX90" fmla="*/ 324705 w 1176337"/>
                <a:gd name="connsiteY90" fmla="*/ 555873 h 1021076"/>
                <a:gd name="connsiteX91" fmla="*/ 324520 w 1176337"/>
                <a:gd name="connsiteY91" fmla="*/ 551576 h 1021076"/>
                <a:gd name="connsiteX92" fmla="*/ 351662 w 1176337"/>
                <a:gd name="connsiteY92" fmla="*/ 519671 h 1021076"/>
                <a:gd name="connsiteX93" fmla="*/ 356332 w 1176337"/>
                <a:gd name="connsiteY93" fmla="*/ 479394 h 1021076"/>
                <a:gd name="connsiteX94" fmla="*/ 339180 w 1176337"/>
                <a:gd name="connsiteY94" fmla="*/ 438039 h 1021076"/>
                <a:gd name="connsiteX95" fmla="*/ 307368 w 1176337"/>
                <a:gd name="connsiteY95" fmla="*/ 412905 h 1021076"/>
                <a:gd name="connsiteX96" fmla="*/ 265658 w 1176337"/>
                <a:gd name="connsiteY96" fmla="*/ 409575 h 1021076"/>
                <a:gd name="connsiteX97" fmla="*/ 262794 w 1176337"/>
                <a:gd name="connsiteY97" fmla="*/ 406431 h 1021076"/>
                <a:gd name="connsiteX98" fmla="*/ 262794 w 1176337"/>
                <a:gd name="connsiteY98" fmla="*/ 311739 h 1021076"/>
                <a:gd name="connsiteX99" fmla="*/ 262699 w 1176337"/>
                <a:gd name="connsiteY99" fmla="*/ 311739 h 1021076"/>
                <a:gd name="connsiteX100" fmla="*/ 265563 w 1176337"/>
                <a:gd name="connsiteY100" fmla="*/ 308595 h 1021076"/>
                <a:gd name="connsiteX101" fmla="*/ 307272 w 1176337"/>
                <a:gd name="connsiteY101" fmla="*/ 305265 h 1021076"/>
                <a:gd name="connsiteX102" fmla="*/ 339084 w 1176337"/>
                <a:gd name="connsiteY102" fmla="*/ 280113 h 1021076"/>
                <a:gd name="connsiteX103" fmla="*/ 356237 w 1176337"/>
                <a:gd name="connsiteY103" fmla="*/ 238777 h 1021076"/>
                <a:gd name="connsiteX104" fmla="*/ 351567 w 1176337"/>
                <a:gd name="connsiteY104" fmla="*/ 198499 h 1021076"/>
                <a:gd name="connsiteX105" fmla="*/ 324424 w 1176337"/>
                <a:gd name="connsiteY105" fmla="*/ 166576 h 1021076"/>
                <a:gd name="connsiteX106" fmla="*/ 324610 w 1176337"/>
                <a:gd name="connsiteY106" fmla="*/ 162297 h 1021076"/>
                <a:gd name="connsiteX107" fmla="*/ 391564 w 1176337"/>
                <a:gd name="connsiteY107" fmla="*/ 95343 h 1021076"/>
                <a:gd name="connsiteX108" fmla="*/ 395862 w 1176337"/>
                <a:gd name="connsiteY108" fmla="*/ 95139 h 1021076"/>
                <a:gd name="connsiteX109" fmla="*/ 427767 w 1176337"/>
                <a:gd name="connsiteY109" fmla="*/ 122299 h 1021076"/>
                <a:gd name="connsiteX110" fmla="*/ 468062 w 1176337"/>
                <a:gd name="connsiteY110" fmla="*/ 126969 h 1021076"/>
                <a:gd name="connsiteX111" fmla="*/ 509399 w 1176337"/>
                <a:gd name="connsiteY111" fmla="*/ 109817 h 1021076"/>
                <a:gd name="connsiteX112" fmla="*/ 534533 w 1176337"/>
                <a:gd name="connsiteY112" fmla="*/ 78004 h 1021076"/>
                <a:gd name="connsiteX113" fmla="*/ 537882 w 1176337"/>
                <a:gd name="connsiteY113" fmla="*/ 36277 h 1021076"/>
                <a:gd name="connsiteX114" fmla="*/ 541025 w 1176337"/>
                <a:gd name="connsiteY114" fmla="*/ 33430 h 1021076"/>
                <a:gd name="connsiteX115" fmla="*/ 619348 w 1176337"/>
                <a:gd name="connsiteY115" fmla="*/ 255668 h 1021076"/>
                <a:gd name="connsiteX116" fmla="*/ 603033 w 1176337"/>
                <a:gd name="connsiteY116" fmla="*/ 266792 h 1021076"/>
                <a:gd name="connsiteX117" fmla="*/ 541791 w 1176337"/>
                <a:gd name="connsiteY117" fmla="*/ 440326 h 1021076"/>
                <a:gd name="connsiteX118" fmla="*/ 551966 w 1176337"/>
                <a:gd name="connsiteY118" fmla="*/ 461572 h 1021076"/>
                <a:gd name="connsiteX119" fmla="*/ 557492 w 1176337"/>
                <a:gd name="connsiteY119" fmla="*/ 462521 h 1021076"/>
                <a:gd name="connsiteX120" fmla="*/ 573212 w 1176337"/>
                <a:gd name="connsiteY120" fmla="*/ 451376 h 1021076"/>
                <a:gd name="connsiteX121" fmla="*/ 634455 w 1176337"/>
                <a:gd name="connsiteY121" fmla="*/ 277843 h 1021076"/>
                <a:gd name="connsiteX122" fmla="*/ 624260 w 1176337"/>
                <a:gd name="connsiteY122" fmla="*/ 256598 h 1021076"/>
                <a:gd name="connsiteX123" fmla="*/ 619348 w 1176337"/>
                <a:gd name="connsiteY123" fmla="*/ 255667 h 1021076"/>
                <a:gd name="connsiteX124" fmla="*/ 686507 w 1176337"/>
                <a:gd name="connsiteY124" fmla="*/ 259556 h 1021076"/>
                <a:gd name="connsiteX125" fmla="*/ 674750 w 1176337"/>
                <a:gd name="connsiteY125" fmla="*/ 264411 h 1021076"/>
                <a:gd name="connsiteX126" fmla="*/ 674750 w 1176337"/>
                <a:gd name="connsiteY126" fmla="*/ 287926 h 1021076"/>
                <a:gd name="connsiteX127" fmla="*/ 745815 w 1176337"/>
                <a:gd name="connsiteY127" fmla="*/ 358992 h 1021076"/>
                <a:gd name="connsiteX128" fmla="*/ 674750 w 1176337"/>
                <a:gd name="connsiteY128" fmla="*/ 430039 h 1021076"/>
                <a:gd name="connsiteX129" fmla="*/ 674656 w 1176337"/>
                <a:gd name="connsiteY129" fmla="*/ 453665 h 1021076"/>
                <a:gd name="connsiteX130" fmla="*/ 686470 w 1176337"/>
                <a:gd name="connsiteY130" fmla="*/ 458520 h 1021076"/>
                <a:gd name="connsiteX131" fmla="*/ 698283 w 1176337"/>
                <a:gd name="connsiteY131" fmla="*/ 453665 h 1021076"/>
                <a:gd name="connsiteX132" fmla="*/ 781142 w 1176337"/>
                <a:gd name="connsiteY132" fmla="*/ 370805 h 1021076"/>
                <a:gd name="connsiteX133" fmla="*/ 781142 w 1176337"/>
                <a:gd name="connsiteY133" fmla="*/ 347272 h 1021076"/>
                <a:gd name="connsiteX134" fmla="*/ 698283 w 1176337"/>
                <a:gd name="connsiteY134" fmla="*/ 264411 h 1021076"/>
                <a:gd name="connsiteX135" fmla="*/ 686507 w 1176337"/>
                <a:gd name="connsiteY135" fmla="*/ 259556 h 1021076"/>
                <a:gd name="connsiteX136" fmla="*/ 489924 w 1176337"/>
                <a:gd name="connsiteY136" fmla="*/ 259652 h 1021076"/>
                <a:gd name="connsiteX137" fmla="*/ 478147 w 1176337"/>
                <a:gd name="connsiteY137" fmla="*/ 264506 h 1021076"/>
                <a:gd name="connsiteX138" fmla="*/ 395288 w 1176337"/>
                <a:gd name="connsiteY138" fmla="*/ 347367 h 1021076"/>
                <a:gd name="connsiteX139" fmla="*/ 395288 w 1176337"/>
                <a:gd name="connsiteY139" fmla="*/ 370901 h 1021076"/>
                <a:gd name="connsiteX140" fmla="*/ 478055 w 1176337"/>
                <a:gd name="connsiteY140" fmla="*/ 453667 h 1021076"/>
                <a:gd name="connsiteX141" fmla="*/ 489868 w 1176337"/>
                <a:gd name="connsiteY141" fmla="*/ 458523 h 1021076"/>
                <a:gd name="connsiteX142" fmla="*/ 501681 w 1176337"/>
                <a:gd name="connsiteY142" fmla="*/ 453667 h 1021076"/>
                <a:gd name="connsiteX143" fmla="*/ 501681 w 1176337"/>
                <a:gd name="connsiteY143" fmla="*/ 430134 h 1021076"/>
                <a:gd name="connsiteX144" fmla="*/ 430634 w 1176337"/>
                <a:gd name="connsiteY144" fmla="*/ 359087 h 1021076"/>
                <a:gd name="connsiteX145" fmla="*/ 501681 w 1176337"/>
                <a:gd name="connsiteY145" fmla="*/ 288022 h 1021076"/>
                <a:gd name="connsiteX146" fmla="*/ 501681 w 1176337"/>
                <a:gd name="connsiteY146" fmla="*/ 264506 h 1021076"/>
                <a:gd name="connsiteX147" fmla="*/ 489924 w 1176337"/>
                <a:gd name="connsiteY147" fmla="*/ 259652 h 1021076"/>
                <a:gd name="connsiteX148" fmla="*/ 120011 w 1176337"/>
                <a:gd name="connsiteY148" fmla="*/ 349655 h 1021076"/>
                <a:gd name="connsiteX149" fmla="*/ 229363 w 1176337"/>
                <a:gd name="connsiteY149" fmla="*/ 349655 h 1021076"/>
                <a:gd name="connsiteX150" fmla="*/ 229363 w 1176337"/>
                <a:gd name="connsiteY150" fmla="*/ 406321 h 1021076"/>
                <a:gd name="connsiteX151" fmla="*/ 262980 w 1176337"/>
                <a:gd name="connsiteY151" fmla="*/ 442710 h 1021076"/>
                <a:gd name="connsiteX152" fmla="*/ 304707 w 1176337"/>
                <a:gd name="connsiteY152" fmla="*/ 446059 h 1021076"/>
                <a:gd name="connsiteX153" fmla="*/ 307367 w 1176337"/>
                <a:gd name="connsiteY153" fmla="*/ 448049 h 1021076"/>
                <a:gd name="connsiteX154" fmla="*/ 326715 w 1176337"/>
                <a:gd name="connsiteY154" fmla="*/ 494726 h 1021076"/>
                <a:gd name="connsiteX155" fmla="*/ 326231 w 1176337"/>
                <a:gd name="connsiteY155" fmla="*/ 498056 h 1021076"/>
                <a:gd name="connsiteX156" fmla="*/ 299089 w 1176337"/>
                <a:gd name="connsiteY156" fmla="*/ 529961 h 1021076"/>
                <a:gd name="connsiteX157" fmla="*/ 301080 w 1176337"/>
                <a:gd name="connsiteY157" fmla="*/ 579409 h 1021076"/>
                <a:gd name="connsiteX158" fmla="*/ 368052 w 1176337"/>
                <a:gd name="connsiteY158" fmla="*/ 646363 h 1021076"/>
                <a:gd name="connsiteX159" fmla="*/ 417482 w 1176337"/>
                <a:gd name="connsiteY159" fmla="*/ 648353 h 1021076"/>
                <a:gd name="connsiteX160" fmla="*/ 449387 w 1176337"/>
                <a:gd name="connsiteY160" fmla="*/ 621211 h 1021076"/>
                <a:gd name="connsiteX161" fmla="*/ 452717 w 1176337"/>
                <a:gd name="connsiteY161" fmla="*/ 620746 h 1021076"/>
                <a:gd name="connsiteX162" fmla="*/ 499393 w 1176337"/>
                <a:gd name="connsiteY162" fmla="*/ 640075 h 1021076"/>
                <a:gd name="connsiteX163" fmla="*/ 501402 w 1176337"/>
                <a:gd name="connsiteY163" fmla="*/ 642736 h 1021076"/>
                <a:gd name="connsiteX164" fmla="*/ 504732 w 1176337"/>
                <a:gd name="connsiteY164" fmla="*/ 684463 h 1021076"/>
                <a:gd name="connsiteX165" fmla="*/ 541120 w 1176337"/>
                <a:gd name="connsiteY165" fmla="*/ 718079 h 1021076"/>
                <a:gd name="connsiteX166" fmla="*/ 635794 w 1176337"/>
                <a:gd name="connsiteY166" fmla="*/ 718079 h 1021076"/>
                <a:gd name="connsiteX167" fmla="*/ 672182 w 1176337"/>
                <a:gd name="connsiteY167" fmla="*/ 684463 h 1021076"/>
                <a:gd name="connsiteX168" fmla="*/ 675512 w 1176337"/>
                <a:gd name="connsiteY168" fmla="*/ 642736 h 1021076"/>
                <a:gd name="connsiteX169" fmla="*/ 677522 w 1176337"/>
                <a:gd name="connsiteY169" fmla="*/ 640075 h 1021076"/>
                <a:gd name="connsiteX170" fmla="*/ 724179 w 1176337"/>
                <a:gd name="connsiteY170" fmla="*/ 620746 h 1021076"/>
                <a:gd name="connsiteX171" fmla="*/ 727416 w 1176337"/>
                <a:gd name="connsiteY171" fmla="*/ 621211 h 1021076"/>
                <a:gd name="connsiteX172" fmla="*/ 759340 w 1176337"/>
                <a:gd name="connsiteY172" fmla="*/ 648353 h 1021076"/>
                <a:gd name="connsiteX173" fmla="*/ 808770 w 1176337"/>
                <a:gd name="connsiteY173" fmla="*/ 646363 h 1021076"/>
                <a:gd name="connsiteX174" fmla="*/ 875724 w 1176337"/>
                <a:gd name="connsiteY174" fmla="*/ 579409 h 1021076"/>
                <a:gd name="connsiteX175" fmla="*/ 877733 w 1176337"/>
                <a:gd name="connsiteY175" fmla="*/ 529961 h 1021076"/>
                <a:gd name="connsiteX176" fmla="*/ 850590 w 1176337"/>
                <a:gd name="connsiteY176" fmla="*/ 498056 h 1021076"/>
                <a:gd name="connsiteX177" fmla="*/ 850106 w 1176337"/>
                <a:gd name="connsiteY177" fmla="*/ 494726 h 1021076"/>
                <a:gd name="connsiteX178" fmla="*/ 869435 w 1176337"/>
                <a:gd name="connsiteY178" fmla="*/ 448049 h 1021076"/>
                <a:gd name="connsiteX179" fmla="*/ 872114 w 1176337"/>
                <a:gd name="connsiteY179" fmla="*/ 446059 h 1021076"/>
                <a:gd name="connsiteX180" fmla="*/ 913824 w 1176337"/>
                <a:gd name="connsiteY180" fmla="*/ 442710 h 1021076"/>
                <a:gd name="connsiteX181" fmla="*/ 947461 w 1176337"/>
                <a:gd name="connsiteY181" fmla="*/ 406321 h 1021076"/>
                <a:gd name="connsiteX182" fmla="*/ 947461 w 1176337"/>
                <a:gd name="connsiteY182" fmla="*/ 349655 h 1021076"/>
                <a:gd name="connsiteX183" fmla="*/ 1056789 w 1176337"/>
                <a:gd name="connsiteY183" fmla="*/ 349655 h 1021076"/>
                <a:gd name="connsiteX184" fmla="*/ 1075744 w 1176337"/>
                <a:gd name="connsiteY184" fmla="*/ 368612 h 1021076"/>
                <a:gd name="connsiteX185" fmla="*/ 1075744 w 1176337"/>
                <a:gd name="connsiteY185" fmla="*/ 856951 h 1021076"/>
                <a:gd name="connsiteX186" fmla="*/ 766000 w 1176337"/>
                <a:gd name="connsiteY186" fmla="*/ 856951 h 1021076"/>
                <a:gd name="connsiteX187" fmla="*/ 749331 w 1176337"/>
                <a:gd name="connsiteY187" fmla="*/ 873620 h 1021076"/>
                <a:gd name="connsiteX188" fmla="*/ 749331 w 1176337"/>
                <a:gd name="connsiteY188" fmla="*/ 893251 h 1021076"/>
                <a:gd name="connsiteX189" fmla="*/ 724942 w 1176337"/>
                <a:gd name="connsiteY189" fmla="*/ 917635 h 1021076"/>
                <a:gd name="connsiteX190" fmla="*/ 426913 w 1176337"/>
                <a:gd name="connsiteY190" fmla="*/ 917635 h 1021076"/>
                <a:gd name="connsiteX191" fmla="*/ 402431 w 1176337"/>
                <a:gd name="connsiteY191" fmla="*/ 893251 h 1021076"/>
                <a:gd name="connsiteX192" fmla="*/ 402431 w 1176337"/>
                <a:gd name="connsiteY192" fmla="*/ 873620 h 1021076"/>
                <a:gd name="connsiteX193" fmla="*/ 385763 w 1176337"/>
                <a:gd name="connsiteY193" fmla="*/ 856951 h 1021076"/>
                <a:gd name="connsiteX194" fmla="*/ 101538 w 1176337"/>
                <a:gd name="connsiteY194" fmla="*/ 856951 h 1021076"/>
                <a:gd name="connsiteX195" fmla="*/ 101538 w 1176337"/>
                <a:gd name="connsiteY195" fmla="*/ 368612 h 1021076"/>
                <a:gd name="connsiteX196" fmla="*/ 101055 w 1176337"/>
                <a:gd name="connsiteY196" fmla="*/ 368612 h 1021076"/>
                <a:gd name="connsiteX197" fmla="*/ 120011 w 1176337"/>
                <a:gd name="connsiteY197" fmla="*/ 349655 h 1021076"/>
                <a:gd name="connsiteX198" fmla="*/ 33338 w 1176337"/>
                <a:gd name="connsiteY198" fmla="*/ 890288 h 1021076"/>
                <a:gd name="connsiteX199" fmla="*/ 368610 w 1176337"/>
                <a:gd name="connsiteY199" fmla="*/ 890288 h 1021076"/>
                <a:gd name="connsiteX200" fmla="*/ 368610 w 1176337"/>
                <a:gd name="connsiteY200" fmla="*/ 893251 h 1021076"/>
                <a:gd name="connsiteX201" fmla="*/ 426430 w 1176337"/>
                <a:gd name="connsiteY201" fmla="*/ 950972 h 1021076"/>
                <a:gd name="connsiteX202" fmla="*/ 724477 w 1176337"/>
                <a:gd name="connsiteY202" fmla="*/ 950972 h 1021076"/>
                <a:gd name="connsiteX203" fmla="*/ 782184 w 1176337"/>
                <a:gd name="connsiteY203" fmla="*/ 893251 h 1021076"/>
                <a:gd name="connsiteX204" fmla="*/ 782184 w 1176337"/>
                <a:gd name="connsiteY204" fmla="*/ 890288 h 1021076"/>
                <a:gd name="connsiteX205" fmla="*/ 1143000 w 1176337"/>
                <a:gd name="connsiteY205" fmla="*/ 890288 h 1021076"/>
                <a:gd name="connsiteX206" fmla="*/ 1143000 w 1176337"/>
                <a:gd name="connsiteY206" fmla="*/ 954677 h 1021076"/>
                <a:gd name="connsiteX207" fmla="*/ 1109853 w 1176337"/>
                <a:gd name="connsiteY207" fmla="*/ 987834 h 1021076"/>
                <a:gd name="connsiteX208" fmla="*/ 66489 w 1176337"/>
                <a:gd name="connsiteY208" fmla="*/ 987834 h 1021076"/>
                <a:gd name="connsiteX209" fmla="*/ 33338 w 1176337"/>
                <a:gd name="connsiteY209" fmla="*/ 954677 h 102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1176337" h="1021076">
                  <a:moveTo>
                    <a:pt x="540637" y="0"/>
                  </a:moveTo>
                  <a:cubicBezTo>
                    <a:pt x="521778" y="0"/>
                    <a:pt x="505773" y="14757"/>
                    <a:pt x="504249" y="33617"/>
                  </a:cubicBezTo>
                  <a:lnTo>
                    <a:pt x="500918" y="75326"/>
                  </a:lnTo>
                  <a:cubicBezTo>
                    <a:pt x="500823" y="76564"/>
                    <a:pt x="500071" y="77623"/>
                    <a:pt x="498928" y="78004"/>
                  </a:cubicBezTo>
                  <a:cubicBezTo>
                    <a:pt x="482926" y="83052"/>
                    <a:pt x="467206" y="89618"/>
                    <a:pt x="452252" y="97333"/>
                  </a:cubicBezTo>
                  <a:cubicBezTo>
                    <a:pt x="451204" y="97905"/>
                    <a:pt x="449874" y="97726"/>
                    <a:pt x="448922" y="96868"/>
                  </a:cubicBezTo>
                  <a:lnTo>
                    <a:pt x="416998" y="69708"/>
                  </a:lnTo>
                  <a:cubicBezTo>
                    <a:pt x="402615" y="57421"/>
                    <a:pt x="380903" y="58286"/>
                    <a:pt x="367568" y="71717"/>
                  </a:cubicBezTo>
                  <a:lnTo>
                    <a:pt x="300615" y="138671"/>
                  </a:lnTo>
                  <a:cubicBezTo>
                    <a:pt x="287279" y="152006"/>
                    <a:pt x="286413" y="173736"/>
                    <a:pt x="298605" y="188119"/>
                  </a:cubicBezTo>
                  <a:lnTo>
                    <a:pt x="325747" y="220024"/>
                  </a:lnTo>
                  <a:cubicBezTo>
                    <a:pt x="326509" y="220976"/>
                    <a:pt x="326708" y="222309"/>
                    <a:pt x="326231" y="223261"/>
                  </a:cubicBezTo>
                  <a:cubicBezTo>
                    <a:pt x="318421" y="238216"/>
                    <a:pt x="311950" y="253935"/>
                    <a:pt x="306902" y="269937"/>
                  </a:cubicBezTo>
                  <a:cubicBezTo>
                    <a:pt x="306521" y="270984"/>
                    <a:pt x="305462" y="271832"/>
                    <a:pt x="304224" y="271927"/>
                  </a:cubicBezTo>
                  <a:lnTo>
                    <a:pt x="262515" y="275257"/>
                  </a:lnTo>
                  <a:cubicBezTo>
                    <a:pt x="243655" y="276781"/>
                    <a:pt x="228879" y="292692"/>
                    <a:pt x="228879" y="311647"/>
                  </a:cubicBezTo>
                  <a:lnTo>
                    <a:pt x="228879" y="316222"/>
                  </a:lnTo>
                  <a:lnTo>
                    <a:pt x="119546" y="316222"/>
                  </a:lnTo>
                  <a:cubicBezTo>
                    <a:pt x="90686" y="316222"/>
                    <a:pt x="67252" y="339657"/>
                    <a:pt x="67252" y="368518"/>
                  </a:cubicBezTo>
                  <a:lnTo>
                    <a:pt x="67252" y="856856"/>
                  </a:lnTo>
                  <a:lnTo>
                    <a:pt x="16669" y="856856"/>
                  </a:lnTo>
                  <a:cubicBezTo>
                    <a:pt x="7429" y="856856"/>
                    <a:pt x="0" y="864285"/>
                    <a:pt x="0" y="873524"/>
                  </a:cubicBezTo>
                  <a:lnTo>
                    <a:pt x="0" y="954582"/>
                  </a:lnTo>
                  <a:cubicBezTo>
                    <a:pt x="0" y="991253"/>
                    <a:pt x="29818" y="1021076"/>
                    <a:pt x="66489" y="1021076"/>
                  </a:cubicBezTo>
                  <a:lnTo>
                    <a:pt x="1109853" y="1021076"/>
                  </a:lnTo>
                  <a:cubicBezTo>
                    <a:pt x="1146524" y="1021076"/>
                    <a:pt x="1176338" y="991253"/>
                    <a:pt x="1176338" y="954582"/>
                  </a:cubicBezTo>
                  <a:lnTo>
                    <a:pt x="1176338" y="873524"/>
                  </a:lnTo>
                  <a:cubicBezTo>
                    <a:pt x="1176338" y="864380"/>
                    <a:pt x="1168908" y="856951"/>
                    <a:pt x="1159669" y="856951"/>
                  </a:cubicBezTo>
                  <a:lnTo>
                    <a:pt x="1108624" y="856951"/>
                  </a:lnTo>
                  <a:lnTo>
                    <a:pt x="1108624" y="368610"/>
                  </a:lnTo>
                  <a:cubicBezTo>
                    <a:pt x="1108624" y="339749"/>
                    <a:pt x="1085183" y="316316"/>
                    <a:pt x="1056323" y="316316"/>
                  </a:cubicBezTo>
                  <a:lnTo>
                    <a:pt x="946976" y="316316"/>
                  </a:lnTo>
                  <a:lnTo>
                    <a:pt x="946976" y="311739"/>
                  </a:lnTo>
                  <a:cubicBezTo>
                    <a:pt x="946976" y="292879"/>
                    <a:pt x="932221" y="276875"/>
                    <a:pt x="913358" y="275351"/>
                  </a:cubicBezTo>
                  <a:lnTo>
                    <a:pt x="871631" y="272021"/>
                  </a:lnTo>
                  <a:cubicBezTo>
                    <a:pt x="870393" y="271925"/>
                    <a:pt x="869352" y="271173"/>
                    <a:pt x="868971" y="270030"/>
                  </a:cubicBezTo>
                  <a:cubicBezTo>
                    <a:pt x="863922" y="254028"/>
                    <a:pt x="857338" y="238308"/>
                    <a:pt x="849622" y="223354"/>
                  </a:cubicBezTo>
                  <a:cubicBezTo>
                    <a:pt x="849051" y="222306"/>
                    <a:pt x="849249" y="220976"/>
                    <a:pt x="850106" y="220024"/>
                  </a:cubicBezTo>
                  <a:lnTo>
                    <a:pt x="877249" y="188119"/>
                  </a:lnTo>
                  <a:cubicBezTo>
                    <a:pt x="889536" y="173736"/>
                    <a:pt x="888688" y="152006"/>
                    <a:pt x="875258" y="138671"/>
                  </a:cubicBezTo>
                  <a:lnTo>
                    <a:pt x="808286" y="71717"/>
                  </a:lnTo>
                  <a:cubicBezTo>
                    <a:pt x="794951" y="58382"/>
                    <a:pt x="773239" y="57516"/>
                    <a:pt x="758856" y="69708"/>
                  </a:cubicBezTo>
                  <a:lnTo>
                    <a:pt x="726951" y="96868"/>
                  </a:lnTo>
                  <a:cubicBezTo>
                    <a:pt x="725998" y="97630"/>
                    <a:pt x="724667" y="97809"/>
                    <a:pt x="723714" y="97333"/>
                  </a:cubicBezTo>
                  <a:cubicBezTo>
                    <a:pt x="708760" y="89523"/>
                    <a:pt x="693040" y="83052"/>
                    <a:pt x="677038" y="78004"/>
                  </a:cubicBezTo>
                  <a:cubicBezTo>
                    <a:pt x="675990" y="77623"/>
                    <a:pt x="675123" y="76564"/>
                    <a:pt x="675028" y="75326"/>
                  </a:cubicBezTo>
                  <a:lnTo>
                    <a:pt x="671698" y="33617"/>
                  </a:lnTo>
                  <a:cubicBezTo>
                    <a:pt x="670174" y="14757"/>
                    <a:pt x="654265" y="0"/>
                    <a:pt x="635310" y="0"/>
                  </a:cubicBezTo>
                  <a:close/>
                  <a:moveTo>
                    <a:pt x="541028" y="33430"/>
                  </a:moveTo>
                  <a:lnTo>
                    <a:pt x="635700" y="33430"/>
                  </a:lnTo>
                  <a:cubicBezTo>
                    <a:pt x="637320" y="33430"/>
                    <a:pt x="638654" y="34658"/>
                    <a:pt x="638845" y="36277"/>
                  </a:cubicBezTo>
                  <a:lnTo>
                    <a:pt x="642175" y="78004"/>
                  </a:lnTo>
                  <a:cubicBezTo>
                    <a:pt x="643318" y="92863"/>
                    <a:pt x="653230" y="105340"/>
                    <a:pt x="667327" y="109817"/>
                  </a:cubicBezTo>
                  <a:cubicBezTo>
                    <a:pt x="681519" y="114293"/>
                    <a:pt x="695424" y="120111"/>
                    <a:pt x="708664" y="126969"/>
                  </a:cubicBezTo>
                  <a:cubicBezTo>
                    <a:pt x="721808" y="133827"/>
                    <a:pt x="737625" y="132015"/>
                    <a:pt x="748959" y="122299"/>
                  </a:cubicBezTo>
                  <a:lnTo>
                    <a:pt x="780864" y="95139"/>
                  </a:lnTo>
                  <a:cubicBezTo>
                    <a:pt x="782103" y="94091"/>
                    <a:pt x="784000" y="94200"/>
                    <a:pt x="785143" y="95343"/>
                  </a:cubicBezTo>
                  <a:lnTo>
                    <a:pt x="852115" y="162297"/>
                  </a:lnTo>
                  <a:cubicBezTo>
                    <a:pt x="853258" y="163440"/>
                    <a:pt x="853350" y="165338"/>
                    <a:pt x="852302" y="166576"/>
                  </a:cubicBezTo>
                  <a:lnTo>
                    <a:pt x="825159" y="198499"/>
                  </a:lnTo>
                  <a:cubicBezTo>
                    <a:pt x="815444" y="209834"/>
                    <a:pt x="813631" y="225632"/>
                    <a:pt x="820489" y="238777"/>
                  </a:cubicBezTo>
                  <a:cubicBezTo>
                    <a:pt x="827347" y="252016"/>
                    <a:pt x="833147" y="265921"/>
                    <a:pt x="837624" y="280113"/>
                  </a:cubicBezTo>
                  <a:cubicBezTo>
                    <a:pt x="842101" y="294210"/>
                    <a:pt x="854576" y="304122"/>
                    <a:pt x="869435" y="305265"/>
                  </a:cubicBezTo>
                  <a:lnTo>
                    <a:pt x="911163" y="308595"/>
                  </a:lnTo>
                  <a:cubicBezTo>
                    <a:pt x="912783" y="308690"/>
                    <a:pt x="914028" y="310120"/>
                    <a:pt x="914028" y="311739"/>
                  </a:cubicBezTo>
                  <a:lnTo>
                    <a:pt x="914028" y="406431"/>
                  </a:lnTo>
                  <a:cubicBezTo>
                    <a:pt x="914028" y="408050"/>
                    <a:pt x="912783" y="409385"/>
                    <a:pt x="911163" y="409575"/>
                  </a:cubicBezTo>
                  <a:lnTo>
                    <a:pt x="869435" y="412905"/>
                  </a:lnTo>
                  <a:cubicBezTo>
                    <a:pt x="854576" y="414048"/>
                    <a:pt x="842101" y="423942"/>
                    <a:pt x="837624" y="438039"/>
                  </a:cubicBezTo>
                  <a:cubicBezTo>
                    <a:pt x="833147" y="452231"/>
                    <a:pt x="827347" y="466154"/>
                    <a:pt x="820489" y="479394"/>
                  </a:cubicBezTo>
                  <a:cubicBezTo>
                    <a:pt x="813631" y="492539"/>
                    <a:pt x="815444" y="508336"/>
                    <a:pt x="825159" y="519671"/>
                  </a:cubicBezTo>
                  <a:lnTo>
                    <a:pt x="852302" y="551576"/>
                  </a:lnTo>
                  <a:cubicBezTo>
                    <a:pt x="853350" y="552814"/>
                    <a:pt x="853258" y="554730"/>
                    <a:pt x="852115" y="555873"/>
                  </a:cubicBezTo>
                  <a:lnTo>
                    <a:pt x="785143" y="622827"/>
                  </a:lnTo>
                  <a:cubicBezTo>
                    <a:pt x="784000" y="623970"/>
                    <a:pt x="782103" y="624061"/>
                    <a:pt x="780864" y="623013"/>
                  </a:cubicBezTo>
                  <a:lnTo>
                    <a:pt x="748959" y="595871"/>
                  </a:lnTo>
                  <a:cubicBezTo>
                    <a:pt x="737625" y="586155"/>
                    <a:pt x="721808" y="584343"/>
                    <a:pt x="708664" y="591201"/>
                  </a:cubicBezTo>
                  <a:cubicBezTo>
                    <a:pt x="695424" y="598059"/>
                    <a:pt x="681424" y="603876"/>
                    <a:pt x="667327" y="608353"/>
                  </a:cubicBezTo>
                  <a:cubicBezTo>
                    <a:pt x="653230" y="612830"/>
                    <a:pt x="643318" y="625306"/>
                    <a:pt x="642175" y="640165"/>
                  </a:cubicBezTo>
                  <a:lnTo>
                    <a:pt x="638845" y="681893"/>
                  </a:lnTo>
                  <a:cubicBezTo>
                    <a:pt x="638749" y="683512"/>
                    <a:pt x="637320" y="684739"/>
                    <a:pt x="635700" y="684739"/>
                  </a:cubicBezTo>
                  <a:lnTo>
                    <a:pt x="541028" y="684739"/>
                  </a:lnTo>
                  <a:cubicBezTo>
                    <a:pt x="539408" y="684739"/>
                    <a:pt x="538074" y="683512"/>
                    <a:pt x="537883" y="681893"/>
                  </a:cubicBezTo>
                  <a:lnTo>
                    <a:pt x="534534" y="640165"/>
                  </a:lnTo>
                  <a:cubicBezTo>
                    <a:pt x="533391" y="625306"/>
                    <a:pt x="523499" y="612830"/>
                    <a:pt x="509402" y="608353"/>
                  </a:cubicBezTo>
                  <a:cubicBezTo>
                    <a:pt x="495210" y="603876"/>
                    <a:pt x="481304" y="598059"/>
                    <a:pt x="468064" y="591201"/>
                  </a:cubicBezTo>
                  <a:cubicBezTo>
                    <a:pt x="462730" y="588438"/>
                    <a:pt x="457015" y="587108"/>
                    <a:pt x="451395" y="587108"/>
                  </a:cubicBezTo>
                  <a:cubicBezTo>
                    <a:pt x="442918" y="587108"/>
                    <a:pt x="434532" y="590060"/>
                    <a:pt x="427770" y="595871"/>
                  </a:cubicBezTo>
                  <a:lnTo>
                    <a:pt x="395865" y="623013"/>
                  </a:lnTo>
                  <a:cubicBezTo>
                    <a:pt x="394626" y="624061"/>
                    <a:pt x="392803" y="623969"/>
                    <a:pt x="391659" y="622827"/>
                  </a:cubicBezTo>
                  <a:lnTo>
                    <a:pt x="324705" y="555873"/>
                  </a:lnTo>
                  <a:cubicBezTo>
                    <a:pt x="323562" y="554730"/>
                    <a:pt x="323472" y="552814"/>
                    <a:pt x="324520" y="551576"/>
                  </a:cubicBezTo>
                  <a:lnTo>
                    <a:pt x="351662" y="519671"/>
                  </a:lnTo>
                  <a:cubicBezTo>
                    <a:pt x="361378" y="508336"/>
                    <a:pt x="363190" y="492539"/>
                    <a:pt x="356332" y="479394"/>
                  </a:cubicBezTo>
                  <a:cubicBezTo>
                    <a:pt x="349379" y="466154"/>
                    <a:pt x="343656" y="452231"/>
                    <a:pt x="339180" y="438039"/>
                  </a:cubicBezTo>
                  <a:cubicBezTo>
                    <a:pt x="334703" y="423942"/>
                    <a:pt x="322227" y="414048"/>
                    <a:pt x="307368" y="412905"/>
                  </a:cubicBezTo>
                  <a:lnTo>
                    <a:pt x="265658" y="409575"/>
                  </a:lnTo>
                  <a:cubicBezTo>
                    <a:pt x="264039" y="409480"/>
                    <a:pt x="262794" y="408050"/>
                    <a:pt x="262794" y="406431"/>
                  </a:cubicBezTo>
                  <a:lnTo>
                    <a:pt x="262794" y="311739"/>
                  </a:lnTo>
                  <a:lnTo>
                    <a:pt x="262699" y="311739"/>
                  </a:lnTo>
                  <a:cubicBezTo>
                    <a:pt x="262699" y="310120"/>
                    <a:pt x="263943" y="308785"/>
                    <a:pt x="265563" y="308595"/>
                  </a:cubicBezTo>
                  <a:lnTo>
                    <a:pt x="307272" y="305265"/>
                  </a:lnTo>
                  <a:cubicBezTo>
                    <a:pt x="322131" y="304122"/>
                    <a:pt x="334608" y="294210"/>
                    <a:pt x="339084" y="280113"/>
                  </a:cubicBezTo>
                  <a:cubicBezTo>
                    <a:pt x="343561" y="265921"/>
                    <a:pt x="349379" y="252016"/>
                    <a:pt x="356237" y="238777"/>
                  </a:cubicBezTo>
                  <a:cubicBezTo>
                    <a:pt x="363095" y="225632"/>
                    <a:pt x="361282" y="209834"/>
                    <a:pt x="351567" y="198499"/>
                  </a:cubicBezTo>
                  <a:lnTo>
                    <a:pt x="324424" y="166576"/>
                  </a:lnTo>
                  <a:cubicBezTo>
                    <a:pt x="323377" y="165338"/>
                    <a:pt x="323468" y="163440"/>
                    <a:pt x="324610" y="162297"/>
                  </a:cubicBezTo>
                  <a:lnTo>
                    <a:pt x="391564" y="95343"/>
                  </a:lnTo>
                  <a:cubicBezTo>
                    <a:pt x="392707" y="94200"/>
                    <a:pt x="394624" y="94091"/>
                    <a:pt x="395862" y="95139"/>
                  </a:cubicBezTo>
                  <a:lnTo>
                    <a:pt x="427767" y="122299"/>
                  </a:lnTo>
                  <a:cubicBezTo>
                    <a:pt x="439102" y="132015"/>
                    <a:pt x="454918" y="133827"/>
                    <a:pt x="468062" y="126969"/>
                  </a:cubicBezTo>
                  <a:cubicBezTo>
                    <a:pt x="481302" y="120111"/>
                    <a:pt x="495207" y="114293"/>
                    <a:pt x="509399" y="109817"/>
                  </a:cubicBezTo>
                  <a:cubicBezTo>
                    <a:pt x="523496" y="105340"/>
                    <a:pt x="533390" y="92863"/>
                    <a:pt x="534533" y="78004"/>
                  </a:cubicBezTo>
                  <a:lnTo>
                    <a:pt x="537882" y="36277"/>
                  </a:lnTo>
                  <a:cubicBezTo>
                    <a:pt x="537977" y="34658"/>
                    <a:pt x="539406" y="33430"/>
                    <a:pt x="541025" y="33430"/>
                  </a:cubicBezTo>
                  <a:close/>
                  <a:moveTo>
                    <a:pt x="619348" y="255668"/>
                  </a:moveTo>
                  <a:cubicBezTo>
                    <a:pt x="612254" y="255413"/>
                    <a:pt x="605509" y="259751"/>
                    <a:pt x="603033" y="266792"/>
                  </a:cubicBezTo>
                  <a:lnTo>
                    <a:pt x="541791" y="440326"/>
                  </a:lnTo>
                  <a:cubicBezTo>
                    <a:pt x="538743" y="448994"/>
                    <a:pt x="543298" y="458524"/>
                    <a:pt x="551966" y="461572"/>
                  </a:cubicBezTo>
                  <a:cubicBezTo>
                    <a:pt x="553776" y="462239"/>
                    <a:pt x="555682" y="462521"/>
                    <a:pt x="557492" y="462521"/>
                  </a:cubicBezTo>
                  <a:cubicBezTo>
                    <a:pt x="564350" y="462521"/>
                    <a:pt x="570830" y="458234"/>
                    <a:pt x="573212" y="451376"/>
                  </a:cubicBezTo>
                  <a:lnTo>
                    <a:pt x="634455" y="277843"/>
                  </a:lnTo>
                  <a:cubicBezTo>
                    <a:pt x="637503" y="269176"/>
                    <a:pt x="632928" y="259646"/>
                    <a:pt x="624260" y="256598"/>
                  </a:cubicBezTo>
                  <a:cubicBezTo>
                    <a:pt x="622634" y="256026"/>
                    <a:pt x="620985" y="255726"/>
                    <a:pt x="619348" y="255667"/>
                  </a:cubicBezTo>
                  <a:close/>
                  <a:moveTo>
                    <a:pt x="686507" y="259556"/>
                  </a:moveTo>
                  <a:cubicBezTo>
                    <a:pt x="682244" y="259556"/>
                    <a:pt x="677988" y="261173"/>
                    <a:pt x="674750" y="264411"/>
                  </a:cubicBezTo>
                  <a:cubicBezTo>
                    <a:pt x="668273" y="270888"/>
                    <a:pt x="668273" y="281449"/>
                    <a:pt x="674750" y="287926"/>
                  </a:cubicBezTo>
                  <a:lnTo>
                    <a:pt x="745815" y="358992"/>
                  </a:lnTo>
                  <a:lnTo>
                    <a:pt x="674750" y="430039"/>
                  </a:lnTo>
                  <a:cubicBezTo>
                    <a:pt x="668177" y="436611"/>
                    <a:pt x="668180" y="447188"/>
                    <a:pt x="674656" y="453665"/>
                  </a:cubicBezTo>
                  <a:cubicBezTo>
                    <a:pt x="677895" y="456904"/>
                    <a:pt x="682183" y="458520"/>
                    <a:pt x="686470" y="458520"/>
                  </a:cubicBezTo>
                  <a:cubicBezTo>
                    <a:pt x="690756" y="458520"/>
                    <a:pt x="695044" y="456904"/>
                    <a:pt x="698283" y="453665"/>
                  </a:cubicBezTo>
                  <a:lnTo>
                    <a:pt x="781142" y="370805"/>
                  </a:lnTo>
                  <a:cubicBezTo>
                    <a:pt x="787619" y="364328"/>
                    <a:pt x="787619" y="353749"/>
                    <a:pt x="781142" y="347272"/>
                  </a:cubicBezTo>
                  <a:lnTo>
                    <a:pt x="698283" y="264411"/>
                  </a:lnTo>
                  <a:cubicBezTo>
                    <a:pt x="695044" y="261173"/>
                    <a:pt x="690769" y="259556"/>
                    <a:pt x="686507" y="259556"/>
                  </a:cubicBezTo>
                  <a:close/>
                  <a:moveTo>
                    <a:pt x="489924" y="259652"/>
                  </a:moveTo>
                  <a:cubicBezTo>
                    <a:pt x="485662" y="259652"/>
                    <a:pt x="481386" y="261268"/>
                    <a:pt x="478147" y="264506"/>
                  </a:cubicBezTo>
                  <a:lnTo>
                    <a:pt x="395288" y="347367"/>
                  </a:lnTo>
                  <a:cubicBezTo>
                    <a:pt x="388811" y="353844"/>
                    <a:pt x="388811" y="364424"/>
                    <a:pt x="395288" y="370901"/>
                  </a:cubicBezTo>
                  <a:lnTo>
                    <a:pt x="478055" y="453667"/>
                  </a:lnTo>
                  <a:cubicBezTo>
                    <a:pt x="481293" y="456906"/>
                    <a:pt x="485582" y="458523"/>
                    <a:pt x="489868" y="458523"/>
                  </a:cubicBezTo>
                  <a:cubicBezTo>
                    <a:pt x="494154" y="458523"/>
                    <a:pt x="498442" y="456906"/>
                    <a:pt x="501681" y="453667"/>
                  </a:cubicBezTo>
                  <a:cubicBezTo>
                    <a:pt x="508158" y="447190"/>
                    <a:pt x="508158" y="436611"/>
                    <a:pt x="501681" y="430134"/>
                  </a:cubicBezTo>
                  <a:lnTo>
                    <a:pt x="430634" y="359087"/>
                  </a:lnTo>
                  <a:lnTo>
                    <a:pt x="501681" y="288022"/>
                  </a:lnTo>
                  <a:cubicBezTo>
                    <a:pt x="508158" y="281545"/>
                    <a:pt x="508158" y="270983"/>
                    <a:pt x="501681" y="264506"/>
                  </a:cubicBezTo>
                  <a:cubicBezTo>
                    <a:pt x="498442" y="261268"/>
                    <a:pt x="494187" y="259652"/>
                    <a:pt x="489924" y="259652"/>
                  </a:cubicBezTo>
                  <a:close/>
                  <a:moveTo>
                    <a:pt x="120011" y="349655"/>
                  </a:moveTo>
                  <a:lnTo>
                    <a:pt x="229363" y="349655"/>
                  </a:lnTo>
                  <a:lnTo>
                    <a:pt x="229363" y="406321"/>
                  </a:lnTo>
                  <a:cubicBezTo>
                    <a:pt x="229363" y="425181"/>
                    <a:pt x="244120" y="441186"/>
                    <a:pt x="262980" y="442710"/>
                  </a:cubicBezTo>
                  <a:lnTo>
                    <a:pt x="304707" y="446059"/>
                  </a:lnTo>
                  <a:cubicBezTo>
                    <a:pt x="305945" y="446154"/>
                    <a:pt x="306986" y="446906"/>
                    <a:pt x="307367" y="448049"/>
                  </a:cubicBezTo>
                  <a:cubicBezTo>
                    <a:pt x="312415" y="464051"/>
                    <a:pt x="319000" y="479771"/>
                    <a:pt x="326715" y="494726"/>
                  </a:cubicBezTo>
                  <a:cubicBezTo>
                    <a:pt x="327287" y="495773"/>
                    <a:pt x="327089" y="497103"/>
                    <a:pt x="326231" y="498056"/>
                  </a:cubicBezTo>
                  <a:lnTo>
                    <a:pt x="299089" y="529961"/>
                  </a:lnTo>
                  <a:cubicBezTo>
                    <a:pt x="286802" y="544343"/>
                    <a:pt x="287649" y="566074"/>
                    <a:pt x="301080" y="579409"/>
                  </a:cubicBezTo>
                  <a:lnTo>
                    <a:pt x="368052" y="646363"/>
                  </a:lnTo>
                  <a:cubicBezTo>
                    <a:pt x="381387" y="659698"/>
                    <a:pt x="403099" y="660545"/>
                    <a:pt x="417482" y="648353"/>
                  </a:cubicBezTo>
                  <a:lnTo>
                    <a:pt x="449387" y="621211"/>
                  </a:lnTo>
                  <a:cubicBezTo>
                    <a:pt x="450339" y="620449"/>
                    <a:pt x="451669" y="620270"/>
                    <a:pt x="452717" y="620746"/>
                  </a:cubicBezTo>
                  <a:cubicBezTo>
                    <a:pt x="467671" y="628557"/>
                    <a:pt x="483391" y="635027"/>
                    <a:pt x="499393" y="640075"/>
                  </a:cubicBezTo>
                  <a:cubicBezTo>
                    <a:pt x="500441" y="640456"/>
                    <a:pt x="501306" y="641497"/>
                    <a:pt x="501402" y="642736"/>
                  </a:cubicBezTo>
                  <a:lnTo>
                    <a:pt x="504732" y="684463"/>
                  </a:lnTo>
                  <a:cubicBezTo>
                    <a:pt x="506256" y="703322"/>
                    <a:pt x="522165" y="718079"/>
                    <a:pt x="541120" y="718079"/>
                  </a:cubicBezTo>
                  <a:lnTo>
                    <a:pt x="635794" y="718079"/>
                  </a:lnTo>
                  <a:cubicBezTo>
                    <a:pt x="654653" y="718079"/>
                    <a:pt x="670658" y="703322"/>
                    <a:pt x="672182" y="684463"/>
                  </a:cubicBezTo>
                  <a:lnTo>
                    <a:pt x="675512" y="642736"/>
                  </a:lnTo>
                  <a:cubicBezTo>
                    <a:pt x="675607" y="641497"/>
                    <a:pt x="676379" y="640456"/>
                    <a:pt x="677522" y="640075"/>
                  </a:cubicBezTo>
                  <a:cubicBezTo>
                    <a:pt x="693524" y="635027"/>
                    <a:pt x="709225" y="628461"/>
                    <a:pt x="724179" y="620746"/>
                  </a:cubicBezTo>
                  <a:cubicBezTo>
                    <a:pt x="725227" y="620175"/>
                    <a:pt x="726558" y="620354"/>
                    <a:pt x="727416" y="621211"/>
                  </a:cubicBezTo>
                  <a:lnTo>
                    <a:pt x="759340" y="648353"/>
                  </a:lnTo>
                  <a:cubicBezTo>
                    <a:pt x="773722" y="660641"/>
                    <a:pt x="795435" y="659793"/>
                    <a:pt x="808770" y="646363"/>
                  </a:cubicBezTo>
                  <a:lnTo>
                    <a:pt x="875724" y="579409"/>
                  </a:lnTo>
                  <a:cubicBezTo>
                    <a:pt x="889059" y="566074"/>
                    <a:pt x="889925" y="544343"/>
                    <a:pt x="877733" y="529961"/>
                  </a:cubicBezTo>
                  <a:lnTo>
                    <a:pt x="850590" y="498056"/>
                  </a:lnTo>
                  <a:cubicBezTo>
                    <a:pt x="849828" y="497103"/>
                    <a:pt x="849630" y="495773"/>
                    <a:pt x="850106" y="494726"/>
                  </a:cubicBezTo>
                  <a:cubicBezTo>
                    <a:pt x="857917" y="479771"/>
                    <a:pt x="864387" y="464051"/>
                    <a:pt x="869435" y="448049"/>
                  </a:cubicBezTo>
                  <a:cubicBezTo>
                    <a:pt x="869816" y="447002"/>
                    <a:pt x="870876" y="446154"/>
                    <a:pt x="872114" y="446059"/>
                  </a:cubicBezTo>
                  <a:lnTo>
                    <a:pt x="913824" y="442710"/>
                  </a:lnTo>
                  <a:cubicBezTo>
                    <a:pt x="932678" y="441186"/>
                    <a:pt x="947461" y="425276"/>
                    <a:pt x="947461" y="406321"/>
                  </a:cubicBezTo>
                  <a:lnTo>
                    <a:pt x="947461" y="349655"/>
                  </a:lnTo>
                  <a:lnTo>
                    <a:pt x="1056789" y="349655"/>
                  </a:lnTo>
                  <a:cubicBezTo>
                    <a:pt x="1067267" y="349655"/>
                    <a:pt x="1075744" y="358134"/>
                    <a:pt x="1075744" y="368612"/>
                  </a:cubicBezTo>
                  <a:lnTo>
                    <a:pt x="1075744" y="856951"/>
                  </a:lnTo>
                  <a:lnTo>
                    <a:pt x="766000" y="856951"/>
                  </a:lnTo>
                  <a:cubicBezTo>
                    <a:pt x="756760" y="856951"/>
                    <a:pt x="749331" y="864380"/>
                    <a:pt x="749331" y="873620"/>
                  </a:cubicBezTo>
                  <a:lnTo>
                    <a:pt x="749331" y="893251"/>
                  </a:lnTo>
                  <a:cubicBezTo>
                    <a:pt x="749331" y="906681"/>
                    <a:pt x="738372" y="917635"/>
                    <a:pt x="724942" y="917635"/>
                  </a:cubicBezTo>
                  <a:lnTo>
                    <a:pt x="426913" y="917635"/>
                  </a:lnTo>
                  <a:cubicBezTo>
                    <a:pt x="413388" y="917635"/>
                    <a:pt x="402431" y="906681"/>
                    <a:pt x="402431" y="893251"/>
                  </a:cubicBezTo>
                  <a:lnTo>
                    <a:pt x="402431" y="873620"/>
                  </a:lnTo>
                  <a:cubicBezTo>
                    <a:pt x="402431" y="864380"/>
                    <a:pt x="395002" y="856951"/>
                    <a:pt x="385763" y="856951"/>
                  </a:cubicBezTo>
                  <a:lnTo>
                    <a:pt x="101538" y="856951"/>
                  </a:lnTo>
                  <a:lnTo>
                    <a:pt x="101538" y="368612"/>
                  </a:lnTo>
                  <a:lnTo>
                    <a:pt x="101055" y="368612"/>
                  </a:lnTo>
                  <a:cubicBezTo>
                    <a:pt x="101055" y="358134"/>
                    <a:pt x="109534" y="349655"/>
                    <a:pt x="120011" y="349655"/>
                  </a:cubicBezTo>
                  <a:close/>
                  <a:moveTo>
                    <a:pt x="33338" y="890288"/>
                  </a:moveTo>
                  <a:lnTo>
                    <a:pt x="368610" y="890288"/>
                  </a:lnTo>
                  <a:lnTo>
                    <a:pt x="368610" y="893251"/>
                  </a:lnTo>
                  <a:cubicBezTo>
                    <a:pt x="368610" y="925064"/>
                    <a:pt x="394521" y="950972"/>
                    <a:pt x="426430" y="950972"/>
                  </a:cubicBezTo>
                  <a:lnTo>
                    <a:pt x="724477" y="950972"/>
                  </a:lnTo>
                  <a:cubicBezTo>
                    <a:pt x="756291" y="950972"/>
                    <a:pt x="782184" y="925064"/>
                    <a:pt x="782184" y="893251"/>
                  </a:cubicBezTo>
                  <a:lnTo>
                    <a:pt x="782184" y="890288"/>
                  </a:lnTo>
                  <a:lnTo>
                    <a:pt x="1143000" y="890288"/>
                  </a:lnTo>
                  <a:lnTo>
                    <a:pt x="1143000" y="954677"/>
                  </a:lnTo>
                  <a:cubicBezTo>
                    <a:pt x="1143000" y="972965"/>
                    <a:pt x="1128141" y="987834"/>
                    <a:pt x="1109853" y="987834"/>
                  </a:cubicBezTo>
                  <a:lnTo>
                    <a:pt x="66489" y="987834"/>
                  </a:lnTo>
                  <a:cubicBezTo>
                    <a:pt x="48201" y="987834"/>
                    <a:pt x="33338" y="972965"/>
                    <a:pt x="33338" y="954677"/>
                  </a:cubicBezTo>
                  <a:close/>
                </a:path>
              </a:pathLst>
            </a:custGeom>
            <a:solidFill>
              <a:schemeClr val="accent2"/>
            </a:solidFill>
            <a:ln w="9525" cap="flat">
              <a:noFill/>
              <a:prstDash val="solid"/>
              <a:miter/>
            </a:ln>
          </p:spPr>
          <p:txBody>
            <a:bodyPr rtlCol="0" anchor="ctr"/>
            <a:lstStyle/>
            <a:p>
              <a:endParaRPr lang="en-US"/>
            </a:p>
          </p:txBody>
        </p:sp>
      </p:grpSp>
      <p:cxnSp>
        <p:nvCxnSpPr>
          <p:cNvPr id="118" name="Straight Connector 117">
            <a:extLst>
              <a:ext uri="{FF2B5EF4-FFF2-40B4-BE49-F238E27FC236}">
                <a16:creationId xmlns:a16="http://schemas.microsoft.com/office/drawing/2014/main" id="{1748F3F4-B444-3111-37EA-585A408EC817}"/>
              </a:ext>
            </a:extLst>
          </p:cNvPr>
          <p:cNvCxnSpPr>
            <a:cxnSpLocks/>
          </p:cNvCxnSpPr>
          <p:nvPr/>
        </p:nvCxnSpPr>
        <p:spPr>
          <a:xfrm>
            <a:off x="6085778" y="851668"/>
            <a:ext cx="0" cy="35527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8B38B3D1-AEF5-2DBB-5181-CD9ADBE39483}"/>
              </a:ext>
            </a:extLst>
          </p:cNvPr>
          <p:cNvGrpSpPr/>
          <p:nvPr/>
        </p:nvGrpSpPr>
        <p:grpSpPr>
          <a:xfrm>
            <a:off x="6416932" y="2155143"/>
            <a:ext cx="2528631" cy="945789"/>
            <a:chOff x="6416932" y="726948"/>
            <a:chExt cx="2528631" cy="945789"/>
          </a:xfrm>
        </p:grpSpPr>
        <p:sp>
          <p:nvSpPr>
            <p:cNvPr id="121" name="TextBox 120">
              <a:extLst>
                <a:ext uri="{FF2B5EF4-FFF2-40B4-BE49-F238E27FC236}">
                  <a16:creationId xmlns:a16="http://schemas.microsoft.com/office/drawing/2014/main" id="{2A7D0E1D-565F-9A2C-1ED5-AF9811D880E3}"/>
                </a:ext>
              </a:extLst>
            </p:cNvPr>
            <p:cNvSpPr txBox="1"/>
            <p:nvPr/>
          </p:nvSpPr>
          <p:spPr>
            <a:xfrm>
              <a:off x="6416932" y="726948"/>
              <a:ext cx="2528631" cy="276999"/>
            </a:xfrm>
            <a:prstGeom prst="rect">
              <a:avLst/>
            </a:prstGeom>
            <a:noFill/>
          </p:spPr>
          <p:txBody>
            <a:bodyPr wrap="square" lIns="0" tIns="0" rIns="0" bIns="0" rtlCol="0">
              <a:spAutoFit/>
            </a:bodyPr>
            <a:lstStyle/>
            <a:p>
              <a:r>
                <a:rPr lang="en-US" b="1"/>
                <a:t>Trends</a:t>
              </a:r>
            </a:p>
          </p:txBody>
        </p:sp>
        <p:sp>
          <p:nvSpPr>
            <p:cNvPr id="122" name="TextBox 121">
              <a:extLst>
                <a:ext uri="{FF2B5EF4-FFF2-40B4-BE49-F238E27FC236}">
                  <a16:creationId xmlns:a16="http://schemas.microsoft.com/office/drawing/2014/main" id="{4ED061BC-A0A1-C06C-A566-8AD0EBAFBC66}"/>
                </a:ext>
              </a:extLst>
            </p:cNvPr>
            <p:cNvSpPr txBox="1"/>
            <p:nvPr/>
          </p:nvSpPr>
          <p:spPr>
            <a:xfrm>
              <a:off x="6416932" y="1087962"/>
              <a:ext cx="2528631" cy="584775"/>
            </a:xfrm>
            <a:prstGeom prst="rect">
              <a:avLst/>
            </a:prstGeom>
            <a:noFill/>
          </p:spPr>
          <p:txBody>
            <a:bodyPr wrap="square" lIns="0" tIns="0" rIns="0" bIns="0" rtlCol="0">
              <a:spAutoFit/>
            </a:bodyPr>
            <a:lstStyle/>
            <a:p>
              <a:r>
                <a:rPr lang="it-IT" sz="1400"/>
                <a:t>Microsoft investing </a:t>
              </a:r>
              <a:r>
                <a:rPr lang="it-IT" sz="2400" b="1">
                  <a:solidFill>
                    <a:schemeClr val="accent2"/>
                  </a:solidFill>
                </a:rPr>
                <a:t>100B</a:t>
              </a:r>
              <a:r>
                <a:rPr lang="it-IT" sz="1400"/>
                <a:t> in data center</a:t>
              </a:r>
              <a:endParaRPr lang="en-US" sz="1400"/>
            </a:p>
          </p:txBody>
        </p:sp>
      </p:grpSp>
      <p:pic>
        <p:nvPicPr>
          <p:cNvPr id="6" name="Picture 4" descr="File:Revature-768x768.webp">
            <a:extLst>
              <a:ext uri="{FF2B5EF4-FFF2-40B4-BE49-F238E27FC236}">
                <a16:creationId xmlns:a16="http://schemas.microsoft.com/office/drawing/2014/main" id="{7B2B56FA-49A2-C0B8-21F8-EA4B82E3227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579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CFDB3-E34E-6850-38D2-93DCBF6B6126}"/>
              </a:ext>
            </a:extLst>
          </p:cNvPr>
          <p:cNvSpPr>
            <a:spLocks noGrp="1"/>
          </p:cNvSpPr>
          <p:nvPr>
            <p:ph type="title"/>
          </p:nvPr>
        </p:nvSpPr>
        <p:spPr>
          <a:xfrm>
            <a:off x="225425" y="211723"/>
            <a:ext cx="8720138" cy="384721"/>
          </a:xfrm>
        </p:spPr>
        <p:txBody>
          <a:bodyPr/>
          <a:lstStyle/>
          <a:p>
            <a:r>
              <a:rPr lang="en-US"/>
              <a:t>Generative AI implementation challenges</a:t>
            </a:r>
          </a:p>
        </p:txBody>
      </p:sp>
      <p:sp>
        <p:nvSpPr>
          <p:cNvPr id="5" name="object 38">
            <a:extLst>
              <a:ext uri="{FF2B5EF4-FFF2-40B4-BE49-F238E27FC236}">
                <a16:creationId xmlns:a16="http://schemas.microsoft.com/office/drawing/2014/main" id="{43DE5785-F528-D7CC-449E-D5415674FBD1}"/>
              </a:ext>
            </a:extLst>
          </p:cNvPr>
          <p:cNvSpPr txBox="1"/>
          <p:nvPr/>
        </p:nvSpPr>
        <p:spPr>
          <a:xfrm>
            <a:off x="225425" y="596444"/>
            <a:ext cx="8720138" cy="215444"/>
          </a:xfrm>
          <a:prstGeom prst="rect">
            <a:avLst/>
          </a:prstGeom>
        </p:spPr>
        <p:txBody>
          <a:bodyPr vert="horz" wrap="square" lIns="0" tIns="0" rIns="0" bIns="0" rtlCol="0">
            <a:spAutoFit/>
          </a:bodyPr>
          <a:lstStyle>
            <a:defPPr>
              <a:defRPr kern="0"/>
            </a:defPPr>
          </a:lstStyle>
          <a:p>
            <a:pPr marL="12700">
              <a:defRPr/>
            </a:pPr>
            <a:r>
              <a:rPr lang="en-US" sz="1400" spc="-10">
                <a:solidFill>
                  <a:schemeClr val="bg1">
                    <a:lumMod val="50000"/>
                  </a:schemeClr>
                </a:solidFill>
                <a:cs typeface="Arial"/>
              </a:rPr>
              <a:t>What are the primary challenges your organization faces in successfully implementing generative AI?</a:t>
            </a:r>
          </a:p>
        </p:txBody>
      </p:sp>
      <p:graphicFrame>
        <p:nvGraphicFramePr>
          <p:cNvPr id="8" name="Chart 7">
            <a:extLst>
              <a:ext uri="{FF2B5EF4-FFF2-40B4-BE49-F238E27FC236}">
                <a16:creationId xmlns:a16="http://schemas.microsoft.com/office/drawing/2014/main" id="{EE108559-94F6-67B2-E542-DFBA6016975D}"/>
              </a:ext>
            </a:extLst>
          </p:cNvPr>
          <p:cNvGraphicFramePr/>
          <p:nvPr>
            <p:extLst>
              <p:ext uri="{D42A27DB-BD31-4B8C-83A1-F6EECF244321}">
                <p14:modId xmlns:p14="http://schemas.microsoft.com/office/powerpoint/2010/main" val="886897464"/>
              </p:ext>
            </p:extLst>
          </p:nvPr>
        </p:nvGraphicFramePr>
        <p:xfrm>
          <a:off x="225426" y="981165"/>
          <a:ext cx="8720137" cy="366544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02C7ABDD-8539-FC54-2DDE-9085131B1E1A}"/>
              </a:ext>
            </a:extLst>
          </p:cNvPr>
          <p:cNvSpPr txBox="1"/>
          <p:nvPr/>
        </p:nvSpPr>
        <p:spPr>
          <a:xfrm>
            <a:off x="1422747" y="4897426"/>
            <a:ext cx="7111653"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Calibri" panose="020F0502020204030204" pitchFamily="34" charset="0"/>
              </a:rPr>
              <a:t>Source: MIT Technology Review Insights poll, 2023</a:t>
            </a:r>
          </a:p>
        </p:txBody>
      </p:sp>
      <p:pic>
        <p:nvPicPr>
          <p:cNvPr id="3" name="Picture 4" descr="File:Revature-768x768.webp">
            <a:extLst>
              <a:ext uri="{FF2B5EF4-FFF2-40B4-BE49-F238E27FC236}">
                <a16:creationId xmlns:a16="http://schemas.microsoft.com/office/drawing/2014/main" id="{1335032F-1912-B8FF-C291-6C7C51D4F466}"/>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49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CB08-5CA7-3CDF-7C40-5E9D88D61BE5}"/>
              </a:ext>
            </a:extLst>
          </p:cNvPr>
          <p:cNvSpPr>
            <a:spLocks noGrp="1"/>
          </p:cNvSpPr>
          <p:nvPr>
            <p:ph type="title"/>
          </p:nvPr>
        </p:nvSpPr>
        <p:spPr/>
        <p:txBody>
          <a:bodyPr/>
          <a:lstStyle/>
          <a:p>
            <a:r>
              <a:rPr lang="en-US"/>
              <a:t>Regulatory and governance challenges by industry</a:t>
            </a:r>
          </a:p>
        </p:txBody>
      </p:sp>
      <p:sp>
        <p:nvSpPr>
          <p:cNvPr id="5" name="object 38">
            <a:extLst>
              <a:ext uri="{FF2B5EF4-FFF2-40B4-BE49-F238E27FC236}">
                <a16:creationId xmlns:a16="http://schemas.microsoft.com/office/drawing/2014/main" id="{51056CF9-108A-8C20-EE02-AA95F244DDF6}"/>
              </a:ext>
            </a:extLst>
          </p:cNvPr>
          <p:cNvSpPr txBox="1"/>
          <p:nvPr/>
        </p:nvSpPr>
        <p:spPr>
          <a:xfrm>
            <a:off x="225424" y="596444"/>
            <a:ext cx="8720137" cy="215444"/>
          </a:xfrm>
          <a:prstGeom prst="rect">
            <a:avLst/>
          </a:prstGeom>
        </p:spPr>
        <p:txBody>
          <a:bodyPr vert="horz" wrap="square" lIns="0" tIns="0" rIns="0" bIns="0" rtlCol="0">
            <a:spAutoFit/>
          </a:bodyPr>
          <a:lstStyle>
            <a:defPPr>
              <a:defRPr lang="en-US" kern="0"/>
            </a:defPPr>
            <a:lvl1pPr marL="12700">
              <a:defRPr sz="1400" spc="-10">
                <a:solidFill>
                  <a:schemeClr val="bg1">
                    <a:lumMod val="50000"/>
                  </a:schemeClr>
                </a:solidFill>
                <a:latin typeface="Calibri"/>
                <a:cs typeface="Arial"/>
              </a:defRPr>
            </a:lvl1pPr>
          </a:lstStyle>
          <a:p>
            <a:r>
              <a:rPr lang="en-US">
                <a:latin typeface="+mn-lt"/>
              </a:rPr>
              <a:t>What are the primary challenges your organization faces in successfully implementing </a:t>
            </a:r>
            <a:r>
              <a:rPr lang="en-US" err="1">
                <a:latin typeface="+mn-lt"/>
              </a:rPr>
              <a:t>GenAI</a:t>
            </a:r>
            <a:r>
              <a:rPr lang="en-US">
                <a:latin typeface="+mn-lt"/>
              </a:rPr>
              <a:t>?</a:t>
            </a:r>
          </a:p>
        </p:txBody>
      </p:sp>
      <p:sp>
        <p:nvSpPr>
          <p:cNvPr id="6" name="TextBox 5">
            <a:extLst>
              <a:ext uri="{FF2B5EF4-FFF2-40B4-BE49-F238E27FC236}">
                <a16:creationId xmlns:a16="http://schemas.microsoft.com/office/drawing/2014/main" id="{A2FA79A6-69BB-5DC7-F5B9-24442FA5E74A}"/>
              </a:ext>
            </a:extLst>
          </p:cNvPr>
          <p:cNvSpPr txBox="1"/>
          <p:nvPr/>
        </p:nvSpPr>
        <p:spPr>
          <a:xfrm>
            <a:off x="1422747" y="4897426"/>
            <a:ext cx="7111653"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Calibri" panose="020F0502020204030204" pitchFamily="34" charset="0"/>
              </a:rPr>
              <a:t>Source: MIT Technology Review Insights poll, 2023</a:t>
            </a:r>
          </a:p>
        </p:txBody>
      </p:sp>
      <p:graphicFrame>
        <p:nvGraphicFramePr>
          <p:cNvPr id="13" name="Chart 12">
            <a:extLst>
              <a:ext uri="{FF2B5EF4-FFF2-40B4-BE49-F238E27FC236}">
                <a16:creationId xmlns:a16="http://schemas.microsoft.com/office/drawing/2014/main" id="{91B1F9DD-218D-44A2-D83B-1E33A3EC118D}"/>
              </a:ext>
            </a:extLst>
          </p:cNvPr>
          <p:cNvGraphicFramePr/>
          <p:nvPr>
            <p:extLst>
              <p:ext uri="{D42A27DB-BD31-4B8C-83A1-F6EECF244321}">
                <p14:modId xmlns:p14="http://schemas.microsoft.com/office/powerpoint/2010/main" val="1134590534"/>
              </p:ext>
            </p:extLst>
          </p:nvPr>
        </p:nvGraphicFramePr>
        <p:xfrm>
          <a:off x="225423" y="970414"/>
          <a:ext cx="8720137" cy="3680014"/>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4" descr="File:Revature-768x768.webp">
            <a:extLst>
              <a:ext uri="{FF2B5EF4-FFF2-40B4-BE49-F238E27FC236}">
                <a16:creationId xmlns:a16="http://schemas.microsoft.com/office/drawing/2014/main" id="{2FA84B0A-195A-7312-B651-4C6A3A4D170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759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2667-43B1-8BB9-8EF1-4B6B450943F5}"/>
              </a:ext>
            </a:extLst>
          </p:cNvPr>
          <p:cNvSpPr>
            <a:spLocks noGrp="1"/>
          </p:cNvSpPr>
          <p:nvPr>
            <p:ph type="title"/>
          </p:nvPr>
        </p:nvSpPr>
        <p:spPr>
          <a:xfrm>
            <a:off x="225425" y="211138"/>
            <a:ext cx="8720138" cy="385762"/>
          </a:xfrm>
        </p:spPr>
        <p:txBody>
          <a:bodyPr/>
          <a:lstStyle/>
          <a:p>
            <a:r>
              <a:rPr lang="en-US"/>
              <a:t>Limitations &amp; Challenges</a:t>
            </a:r>
          </a:p>
        </p:txBody>
      </p:sp>
      <p:sp>
        <p:nvSpPr>
          <p:cNvPr id="4" name="Shape">
            <a:extLst>
              <a:ext uri="{FF2B5EF4-FFF2-40B4-BE49-F238E27FC236}">
                <a16:creationId xmlns:a16="http://schemas.microsoft.com/office/drawing/2014/main" id="{5E563F36-160A-CB24-FA88-D6C98E8D6F6A}"/>
              </a:ext>
            </a:extLst>
          </p:cNvPr>
          <p:cNvSpPr/>
          <p:nvPr/>
        </p:nvSpPr>
        <p:spPr>
          <a:xfrm>
            <a:off x="3140095" y="621014"/>
            <a:ext cx="2890799" cy="4133866"/>
          </a:xfrm>
          <a:custGeom>
            <a:avLst/>
            <a:gdLst/>
            <a:ahLst/>
            <a:cxnLst>
              <a:cxn ang="0">
                <a:pos x="wd2" y="hd2"/>
              </a:cxn>
              <a:cxn ang="5400000">
                <a:pos x="wd2" y="hd2"/>
              </a:cxn>
              <a:cxn ang="10800000">
                <a:pos x="wd2" y="hd2"/>
              </a:cxn>
              <a:cxn ang="16200000">
                <a:pos x="wd2" y="hd2"/>
              </a:cxn>
            </a:cxnLst>
            <a:rect l="0" t="0" r="r" b="b"/>
            <a:pathLst>
              <a:path w="21600" h="21600" extrusionOk="0">
                <a:moveTo>
                  <a:pt x="21600" y="551"/>
                </a:moveTo>
                <a:lnTo>
                  <a:pt x="21600" y="551"/>
                </a:lnTo>
                <a:lnTo>
                  <a:pt x="21600" y="387"/>
                </a:lnTo>
                <a:cubicBezTo>
                  <a:pt x="21600" y="174"/>
                  <a:pt x="21351" y="0"/>
                  <a:pt x="21046" y="0"/>
                </a:cubicBezTo>
                <a:lnTo>
                  <a:pt x="557" y="0"/>
                </a:lnTo>
                <a:cubicBezTo>
                  <a:pt x="252" y="0"/>
                  <a:pt x="3" y="174"/>
                  <a:pt x="3" y="387"/>
                </a:cubicBezTo>
                <a:lnTo>
                  <a:pt x="3" y="551"/>
                </a:lnTo>
                <a:lnTo>
                  <a:pt x="3" y="551"/>
                </a:lnTo>
                <a:cubicBezTo>
                  <a:pt x="3696" y="3028"/>
                  <a:pt x="6033" y="6701"/>
                  <a:pt x="6033" y="10800"/>
                </a:cubicBezTo>
                <a:cubicBezTo>
                  <a:pt x="6033" y="14838"/>
                  <a:pt x="3763" y="18464"/>
                  <a:pt x="165" y="20938"/>
                </a:cubicBezTo>
                <a:cubicBezTo>
                  <a:pt x="60" y="21010"/>
                  <a:pt x="0" y="21110"/>
                  <a:pt x="0" y="21213"/>
                </a:cubicBezTo>
                <a:lnTo>
                  <a:pt x="0" y="21213"/>
                </a:lnTo>
                <a:cubicBezTo>
                  <a:pt x="0" y="21426"/>
                  <a:pt x="249" y="21600"/>
                  <a:pt x="554" y="21600"/>
                </a:cubicBezTo>
                <a:lnTo>
                  <a:pt x="21043" y="21600"/>
                </a:lnTo>
                <a:cubicBezTo>
                  <a:pt x="21348" y="21600"/>
                  <a:pt x="21597" y="21426"/>
                  <a:pt x="21597" y="21213"/>
                </a:cubicBezTo>
                <a:lnTo>
                  <a:pt x="21597" y="21213"/>
                </a:lnTo>
                <a:cubicBezTo>
                  <a:pt x="21597" y="21110"/>
                  <a:pt x="21537" y="21012"/>
                  <a:pt x="21432" y="20938"/>
                </a:cubicBezTo>
                <a:cubicBezTo>
                  <a:pt x="17834" y="18464"/>
                  <a:pt x="15563" y="14840"/>
                  <a:pt x="15563" y="10800"/>
                </a:cubicBezTo>
                <a:cubicBezTo>
                  <a:pt x="15570" y="6701"/>
                  <a:pt x="17907" y="3028"/>
                  <a:pt x="21600" y="551"/>
                </a:cubicBezTo>
                <a:close/>
              </a:path>
            </a:pathLst>
          </a:custGeom>
          <a:solidFill>
            <a:schemeClr val="bg1"/>
          </a:solidFill>
          <a:ln w="12700">
            <a:miter lim="400000"/>
          </a:ln>
        </p:spPr>
        <p:txBody>
          <a:bodyPr lIns="28575" tIns="28575" rIns="28575" bIns="28575" anchor="ctr"/>
          <a:lstStyle/>
          <a:p>
            <a:pPr>
              <a:defRPr sz="3000">
                <a:solidFill>
                  <a:srgbClr val="FFFFFF"/>
                </a:solidFill>
              </a:defRPr>
            </a:pPr>
            <a:endParaRPr sz="2250"/>
          </a:p>
        </p:txBody>
      </p:sp>
      <p:sp>
        <p:nvSpPr>
          <p:cNvPr id="5" name="Shape">
            <a:extLst>
              <a:ext uri="{FF2B5EF4-FFF2-40B4-BE49-F238E27FC236}">
                <a16:creationId xmlns:a16="http://schemas.microsoft.com/office/drawing/2014/main" id="{0A407D46-7C6F-7FB8-102C-5E5C6DFECA55}"/>
              </a:ext>
            </a:extLst>
          </p:cNvPr>
          <p:cNvSpPr/>
          <p:nvPr/>
        </p:nvSpPr>
        <p:spPr>
          <a:xfrm>
            <a:off x="3738887" y="3604737"/>
            <a:ext cx="1693216" cy="4703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691" y="14838"/>
                  <a:pt x="19925" y="7602"/>
                  <a:pt x="19315" y="0"/>
                </a:cubicBezTo>
                <a:lnTo>
                  <a:pt x="2285" y="0"/>
                </a:lnTo>
                <a:cubicBezTo>
                  <a:pt x="1675" y="7602"/>
                  <a:pt x="909" y="14838"/>
                  <a:pt x="0" y="21600"/>
                </a:cubicBezTo>
                <a:lnTo>
                  <a:pt x="21600" y="21600"/>
                </a:lnTo>
                <a:close/>
              </a:path>
            </a:pathLst>
          </a:custGeom>
          <a:solidFill>
            <a:srgbClr val="219CB3"/>
          </a:solidFill>
          <a:ln w="12700">
            <a:miter lim="400000"/>
          </a:ln>
        </p:spPr>
        <p:txBody>
          <a:bodyPr lIns="28575" tIns="28575" rIns="28575" bIns="28575" anchor="ctr"/>
          <a:lstStyle/>
          <a:p>
            <a:pPr>
              <a:defRPr sz="3000">
                <a:solidFill>
                  <a:srgbClr val="FFFFFF"/>
                </a:solidFill>
              </a:defRPr>
            </a:pPr>
            <a:endParaRPr sz="2250"/>
          </a:p>
        </p:txBody>
      </p:sp>
      <p:sp>
        <p:nvSpPr>
          <p:cNvPr id="6" name="Shape">
            <a:extLst>
              <a:ext uri="{FF2B5EF4-FFF2-40B4-BE49-F238E27FC236}">
                <a16:creationId xmlns:a16="http://schemas.microsoft.com/office/drawing/2014/main" id="{DD0624B9-7DCB-8C87-C6E6-A9B774690003}"/>
              </a:ext>
            </a:extLst>
          </p:cNvPr>
          <p:cNvSpPr/>
          <p:nvPr/>
        </p:nvSpPr>
        <p:spPr>
          <a:xfrm>
            <a:off x="3442912" y="728863"/>
            <a:ext cx="2285167" cy="470312"/>
          </a:xfrm>
          <a:custGeom>
            <a:avLst/>
            <a:gdLst/>
            <a:ahLst/>
            <a:cxnLst>
              <a:cxn ang="0">
                <a:pos x="wd2" y="hd2"/>
              </a:cxn>
              <a:cxn ang="5400000">
                <a:pos x="wd2" y="hd2"/>
              </a:cxn>
              <a:cxn ang="10800000">
                <a:pos x="wd2" y="hd2"/>
              </a:cxn>
              <a:cxn ang="16200000">
                <a:pos x="wd2" y="hd2"/>
              </a:cxn>
            </a:cxnLst>
            <a:rect l="0" t="0" r="r" b="b"/>
            <a:pathLst>
              <a:path w="21197" h="21600" extrusionOk="0">
                <a:moveTo>
                  <a:pt x="18946" y="21600"/>
                </a:moveTo>
                <a:cubicBezTo>
                  <a:pt x="19572" y="15807"/>
                  <a:pt x="20281" y="10402"/>
                  <a:pt x="21055" y="5427"/>
                </a:cubicBezTo>
                <a:cubicBezTo>
                  <a:pt x="21399" y="3209"/>
                  <a:pt x="21081" y="0"/>
                  <a:pt x="20516" y="0"/>
                </a:cubicBezTo>
                <a:lnTo>
                  <a:pt x="682" y="0"/>
                </a:lnTo>
                <a:cubicBezTo>
                  <a:pt x="117" y="0"/>
                  <a:pt x="-201" y="3209"/>
                  <a:pt x="143" y="5427"/>
                </a:cubicBezTo>
                <a:cubicBezTo>
                  <a:pt x="917" y="10380"/>
                  <a:pt x="1621" y="15807"/>
                  <a:pt x="2252" y="21600"/>
                </a:cubicBezTo>
                <a:lnTo>
                  <a:pt x="18946" y="21600"/>
                </a:lnTo>
                <a:close/>
              </a:path>
            </a:pathLst>
          </a:custGeom>
          <a:solidFill>
            <a:srgbClr val="099C45"/>
          </a:solidFill>
          <a:ln w="12700">
            <a:miter lim="400000"/>
          </a:ln>
        </p:spPr>
        <p:txBody>
          <a:bodyPr lIns="28575" tIns="28575" rIns="28575" bIns="28575" anchor="ctr"/>
          <a:lstStyle/>
          <a:p>
            <a:pPr>
              <a:defRPr sz="3000">
                <a:solidFill>
                  <a:srgbClr val="FFFFFF"/>
                </a:solidFill>
              </a:defRPr>
            </a:pPr>
            <a:endParaRPr sz="2250"/>
          </a:p>
        </p:txBody>
      </p:sp>
      <p:sp>
        <p:nvSpPr>
          <p:cNvPr id="7" name="Shape">
            <a:extLst>
              <a:ext uri="{FF2B5EF4-FFF2-40B4-BE49-F238E27FC236}">
                <a16:creationId xmlns:a16="http://schemas.microsoft.com/office/drawing/2014/main" id="{D6664D10-5DCC-C784-13F2-44F4F5684F30}"/>
              </a:ext>
            </a:extLst>
          </p:cNvPr>
          <p:cNvSpPr/>
          <p:nvPr/>
        </p:nvSpPr>
        <p:spPr>
          <a:xfrm>
            <a:off x="4036641" y="2454668"/>
            <a:ext cx="1097708" cy="4698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cubicBezTo>
                  <a:pt x="102" y="3557"/>
                  <a:pt x="157" y="7157"/>
                  <a:pt x="157" y="10800"/>
                </a:cubicBezTo>
                <a:cubicBezTo>
                  <a:pt x="157" y="14443"/>
                  <a:pt x="101" y="18043"/>
                  <a:pt x="0" y="21600"/>
                </a:cubicBezTo>
                <a:lnTo>
                  <a:pt x="21600" y="21600"/>
                </a:lnTo>
                <a:cubicBezTo>
                  <a:pt x="21498" y="18043"/>
                  <a:pt x="21443" y="14443"/>
                  <a:pt x="21443" y="10800"/>
                </a:cubicBezTo>
                <a:cubicBezTo>
                  <a:pt x="21434" y="7157"/>
                  <a:pt x="21489" y="3557"/>
                  <a:pt x="21600" y="0"/>
                </a:cubicBezTo>
                <a:close/>
              </a:path>
            </a:pathLst>
          </a:custGeom>
          <a:solidFill>
            <a:srgbClr val="179C87"/>
          </a:solidFill>
          <a:ln w="12700">
            <a:miter lim="400000"/>
          </a:ln>
        </p:spPr>
        <p:txBody>
          <a:bodyPr lIns="28575" tIns="28575" rIns="28575" bIns="28575" anchor="ctr"/>
          <a:lstStyle/>
          <a:p>
            <a:pPr>
              <a:defRPr sz="3000">
                <a:solidFill>
                  <a:srgbClr val="FFFFFF"/>
                </a:solidFill>
              </a:defRPr>
            </a:pPr>
            <a:endParaRPr sz="2250"/>
          </a:p>
        </p:txBody>
      </p:sp>
      <p:sp>
        <p:nvSpPr>
          <p:cNvPr id="8" name="Shape">
            <a:extLst>
              <a:ext uri="{FF2B5EF4-FFF2-40B4-BE49-F238E27FC236}">
                <a16:creationId xmlns:a16="http://schemas.microsoft.com/office/drawing/2014/main" id="{5E3994CD-8B6F-6A99-5421-79164602D32D}"/>
              </a:ext>
            </a:extLst>
          </p:cNvPr>
          <p:cNvSpPr/>
          <p:nvPr/>
        </p:nvSpPr>
        <p:spPr>
          <a:xfrm>
            <a:off x="3946378" y="3029469"/>
            <a:ext cx="1278236" cy="470312"/>
          </a:xfrm>
          <a:custGeom>
            <a:avLst/>
            <a:gdLst/>
            <a:ahLst/>
            <a:cxnLst>
              <a:cxn ang="0">
                <a:pos x="wd2" y="hd2"/>
              </a:cxn>
              <a:cxn ang="5400000">
                <a:pos x="wd2" y="hd2"/>
              </a:cxn>
              <a:cxn ang="10800000">
                <a:pos x="wd2" y="hd2"/>
              </a:cxn>
              <a:cxn ang="16200000">
                <a:pos x="wd2" y="hd2"/>
              </a:cxn>
            </a:cxnLst>
            <a:rect l="0" t="0" r="r" b="b"/>
            <a:pathLst>
              <a:path w="21600" h="21600" extrusionOk="0">
                <a:moveTo>
                  <a:pt x="1379" y="0"/>
                </a:moveTo>
                <a:cubicBezTo>
                  <a:pt x="1109" y="7430"/>
                  <a:pt x="642" y="14666"/>
                  <a:pt x="0" y="21600"/>
                </a:cubicBezTo>
                <a:lnTo>
                  <a:pt x="21600" y="21600"/>
                </a:lnTo>
                <a:cubicBezTo>
                  <a:pt x="20958" y="14666"/>
                  <a:pt x="20499" y="7451"/>
                  <a:pt x="20221" y="0"/>
                </a:cubicBezTo>
                <a:lnTo>
                  <a:pt x="1379" y="0"/>
                </a:lnTo>
                <a:close/>
              </a:path>
            </a:pathLst>
          </a:custGeom>
          <a:solidFill>
            <a:srgbClr val="1C9C9D"/>
          </a:solidFill>
          <a:ln w="12700">
            <a:miter lim="400000"/>
          </a:ln>
        </p:spPr>
        <p:txBody>
          <a:bodyPr lIns="28575" tIns="28575" rIns="28575" bIns="28575" anchor="ctr"/>
          <a:lstStyle/>
          <a:p>
            <a:pPr>
              <a:defRPr sz="3000">
                <a:solidFill>
                  <a:srgbClr val="FFFFFF"/>
                </a:solidFill>
              </a:defRPr>
            </a:pPr>
            <a:endParaRPr sz="2250"/>
          </a:p>
        </p:txBody>
      </p:sp>
      <p:sp>
        <p:nvSpPr>
          <p:cNvPr id="9" name="Shape">
            <a:extLst>
              <a:ext uri="{FF2B5EF4-FFF2-40B4-BE49-F238E27FC236}">
                <a16:creationId xmlns:a16="http://schemas.microsoft.com/office/drawing/2014/main" id="{F526C2CD-3FF7-2641-AE6C-57087C9744A3}"/>
              </a:ext>
            </a:extLst>
          </p:cNvPr>
          <p:cNvSpPr/>
          <p:nvPr/>
        </p:nvSpPr>
        <p:spPr>
          <a:xfrm>
            <a:off x="3946142" y="1879401"/>
            <a:ext cx="1278704" cy="470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42" y="6934"/>
                  <a:pt x="1101" y="14149"/>
                  <a:pt x="1378" y="21600"/>
                </a:cubicBezTo>
                <a:lnTo>
                  <a:pt x="20222" y="21600"/>
                </a:lnTo>
                <a:cubicBezTo>
                  <a:pt x="20491" y="14170"/>
                  <a:pt x="20958" y="6934"/>
                  <a:pt x="21600" y="0"/>
                </a:cubicBezTo>
                <a:lnTo>
                  <a:pt x="0" y="0"/>
                </a:lnTo>
                <a:close/>
              </a:path>
            </a:pathLst>
          </a:custGeom>
          <a:solidFill>
            <a:srgbClr val="129C71"/>
          </a:solidFill>
          <a:ln w="12700">
            <a:miter lim="400000"/>
          </a:ln>
        </p:spPr>
        <p:txBody>
          <a:bodyPr lIns="28575" tIns="28575" rIns="28575" bIns="28575" anchor="ctr"/>
          <a:lstStyle/>
          <a:p>
            <a:pPr>
              <a:defRPr sz="3000">
                <a:solidFill>
                  <a:srgbClr val="FFFFFF"/>
                </a:solidFill>
              </a:defRPr>
            </a:pPr>
            <a:endParaRPr sz="2250"/>
          </a:p>
        </p:txBody>
      </p:sp>
      <p:sp>
        <p:nvSpPr>
          <p:cNvPr id="10" name="Shape">
            <a:extLst>
              <a:ext uri="{FF2B5EF4-FFF2-40B4-BE49-F238E27FC236}">
                <a16:creationId xmlns:a16="http://schemas.microsoft.com/office/drawing/2014/main" id="{566F4AA4-AC6B-384B-25F8-F473083A624D}"/>
              </a:ext>
            </a:extLst>
          </p:cNvPr>
          <p:cNvSpPr/>
          <p:nvPr/>
        </p:nvSpPr>
        <p:spPr>
          <a:xfrm>
            <a:off x="3442442" y="4180003"/>
            <a:ext cx="2286105" cy="469844"/>
          </a:xfrm>
          <a:custGeom>
            <a:avLst/>
            <a:gdLst/>
            <a:ahLst/>
            <a:cxnLst>
              <a:cxn ang="0">
                <a:pos x="wd2" y="hd2"/>
              </a:cxn>
              <a:cxn ang="5400000">
                <a:pos x="wd2" y="hd2"/>
              </a:cxn>
              <a:cxn ang="10800000">
                <a:pos x="wd2" y="hd2"/>
              </a:cxn>
              <a:cxn ang="16200000">
                <a:pos x="wd2" y="hd2"/>
              </a:cxn>
            </a:cxnLst>
            <a:rect l="0" t="0" r="r" b="b"/>
            <a:pathLst>
              <a:path w="21197" h="21600" extrusionOk="0">
                <a:moveTo>
                  <a:pt x="2251" y="0"/>
                </a:moveTo>
                <a:cubicBezTo>
                  <a:pt x="1621" y="5799"/>
                  <a:pt x="916" y="11231"/>
                  <a:pt x="142" y="16189"/>
                </a:cubicBezTo>
                <a:cubicBezTo>
                  <a:pt x="-201" y="18410"/>
                  <a:pt x="116" y="21600"/>
                  <a:pt x="682" y="21600"/>
                </a:cubicBezTo>
                <a:lnTo>
                  <a:pt x="20516" y="21600"/>
                </a:lnTo>
                <a:cubicBezTo>
                  <a:pt x="21082" y="21600"/>
                  <a:pt x="21399" y="18388"/>
                  <a:pt x="21056" y="16189"/>
                </a:cubicBezTo>
                <a:cubicBezTo>
                  <a:pt x="20282" y="11210"/>
                  <a:pt x="19573" y="5799"/>
                  <a:pt x="18947" y="0"/>
                </a:cubicBezTo>
                <a:lnTo>
                  <a:pt x="2251" y="0"/>
                </a:lnTo>
                <a:close/>
              </a:path>
            </a:pathLst>
          </a:custGeom>
          <a:solidFill>
            <a:srgbClr val="269BCA"/>
          </a:solidFill>
          <a:ln w="12700">
            <a:miter lim="400000"/>
          </a:ln>
        </p:spPr>
        <p:txBody>
          <a:bodyPr lIns="28575" tIns="28575" rIns="28575" bIns="28575" anchor="ctr"/>
          <a:lstStyle/>
          <a:p>
            <a:pPr>
              <a:defRPr sz="3000">
                <a:solidFill>
                  <a:srgbClr val="FFFFFF"/>
                </a:solidFill>
              </a:defRPr>
            </a:pPr>
            <a:endParaRPr sz="2250"/>
          </a:p>
        </p:txBody>
      </p:sp>
      <p:sp>
        <p:nvSpPr>
          <p:cNvPr id="11" name="Shape">
            <a:extLst>
              <a:ext uri="{FF2B5EF4-FFF2-40B4-BE49-F238E27FC236}">
                <a16:creationId xmlns:a16="http://schemas.microsoft.com/office/drawing/2014/main" id="{0DE4A923-6E12-8EE3-B69C-77C0CD2BADBC}"/>
              </a:ext>
            </a:extLst>
          </p:cNvPr>
          <p:cNvSpPr/>
          <p:nvPr/>
        </p:nvSpPr>
        <p:spPr>
          <a:xfrm>
            <a:off x="3738887" y="1304131"/>
            <a:ext cx="1693216" cy="470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09" y="6762"/>
                  <a:pt x="1675" y="13998"/>
                  <a:pt x="2285" y="21600"/>
                </a:cubicBezTo>
                <a:lnTo>
                  <a:pt x="19315" y="21600"/>
                </a:lnTo>
                <a:cubicBezTo>
                  <a:pt x="19925" y="13998"/>
                  <a:pt x="20691" y="6762"/>
                  <a:pt x="21600" y="0"/>
                </a:cubicBezTo>
                <a:lnTo>
                  <a:pt x="0" y="0"/>
                </a:lnTo>
                <a:close/>
              </a:path>
            </a:pathLst>
          </a:custGeom>
          <a:solidFill>
            <a:srgbClr val="0D9C5B"/>
          </a:solidFill>
          <a:ln w="12700">
            <a:miter lim="400000"/>
          </a:ln>
        </p:spPr>
        <p:txBody>
          <a:bodyPr lIns="28575" tIns="28575" rIns="28575" bIns="28575" anchor="ctr"/>
          <a:lstStyle/>
          <a:p>
            <a:pPr>
              <a:defRPr sz="3000">
                <a:solidFill>
                  <a:srgbClr val="FFFFFF"/>
                </a:solidFill>
              </a:defRPr>
            </a:pPr>
            <a:endParaRPr sz="2250"/>
          </a:p>
        </p:txBody>
      </p:sp>
      <p:sp>
        <p:nvSpPr>
          <p:cNvPr id="61" name="Freeform: Shape 60">
            <a:extLst>
              <a:ext uri="{FF2B5EF4-FFF2-40B4-BE49-F238E27FC236}">
                <a16:creationId xmlns:a16="http://schemas.microsoft.com/office/drawing/2014/main" id="{598A67BD-C84C-5B50-CA0C-6A3AF664609B}"/>
              </a:ext>
            </a:extLst>
          </p:cNvPr>
          <p:cNvSpPr/>
          <p:nvPr/>
        </p:nvSpPr>
        <p:spPr>
          <a:xfrm>
            <a:off x="3442975" y="728863"/>
            <a:ext cx="1142520" cy="470312"/>
          </a:xfrm>
          <a:custGeom>
            <a:avLst/>
            <a:gdLst>
              <a:gd name="connsiteX0" fmla="*/ 83242 w 1294629"/>
              <a:gd name="connsiteY0" fmla="*/ 0 h 532927"/>
              <a:gd name="connsiteX1" fmla="*/ 1294629 w 1294629"/>
              <a:gd name="connsiteY1" fmla="*/ 0 h 532927"/>
              <a:gd name="connsiteX2" fmla="*/ 1294629 w 1294629"/>
              <a:gd name="connsiteY2" fmla="*/ 532927 h 532927"/>
              <a:gd name="connsiteX3" fmla="*/ 275031 w 1294629"/>
              <a:gd name="connsiteY3" fmla="*/ 532927 h 532927"/>
              <a:gd name="connsiteX4" fmla="*/ 17398 w 1294629"/>
              <a:gd name="connsiteY4" fmla="*/ 133898 h 532927"/>
              <a:gd name="connsiteX5" fmla="*/ 83242 w 1294629"/>
              <a:gd name="connsiteY5" fmla="*/ 0 h 53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4629" h="532927">
                <a:moveTo>
                  <a:pt x="83242" y="0"/>
                </a:moveTo>
                <a:lnTo>
                  <a:pt x="1294629" y="0"/>
                </a:lnTo>
                <a:lnTo>
                  <a:pt x="1294629" y="532927"/>
                </a:lnTo>
                <a:lnTo>
                  <a:pt x="275031" y="532927"/>
                </a:lnTo>
                <a:cubicBezTo>
                  <a:pt x="197949" y="389999"/>
                  <a:pt x="111949" y="256101"/>
                  <a:pt x="17398" y="133898"/>
                </a:cubicBezTo>
                <a:cubicBezTo>
                  <a:pt x="-24625" y="79174"/>
                  <a:pt x="14222" y="0"/>
                  <a:pt x="83242" y="0"/>
                </a:cubicBezTo>
                <a:close/>
              </a:path>
            </a:pathLst>
          </a:cu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tlCol="0" anchor="t">
            <a:noAutofit/>
          </a:bodyPr>
          <a:lstStyle/>
          <a:p>
            <a:r>
              <a:rPr lang="en-US" sz="1050">
                <a:solidFill>
                  <a:schemeClr val="bg1">
                    <a:alpha val="50000"/>
                  </a:schemeClr>
                </a:solidFill>
              </a:rPr>
              <a:t>01</a:t>
            </a:r>
          </a:p>
        </p:txBody>
      </p:sp>
      <p:sp>
        <p:nvSpPr>
          <p:cNvPr id="62" name="Freeform: Shape 61">
            <a:extLst>
              <a:ext uri="{FF2B5EF4-FFF2-40B4-BE49-F238E27FC236}">
                <a16:creationId xmlns:a16="http://schemas.microsoft.com/office/drawing/2014/main" id="{50A86D21-D6AE-CE32-372F-EB9FAE5B4D9F}"/>
              </a:ext>
            </a:extLst>
          </p:cNvPr>
          <p:cNvSpPr/>
          <p:nvPr/>
        </p:nvSpPr>
        <p:spPr>
          <a:xfrm>
            <a:off x="3738887" y="1304133"/>
            <a:ext cx="846607" cy="470312"/>
          </a:xfrm>
          <a:custGeom>
            <a:avLst/>
            <a:gdLst>
              <a:gd name="connsiteX0" fmla="*/ 0 w 959320"/>
              <a:gd name="connsiteY0" fmla="*/ 0 h 532927"/>
              <a:gd name="connsiteX1" fmla="*/ 959320 w 959320"/>
              <a:gd name="connsiteY1" fmla="*/ 0 h 532927"/>
              <a:gd name="connsiteX2" fmla="*/ 959320 w 959320"/>
              <a:gd name="connsiteY2" fmla="*/ 532927 h 532927"/>
              <a:gd name="connsiteX3" fmla="*/ 202968 w 959320"/>
              <a:gd name="connsiteY3" fmla="*/ 532927 h 532927"/>
              <a:gd name="connsiteX4" fmla="*/ 0 w 959320"/>
              <a:gd name="connsiteY4" fmla="*/ 0 h 532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20" h="532927">
                <a:moveTo>
                  <a:pt x="0" y="0"/>
                </a:moveTo>
                <a:lnTo>
                  <a:pt x="959320" y="0"/>
                </a:lnTo>
                <a:lnTo>
                  <a:pt x="959320" y="532927"/>
                </a:lnTo>
                <a:lnTo>
                  <a:pt x="202968" y="532927"/>
                </a:lnTo>
                <a:cubicBezTo>
                  <a:pt x="148784" y="345366"/>
                  <a:pt x="80743" y="166836"/>
                  <a:pt x="0" y="0"/>
                </a:cubicBezTo>
                <a:close/>
              </a:path>
            </a:pathLst>
          </a:cu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05740" rtlCol="0" anchor="t">
            <a:noAutofit/>
          </a:bodyPr>
          <a:lstStyle/>
          <a:p>
            <a:r>
              <a:rPr lang="en-US" sz="1050">
                <a:solidFill>
                  <a:schemeClr val="bg1">
                    <a:alpha val="50000"/>
                  </a:schemeClr>
                </a:solidFill>
              </a:rPr>
              <a:t>02</a:t>
            </a:r>
          </a:p>
        </p:txBody>
      </p:sp>
      <p:sp>
        <p:nvSpPr>
          <p:cNvPr id="63" name="Freeform: Shape 62">
            <a:extLst>
              <a:ext uri="{FF2B5EF4-FFF2-40B4-BE49-F238E27FC236}">
                <a16:creationId xmlns:a16="http://schemas.microsoft.com/office/drawing/2014/main" id="{37F90289-429E-11E0-323A-DB570A54D048}"/>
              </a:ext>
            </a:extLst>
          </p:cNvPr>
          <p:cNvSpPr/>
          <p:nvPr/>
        </p:nvSpPr>
        <p:spPr>
          <a:xfrm>
            <a:off x="3946142" y="1879402"/>
            <a:ext cx="639352" cy="470312"/>
          </a:xfrm>
          <a:custGeom>
            <a:avLst/>
            <a:gdLst>
              <a:gd name="connsiteX0" fmla="*/ 0 w 724472"/>
              <a:gd name="connsiteY0" fmla="*/ 0 h 532927"/>
              <a:gd name="connsiteX1" fmla="*/ 724472 w 724472"/>
              <a:gd name="connsiteY1" fmla="*/ 0 h 532927"/>
              <a:gd name="connsiteX2" fmla="*/ 724472 w 724472"/>
              <a:gd name="connsiteY2" fmla="*/ 532927 h 532927"/>
              <a:gd name="connsiteX3" fmla="*/ 92438 w 724472"/>
              <a:gd name="connsiteY3" fmla="*/ 532927 h 532927"/>
              <a:gd name="connsiteX4" fmla="*/ 0 w 724472"/>
              <a:gd name="connsiteY4" fmla="*/ 0 h 532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472" h="532927">
                <a:moveTo>
                  <a:pt x="0" y="0"/>
                </a:moveTo>
                <a:lnTo>
                  <a:pt x="724472" y="0"/>
                </a:lnTo>
                <a:lnTo>
                  <a:pt x="724472" y="532927"/>
                </a:lnTo>
                <a:lnTo>
                  <a:pt x="92438" y="532927"/>
                </a:lnTo>
                <a:cubicBezTo>
                  <a:pt x="73856" y="349092"/>
                  <a:pt x="43066" y="171080"/>
                  <a:pt x="0" y="0"/>
                </a:cubicBezTo>
                <a:close/>
              </a:path>
            </a:pathLst>
          </a:cu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37160" rtlCol="0" anchor="t">
            <a:noAutofit/>
          </a:bodyPr>
          <a:lstStyle/>
          <a:p>
            <a:r>
              <a:rPr lang="en-US" sz="1050">
                <a:solidFill>
                  <a:schemeClr val="bg1">
                    <a:alpha val="50000"/>
                  </a:schemeClr>
                </a:solidFill>
              </a:rPr>
              <a:t>03</a:t>
            </a:r>
          </a:p>
        </p:txBody>
      </p:sp>
      <p:sp>
        <p:nvSpPr>
          <p:cNvPr id="64" name="Freeform: Shape 63">
            <a:extLst>
              <a:ext uri="{FF2B5EF4-FFF2-40B4-BE49-F238E27FC236}">
                <a16:creationId xmlns:a16="http://schemas.microsoft.com/office/drawing/2014/main" id="{A92BFD8F-6439-FBBC-AB29-BE11731F6415}"/>
              </a:ext>
            </a:extLst>
          </p:cNvPr>
          <p:cNvSpPr/>
          <p:nvPr/>
        </p:nvSpPr>
        <p:spPr>
          <a:xfrm>
            <a:off x="4036642" y="2454668"/>
            <a:ext cx="548854" cy="469844"/>
          </a:xfrm>
          <a:custGeom>
            <a:avLst/>
            <a:gdLst>
              <a:gd name="connsiteX0" fmla="*/ 0 w 621925"/>
              <a:gd name="connsiteY0" fmla="*/ 0 h 532396"/>
              <a:gd name="connsiteX1" fmla="*/ 621925 w 621925"/>
              <a:gd name="connsiteY1" fmla="*/ 0 h 532396"/>
              <a:gd name="connsiteX2" fmla="*/ 621925 w 621925"/>
              <a:gd name="connsiteY2" fmla="*/ 532396 h 532396"/>
              <a:gd name="connsiteX3" fmla="*/ 0 w 621925"/>
              <a:gd name="connsiteY3" fmla="*/ 532396 h 532396"/>
              <a:gd name="connsiteX4" fmla="*/ 9041 w 621925"/>
              <a:gd name="connsiteY4" fmla="*/ 266198 h 532396"/>
              <a:gd name="connsiteX5" fmla="*/ 0 w 621925"/>
              <a:gd name="connsiteY5" fmla="*/ 0 h 53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925" h="532396">
                <a:moveTo>
                  <a:pt x="0" y="0"/>
                </a:moveTo>
                <a:lnTo>
                  <a:pt x="621925" y="0"/>
                </a:lnTo>
                <a:lnTo>
                  <a:pt x="621925" y="532396"/>
                </a:lnTo>
                <a:lnTo>
                  <a:pt x="0" y="532396"/>
                </a:lnTo>
                <a:cubicBezTo>
                  <a:pt x="5816" y="444723"/>
                  <a:pt x="9041" y="355991"/>
                  <a:pt x="9041" y="266198"/>
                </a:cubicBezTo>
                <a:cubicBezTo>
                  <a:pt x="9041" y="176406"/>
                  <a:pt x="5874" y="87673"/>
                  <a:pt x="0" y="0"/>
                </a:cubicBezTo>
                <a:close/>
              </a:path>
            </a:pathLst>
          </a:cu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37160" rtlCol="0" anchor="t">
            <a:noAutofit/>
          </a:bodyPr>
          <a:lstStyle/>
          <a:p>
            <a:r>
              <a:rPr lang="en-US" sz="1050">
                <a:solidFill>
                  <a:schemeClr val="bg1">
                    <a:alpha val="50000"/>
                  </a:schemeClr>
                </a:solidFill>
              </a:rPr>
              <a:t>04</a:t>
            </a:r>
          </a:p>
        </p:txBody>
      </p:sp>
      <p:sp>
        <p:nvSpPr>
          <p:cNvPr id="65" name="Freeform: Shape 64">
            <a:extLst>
              <a:ext uri="{FF2B5EF4-FFF2-40B4-BE49-F238E27FC236}">
                <a16:creationId xmlns:a16="http://schemas.microsoft.com/office/drawing/2014/main" id="{6F81A47B-4DD2-CC55-5082-FE3B32B98C1D}"/>
              </a:ext>
            </a:extLst>
          </p:cNvPr>
          <p:cNvSpPr/>
          <p:nvPr/>
        </p:nvSpPr>
        <p:spPr>
          <a:xfrm>
            <a:off x="3946376" y="3029469"/>
            <a:ext cx="639118" cy="470312"/>
          </a:xfrm>
          <a:custGeom>
            <a:avLst/>
            <a:gdLst>
              <a:gd name="connsiteX0" fmla="*/ 92471 w 724206"/>
              <a:gd name="connsiteY0" fmla="*/ 0 h 532926"/>
              <a:gd name="connsiteX1" fmla="*/ 724206 w 724206"/>
              <a:gd name="connsiteY1" fmla="*/ 0 h 532926"/>
              <a:gd name="connsiteX2" fmla="*/ 724206 w 724206"/>
              <a:gd name="connsiteY2" fmla="*/ 532926 h 532926"/>
              <a:gd name="connsiteX3" fmla="*/ 0 w 724206"/>
              <a:gd name="connsiteY3" fmla="*/ 532926 h 532926"/>
              <a:gd name="connsiteX4" fmla="*/ 92471 w 724206"/>
              <a:gd name="connsiteY4" fmla="*/ 0 h 53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206" h="532926">
                <a:moveTo>
                  <a:pt x="92471" y="0"/>
                </a:moveTo>
                <a:lnTo>
                  <a:pt x="724206" y="0"/>
                </a:lnTo>
                <a:lnTo>
                  <a:pt x="724206" y="532926"/>
                </a:lnTo>
                <a:lnTo>
                  <a:pt x="0" y="532926"/>
                </a:lnTo>
                <a:cubicBezTo>
                  <a:pt x="43050" y="361847"/>
                  <a:pt x="74366" y="183317"/>
                  <a:pt x="92471" y="0"/>
                </a:cubicBezTo>
                <a:close/>
              </a:path>
            </a:pathLst>
          </a:cu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37160" rtlCol="0" anchor="t">
            <a:noAutofit/>
          </a:bodyPr>
          <a:lstStyle/>
          <a:p>
            <a:r>
              <a:rPr lang="en-US" sz="1050">
                <a:solidFill>
                  <a:schemeClr val="bg1">
                    <a:alpha val="50000"/>
                  </a:schemeClr>
                </a:solidFill>
              </a:rPr>
              <a:t>05</a:t>
            </a:r>
          </a:p>
        </p:txBody>
      </p:sp>
      <p:sp>
        <p:nvSpPr>
          <p:cNvPr id="66" name="Freeform: Shape 65">
            <a:extLst>
              <a:ext uri="{FF2B5EF4-FFF2-40B4-BE49-F238E27FC236}">
                <a16:creationId xmlns:a16="http://schemas.microsoft.com/office/drawing/2014/main" id="{F5E706A7-F45B-4C04-FDEB-D1200B148A06}"/>
              </a:ext>
            </a:extLst>
          </p:cNvPr>
          <p:cNvSpPr/>
          <p:nvPr/>
        </p:nvSpPr>
        <p:spPr>
          <a:xfrm>
            <a:off x="3738887" y="3604737"/>
            <a:ext cx="846607" cy="470312"/>
          </a:xfrm>
          <a:custGeom>
            <a:avLst/>
            <a:gdLst>
              <a:gd name="connsiteX0" fmla="*/ 202968 w 959320"/>
              <a:gd name="connsiteY0" fmla="*/ 0 h 532926"/>
              <a:gd name="connsiteX1" fmla="*/ 959320 w 959320"/>
              <a:gd name="connsiteY1" fmla="*/ 0 h 532926"/>
              <a:gd name="connsiteX2" fmla="*/ 959320 w 959320"/>
              <a:gd name="connsiteY2" fmla="*/ 532926 h 532926"/>
              <a:gd name="connsiteX3" fmla="*/ 0 w 959320"/>
              <a:gd name="connsiteY3" fmla="*/ 532926 h 532926"/>
              <a:gd name="connsiteX4" fmla="*/ 202968 w 959320"/>
              <a:gd name="connsiteY4" fmla="*/ 0 h 53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20" h="532926">
                <a:moveTo>
                  <a:pt x="202968" y="0"/>
                </a:moveTo>
                <a:lnTo>
                  <a:pt x="959320" y="0"/>
                </a:lnTo>
                <a:lnTo>
                  <a:pt x="959320" y="532926"/>
                </a:lnTo>
                <a:lnTo>
                  <a:pt x="0" y="532926"/>
                </a:lnTo>
                <a:cubicBezTo>
                  <a:pt x="80743" y="366091"/>
                  <a:pt x="148784" y="187561"/>
                  <a:pt x="202968" y="0"/>
                </a:cubicBezTo>
                <a:close/>
              </a:path>
            </a:pathLst>
          </a:cu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05740" rtlCol="0" anchor="t">
            <a:noAutofit/>
          </a:bodyPr>
          <a:lstStyle/>
          <a:p>
            <a:r>
              <a:rPr lang="en-US" sz="1050">
                <a:solidFill>
                  <a:schemeClr val="bg1">
                    <a:alpha val="50000"/>
                  </a:schemeClr>
                </a:solidFill>
              </a:rPr>
              <a:t>06</a:t>
            </a:r>
          </a:p>
        </p:txBody>
      </p:sp>
      <p:sp>
        <p:nvSpPr>
          <p:cNvPr id="67" name="Freeform: Shape 66">
            <a:extLst>
              <a:ext uri="{FF2B5EF4-FFF2-40B4-BE49-F238E27FC236}">
                <a16:creationId xmlns:a16="http://schemas.microsoft.com/office/drawing/2014/main" id="{2DE76D50-A034-608A-6780-49D06D029C84}"/>
              </a:ext>
            </a:extLst>
          </p:cNvPr>
          <p:cNvSpPr/>
          <p:nvPr/>
        </p:nvSpPr>
        <p:spPr>
          <a:xfrm>
            <a:off x="3442448" y="4180003"/>
            <a:ext cx="1143048" cy="469844"/>
          </a:xfrm>
          <a:custGeom>
            <a:avLst/>
            <a:gdLst>
              <a:gd name="connsiteX0" fmla="*/ 275088 w 1295227"/>
              <a:gd name="connsiteY0" fmla="*/ 0 h 532396"/>
              <a:gd name="connsiteX1" fmla="*/ 1295227 w 1295227"/>
              <a:gd name="connsiteY1" fmla="*/ 0 h 532396"/>
              <a:gd name="connsiteX2" fmla="*/ 1295227 w 1295227"/>
              <a:gd name="connsiteY2" fmla="*/ 532396 h 532396"/>
              <a:gd name="connsiteX3" fmla="*/ 83342 w 1295227"/>
              <a:gd name="connsiteY3" fmla="*/ 532396 h 532396"/>
              <a:gd name="connsiteX4" fmla="*/ 17349 w 1295227"/>
              <a:gd name="connsiteY4" fmla="*/ 399026 h 532396"/>
              <a:gd name="connsiteX5" fmla="*/ 275088 w 1295227"/>
              <a:gd name="connsiteY5" fmla="*/ 0 h 53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5227" h="532396">
                <a:moveTo>
                  <a:pt x="275088" y="0"/>
                </a:moveTo>
                <a:lnTo>
                  <a:pt x="1295227" y="0"/>
                </a:lnTo>
                <a:lnTo>
                  <a:pt x="1295227" y="532396"/>
                </a:lnTo>
                <a:lnTo>
                  <a:pt x="83342" y="532396"/>
                </a:lnTo>
                <a:cubicBezTo>
                  <a:pt x="14171" y="532396"/>
                  <a:pt x="-24569" y="453769"/>
                  <a:pt x="17349" y="399026"/>
                </a:cubicBezTo>
                <a:cubicBezTo>
                  <a:pt x="111939" y="276822"/>
                  <a:pt x="198096" y="142934"/>
                  <a:pt x="275088" y="0"/>
                </a:cubicBezTo>
                <a:close/>
              </a:path>
            </a:pathLst>
          </a:cu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tlCol="0" anchor="t">
            <a:noAutofit/>
          </a:bodyPr>
          <a:lstStyle/>
          <a:p>
            <a:r>
              <a:rPr lang="en-US" sz="1050">
                <a:solidFill>
                  <a:schemeClr val="bg1">
                    <a:alpha val="50000"/>
                  </a:schemeClr>
                </a:solidFill>
              </a:rPr>
              <a:t>07</a:t>
            </a:r>
          </a:p>
        </p:txBody>
      </p:sp>
      <p:grpSp>
        <p:nvGrpSpPr>
          <p:cNvPr id="3" name="Group 2">
            <a:extLst>
              <a:ext uri="{FF2B5EF4-FFF2-40B4-BE49-F238E27FC236}">
                <a16:creationId xmlns:a16="http://schemas.microsoft.com/office/drawing/2014/main" id="{D89E7013-944F-9AEE-05E7-AFB33D95B1B3}"/>
              </a:ext>
            </a:extLst>
          </p:cNvPr>
          <p:cNvGrpSpPr/>
          <p:nvPr/>
        </p:nvGrpSpPr>
        <p:grpSpPr>
          <a:xfrm>
            <a:off x="225425" y="728863"/>
            <a:ext cx="3044396" cy="3920984"/>
            <a:chOff x="5901167" y="728863"/>
            <a:chExt cx="3044396" cy="3920984"/>
          </a:xfrm>
        </p:grpSpPr>
        <p:sp>
          <p:nvSpPr>
            <p:cNvPr id="71" name="Oval 70">
              <a:extLst>
                <a:ext uri="{FF2B5EF4-FFF2-40B4-BE49-F238E27FC236}">
                  <a16:creationId xmlns:a16="http://schemas.microsoft.com/office/drawing/2014/main" id="{D2763C6E-B413-5535-2302-A670036D19FA}"/>
                </a:ext>
              </a:extLst>
            </p:cNvPr>
            <p:cNvSpPr/>
            <p:nvPr/>
          </p:nvSpPr>
          <p:spPr>
            <a:xfrm>
              <a:off x="5901167" y="728863"/>
              <a:ext cx="288156" cy="288158"/>
            </a:xfrm>
            <a:prstGeom prst="ellipse">
              <a:avLst/>
            </a:prstGeom>
            <a:solidFill>
              <a:srgbClr val="099C45"/>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rPr>
                <a:t>1</a:t>
              </a:r>
            </a:p>
          </p:txBody>
        </p:sp>
        <p:sp>
          <p:nvSpPr>
            <p:cNvPr id="73" name="TextBox 72">
              <a:extLst>
                <a:ext uri="{FF2B5EF4-FFF2-40B4-BE49-F238E27FC236}">
                  <a16:creationId xmlns:a16="http://schemas.microsoft.com/office/drawing/2014/main" id="{FF43D67F-A152-6B2C-CE4B-C61C8D8A7388}"/>
                </a:ext>
              </a:extLst>
            </p:cNvPr>
            <p:cNvSpPr txBox="1"/>
            <p:nvPr/>
          </p:nvSpPr>
          <p:spPr>
            <a:xfrm>
              <a:off x="6326871" y="749832"/>
              <a:ext cx="2618692" cy="246221"/>
            </a:xfrm>
            <a:prstGeom prst="rect">
              <a:avLst/>
            </a:prstGeom>
            <a:noFill/>
          </p:spPr>
          <p:txBody>
            <a:bodyPr wrap="square" lIns="0" tIns="0" rIns="0" bIns="0" rtlCol="0" anchor="t">
              <a:spAutoFit/>
            </a:bodyPr>
            <a:lstStyle/>
            <a:p>
              <a:r>
                <a:rPr lang="en-US" sz="1600" b="1" noProof="1"/>
                <a:t>Bias &amp; Fairness</a:t>
              </a:r>
            </a:p>
          </p:txBody>
        </p:sp>
        <p:sp>
          <p:nvSpPr>
            <p:cNvPr id="74" name="TextBox 73">
              <a:extLst>
                <a:ext uri="{FF2B5EF4-FFF2-40B4-BE49-F238E27FC236}">
                  <a16:creationId xmlns:a16="http://schemas.microsoft.com/office/drawing/2014/main" id="{9F8CE016-28C7-3DA6-CD96-63CD4A3D3113}"/>
                </a:ext>
              </a:extLst>
            </p:cNvPr>
            <p:cNvSpPr txBox="1"/>
            <p:nvPr/>
          </p:nvSpPr>
          <p:spPr>
            <a:xfrm>
              <a:off x="6326871" y="1012419"/>
              <a:ext cx="2618692" cy="553998"/>
            </a:xfrm>
            <a:prstGeom prst="rect">
              <a:avLst/>
            </a:prstGeom>
            <a:noFill/>
          </p:spPr>
          <p:txBody>
            <a:bodyPr wrap="square" lIns="0" tIns="0" rIns="0" bIns="0" rtlCol="0" anchor="t">
              <a:spAutoFit/>
            </a:bodyPr>
            <a:lstStyle/>
            <a:p>
              <a:r>
                <a:rPr lang="en-US" sz="1200" b="0" i="0">
                  <a:solidFill>
                    <a:srgbClr val="0F0F0F"/>
                  </a:solidFill>
                  <a:effectLst/>
                </a:rPr>
                <a:t>Addressing bias in training data is a crucial challenge for fair and unbiased</a:t>
              </a:r>
              <a:r>
                <a:rPr lang="en-US" sz="1200">
                  <a:solidFill>
                    <a:srgbClr val="0F0F0F"/>
                  </a:solidFill>
                </a:rPr>
                <a:t> </a:t>
              </a:r>
              <a:r>
                <a:rPr lang="en-US" sz="1200" b="0" i="0">
                  <a:solidFill>
                    <a:srgbClr val="0F0F0F"/>
                  </a:solidFill>
                  <a:effectLst/>
                </a:rPr>
                <a:t>AI applications</a:t>
              </a:r>
              <a:endParaRPr lang="en-US" sz="1200" noProof="1">
                <a:solidFill>
                  <a:schemeClr val="tx1">
                    <a:lumMod val="65000"/>
                    <a:lumOff val="35000"/>
                  </a:schemeClr>
                </a:solidFill>
              </a:endParaRPr>
            </a:p>
          </p:txBody>
        </p:sp>
        <p:sp>
          <p:nvSpPr>
            <p:cNvPr id="76" name="Oval 75">
              <a:extLst>
                <a:ext uri="{FF2B5EF4-FFF2-40B4-BE49-F238E27FC236}">
                  <a16:creationId xmlns:a16="http://schemas.microsoft.com/office/drawing/2014/main" id="{46F1C1C4-8DCE-2CC9-E5B8-6899FEB1EBB3}"/>
                </a:ext>
              </a:extLst>
            </p:cNvPr>
            <p:cNvSpPr/>
            <p:nvPr/>
          </p:nvSpPr>
          <p:spPr>
            <a:xfrm>
              <a:off x="5901167" y="1694435"/>
              <a:ext cx="288156" cy="288158"/>
            </a:xfrm>
            <a:prstGeom prst="ellipse">
              <a:avLst/>
            </a:prstGeom>
            <a:solidFill>
              <a:srgbClr val="129C7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rPr>
                <a:t>3</a:t>
              </a:r>
            </a:p>
          </p:txBody>
        </p:sp>
        <p:sp>
          <p:nvSpPr>
            <p:cNvPr id="77" name="TextBox 76">
              <a:extLst>
                <a:ext uri="{FF2B5EF4-FFF2-40B4-BE49-F238E27FC236}">
                  <a16:creationId xmlns:a16="http://schemas.microsoft.com/office/drawing/2014/main" id="{6F2F8A5F-37CF-B51E-1336-9A185F174F29}"/>
                </a:ext>
              </a:extLst>
            </p:cNvPr>
            <p:cNvSpPr txBox="1"/>
            <p:nvPr/>
          </p:nvSpPr>
          <p:spPr>
            <a:xfrm>
              <a:off x="6326871" y="1715404"/>
              <a:ext cx="2618692" cy="246221"/>
            </a:xfrm>
            <a:prstGeom prst="rect">
              <a:avLst/>
            </a:prstGeom>
            <a:noFill/>
          </p:spPr>
          <p:txBody>
            <a:bodyPr wrap="square" lIns="0" tIns="0" rIns="0" bIns="0" rtlCol="0" anchor="t">
              <a:spAutoFit/>
            </a:bodyPr>
            <a:lstStyle/>
            <a:p>
              <a:r>
                <a:rPr lang="en-US" sz="1600" b="1"/>
                <a:t>Ethical Considerations</a:t>
              </a:r>
              <a:endParaRPr lang="en-US" sz="1600" b="1" noProof="1"/>
            </a:p>
          </p:txBody>
        </p:sp>
        <p:sp>
          <p:nvSpPr>
            <p:cNvPr id="78" name="TextBox 77">
              <a:extLst>
                <a:ext uri="{FF2B5EF4-FFF2-40B4-BE49-F238E27FC236}">
                  <a16:creationId xmlns:a16="http://schemas.microsoft.com/office/drawing/2014/main" id="{0508F223-4B48-3766-E409-DBFA7F4B84FE}"/>
                </a:ext>
              </a:extLst>
            </p:cNvPr>
            <p:cNvSpPr txBox="1"/>
            <p:nvPr/>
          </p:nvSpPr>
          <p:spPr>
            <a:xfrm>
              <a:off x="6326871" y="1977014"/>
              <a:ext cx="2618692" cy="553998"/>
            </a:xfrm>
            <a:prstGeom prst="rect">
              <a:avLst/>
            </a:prstGeom>
            <a:noFill/>
          </p:spPr>
          <p:txBody>
            <a:bodyPr wrap="square" lIns="0" tIns="0" rIns="0" bIns="0" rtlCol="0" anchor="t">
              <a:spAutoFit/>
            </a:bodyPr>
            <a:lstStyle/>
            <a:p>
              <a:r>
                <a:rPr lang="en-US" sz="1200">
                  <a:solidFill>
                    <a:srgbClr val="0F0F0F"/>
                  </a:solidFill>
                </a:rPr>
                <a:t>Clear ethical guidelines and responsible deployment are essential to mitigate misuse</a:t>
              </a:r>
              <a:endParaRPr lang="en-US" sz="1200" noProof="1">
                <a:solidFill>
                  <a:srgbClr val="0F0F0F"/>
                </a:solidFill>
              </a:endParaRPr>
            </a:p>
          </p:txBody>
        </p:sp>
        <p:sp>
          <p:nvSpPr>
            <p:cNvPr id="79" name="Oval 78">
              <a:extLst>
                <a:ext uri="{FF2B5EF4-FFF2-40B4-BE49-F238E27FC236}">
                  <a16:creationId xmlns:a16="http://schemas.microsoft.com/office/drawing/2014/main" id="{BD1B9B58-8C3A-8FC7-14F3-1552BA1EE714}"/>
                </a:ext>
              </a:extLst>
            </p:cNvPr>
            <p:cNvSpPr/>
            <p:nvPr/>
          </p:nvSpPr>
          <p:spPr>
            <a:xfrm>
              <a:off x="5901167" y="2659030"/>
              <a:ext cx="288156" cy="288158"/>
            </a:xfrm>
            <a:prstGeom prst="ellipse">
              <a:avLst/>
            </a:prstGeom>
            <a:solidFill>
              <a:srgbClr val="1C9C9D"/>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rPr>
                <a:t>5</a:t>
              </a:r>
            </a:p>
          </p:txBody>
        </p:sp>
        <p:sp>
          <p:nvSpPr>
            <p:cNvPr id="80" name="TextBox 79">
              <a:extLst>
                <a:ext uri="{FF2B5EF4-FFF2-40B4-BE49-F238E27FC236}">
                  <a16:creationId xmlns:a16="http://schemas.microsoft.com/office/drawing/2014/main" id="{225A1F82-C9C8-EAD6-9872-5EE3FEDB208E}"/>
                </a:ext>
              </a:extLst>
            </p:cNvPr>
            <p:cNvSpPr txBox="1"/>
            <p:nvPr/>
          </p:nvSpPr>
          <p:spPr>
            <a:xfrm>
              <a:off x="6326871" y="2679999"/>
              <a:ext cx="2618692" cy="246221"/>
            </a:xfrm>
            <a:prstGeom prst="rect">
              <a:avLst/>
            </a:prstGeom>
            <a:noFill/>
          </p:spPr>
          <p:txBody>
            <a:bodyPr wrap="square" lIns="0" tIns="0" rIns="0" bIns="0" rtlCol="0" anchor="t">
              <a:spAutoFit/>
            </a:bodyPr>
            <a:lstStyle/>
            <a:p>
              <a:r>
                <a:rPr lang="en-US" sz="1600" b="1" noProof="1"/>
                <a:t>Computational Requirements</a:t>
              </a:r>
            </a:p>
          </p:txBody>
        </p:sp>
        <p:sp>
          <p:nvSpPr>
            <p:cNvPr id="81" name="TextBox 80">
              <a:extLst>
                <a:ext uri="{FF2B5EF4-FFF2-40B4-BE49-F238E27FC236}">
                  <a16:creationId xmlns:a16="http://schemas.microsoft.com/office/drawing/2014/main" id="{44069C93-D9EA-6A9D-1CB8-84E644A9B0D6}"/>
                </a:ext>
              </a:extLst>
            </p:cNvPr>
            <p:cNvSpPr txBox="1"/>
            <p:nvPr/>
          </p:nvSpPr>
          <p:spPr>
            <a:xfrm>
              <a:off x="6326871" y="2941609"/>
              <a:ext cx="2618692" cy="738664"/>
            </a:xfrm>
            <a:prstGeom prst="rect">
              <a:avLst/>
            </a:prstGeom>
            <a:noFill/>
          </p:spPr>
          <p:txBody>
            <a:bodyPr wrap="square" lIns="0" tIns="0" rIns="0" bIns="0" rtlCol="0" anchor="t">
              <a:spAutoFit/>
            </a:bodyPr>
            <a:lstStyle/>
            <a:p>
              <a:r>
                <a:rPr lang="en-US" sz="1200">
                  <a:solidFill>
                    <a:srgbClr val="0F0F0F"/>
                  </a:solidFill>
                </a:rPr>
                <a:t>Generative AI can be computationally expensive and time-consuming, which might limit its use in resource-constrained environments</a:t>
              </a:r>
              <a:endParaRPr lang="en-US" sz="1200" noProof="1">
                <a:solidFill>
                  <a:srgbClr val="0F0F0F"/>
                </a:solidFill>
              </a:endParaRPr>
            </a:p>
          </p:txBody>
        </p:sp>
        <p:sp>
          <p:nvSpPr>
            <p:cNvPr id="75" name="Oval 74">
              <a:extLst>
                <a:ext uri="{FF2B5EF4-FFF2-40B4-BE49-F238E27FC236}">
                  <a16:creationId xmlns:a16="http://schemas.microsoft.com/office/drawing/2014/main" id="{BFB24F2E-4D4E-B8C1-757E-2C05184107D6}"/>
                </a:ext>
              </a:extLst>
            </p:cNvPr>
            <p:cNvSpPr/>
            <p:nvPr/>
          </p:nvSpPr>
          <p:spPr>
            <a:xfrm>
              <a:off x="5901167" y="3808291"/>
              <a:ext cx="288156" cy="288158"/>
            </a:xfrm>
            <a:prstGeom prst="ellipse">
              <a:avLst/>
            </a:prstGeom>
            <a:solidFill>
              <a:srgbClr val="269BCA"/>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b="1">
                  <a:solidFill>
                    <a:schemeClr val="bg1"/>
                  </a:solidFill>
                </a:rPr>
                <a:t>7</a:t>
              </a:r>
            </a:p>
          </p:txBody>
        </p:sp>
        <p:sp>
          <p:nvSpPr>
            <p:cNvPr id="82" name="TextBox 81">
              <a:extLst>
                <a:ext uri="{FF2B5EF4-FFF2-40B4-BE49-F238E27FC236}">
                  <a16:creationId xmlns:a16="http://schemas.microsoft.com/office/drawing/2014/main" id="{AB05F22B-D091-37B2-8A72-49350F66A292}"/>
                </a:ext>
              </a:extLst>
            </p:cNvPr>
            <p:cNvSpPr txBox="1"/>
            <p:nvPr/>
          </p:nvSpPr>
          <p:spPr>
            <a:xfrm>
              <a:off x="6326871" y="3829260"/>
              <a:ext cx="2618692" cy="246221"/>
            </a:xfrm>
            <a:prstGeom prst="rect">
              <a:avLst/>
            </a:prstGeom>
            <a:noFill/>
          </p:spPr>
          <p:txBody>
            <a:bodyPr wrap="square" lIns="0" tIns="0" rIns="0" bIns="0" rtlCol="0" anchor="t">
              <a:spAutoFit/>
            </a:bodyPr>
            <a:lstStyle/>
            <a:p>
              <a:r>
                <a:rPr lang="en-US" sz="1600" b="1"/>
                <a:t>Dynamic Environments</a:t>
              </a:r>
              <a:endParaRPr lang="en-US" sz="1600" b="1" noProof="1"/>
            </a:p>
          </p:txBody>
        </p:sp>
        <p:sp>
          <p:nvSpPr>
            <p:cNvPr id="83" name="TextBox 82">
              <a:extLst>
                <a:ext uri="{FF2B5EF4-FFF2-40B4-BE49-F238E27FC236}">
                  <a16:creationId xmlns:a16="http://schemas.microsoft.com/office/drawing/2014/main" id="{DDD2AF99-F5AF-EBC4-436A-70684EF8E3BA}"/>
                </a:ext>
              </a:extLst>
            </p:cNvPr>
            <p:cNvSpPr txBox="1"/>
            <p:nvPr/>
          </p:nvSpPr>
          <p:spPr>
            <a:xfrm>
              <a:off x="6326871" y="4095849"/>
              <a:ext cx="2618692" cy="553998"/>
            </a:xfrm>
            <a:prstGeom prst="rect">
              <a:avLst/>
            </a:prstGeom>
            <a:noFill/>
          </p:spPr>
          <p:txBody>
            <a:bodyPr wrap="square" lIns="0" tIns="0" rIns="0" bIns="0" rtlCol="0" anchor="t">
              <a:spAutoFit/>
            </a:bodyPr>
            <a:lstStyle/>
            <a:p>
              <a:r>
                <a:rPr lang="en-US" sz="1200">
                  <a:solidFill>
                    <a:srgbClr val="0F0F0F"/>
                  </a:solidFill>
                </a:rPr>
                <a:t>Real-world scenarios often involve unpredictable factors that can challenge the adaptability of models</a:t>
              </a:r>
              <a:endParaRPr lang="en-US" sz="1200" noProof="1">
                <a:solidFill>
                  <a:srgbClr val="0F0F0F"/>
                </a:solidFill>
              </a:endParaRPr>
            </a:p>
          </p:txBody>
        </p:sp>
      </p:grpSp>
      <p:grpSp>
        <p:nvGrpSpPr>
          <p:cNvPr id="12" name="Group 11">
            <a:extLst>
              <a:ext uri="{FF2B5EF4-FFF2-40B4-BE49-F238E27FC236}">
                <a16:creationId xmlns:a16="http://schemas.microsoft.com/office/drawing/2014/main" id="{0AAC94E2-ECB2-EFFE-9A01-FEC470C13577}"/>
              </a:ext>
            </a:extLst>
          </p:cNvPr>
          <p:cNvGrpSpPr/>
          <p:nvPr/>
        </p:nvGrpSpPr>
        <p:grpSpPr>
          <a:xfrm>
            <a:off x="5893797" y="1016497"/>
            <a:ext cx="3051766" cy="3345716"/>
            <a:chOff x="218055" y="1016497"/>
            <a:chExt cx="3051766" cy="3345716"/>
          </a:xfrm>
        </p:grpSpPr>
        <p:sp>
          <p:nvSpPr>
            <p:cNvPr id="89" name="Oval 88">
              <a:extLst>
                <a:ext uri="{FF2B5EF4-FFF2-40B4-BE49-F238E27FC236}">
                  <a16:creationId xmlns:a16="http://schemas.microsoft.com/office/drawing/2014/main" id="{F67D0BD8-4FBA-8D11-F492-EFC7C9E864FF}"/>
                </a:ext>
              </a:extLst>
            </p:cNvPr>
            <p:cNvSpPr/>
            <p:nvPr/>
          </p:nvSpPr>
          <p:spPr>
            <a:xfrm>
              <a:off x="225425" y="1016497"/>
              <a:ext cx="288156" cy="288158"/>
            </a:xfrm>
            <a:prstGeom prst="ellipse">
              <a:avLst/>
            </a:prstGeom>
            <a:solidFill>
              <a:srgbClr val="0D9C5B"/>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rPr>
                <a:t>2</a:t>
              </a:r>
            </a:p>
          </p:txBody>
        </p:sp>
        <p:sp>
          <p:nvSpPr>
            <p:cNvPr id="90" name="TextBox 89">
              <a:extLst>
                <a:ext uri="{FF2B5EF4-FFF2-40B4-BE49-F238E27FC236}">
                  <a16:creationId xmlns:a16="http://schemas.microsoft.com/office/drawing/2014/main" id="{37550C8B-2BBE-C88E-29ED-AEF1FA1AFA5E}"/>
                </a:ext>
              </a:extLst>
            </p:cNvPr>
            <p:cNvSpPr txBox="1"/>
            <p:nvPr/>
          </p:nvSpPr>
          <p:spPr>
            <a:xfrm>
              <a:off x="651129" y="1037466"/>
              <a:ext cx="2618692" cy="246221"/>
            </a:xfrm>
            <a:prstGeom prst="rect">
              <a:avLst/>
            </a:prstGeom>
            <a:noFill/>
          </p:spPr>
          <p:txBody>
            <a:bodyPr wrap="square" lIns="0" tIns="0" rIns="0" bIns="0" rtlCol="0" anchor="t">
              <a:spAutoFit/>
            </a:bodyPr>
            <a:lstStyle/>
            <a:p>
              <a:r>
                <a:rPr lang="en-US" sz="1600" b="1" noProof="1"/>
                <a:t>Safety &amp; Security</a:t>
              </a:r>
            </a:p>
          </p:txBody>
        </p:sp>
        <p:sp>
          <p:nvSpPr>
            <p:cNvPr id="91" name="TextBox 90">
              <a:extLst>
                <a:ext uri="{FF2B5EF4-FFF2-40B4-BE49-F238E27FC236}">
                  <a16:creationId xmlns:a16="http://schemas.microsoft.com/office/drawing/2014/main" id="{69AA2285-1BBD-E0FE-2E37-4CF411870A7D}"/>
                </a:ext>
              </a:extLst>
            </p:cNvPr>
            <p:cNvSpPr txBox="1"/>
            <p:nvPr/>
          </p:nvSpPr>
          <p:spPr>
            <a:xfrm>
              <a:off x="651129" y="1300053"/>
              <a:ext cx="2618692" cy="553998"/>
            </a:xfrm>
            <a:prstGeom prst="rect">
              <a:avLst/>
            </a:prstGeom>
            <a:noFill/>
          </p:spPr>
          <p:txBody>
            <a:bodyPr wrap="square" lIns="0" tIns="0" rIns="0" bIns="0" rtlCol="0" anchor="t">
              <a:spAutoFit/>
            </a:bodyPr>
            <a:lstStyle/>
            <a:p>
              <a:r>
                <a:rPr lang="en-US" sz="1200">
                  <a:solidFill>
                    <a:srgbClr val="0F0F0F"/>
                  </a:solidFill>
                </a:rPr>
                <a:t>There is a risk of malicious or accidental misuse of generative AI, which can lead to safety and security concerns</a:t>
              </a:r>
              <a:endParaRPr lang="en-US" sz="1200" noProof="1">
                <a:solidFill>
                  <a:srgbClr val="0F0F0F"/>
                </a:solidFill>
              </a:endParaRPr>
            </a:p>
          </p:txBody>
        </p:sp>
        <p:sp>
          <p:nvSpPr>
            <p:cNvPr id="111" name="Oval 110">
              <a:extLst>
                <a:ext uri="{FF2B5EF4-FFF2-40B4-BE49-F238E27FC236}">
                  <a16:creationId xmlns:a16="http://schemas.microsoft.com/office/drawing/2014/main" id="{AB6F92A9-AF46-D7DA-18D8-F5339C714E09}"/>
                </a:ext>
              </a:extLst>
            </p:cNvPr>
            <p:cNvSpPr/>
            <p:nvPr/>
          </p:nvSpPr>
          <p:spPr>
            <a:xfrm>
              <a:off x="225425" y="3524659"/>
              <a:ext cx="288156" cy="288158"/>
            </a:xfrm>
            <a:prstGeom prst="ellipse">
              <a:avLst/>
            </a:prstGeom>
            <a:solidFill>
              <a:srgbClr val="219CB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rPr>
                <a:t>6</a:t>
              </a:r>
            </a:p>
          </p:txBody>
        </p:sp>
        <p:sp>
          <p:nvSpPr>
            <p:cNvPr id="112" name="TextBox 111">
              <a:extLst>
                <a:ext uri="{FF2B5EF4-FFF2-40B4-BE49-F238E27FC236}">
                  <a16:creationId xmlns:a16="http://schemas.microsoft.com/office/drawing/2014/main" id="{B9969EC4-49B9-A51E-9E1E-71A9085A0C70}"/>
                </a:ext>
              </a:extLst>
            </p:cNvPr>
            <p:cNvSpPr txBox="1"/>
            <p:nvPr/>
          </p:nvSpPr>
          <p:spPr>
            <a:xfrm>
              <a:off x="651129" y="3545628"/>
              <a:ext cx="2618692" cy="246221"/>
            </a:xfrm>
            <a:prstGeom prst="rect">
              <a:avLst/>
            </a:prstGeom>
            <a:noFill/>
          </p:spPr>
          <p:txBody>
            <a:bodyPr wrap="square" lIns="0" tIns="0" rIns="0" bIns="0" rtlCol="0" anchor="t">
              <a:spAutoFit/>
            </a:bodyPr>
            <a:lstStyle/>
            <a:p>
              <a:r>
                <a:rPr lang="en-US" sz="1600" b="1" noProof="1"/>
                <a:t>Data Privacy</a:t>
              </a:r>
            </a:p>
          </p:txBody>
        </p:sp>
        <p:sp>
          <p:nvSpPr>
            <p:cNvPr id="113" name="TextBox 112">
              <a:extLst>
                <a:ext uri="{FF2B5EF4-FFF2-40B4-BE49-F238E27FC236}">
                  <a16:creationId xmlns:a16="http://schemas.microsoft.com/office/drawing/2014/main" id="{E00FFFD9-9734-ECA9-E9CE-875F9D571C9F}"/>
                </a:ext>
              </a:extLst>
            </p:cNvPr>
            <p:cNvSpPr txBox="1"/>
            <p:nvPr/>
          </p:nvSpPr>
          <p:spPr>
            <a:xfrm>
              <a:off x="651129" y="3808215"/>
              <a:ext cx="2618692" cy="553998"/>
            </a:xfrm>
            <a:prstGeom prst="rect">
              <a:avLst/>
            </a:prstGeom>
            <a:noFill/>
          </p:spPr>
          <p:txBody>
            <a:bodyPr wrap="square" lIns="0" tIns="0" rIns="0" bIns="0" rtlCol="0" anchor="t">
              <a:spAutoFit/>
            </a:bodyPr>
            <a:lstStyle/>
            <a:p>
              <a:r>
                <a:rPr lang="en-US" sz="1200">
                  <a:solidFill>
                    <a:srgbClr val="0F0F0F"/>
                  </a:solidFill>
                </a:rPr>
                <a:t>Models may inadvertently memorize sensitive information present in the training data, leading to privacy concerns</a:t>
              </a:r>
              <a:endParaRPr lang="en-US" sz="1200" noProof="1">
                <a:solidFill>
                  <a:srgbClr val="0F0F0F"/>
                </a:solidFill>
              </a:endParaRPr>
            </a:p>
          </p:txBody>
        </p:sp>
        <p:sp>
          <p:nvSpPr>
            <p:cNvPr id="115" name="Oval 114">
              <a:extLst>
                <a:ext uri="{FF2B5EF4-FFF2-40B4-BE49-F238E27FC236}">
                  <a16:creationId xmlns:a16="http://schemas.microsoft.com/office/drawing/2014/main" id="{27F412CA-01C2-CDAD-82D1-FF2031EC9DE8}"/>
                </a:ext>
              </a:extLst>
            </p:cNvPr>
            <p:cNvSpPr/>
            <p:nvPr/>
          </p:nvSpPr>
          <p:spPr>
            <a:xfrm>
              <a:off x="218055" y="2235380"/>
              <a:ext cx="288156" cy="288158"/>
            </a:xfrm>
            <a:prstGeom prst="ellipse">
              <a:avLst/>
            </a:prstGeom>
            <a:solidFill>
              <a:srgbClr val="179C87"/>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bg1"/>
                  </a:solidFill>
                </a:rPr>
                <a:t>4</a:t>
              </a:r>
            </a:p>
          </p:txBody>
        </p:sp>
        <p:sp>
          <p:nvSpPr>
            <p:cNvPr id="116" name="TextBox 115">
              <a:extLst>
                <a:ext uri="{FF2B5EF4-FFF2-40B4-BE49-F238E27FC236}">
                  <a16:creationId xmlns:a16="http://schemas.microsoft.com/office/drawing/2014/main" id="{B3639BEC-F544-8E8E-04BB-BFF8BDAFA782}"/>
                </a:ext>
              </a:extLst>
            </p:cNvPr>
            <p:cNvSpPr txBox="1"/>
            <p:nvPr/>
          </p:nvSpPr>
          <p:spPr>
            <a:xfrm>
              <a:off x="643759" y="2256349"/>
              <a:ext cx="2618692" cy="246221"/>
            </a:xfrm>
            <a:prstGeom prst="rect">
              <a:avLst/>
            </a:prstGeom>
            <a:noFill/>
          </p:spPr>
          <p:txBody>
            <a:bodyPr wrap="square" lIns="0" tIns="0" rIns="0" bIns="0" rtlCol="0" anchor="t">
              <a:spAutoFit/>
            </a:bodyPr>
            <a:lstStyle/>
            <a:p>
              <a:r>
                <a:rPr lang="en-US" sz="1600" b="1" noProof="1"/>
                <a:t>Data Quality and Control</a:t>
              </a:r>
            </a:p>
          </p:txBody>
        </p:sp>
        <p:sp>
          <p:nvSpPr>
            <p:cNvPr id="117" name="TextBox 116">
              <a:extLst>
                <a:ext uri="{FF2B5EF4-FFF2-40B4-BE49-F238E27FC236}">
                  <a16:creationId xmlns:a16="http://schemas.microsoft.com/office/drawing/2014/main" id="{E7836756-EF15-34FE-5404-7F21B364606E}"/>
                </a:ext>
              </a:extLst>
            </p:cNvPr>
            <p:cNvSpPr txBox="1"/>
            <p:nvPr/>
          </p:nvSpPr>
          <p:spPr>
            <a:xfrm>
              <a:off x="643759" y="2518936"/>
              <a:ext cx="2618692" cy="738664"/>
            </a:xfrm>
            <a:prstGeom prst="rect">
              <a:avLst/>
            </a:prstGeom>
            <a:noFill/>
          </p:spPr>
          <p:txBody>
            <a:bodyPr wrap="square" lIns="0" tIns="0" rIns="0" bIns="0" rtlCol="0" anchor="t">
              <a:spAutoFit/>
            </a:bodyPr>
            <a:lstStyle/>
            <a:p>
              <a:r>
                <a:rPr lang="en-US" sz="1200" b="0" i="0">
                  <a:effectLst/>
                </a:rPr>
                <a:t>AI output quality relies on accurate and diverse training data. Unpredictable or undesirable outputs pose challenges in result control.</a:t>
              </a:r>
              <a:endParaRPr lang="en-US" sz="1200" noProof="1"/>
            </a:p>
          </p:txBody>
        </p:sp>
      </p:grpSp>
      <p:grpSp>
        <p:nvGrpSpPr>
          <p:cNvPr id="131" name="Group 130">
            <a:extLst>
              <a:ext uri="{FF2B5EF4-FFF2-40B4-BE49-F238E27FC236}">
                <a16:creationId xmlns:a16="http://schemas.microsoft.com/office/drawing/2014/main" id="{DE09DCF8-F0B0-1BCA-2A1E-9193D8D6F72E}"/>
              </a:ext>
            </a:extLst>
          </p:cNvPr>
          <p:cNvGrpSpPr/>
          <p:nvPr/>
        </p:nvGrpSpPr>
        <p:grpSpPr>
          <a:xfrm>
            <a:off x="4419760" y="792759"/>
            <a:ext cx="331470" cy="342520"/>
            <a:chOff x="9605010" y="1205576"/>
            <a:chExt cx="571500" cy="590551"/>
          </a:xfrm>
          <a:solidFill>
            <a:schemeClr val="bg1"/>
          </a:solidFill>
        </p:grpSpPr>
        <p:sp>
          <p:nvSpPr>
            <p:cNvPr id="123" name="Freeform: Shape 122">
              <a:extLst>
                <a:ext uri="{FF2B5EF4-FFF2-40B4-BE49-F238E27FC236}">
                  <a16:creationId xmlns:a16="http://schemas.microsoft.com/office/drawing/2014/main" id="{D758ED73-CAC0-B0A3-0AF4-C2C5B6F94275}"/>
                </a:ext>
              </a:extLst>
            </p:cNvPr>
            <p:cNvSpPr/>
            <p:nvPr/>
          </p:nvSpPr>
          <p:spPr>
            <a:xfrm>
              <a:off x="9719310" y="1205576"/>
              <a:ext cx="342900" cy="342899"/>
            </a:xfrm>
            <a:custGeom>
              <a:avLst/>
              <a:gdLst>
                <a:gd name="connsiteX0" fmla="*/ 29970 w 342900"/>
                <a:gd name="connsiteY0" fmla="*/ 126527 h 342899"/>
                <a:gd name="connsiteX1" fmla="*/ 14381 w 342900"/>
                <a:gd name="connsiteY1" fmla="*/ 138444 h 342899"/>
                <a:gd name="connsiteX2" fmla="*/ 3247 w 342900"/>
                <a:gd name="connsiteY2" fmla="*/ 138444 h 342899"/>
                <a:gd name="connsiteX3" fmla="*/ 3247 w 342900"/>
                <a:gd name="connsiteY3" fmla="*/ 204456 h 342899"/>
                <a:gd name="connsiteX4" fmla="*/ 14381 w 342900"/>
                <a:gd name="connsiteY4" fmla="*/ 204456 h 342899"/>
                <a:gd name="connsiteX5" fmla="*/ 29970 w 342900"/>
                <a:gd name="connsiteY5" fmla="*/ 216373 h 342899"/>
                <a:gd name="connsiteX6" fmla="*/ 39651 w 342900"/>
                <a:gd name="connsiteY6" fmla="*/ 239679 h 342899"/>
                <a:gd name="connsiteX7" fmla="*/ 37059 w 342900"/>
                <a:gd name="connsiteY7" fmla="*/ 259163 h 342899"/>
                <a:gd name="connsiteX8" fmla="*/ 29141 w 342900"/>
                <a:gd name="connsiteY8" fmla="*/ 267080 h 342899"/>
                <a:gd name="connsiteX9" fmla="*/ 75819 w 342900"/>
                <a:gd name="connsiteY9" fmla="*/ 313757 h 342899"/>
                <a:gd name="connsiteX10" fmla="*/ 83737 w 342900"/>
                <a:gd name="connsiteY10" fmla="*/ 305840 h 342899"/>
                <a:gd name="connsiteX11" fmla="*/ 103219 w 342900"/>
                <a:gd name="connsiteY11" fmla="*/ 303247 h 342899"/>
                <a:gd name="connsiteX12" fmla="*/ 126527 w 342900"/>
                <a:gd name="connsiteY12" fmla="*/ 312930 h 342899"/>
                <a:gd name="connsiteX13" fmla="*/ 138444 w 342900"/>
                <a:gd name="connsiteY13" fmla="*/ 328519 h 342899"/>
                <a:gd name="connsiteX14" fmla="*/ 138444 w 342900"/>
                <a:gd name="connsiteY14" fmla="*/ 339653 h 342899"/>
                <a:gd name="connsiteX15" fmla="*/ 204456 w 342900"/>
                <a:gd name="connsiteY15" fmla="*/ 339653 h 342899"/>
                <a:gd name="connsiteX16" fmla="*/ 204456 w 342900"/>
                <a:gd name="connsiteY16" fmla="*/ 328519 h 342899"/>
                <a:gd name="connsiteX17" fmla="*/ 216373 w 342900"/>
                <a:gd name="connsiteY17" fmla="*/ 312930 h 342899"/>
                <a:gd name="connsiteX18" fmla="*/ 239680 w 342900"/>
                <a:gd name="connsiteY18" fmla="*/ 303247 h 342899"/>
                <a:gd name="connsiteX19" fmla="*/ 259163 w 342900"/>
                <a:gd name="connsiteY19" fmla="*/ 305840 h 342899"/>
                <a:gd name="connsiteX20" fmla="*/ 267081 w 342900"/>
                <a:gd name="connsiteY20" fmla="*/ 313757 h 342899"/>
                <a:gd name="connsiteX21" fmla="*/ 313758 w 342900"/>
                <a:gd name="connsiteY21" fmla="*/ 267080 h 342899"/>
                <a:gd name="connsiteX22" fmla="*/ 305842 w 342900"/>
                <a:gd name="connsiteY22" fmla="*/ 259163 h 342899"/>
                <a:gd name="connsiteX23" fmla="*/ 303249 w 342900"/>
                <a:gd name="connsiteY23" fmla="*/ 239679 h 342899"/>
                <a:gd name="connsiteX24" fmla="*/ 312930 w 342900"/>
                <a:gd name="connsiteY24" fmla="*/ 216372 h 342899"/>
                <a:gd name="connsiteX25" fmla="*/ 328520 w 342900"/>
                <a:gd name="connsiteY25" fmla="*/ 204455 h 342899"/>
                <a:gd name="connsiteX26" fmla="*/ 339654 w 342900"/>
                <a:gd name="connsiteY26" fmla="*/ 204456 h 342899"/>
                <a:gd name="connsiteX27" fmla="*/ 339654 w 342900"/>
                <a:gd name="connsiteY27" fmla="*/ 138444 h 342899"/>
                <a:gd name="connsiteX28" fmla="*/ 328519 w 342900"/>
                <a:gd name="connsiteY28" fmla="*/ 138444 h 342899"/>
                <a:gd name="connsiteX29" fmla="*/ 312929 w 342900"/>
                <a:gd name="connsiteY29" fmla="*/ 126527 h 342899"/>
                <a:gd name="connsiteX30" fmla="*/ 303248 w 342900"/>
                <a:gd name="connsiteY30" fmla="*/ 103221 h 342899"/>
                <a:gd name="connsiteX31" fmla="*/ 305841 w 342900"/>
                <a:gd name="connsiteY31" fmla="*/ 83737 h 342899"/>
                <a:gd name="connsiteX32" fmla="*/ 313758 w 342900"/>
                <a:gd name="connsiteY32" fmla="*/ 75820 h 342899"/>
                <a:gd name="connsiteX33" fmla="*/ 267081 w 342900"/>
                <a:gd name="connsiteY33" fmla="*/ 29142 h 342899"/>
                <a:gd name="connsiteX34" fmla="*/ 259163 w 342900"/>
                <a:gd name="connsiteY34" fmla="*/ 37059 h 342899"/>
                <a:gd name="connsiteX35" fmla="*/ 239680 w 342900"/>
                <a:gd name="connsiteY35" fmla="*/ 39652 h 342899"/>
                <a:gd name="connsiteX36" fmla="*/ 216373 w 342900"/>
                <a:gd name="connsiteY36" fmla="*/ 29971 h 342899"/>
                <a:gd name="connsiteX37" fmla="*/ 204456 w 342900"/>
                <a:gd name="connsiteY37" fmla="*/ 14381 h 342899"/>
                <a:gd name="connsiteX38" fmla="*/ 204456 w 342900"/>
                <a:gd name="connsiteY38" fmla="*/ 3247 h 342899"/>
                <a:gd name="connsiteX39" fmla="*/ 138444 w 342900"/>
                <a:gd name="connsiteY39" fmla="*/ 3247 h 342899"/>
                <a:gd name="connsiteX40" fmla="*/ 138444 w 342900"/>
                <a:gd name="connsiteY40" fmla="*/ 14381 h 342899"/>
                <a:gd name="connsiteX41" fmla="*/ 126527 w 342900"/>
                <a:gd name="connsiteY41" fmla="*/ 29971 h 342899"/>
                <a:gd name="connsiteX42" fmla="*/ 103219 w 342900"/>
                <a:gd name="connsiteY42" fmla="*/ 39652 h 342899"/>
                <a:gd name="connsiteX43" fmla="*/ 83737 w 342900"/>
                <a:gd name="connsiteY43" fmla="*/ 37059 h 342899"/>
                <a:gd name="connsiteX44" fmla="*/ 75819 w 342900"/>
                <a:gd name="connsiteY44" fmla="*/ 29142 h 342899"/>
                <a:gd name="connsiteX45" fmla="*/ 29141 w 342900"/>
                <a:gd name="connsiteY45" fmla="*/ 75820 h 342899"/>
                <a:gd name="connsiteX46" fmla="*/ 37059 w 342900"/>
                <a:gd name="connsiteY46" fmla="*/ 83737 h 342899"/>
                <a:gd name="connsiteX47" fmla="*/ 39651 w 342900"/>
                <a:gd name="connsiteY47" fmla="*/ 103221 h 342899"/>
                <a:gd name="connsiteX48" fmla="*/ 29970 w 342900"/>
                <a:gd name="connsiteY48" fmla="*/ 126527 h 342899"/>
                <a:gd name="connsiteX49" fmla="*/ 171450 w 342900"/>
                <a:gd name="connsiteY49" fmla="*/ 66675 h 342899"/>
                <a:gd name="connsiteX50" fmla="*/ 276225 w 342900"/>
                <a:gd name="connsiteY50" fmla="*/ 171450 h 342899"/>
                <a:gd name="connsiteX51" fmla="*/ 171450 w 342900"/>
                <a:gd name="connsiteY51" fmla="*/ 276225 h 342899"/>
                <a:gd name="connsiteX52" fmla="*/ 66675 w 342900"/>
                <a:gd name="connsiteY52" fmla="*/ 171450 h 342899"/>
                <a:gd name="connsiteX53" fmla="*/ 171450 w 342900"/>
                <a:gd name="connsiteY53" fmla="*/ 66675 h 34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2900" h="342899">
                  <a:moveTo>
                    <a:pt x="29970" y="126527"/>
                  </a:moveTo>
                  <a:cubicBezTo>
                    <a:pt x="27949" y="133488"/>
                    <a:pt x="21628" y="138320"/>
                    <a:pt x="14381" y="138444"/>
                  </a:cubicBezTo>
                  <a:lnTo>
                    <a:pt x="3247" y="138444"/>
                  </a:lnTo>
                  <a:cubicBezTo>
                    <a:pt x="-1082" y="160235"/>
                    <a:pt x="-1082" y="182665"/>
                    <a:pt x="3247" y="204456"/>
                  </a:cubicBezTo>
                  <a:lnTo>
                    <a:pt x="14381" y="204456"/>
                  </a:lnTo>
                  <a:cubicBezTo>
                    <a:pt x="21628" y="204579"/>
                    <a:pt x="27949" y="209411"/>
                    <a:pt x="29970" y="216373"/>
                  </a:cubicBezTo>
                  <a:cubicBezTo>
                    <a:pt x="32525" y="224404"/>
                    <a:pt x="35763" y="232201"/>
                    <a:pt x="39651" y="239679"/>
                  </a:cubicBezTo>
                  <a:cubicBezTo>
                    <a:pt x="43158" y="246038"/>
                    <a:pt x="42107" y="253942"/>
                    <a:pt x="37059" y="259163"/>
                  </a:cubicBezTo>
                  <a:lnTo>
                    <a:pt x="29141" y="267080"/>
                  </a:lnTo>
                  <a:cubicBezTo>
                    <a:pt x="41548" y="285501"/>
                    <a:pt x="57397" y="301351"/>
                    <a:pt x="75819" y="313757"/>
                  </a:cubicBezTo>
                  <a:lnTo>
                    <a:pt x="83737" y="305840"/>
                  </a:lnTo>
                  <a:cubicBezTo>
                    <a:pt x="88958" y="300793"/>
                    <a:pt x="96860" y="299740"/>
                    <a:pt x="103219" y="303247"/>
                  </a:cubicBezTo>
                  <a:cubicBezTo>
                    <a:pt x="110697" y="307136"/>
                    <a:pt x="118496" y="310375"/>
                    <a:pt x="126527" y="312930"/>
                  </a:cubicBezTo>
                  <a:cubicBezTo>
                    <a:pt x="133489" y="314950"/>
                    <a:pt x="138321" y="321272"/>
                    <a:pt x="138444" y="328519"/>
                  </a:cubicBezTo>
                  <a:lnTo>
                    <a:pt x="138444" y="339653"/>
                  </a:lnTo>
                  <a:cubicBezTo>
                    <a:pt x="160235" y="343982"/>
                    <a:pt x="182665" y="343982"/>
                    <a:pt x="204456" y="339653"/>
                  </a:cubicBezTo>
                  <a:lnTo>
                    <a:pt x="204456" y="328519"/>
                  </a:lnTo>
                  <a:cubicBezTo>
                    <a:pt x="204580" y="321272"/>
                    <a:pt x="209412" y="314950"/>
                    <a:pt x="216373" y="312930"/>
                  </a:cubicBezTo>
                  <a:cubicBezTo>
                    <a:pt x="224405" y="310375"/>
                    <a:pt x="232202" y="307136"/>
                    <a:pt x="239680" y="303247"/>
                  </a:cubicBezTo>
                  <a:cubicBezTo>
                    <a:pt x="246039" y="299740"/>
                    <a:pt x="253943" y="300793"/>
                    <a:pt x="259163" y="305840"/>
                  </a:cubicBezTo>
                  <a:lnTo>
                    <a:pt x="267081" y="313757"/>
                  </a:lnTo>
                  <a:cubicBezTo>
                    <a:pt x="285502" y="301351"/>
                    <a:pt x="301353" y="285501"/>
                    <a:pt x="313758" y="267080"/>
                  </a:cubicBezTo>
                  <a:lnTo>
                    <a:pt x="305842" y="259163"/>
                  </a:lnTo>
                  <a:cubicBezTo>
                    <a:pt x="300793" y="253942"/>
                    <a:pt x="299741" y="246038"/>
                    <a:pt x="303249" y="239679"/>
                  </a:cubicBezTo>
                  <a:cubicBezTo>
                    <a:pt x="307136" y="232201"/>
                    <a:pt x="310376" y="224403"/>
                    <a:pt x="312930" y="216372"/>
                  </a:cubicBezTo>
                  <a:cubicBezTo>
                    <a:pt x="314951" y="209411"/>
                    <a:pt x="321272" y="204579"/>
                    <a:pt x="328520" y="204455"/>
                  </a:cubicBezTo>
                  <a:lnTo>
                    <a:pt x="339654" y="204456"/>
                  </a:lnTo>
                  <a:cubicBezTo>
                    <a:pt x="343983" y="182665"/>
                    <a:pt x="343983" y="160235"/>
                    <a:pt x="339654" y="138444"/>
                  </a:cubicBezTo>
                  <a:lnTo>
                    <a:pt x="328519" y="138444"/>
                  </a:lnTo>
                  <a:cubicBezTo>
                    <a:pt x="321271" y="138320"/>
                    <a:pt x="314951" y="133488"/>
                    <a:pt x="312929" y="126527"/>
                  </a:cubicBezTo>
                  <a:cubicBezTo>
                    <a:pt x="310375" y="118496"/>
                    <a:pt x="307135" y="110699"/>
                    <a:pt x="303248" y="103221"/>
                  </a:cubicBezTo>
                  <a:cubicBezTo>
                    <a:pt x="299741" y="96862"/>
                    <a:pt x="300793" y="88958"/>
                    <a:pt x="305841" y="83737"/>
                  </a:cubicBezTo>
                  <a:lnTo>
                    <a:pt x="313758" y="75820"/>
                  </a:lnTo>
                  <a:cubicBezTo>
                    <a:pt x="301352" y="57399"/>
                    <a:pt x="285502" y="41549"/>
                    <a:pt x="267081" y="29142"/>
                  </a:cubicBezTo>
                  <a:lnTo>
                    <a:pt x="259163" y="37059"/>
                  </a:lnTo>
                  <a:cubicBezTo>
                    <a:pt x="253942" y="42107"/>
                    <a:pt x="246039" y="43159"/>
                    <a:pt x="239680" y="39652"/>
                  </a:cubicBezTo>
                  <a:cubicBezTo>
                    <a:pt x="232202" y="35764"/>
                    <a:pt x="224404" y="32525"/>
                    <a:pt x="216373" y="29971"/>
                  </a:cubicBezTo>
                  <a:cubicBezTo>
                    <a:pt x="209411" y="27950"/>
                    <a:pt x="204579" y="21628"/>
                    <a:pt x="204456" y="14381"/>
                  </a:cubicBezTo>
                  <a:lnTo>
                    <a:pt x="204456" y="3247"/>
                  </a:lnTo>
                  <a:cubicBezTo>
                    <a:pt x="182664" y="-1082"/>
                    <a:pt x="160235" y="-1082"/>
                    <a:pt x="138444" y="3247"/>
                  </a:cubicBezTo>
                  <a:lnTo>
                    <a:pt x="138444" y="14381"/>
                  </a:lnTo>
                  <a:cubicBezTo>
                    <a:pt x="138320" y="21628"/>
                    <a:pt x="133488" y="27950"/>
                    <a:pt x="126527" y="29971"/>
                  </a:cubicBezTo>
                  <a:cubicBezTo>
                    <a:pt x="118495" y="32525"/>
                    <a:pt x="110697" y="35764"/>
                    <a:pt x="103219" y="39652"/>
                  </a:cubicBezTo>
                  <a:cubicBezTo>
                    <a:pt x="96859" y="43159"/>
                    <a:pt x="88958" y="42107"/>
                    <a:pt x="83737" y="37059"/>
                  </a:cubicBezTo>
                  <a:lnTo>
                    <a:pt x="75819" y="29142"/>
                  </a:lnTo>
                  <a:cubicBezTo>
                    <a:pt x="57397" y="41549"/>
                    <a:pt x="41548" y="57399"/>
                    <a:pt x="29141" y="75820"/>
                  </a:cubicBezTo>
                  <a:lnTo>
                    <a:pt x="37059" y="83737"/>
                  </a:lnTo>
                  <a:cubicBezTo>
                    <a:pt x="42107" y="88958"/>
                    <a:pt x="43158" y="96862"/>
                    <a:pt x="39651" y="103221"/>
                  </a:cubicBezTo>
                  <a:cubicBezTo>
                    <a:pt x="35763" y="110699"/>
                    <a:pt x="32525" y="118496"/>
                    <a:pt x="29970" y="126527"/>
                  </a:cubicBezTo>
                  <a:close/>
                  <a:moveTo>
                    <a:pt x="171450" y="66675"/>
                  </a:moveTo>
                  <a:cubicBezTo>
                    <a:pt x="229315" y="66675"/>
                    <a:pt x="276225" y="113585"/>
                    <a:pt x="276225" y="171450"/>
                  </a:cubicBezTo>
                  <a:cubicBezTo>
                    <a:pt x="276225" y="229315"/>
                    <a:pt x="229315" y="276225"/>
                    <a:pt x="171450" y="276225"/>
                  </a:cubicBezTo>
                  <a:cubicBezTo>
                    <a:pt x="113584" y="276225"/>
                    <a:pt x="66675" y="229315"/>
                    <a:pt x="66675" y="171450"/>
                  </a:cubicBezTo>
                  <a:cubicBezTo>
                    <a:pt x="66675" y="113585"/>
                    <a:pt x="113584" y="66675"/>
                    <a:pt x="171450" y="66675"/>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D85F4FC-AE7A-8902-25AC-34DD070278C6}"/>
                </a:ext>
              </a:extLst>
            </p:cNvPr>
            <p:cNvSpPr/>
            <p:nvPr/>
          </p:nvSpPr>
          <p:spPr>
            <a:xfrm>
              <a:off x="9847897" y="1300817"/>
              <a:ext cx="85736" cy="114309"/>
            </a:xfrm>
            <a:custGeom>
              <a:avLst/>
              <a:gdLst>
                <a:gd name="connsiteX0" fmla="*/ 42863 w 85736"/>
                <a:gd name="connsiteY0" fmla="*/ 19059 h 114309"/>
                <a:gd name="connsiteX1" fmla="*/ 66675 w 85736"/>
                <a:gd name="connsiteY1" fmla="*/ 42872 h 114309"/>
                <a:gd name="connsiteX2" fmla="*/ 42863 w 85736"/>
                <a:gd name="connsiteY2" fmla="*/ 66684 h 114309"/>
                <a:gd name="connsiteX3" fmla="*/ 33338 w 85736"/>
                <a:gd name="connsiteY3" fmla="*/ 76199 h 114309"/>
                <a:gd name="connsiteX4" fmla="*/ 33338 w 85736"/>
                <a:gd name="connsiteY4" fmla="*/ 76209 h 114309"/>
                <a:gd name="connsiteX5" fmla="*/ 33338 w 85736"/>
                <a:gd name="connsiteY5" fmla="*/ 114309 h 114309"/>
                <a:gd name="connsiteX6" fmla="*/ 52388 w 85736"/>
                <a:gd name="connsiteY6" fmla="*/ 114309 h 114309"/>
                <a:gd name="connsiteX7" fmla="*/ 52388 w 85736"/>
                <a:gd name="connsiteY7" fmla="*/ 84665 h 114309"/>
                <a:gd name="connsiteX8" fmla="*/ 84655 w 85736"/>
                <a:gd name="connsiteY8" fmla="*/ 33349 h 114309"/>
                <a:gd name="connsiteX9" fmla="*/ 33339 w 85736"/>
                <a:gd name="connsiteY9" fmla="*/ 1081 h 114309"/>
                <a:gd name="connsiteX10" fmla="*/ 0 w 85736"/>
                <a:gd name="connsiteY10" fmla="*/ 42872 h 114309"/>
                <a:gd name="connsiteX11" fmla="*/ 19050 w 85736"/>
                <a:gd name="connsiteY11" fmla="*/ 42872 h 114309"/>
                <a:gd name="connsiteX12" fmla="*/ 42863 w 85736"/>
                <a:gd name="connsiteY12" fmla="*/ 19059 h 11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36" h="114309">
                  <a:moveTo>
                    <a:pt x="42863" y="19059"/>
                  </a:moveTo>
                  <a:cubicBezTo>
                    <a:pt x="56014" y="19059"/>
                    <a:pt x="66675" y="29721"/>
                    <a:pt x="66675" y="42872"/>
                  </a:cubicBezTo>
                  <a:cubicBezTo>
                    <a:pt x="66675" y="56023"/>
                    <a:pt x="56014" y="66684"/>
                    <a:pt x="42863" y="66684"/>
                  </a:cubicBezTo>
                  <a:cubicBezTo>
                    <a:pt x="37605" y="66681"/>
                    <a:pt x="33340" y="70941"/>
                    <a:pt x="33338" y="76199"/>
                  </a:cubicBezTo>
                  <a:cubicBezTo>
                    <a:pt x="33338" y="76202"/>
                    <a:pt x="33338" y="76205"/>
                    <a:pt x="33338" y="76209"/>
                  </a:cubicBezTo>
                  <a:lnTo>
                    <a:pt x="33338" y="114309"/>
                  </a:lnTo>
                  <a:lnTo>
                    <a:pt x="52388" y="114309"/>
                  </a:lnTo>
                  <a:lnTo>
                    <a:pt x="52388" y="84665"/>
                  </a:lnTo>
                  <a:cubicBezTo>
                    <a:pt x="75468" y="79405"/>
                    <a:pt x="89915" y="56430"/>
                    <a:pt x="84655" y="33349"/>
                  </a:cubicBezTo>
                  <a:cubicBezTo>
                    <a:pt x="79396" y="10268"/>
                    <a:pt x="56420" y="-4179"/>
                    <a:pt x="33339" y="1081"/>
                  </a:cubicBezTo>
                  <a:cubicBezTo>
                    <a:pt x="13836" y="5525"/>
                    <a:pt x="0" y="22868"/>
                    <a:pt x="0" y="42872"/>
                  </a:cubicBezTo>
                  <a:lnTo>
                    <a:pt x="19050" y="42872"/>
                  </a:lnTo>
                  <a:cubicBezTo>
                    <a:pt x="19062" y="29725"/>
                    <a:pt x="29716" y="19072"/>
                    <a:pt x="42863" y="190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C8A7C8C9-5200-B3C3-6440-3DAB01C4FA66}"/>
                </a:ext>
              </a:extLst>
            </p:cNvPr>
            <p:cNvSpPr/>
            <p:nvPr/>
          </p:nvSpPr>
          <p:spPr>
            <a:xfrm>
              <a:off x="9881235" y="143417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9427C15-F290-4F69-31E4-F91E7965ECDC}"/>
                </a:ext>
              </a:extLst>
            </p:cNvPr>
            <p:cNvSpPr/>
            <p:nvPr/>
          </p:nvSpPr>
          <p:spPr>
            <a:xfrm>
              <a:off x="10052685" y="1519902"/>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AD8EDEFC-CF2C-4537-AD70-5016F5CE52B5}"/>
                </a:ext>
              </a:extLst>
            </p:cNvPr>
            <p:cNvSpPr/>
            <p:nvPr/>
          </p:nvSpPr>
          <p:spPr>
            <a:xfrm>
              <a:off x="9633576" y="1596085"/>
              <a:ext cx="95266" cy="95266"/>
            </a:xfrm>
            <a:custGeom>
              <a:avLst/>
              <a:gdLst>
                <a:gd name="connsiteX0" fmla="*/ 39173 w 95266"/>
                <a:gd name="connsiteY0" fmla="*/ 766 h 95266"/>
                <a:gd name="connsiteX1" fmla="*/ 766 w 95266"/>
                <a:gd name="connsiteY1" fmla="*/ 56093 h 95266"/>
                <a:gd name="connsiteX2" fmla="*/ 56093 w 95266"/>
                <a:gd name="connsiteY2" fmla="*/ 94500 h 95266"/>
                <a:gd name="connsiteX3" fmla="*/ 94501 w 95266"/>
                <a:gd name="connsiteY3" fmla="*/ 39173 h 95266"/>
                <a:gd name="connsiteX4" fmla="*/ 94501 w 95266"/>
                <a:gd name="connsiteY4" fmla="*/ 39173 h 95266"/>
                <a:gd name="connsiteX5" fmla="*/ 39173 w 95266"/>
                <a:gd name="connsiteY5" fmla="*/ 766 h 9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66" h="95266">
                  <a:moveTo>
                    <a:pt x="39173" y="766"/>
                  </a:moveTo>
                  <a:cubicBezTo>
                    <a:pt x="13289" y="5438"/>
                    <a:pt x="-3907" y="30209"/>
                    <a:pt x="766" y="56093"/>
                  </a:cubicBezTo>
                  <a:cubicBezTo>
                    <a:pt x="5438" y="81977"/>
                    <a:pt x="30209" y="99173"/>
                    <a:pt x="56093" y="94500"/>
                  </a:cubicBezTo>
                  <a:cubicBezTo>
                    <a:pt x="81977" y="89828"/>
                    <a:pt x="99173" y="65058"/>
                    <a:pt x="94501" y="39173"/>
                  </a:cubicBezTo>
                  <a:cubicBezTo>
                    <a:pt x="94501" y="39173"/>
                    <a:pt x="94501" y="39173"/>
                    <a:pt x="94501" y="39173"/>
                  </a:cubicBezTo>
                  <a:cubicBezTo>
                    <a:pt x="89828" y="13288"/>
                    <a:pt x="65057" y="-3907"/>
                    <a:pt x="39173" y="76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BF99563-0777-2B24-84A4-B0068C3A76E5}"/>
                </a:ext>
              </a:extLst>
            </p:cNvPr>
            <p:cNvSpPr/>
            <p:nvPr/>
          </p:nvSpPr>
          <p:spPr>
            <a:xfrm>
              <a:off x="9605010" y="1615152"/>
              <a:ext cx="571500" cy="180975"/>
            </a:xfrm>
            <a:custGeom>
              <a:avLst/>
              <a:gdLst>
                <a:gd name="connsiteX0" fmla="*/ 323850 w 571500"/>
                <a:gd name="connsiteY0" fmla="*/ 9525 h 180975"/>
                <a:gd name="connsiteX1" fmla="*/ 314325 w 571500"/>
                <a:gd name="connsiteY1" fmla="*/ 0 h 180975"/>
                <a:gd name="connsiteX2" fmla="*/ 257175 w 571500"/>
                <a:gd name="connsiteY2" fmla="*/ 0 h 180975"/>
                <a:gd name="connsiteX3" fmla="*/ 247650 w 571500"/>
                <a:gd name="connsiteY3" fmla="*/ 9525 h 180975"/>
                <a:gd name="connsiteX4" fmla="*/ 247650 w 571500"/>
                <a:gd name="connsiteY4" fmla="*/ 60770 h 180975"/>
                <a:gd name="connsiteX5" fmla="*/ 0 w 571500"/>
                <a:gd name="connsiteY5" fmla="*/ 104775 h 180975"/>
                <a:gd name="connsiteX6" fmla="*/ 0 w 571500"/>
                <a:gd name="connsiteY6" fmla="*/ 133350 h 180975"/>
                <a:gd name="connsiteX7" fmla="*/ 247650 w 571500"/>
                <a:gd name="connsiteY7" fmla="*/ 89345 h 180975"/>
                <a:gd name="connsiteX8" fmla="*/ 247650 w 571500"/>
                <a:gd name="connsiteY8" fmla="*/ 114300 h 180975"/>
                <a:gd name="connsiteX9" fmla="*/ 219075 w 571500"/>
                <a:gd name="connsiteY9" fmla="*/ 180975 h 180975"/>
                <a:gd name="connsiteX10" fmla="*/ 352425 w 571500"/>
                <a:gd name="connsiteY10" fmla="*/ 180975 h 180975"/>
                <a:gd name="connsiteX11" fmla="*/ 323850 w 571500"/>
                <a:gd name="connsiteY11" fmla="*/ 114300 h 180975"/>
                <a:gd name="connsiteX12" fmla="*/ 323850 w 571500"/>
                <a:gd name="connsiteY12" fmla="*/ 75819 h 180975"/>
                <a:gd name="connsiteX13" fmla="*/ 571500 w 571500"/>
                <a:gd name="connsiteY13" fmla="*/ 31814 h 180975"/>
                <a:gd name="connsiteX14" fmla="*/ 571500 w 571500"/>
                <a:gd name="connsiteY14" fmla="*/ 3239 h 180975"/>
                <a:gd name="connsiteX15" fmla="*/ 323850 w 571500"/>
                <a:gd name="connsiteY15" fmla="*/ 4724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500" h="180975">
                  <a:moveTo>
                    <a:pt x="323850" y="9525"/>
                  </a:moveTo>
                  <a:cubicBezTo>
                    <a:pt x="323850" y="4264"/>
                    <a:pt x="319586" y="0"/>
                    <a:pt x="314325" y="0"/>
                  </a:cubicBezTo>
                  <a:lnTo>
                    <a:pt x="257175" y="0"/>
                  </a:lnTo>
                  <a:cubicBezTo>
                    <a:pt x="251914" y="0"/>
                    <a:pt x="247650" y="4264"/>
                    <a:pt x="247650" y="9525"/>
                  </a:cubicBezTo>
                  <a:lnTo>
                    <a:pt x="247650" y="60770"/>
                  </a:lnTo>
                  <a:lnTo>
                    <a:pt x="0" y="104775"/>
                  </a:lnTo>
                  <a:lnTo>
                    <a:pt x="0" y="133350"/>
                  </a:lnTo>
                  <a:lnTo>
                    <a:pt x="247650" y="89345"/>
                  </a:lnTo>
                  <a:lnTo>
                    <a:pt x="247650" y="114300"/>
                  </a:lnTo>
                  <a:lnTo>
                    <a:pt x="219075" y="180975"/>
                  </a:lnTo>
                  <a:lnTo>
                    <a:pt x="352425" y="180975"/>
                  </a:lnTo>
                  <a:lnTo>
                    <a:pt x="323850" y="114300"/>
                  </a:lnTo>
                  <a:lnTo>
                    <a:pt x="323850" y="75819"/>
                  </a:lnTo>
                  <a:lnTo>
                    <a:pt x="571500" y="31814"/>
                  </a:lnTo>
                  <a:lnTo>
                    <a:pt x="571500" y="3239"/>
                  </a:lnTo>
                  <a:lnTo>
                    <a:pt x="323850" y="47244"/>
                  </a:lnTo>
                  <a:close/>
                </a:path>
              </a:pathLst>
            </a:custGeom>
            <a:grpFill/>
            <a:ln w="9525" cap="flat">
              <a:noFill/>
              <a:prstDash val="solid"/>
              <a:miter/>
            </a:ln>
          </p:spPr>
          <p:txBody>
            <a:bodyPr rtlCol="0" anchor="ctr"/>
            <a:lstStyle/>
            <a:p>
              <a:endParaRPr lang="en-US"/>
            </a:p>
          </p:txBody>
        </p:sp>
      </p:grpSp>
      <p:sp>
        <p:nvSpPr>
          <p:cNvPr id="141" name="Freeform: Shape 140">
            <a:extLst>
              <a:ext uri="{FF2B5EF4-FFF2-40B4-BE49-F238E27FC236}">
                <a16:creationId xmlns:a16="http://schemas.microsoft.com/office/drawing/2014/main" id="{BE3F1470-95DA-BFAB-3671-92171F6BFCAE}"/>
              </a:ext>
            </a:extLst>
          </p:cNvPr>
          <p:cNvSpPr/>
          <p:nvPr/>
        </p:nvSpPr>
        <p:spPr>
          <a:xfrm>
            <a:off x="4449569" y="1368027"/>
            <a:ext cx="271853" cy="342520"/>
          </a:xfrm>
          <a:custGeom>
            <a:avLst/>
            <a:gdLst>
              <a:gd name="connsiteX0" fmla="*/ 698183 w 718184"/>
              <a:gd name="connsiteY0" fmla="*/ 146685 h 904874"/>
              <a:gd name="connsiteX1" fmla="*/ 696278 w 718184"/>
              <a:gd name="connsiteY1" fmla="*/ 146685 h 904874"/>
              <a:gd name="connsiteX2" fmla="*/ 373380 w 718184"/>
              <a:gd name="connsiteY2" fmla="*/ 5715 h 904874"/>
              <a:gd name="connsiteX3" fmla="*/ 344805 w 718184"/>
              <a:gd name="connsiteY3" fmla="*/ 5715 h 904874"/>
              <a:gd name="connsiteX4" fmla="*/ 21908 w 718184"/>
              <a:gd name="connsiteY4" fmla="*/ 146685 h 904874"/>
              <a:gd name="connsiteX5" fmla="*/ 20002 w 718184"/>
              <a:gd name="connsiteY5" fmla="*/ 146685 h 904874"/>
              <a:gd name="connsiteX6" fmla="*/ 0 w 718184"/>
              <a:gd name="connsiteY6" fmla="*/ 166688 h 904874"/>
              <a:gd name="connsiteX7" fmla="*/ 0 w 718184"/>
              <a:gd name="connsiteY7" fmla="*/ 382905 h 904874"/>
              <a:gd name="connsiteX8" fmla="*/ 236220 w 718184"/>
              <a:gd name="connsiteY8" fmla="*/ 825818 h 904874"/>
              <a:gd name="connsiteX9" fmla="*/ 347663 w 718184"/>
              <a:gd name="connsiteY9" fmla="*/ 901065 h 904874"/>
              <a:gd name="connsiteX10" fmla="*/ 359093 w 718184"/>
              <a:gd name="connsiteY10" fmla="*/ 904875 h 904874"/>
              <a:gd name="connsiteX11" fmla="*/ 370523 w 718184"/>
              <a:gd name="connsiteY11" fmla="*/ 901065 h 904874"/>
              <a:gd name="connsiteX12" fmla="*/ 481965 w 718184"/>
              <a:gd name="connsiteY12" fmla="*/ 825818 h 904874"/>
              <a:gd name="connsiteX13" fmla="*/ 718185 w 718184"/>
              <a:gd name="connsiteY13" fmla="*/ 382905 h 904874"/>
              <a:gd name="connsiteX14" fmla="*/ 718185 w 718184"/>
              <a:gd name="connsiteY14" fmla="*/ 165735 h 904874"/>
              <a:gd name="connsiteX15" fmla="*/ 698183 w 718184"/>
              <a:gd name="connsiteY15" fmla="*/ 146685 h 904874"/>
              <a:gd name="connsiteX16" fmla="*/ 518160 w 718184"/>
              <a:gd name="connsiteY16" fmla="*/ 384810 h 904874"/>
              <a:gd name="connsiteX17" fmla="*/ 351473 w 718184"/>
              <a:gd name="connsiteY17" fmla="*/ 565785 h 904874"/>
              <a:gd name="connsiteX18" fmla="*/ 318135 w 718184"/>
              <a:gd name="connsiteY18" fmla="*/ 580073 h 904874"/>
              <a:gd name="connsiteX19" fmla="*/ 284798 w 718184"/>
              <a:gd name="connsiteY19" fmla="*/ 565785 h 904874"/>
              <a:gd name="connsiteX20" fmla="*/ 200978 w 718184"/>
              <a:gd name="connsiteY20" fmla="*/ 475298 h 904874"/>
              <a:gd name="connsiteX21" fmla="*/ 203835 w 718184"/>
              <a:gd name="connsiteY21" fmla="*/ 410528 h 904874"/>
              <a:gd name="connsiteX22" fmla="*/ 268605 w 718184"/>
              <a:gd name="connsiteY22" fmla="*/ 413385 h 904874"/>
              <a:gd name="connsiteX23" fmla="*/ 319088 w 718184"/>
              <a:gd name="connsiteY23" fmla="*/ 467678 h 904874"/>
              <a:gd name="connsiteX24" fmla="*/ 452438 w 718184"/>
              <a:gd name="connsiteY24" fmla="*/ 323850 h 904874"/>
              <a:gd name="connsiteX25" fmla="*/ 517207 w 718184"/>
              <a:gd name="connsiteY25" fmla="*/ 320993 h 904874"/>
              <a:gd name="connsiteX26" fmla="*/ 518160 w 718184"/>
              <a:gd name="connsiteY26" fmla="*/ 384810 h 90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8184" h="904874">
                <a:moveTo>
                  <a:pt x="698183" y="146685"/>
                </a:moveTo>
                <a:lnTo>
                  <a:pt x="696278" y="146685"/>
                </a:lnTo>
                <a:cubicBezTo>
                  <a:pt x="574358" y="146685"/>
                  <a:pt x="456248" y="95250"/>
                  <a:pt x="373380" y="5715"/>
                </a:cubicBezTo>
                <a:cubicBezTo>
                  <a:pt x="365760" y="-1905"/>
                  <a:pt x="351473" y="-1905"/>
                  <a:pt x="344805" y="5715"/>
                </a:cubicBezTo>
                <a:cubicBezTo>
                  <a:pt x="261937" y="95250"/>
                  <a:pt x="143828" y="146685"/>
                  <a:pt x="21908" y="146685"/>
                </a:cubicBezTo>
                <a:lnTo>
                  <a:pt x="20002" y="146685"/>
                </a:lnTo>
                <a:cubicBezTo>
                  <a:pt x="9525" y="146685"/>
                  <a:pt x="0" y="155258"/>
                  <a:pt x="0" y="166688"/>
                </a:cubicBezTo>
                <a:lnTo>
                  <a:pt x="0" y="382905"/>
                </a:lnTo>
                <a:cubicBezTo>
                  <a:pt x="0" y="561023"/>
                  <a:pt x="88583" y="726758"/>
                  <a:pt x="236220" y="825818"/>
                </a:cubicBezTo>
                <a:lnTo>
                  <a:pt x="347663" y="901065"/>
                </a:lnTo>
                <a:cubicBezTo>
                  <a:pt x="350520" y="902970"/>
                  <a:pt x="354330" y="904875"/>
                  <a:pt x="359093" y="904875"/>
                </a:cubicBezTo>
                <a:cubicBezTo>
                  <a:pt x="363855" y="904875"/>
                  <a:pt x="366713" y="903923"/>
                  <a:pt x="370523" y="901065"/>
                </a:cubicBezTo>
                <a:lnTo>
                  <a:pt x="481965" y="825818"/>
                </a:lnTo>
                <a:cubicBezTo>
                  <a:pt x="629603" y="726758"/>
                  <a:pt x="718185" y="561023"/>
                  <a:pt x="718185" y="382905"/>
                </a:cubicBezTo>
                <a:lnTo>
                  <a:pt x="718185" y="165735"/>
                </a:lnTo>
                <a:cubicBezTo>
                  <a:pt x="717233" y="155258"/>
                  <a:pt x="708660" y="146685"/>
                  <a:pt x="698183" y="146685"/>
                </a:cubicBezTo>
                <a:close/>
                <a:moveTo>
                  <a:pt x="518160" y="384810"/>
                </a:moveTo>
                <a:lnTo>
                  <a:pt x="351473" y="565785"/>
                </a:lnTo>
                <a:cubicBezTo>
                  <a:pt x="342900" y="575310"/>
                  <a:pt x="330518" y="580073"/>
                  <a:pt x="318135" y="580073"/>
                </a:cubicBezTo>
                <a:cubicBezTo>
                  <a:pt x="305753" y="580073"/>
                  <a:pt x="293370" y="574358"/>
                  <a:pt x="284798" y="565785"/>
                </a:cubicBezTo>
                <a:lnTo>
                  <a:pt x="200978" y="475298"/>
                </a:lnTo>
                <a:cubicBezTo>
                  <a:pt x="183833" y="456248"/>
                  <a:pt x="184785" y="427673"/>
                  <a:pt x="203835" y="410528"/>
                </a:cubicBezTo>
                <a:cubicBezTo>
                  <a:pt x="222885" y="393383"/>
                  <a:pt x="251460" y="394335"/>
                  <a:pt x="268605" y="413385"/>
                </a:cubicBezTo>
                <a:lnTo>
                  <a:pt x="319088" y="467678"/>
                </a:lnTo>
                <a:lnTo>
                  <a:pt x="452438" y="323850"/>
                </a:lnTo>
                <a:cubicBezTo>
                  <a:pt x="469582" y="304800"/>
                  <a:pt x="498157" y="303848"/>
                  <a:pt x="517207" y="320993"/>
                </a:cubicBezTo>
                <a:cubicBezTo>
                  <a:pt x="534353" y="337185"/>
                  <a:pt x="535305" y="365760"/>
                  <a:pt x="518160" y="384810"/>
                </a:cubicBezTo>
                <a:close/>
              </a:path>
            </a:pathLst>
          </a:custGeom>
          <a:solidFill>
            <a:schemeClr val="bg1"/>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70E7752-F02D-EA1F-4337-9A9188736B6B}"/>
              </a:ext>
            </a:extLst>
          </p:cNvPr>
          <p:cNvSpPr/>
          <p:nvPr/>
        </p:nvSpPr>
        <p:spPr>
          <a:xfrm>
            <a:off x="4417869" y="1943297"/>
            <a:ext cx="335250" cy="342520"/>
          </a:xfrm>
          <a:custGeom>
            <a:avLst/>
            <a:gdLst>
              <a:gd name="connsiteX0" fmla="*/ 247134 w 540694"/>
              <a:gd name="connsiteY0" fmla="*/ 138273 h 552419"/>
              <a:gd name="connsiteX1" fmla="*/ 249683 w 540694"/>
              <a:gd name="connsiteY1" fmla="*/ 91240 h 552419"/>
              <a:gd name="connsiteX2" fmla="*/ 249705 w 540694"/>
              <a:gd name="connsiteY2" fmla="*/ 91219 h 552419"/>
              <a:gd name="connsiteX3" fmla="*/ 341812 w 540694"/>
              <a:gd name="connsiteY3" fmla="*/ 8542 h 552419"/>
              <a:gd name="connsiteX4" fmla="*/ 365910 w 540694"/>
              <a:gd name="connsiteY4" fmla="*/ 65 h 552419"/>
              <a:gd name="connsiteX5" fmla="*/ 397350 w 540694"/>
              <a:gd name="connsiteY5" fmla="*/ 34986 h 552419"/>
              <a:gd name="connsiteX6" fmla="*/ 397343 w 540694"/>
              <a:gd name="connsiteY6" fmla="*/ 35117 h 552419"/>
              <a:gd name="connsiteX7" fmla="*/ 389628 w 540694"/>
              <a:gd name="connsiteY7" fmla="*/ 54738 h 552419"/>
              <a:gd name="connsiteX8" fmla="*/ 386389 w 540694"/>
              <a:gd name="connsiteY8" fmla="*/ 58167 h 552419"/>
              <a:gd name="connsiteX9" fmla="*/ 294187 w 540694"/>
              <a:gd name="connsiteY9" fmla="*/ 140844 h 552419"/>
              <a:gd name="connsiteX10" fmla="*/ 290377 w 540694"/>
              <a:gd name="connsiteY10" fmla="*/ 143702 h 552419"/>
              <a:gd name="connsiteX11" fmla="*/ 271994 w 540694"/>
              <a:gd name="connsiteY11" fmla="*/ 149322 h 552419"/>
              <a:gd name="connsiteX12" fmla="*/ 270089 w 540694"/>
              <a:gd name="connsiteY12" fmla="*/ 149322 h 552419"/>
              <a:gd name="connsiteX13" fmla="*/ 247134 w 540694"/>
              <a:gd name="connsiteY13" fmla="*/ 138273 h 552419"/>
              <a:gd name="connsiteX14" fmla="*/ 367244 w 540694"/>
              <a:gd name="connsiteY14" fmla="*/ 229332 h 552419"/>
              <a:gd name="connsiteX15" fmla="*/ 371599 w 540694"/>
              <a:gd name="connsiteY15" fmla="*/ 276277 h 552419"/>
              <a:gd name="connsiteX16" fmla="*/ 415059 w 540694"/>
              <a:gd name="connsiteY16" fmla="*/ 275528 h 552419"/>
              <a:gd name="connsiteX17" fmla="*/ 507166 w 540694"/>
              <a:gd name="connsiteY17" fmla="*/ 192851 h 552419"/>
              <a:gd name="connsiteX18" fmla="*/ 509786 w 540694"/>
              <a:gd name="connsiteY18" fmla="*/ 145857 h 552419"/>
              <a:gd name="connsiteX19" fmla="*/ 466494 w 540694"/>
              <a:gd name="connsiteY19" fmla="*/ 140368 h 552419"/>
              <a:gd name="connsiteX20" fmla="*/ 462684 w 540694"/>
              <a:gd name="connsiteY20" fmla="*/ 143226 h 552419"/>
              <a:gd name="connsiteX21" fmla="*/ 370482 w 540694"/>
              <a:gd name="connsiteY21" fmla="*/ 225903 h 552419"/>
              <a:gd name="connsiteX22" fmla="*/ 367244 w 540694"/>
              <a:gd name="connsiteY22" fmla="*/ 229332 h 552419"/>
              <a:gd name="connsiteX23" fmla="*/ 338383 w 540694"/>
              <a:gd name="connsiteY23" fmla="*/ 225712 h 552419"/>
              <a:gd name="connsiteX24" fmla="*/ 289139 w 540694"/>
              <a:gd name="connsiteY24" fmla="*/ 170848 h 552419"/>
              <a:gd name="connsiteX25" fmla="*/ 12628 w 540694"/>
              <a:gd name="connsiteY25" fmla="*/ 418974 h 552419"/>
              <a:gd name="connsiteX26" fmla="*/ 9771 w 540694"/>
              <a:gd name="connsiteY26" fmla="*/ 472791 h 552419"/>
              <a:gd name="connsiteX27" fmla="*/ 36060 w 540694"/>
              <a:gd name="connsiteY27" fmla="*/ 485364 h 552419"/>
              <a:gd name="connsiteX28" fmla="*/ 38155 w 540694"/>
              <a:gd name="connsiteY28" fmla="*/ 485459 h 552419"/>
              <a:gd name="connsiteX29" fmla="*/ 63587 w 540694"/>
              <a:gd name="connsiteY29" fmla="*/ 475648 h 552419"/>
              <a:gd name="connsiteX30" fmla="*/ 339526 w 540694"/>
              <a:gd name="connsiteY30" fmla="*/ 228189 h 552419"/>
              <a:gd name="connsiteX31" fmla="*/ 306951 w 540694"/>
              <a:gd name="connsiteY31" fmla="*/ 154941 h 552419"/>
              <a:gd name="connsiteX32" fmla="*/ 303236 w 540694"/>
              <a:gd name="connsiteY32" fmla="*/ 157989 h 552419"/>
              <a:gd name="connsiteX33" fmla="*/ 303331 w 540694"/>
              <a:gd name="connsiteY33" fmla="*/ 158180 h 552419"/>
              <a:gd name="connsiteX34" fmla="*/ 354290 w 540694"/>
              <a:gd name="connsiteY34" fmla="*/ 214949 h 552419"/>
              <a:gd name="connsiteX35" fmla="*/ 354385 w 540694"/>
              <a:gd name="connsiteY35" fmla="*/ 215139 h 552419"/>
              <a:gd name="connsiteX36" fmla="*/ 357624 w 540694"/>
              <a:gd name="connsiteY36" fmla="*/ 211901 h 552419"/>
              <a:gd name="connsiteX37" fmla="*/ 361338 w 540694"/>
              <a:gd name="connsiteY37" fmla="*/ 208567 h 552419"/>
              <a:gd name="connsiteX38" fmla="*/ 361434 w 540694"/>
              <a:gd name="connsiteY38" fmla="*/ 208472 h 552419"/>
              <a:gd name="connsiteX39" fmla="*/ 361434 w 540694"/>
              <a:gd name="connsiteY39" fmla="*/ 208377 h 552419"/>
              <a:gd name="connsiteX40" fmla="*/ 449921 w 540694"/>
              <a:gd name="connsiteY40" fmla="*/ 129033 h 552419"/>
              <a:gd name="connsiteX41" fmla="*/ 453636 w 540694"/>
              <a:gd name="connsiteY41" fmla="*/ 125985 h 552419"/>
              <a:gd name="connsiteX42" fmla="*/ 402486 w 540694"/>
              <a:gd name="connsiteY42" fmla="*/ 68931 h 552419"/>
              <a:gd name="connsiteX43" fmla="*/ 399057 w 540694"/>
              <a:gd name="connsiteY43" fmla="*/ 72264 h 552419"/>
              <a:gd name="connsiteX44" fmla="*/ 310475 w 540694"/>
              <a:gd name="connsiteY44" fmla="*/ 151798 h 552419"/>
              <a:gd name="connsiteX45" fmla="*/ 531169 w 540694"/>
              <a:gd name="connsiteY45" fmla="*/ 476220 h 552419"/>
              <a:gd name="connsiteX46" fmla="*/ 521644 w 540694"/>
              <a:gd name="connsiteY46" fmla="*/ 476220 h 552419"/>
              <a:gd name="connsiteX47" fmla="*/ 521644 w 540694"/>
              <a:gd name="connsiteY47" fmla="*/ 438120 h 552419"/>
              <a:gd name="connsiteX48" fmla="*/ 512119 w 540694"/>
              <a:gd name="connsiteY48" fmla="*/ 428595 h 552419"/>
              <a:gd name="connsiteX49" fmla="*/ 264469 w 540694"/>
              <a:gd name="connsiteY49" fmla="*/ 428595 h 552419"/>
              <a:gd name="connsiteX50" fmla="*/ 254944 w 540694"/>
              <a:gd name="connsiteY50" fmla="*/ 438120 h 552419"/>
              <a:gd name="connsiteX51" fmla="*/ 254944 w 540694"/>
              <a:gd name="connsiteY51" fmla="*/ 476220 h 552419"/>
              <a:gd name="connsiteX52" fmla="*/ 245419 w 540694"/>
              <a:gd name="connsiteY52" fmla="*/ 476220 h 552419"/>
              <a:gd name="connsiteX53" fmla="*/ 235894 w 540694"/>
              <a:gd name="connsiteY53" fmla="*/ 485745 h 552419"/>
              <a:gd name="connsiteX54" fmla="*/ 235894 w 540694"/>
              <a:gd name="connsiteY54" fmla="*/ 542895 h 552419"/>
              <a:gd name="connsiteX55" fmla="*/ 245419 w 540694"/>
              <a:gd name="connsiteY55" fmla="*/ 552420 h 552419"/>
              <a:gd name="connsiteX56" fmla="*/ 531169 w 540694"/>
              <a:gd name="connsiteY56" fmla="*/ 552420 h 552419"/>
              <a:gd name="connsiteX57" fmla="*/ 540694 w 540694"/>
              <a:gd name="connsiteY57" fmla="*/ 542895 h 552419"/>
              <a:gd name="connsiteX58" fmla="*/ 540694 w 540694"/>
              <a:gd name="connsiteY58" fmla="*/ 485745 h 552419"/>
              <a:gd name="connsiteX59" fmla="*/ 531169 w 540694"/>
              <a:gd name="connsiteY59" fmla="*/ 476220 h 55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40694" h="552419">
                <a:moveTo>
                  <a:pt x="247134" y="138273"/>
                </a:moveTo>
                <a:cubicBezTo>
                  <a:pt x="234849" y="124581"/>
                  <a:pt x="235990" y="103524"/>
                  <a:pt x="249683" y="91240"/>
                </a:cubicBezTo>
                <a:cubicBezTo>
                  <a:pt x="249690" y="91233"/>
                  <a:pt x="249698" y="91226"/>
                  <a:pt x="249705" y="91219"/>
                </a:cubicBezTo>
                <a:lnTo>
                  <a:pt x="341812" y="8542"/>
                </a:lnTo>
                <a:cubicBezTo>
                  <a:pt x="348363" y="2566"/>
                  <a:pt x="357061" y="-493"/>
                  <a:pt x="365910" y="65"/>
                </a:cubicBezTo>
                <a:cubicBezTo>
                  <a:pt x="384236" y="1026"/>
                  <a:pt x="398312" y="16661"/>
                  <a:pt x="397350" y="34986"/>
                </a:cubicBezTo>
                <a:cubicBezTo>
                  <a:pt x="397348" y="35030"/>
                  <a:pt x="397346" y="35073"/>
                  <a:pt x="397343" y="35117"/>
                </a:cubicBezTo>
                <a:cubicBezTo>
                  <a:pt x="396945" y="42316"/>
                  <a:pt x="394240" y="49196"/>
                  <a:pt x="389628" y="54738"/>
                </a:cubicBezTo>
                <a:cubicBezTo>
                  <a:pt x="388648" y="55972"/>
                  <a:pt x="387565" y="57119"/>
                  <a:pt x="386389" y="58167"/>
                </a:cubicBezTo>
                <a:lnTo>
                  <a:pt x="294187" y="140844"/>
                </a:lnTo>
                <a:cubicBezTo>
                  <a:pt x="293006" y="141909"/>
                  <a:pt x="291731" y="142866"/>
                  <a:pt x="290377" y="143702"/>
                </a:cubicBezTo>
                <a:cubicBezTo>
                  <a:pt x="284958" y="147390"/>
                  <a:pt x="278549" y="149349"/>
                  <a:pt x="271994" y="149322"/>
                </a:cubicBezTo>
                <a:lnTo>
                  <a:pt x="270089" y="149322"/>
                </a:lnTo>
                <a:cubicBezTo>
                  <a:pt x="261273" y="148837"/>
                  <a:pt x="253012" y="144861"/>
                  <a:pt x="247134" y="138273"/>
                </a:cubicBezTo>
                <a:close/>
                <a:moveTo>
                  <a:pt x="367244" y="229332"/>
                </a:moveTo>
                <a:cubicBezTo>
                  <a:pt x="355482" y="243497"/>
                  <a:pt x="357432" y="264515"/>
                  <a:pt x="371599" y="276277"/>
                </a:cubicBezTo>
                <a:cubicBezTo>
                  <a:pt x="384278" y="286805"/>
                  <a:pt x="402749" y="286486"/>
                  <a:pt x="415059" y="275528"/>
                </a:cubicBezTo>
                <a:lnTo>
                  <a:pt x="507166" y="192851"/>
                </a:lnTo>
                <a:cubicBezTo>
                  <a:pt x="520866" y="180597"/>
                  <a:pt x="522038" y="159557"/>
                  <a:pt x="509786" y="145857"/>
                </a:cubicBezTo>
                <a:cubicBezTo>
                  <a:pt x="498735" y="133503"/>
                  <a:pt x="480278" y="131162"/>
                  <a:pt x="466494" y="140368"/>
                </a:cubicBezTo>
                <a:cubicBezTo>
                  <a:pt x="465142" y="141205"/>
                  <a:pt x="463866" y="142161"/>
                  <a:pt x="462684" y="143226"/>
                </a:cubicBezTo>
                <a:lnTo>
                  <a:pt x="370482" y="225903"/>
                </a:lnTo>
                <a:cubicBezTo>
                  <a:pt x="369307" y="226951"/>
                  <a:pt x="368224" y="228098"/>
                  <a:pt x="367244" y="229332"/>
                </a:cubicBezTo>
                <a:close/>
                <a:moveTo>
                  <a:pt x="338383" y="225712"/>
                </a:moveTo>
                <a:lnTo>
                  <a:pt x="289139" y="170848"/>
                </a:lnTo>
                <a:lnTo>
                  <a:pt x="12628" y="418974"/>
                </a:lnTo>
                <a:cubicBezTo>
                  <a:pt x="-3022" y="433047"/>
                  <a:pt x="-4301" y="457141"/>
                  <a:pt x="9771" y="472791"/>
                </a:cubicBezTo>
                <a:cubicBezTo>
                  <a:pt x="16522" y="480299"/>
                  <a:pt x="25977" y="484821"/>
                  <a:pt x="36060" y="485364"/>
                </a:cubicBezTo>
                <a:cubicBezTo>
                  <a:pt x="36726" y="485364"/>
                  <a:pt x="37488" y="485459"/>
                  <a:pt x="38155" y="485459"/>
                </a:cubicBezTo>
                <a:cubicBezTo>
                  <a:pt x="47560" y="485481"/>
                  <a:pt x="56633" y="481981"/>
                  <a:pt x="63587" y="475648"/>
                </a:cubicBezTo>
                <a:lnTo>
                  <a:pt x="339526" y="228189"/>
                </a:lnTo>
                <a:close/>
                <a:moveTo>
                  <a:pt x="306951" y="154941"/>
                </a:moveTo>
                <a:cubicBezTo>
                  <a:pt x="305712" y="155989"/>
                  <a:pt x="304474" y="157037"/>
                  <a:pt x="303236" y="157989"/>
                </a:cubicBezTo>
                <a:lnTo>
                  <a:pt x="303331" y="158180"/>
                </a:lnTo>
                <a:lnTo>
                  <a:pt x="354290" y="214949"/>
                </a:lnTo>
                <a:lnTo>
                  <a:pt x="354385" y="215139"/>
                </a:lnTo>
                <a:cubicBezTo>
                  <a:pt x="355433" y="213996"/>
                  <a:pt x="356481" y="212949"/>
                  <a:pt x="357624" y="211901"/>
                </a:cubicBezTo>
                <a:lnTo>
                  <a:pt x="361338" y="208567"/>
                </a:lnTo>
                <a:lnTo>
                  <a:pt x="361434" y="208472"/>
                </a:lnTo>
                <a:lnTo>
                  <a:pt x="361434" y="208377"/>
                </a:lnTo>
                <a:lnTo>
                  <a:pt x="449921" y="129033"/>
                </a:lnTo>
                <a:cubicBezTo>
                  <a:pt x="451159" y="127986"/>
                  <a:pt x="452397" y="126938"/>
                  <a:pt x="453636" y="125985"/>
                </a:cubicBezTo>
                <a:lnTo>
                  <a:pt x="402486" y="68931"/>
                </a:lnTo>
                <a:cubicBezTo>
                  <a:pt x="401415" y="70113"/>
                  <a:pt x="400269" y="71226"/>
                  <a:pt x="399057" y="72264"/>
                </a:cubicBezTo>
                <a:lnTo>
                  <a:pt x="310475" y="151798"/>
                </a:lnTo>
                <a:close/>
                <a:moveTo>
                  <a:pt x="531169" y="476220"/>
                </a:moveTo>
                <a:lnTo>
                  <a:pt x="521644" y="476220"/>
                </a:lnTo>
                <a:lnTo>
                  <a:pt x="521644" y="438120"/>
                </a:lnTo>
                <a:cubicBezTo>
                  <a:pt x="521644" y="432859"/>
                  <a:pt x="517380" y="428595"/>
                  <a:pt x="512119" y="428595"/>
                </a:cubicBezTo>
                <a:lnTo>
                  <a:pt x="264469" y="428595"/>
                </a:lnTo>
                <a:cubicBezTo>
                  <a:pt x="259208" y="428595"/>
                  <a:pt x="254944" y="432859"/>
                  <a:pt x="254944" y="438120"/>
                </a:cubicBezTo>
                <a:lnTo>
                  <a:pt x="254944" y="476220"/>
                </a:lnTo>
                <a:lnTo>
                  <a:pt x="245419" y="476220"/>
                </a:lnTo>
                <a:cubicBezTo>
                  <a:pt x="240158" y="476220"/>
                  <a:pt x="235894" y="480484"/>
                  <a:pt x="235894" y="485745"/>
                </a:cubicBezTo>
                <a:lnTo>
                  <a:pt x="235894" y="542895"/>
                </a:lnTo>
                <a:cubicBezTo>
                  <a:pt x="235894" y="548155"/>
                  <a:pt x="240158" y="552420"/>
                  <a:pt x="245419" y="552420"/>
                </a:cubicBezTo>
                <a:lnTo>
                  <a:pt x="531169" y="552420"/>
                </a:lnTo>
                <a:cubicBezTo>
                  <a:pt x="536430" y="552420"/>
                  <a:pt x="540694" y="548155"/>
                  <a:pt x="540694" y="542895"/>
                </a:cubicBezTo>
                <a:lnTo>
                  <a:pt x="540694" y="485745"/>
                </a:lnTo>
                <a:cubicBezTo>
                  <a:pt x="540694" y="480484"/>
                  <a:pt x="536430" y="476220"/>
                  <a:pt x="531169" y="476220"/>
                </a:cubicBezTo>
                <a:close/>
              </a:path>
            </a:pathLst>
          </a:custGeom>
          <a:solidFill>
            <a:schemeClr val="bg1"/>
          </a:solidFill>
          <a:ln w="9525" cap="flat">
            <a:noFill/>
            <a:prstDash val="solid"/>
            <a:miter/>
          </a:ln>
        </p:spPr>
        <p:txBody>
          <a:bodyPr rtlCol="0" anchor="ctr"/>
          <a:lstStyle/>
          <a:p>
            <a:endParaRPr lang="en-US"/>
          </a:p>
        </p:txBody>
      </p:sp>
      <p:grpSp>
        <p:nvGrpSpPr>
          <p:cNvPr id="164" name="Group 163">
            <a:extLst>
              <a:ext uri="{FF2B5EF4-FFF2-40B4-BE49-F238E27FC236}">
                <a16:creationId xmlns:a16="http://schemas.microsoft.com/office/drawing/2014/main" id="{1D3B0D5E-80CE-F507-D676-F42FBF933389}"/>
              </a:ext>
            </a:extLst>
          </p:cNvPr>
          <p:cNvGrpSpPr/>
          <p:nvPr/>
        </p:nvGrpSpPr>
        <p:grpSpPr>
          <a:xfrm>
            <a:off x="4414235" y="2518330"/>
            <a:ext cx="342520" cy="342520"/>
            <a:chOff x="3175742" y="1726666"/>
            <a:chExt cx="533400" cy="533400"/>
          </a:xfrm>
          <a:solidFill>
            <a:schemeClr val="bg1"/>
          </a:solidFill>
        </p:grpSpPr>
        <p:sp>
          <p:nvSpPr>
            <p:cNvPr id="153" name="Freeform: Shape 152">
              <a:extLst>
                <a:ext uri="{FF2B5EF4-FFF2-40B4-BE49-F238E27FC236}">
                  <a16:creationId xmlns:a16="http://schemas.microsoft.com/office/drawing/2014/main" id="{1553F1C2-1688-053C-0DF2-FA1D547E0F06}"/>
                </a:ext>
              </a:extLst>
            </p:cNvPr>
            <p:cNvSpPr/>
            <p:nvPr/>
          </p:nvSpPr>
          <p:spPr>
            <a:xfrm>
              <a:off x="3189200" y="1740105"/>
              <a:ext cx="34166" cy="34185"/>
            </a:xfrm>
            <a:custGeom>
              <a:avLst/>
              <a:gdLst>
                <a:gd name="connsiteX0" fmla="*/ 34166 w 34166"/>
                <a:gd name="connsiteY0" fmla="*/ 24660 h 34185"/>
                <a:gd name="connsiteX1" fmla="*/ 34166 w 34166"/>
                <a:gd name="connsiteY1" fmla="*/ 0 h 34185"/>
                <a:gd name="connsiteX2" fmla="*/ 0 w 34166"/>
                <a:gd name="connsiteY2" fmla="*/ 34185 h 34185"/>
                <a:gd name="connsiteX3" fmla="*/ 24641 w 34166"/>
                <a:gd name="connsiteY3" fmla="*/ 34185 h 34185"/>
                <a:gd name="connsiteX4" fmla="*/ 34166 w 34166"/>
                <a:gd name="connsiteY4" fmla="*/ 24660 h 34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66" h="34185">
                  <a:moveTo>
                    <a:pt x="34166" y="24660"/>
                  </a:moveTo>
                  <a:lnTo>
                    <a:pt x="34166" y="0"/>
                  </a:lnTo>
                  <a:lnTo>
                    <a:pt x="0" y="34185"/>
                  </a:lnTo>
                  <a:lnTo>
                    <a:pt x="24641" y="34185"/>
                  </a:lnTo>
                  <a:cubicBezTo>
                    <a:pt x="29902" y="34185"/>
                    <a:pt x="34166" y="29921"/>
                    <a:pt x="34166" y="24660"/>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FC8B804-D655-0BC3-3B75-EAB2335F92F4}"/>
                </a:ext>
              </a:extLst>
            </p:cNvPr>
            <p:cNvSpPr/>
            <p:nvPr/>
          </p:nvSpPr>
          <p:spPr>
            <a:xfrm>
              <a:off x="3175742" y="1726666"/>
              <a:ext cx="342900" cy="457200"/>
            </a:xfrm>
            <a:custGeom>
              <a:avLst/>
              <a:gdLst>
                <a:gd name="connsiteX0" fmla="*/ 0 w 342900"/>
                <a:gd name="connsiteY0" fmla="*/ 447675 h 457200"/>
                <a:gd name="connsiteX1" fmla="*/ 9525 w 342900"/>
                <a:gd name="connsiteY1" fmla="*/ 457200 h 457200"/>
                <a:gd name="connsiteX2" fmla="*/ 212150 w 342900"/>
                <a:gd name="connsiteY2" fmla="*/ 457200 h 457200"/>
                <a:gd name="connsiteX3" fmla="*/ 194615 w 342900"/>
                <a:gd name="connsiteY3" fmla="*/ 409575 h 457200"/>
                <a:gd name="connsiteX4" fmla="*/ 47625 w 342900"/>
                <a:gd name="connsiteY4" fmla="*/ 409575 h 457200"/>
                <a:gd name="connsiteX5" fmla="*/ 19050 w 342900"/>
                <a:gd name="connsiteY5" fmla="*/ 381000 h 457200"/>
                <a:gd name="connsiteX6" fmla="*/ 47625 w 342900"/>
                <a:gd name="connsiteY6" fmla="*/ 352425 h 457200"/>
                <a:gd name="connsiteX7" fmla="*/ 191519 w 342900"/>
                <a:gd name="connsiteY7" fmla="*/ 352425 h 457200"/>
                <a:gd name="connsiteX8" fmla="*/ 194824 w 342900"/>
                <a:gd name="connsiteY8" fmla="*/ 332565 h 457200"/>
                <a:gd name="connsiteX9" fmla="*/ 180975 w 342900"/>
                <a:gd name="connsiteY9" fmla="*/ 314325 h 457200"/>
                <a:gd name="connsiteX10" fmla="*/ 180975 w 342900"/>
                <a:gd name="connsiteY10" fmla="*/ 133350 h 457200"/>
                <a:gd name="connsiteX11" fmla="*/ 200025 w 342900"/>
                <a:gd name="connsiteY11" fmla="*/ 114300 h 457200"/>
                <a:gd name="connsiteX12" fmla="*/ 219075 w 342900"/>
                <a:gd name="connsiteY12" fmla="*/ 114300 h 457200"/>
                <a:gd name="connsiteX13" fmla="*/ 238125 w 342900"/>
                <a:gd name="connsiteY13" fmla="*/ 133350 h 457200"/>
                <a:gd name="connsiteX14" fmla="*/ 238125 w 342900"/>
                <a:gd name="connsiteY14" fmla="*/ 249555 h 457200"/>
                <a:gd name="connsiteX15" fmla="*/ 257175 w 342900"/>
                <a:gd name="connsiteY15" fmla="*/ 231315 h 457200"/>
                <a:gd name="connsiteX16" fmla="*/ 257175 w 342900"/>
                <a:gd name="connsiteY16" fmla="*/ 171450 h 457200"/>
                <a:gd name="connsiteX17" fmla="*/ 276225 w 342900"/>
                <a:gd name="connsiteY17" fmla="*/ 152400 h 457200"/>
                <a:gd name="connsiteX18" fmla="*/ 295275 w 342900"/>
                <a:gd name="connsiteY18" fmla="*/ 152400 h 457200"/>
                <a:gd name="connsiteX19" fmla="*/ 314325 w 342900"/>
                <a:gd name="connsiteY19" fmla="*/ 171450 h 457200"/>
                <a:gd name="connsiteX20" fmla="*/ 314325 w 342900"/>
                <a:gd name="connsiteY20" fmla="*/ 199892 h 457200"/>
                <a:gd name="connsiteX21" fmla="*/ 342900 w 342900"/>
                <a:gd name="connsiteY21" fmla="*/ 192986 h 457200"/>
                <a:gd name="connsiteX22" fmla="*/ 342900 w 342900"/>
                <a:gd name="connsiteY22" fmla="*/ 9525 h 457200"/>
                <a:gd name="connsiteX23" fmla="*/ 333375 w 342900"/>
                <a:gd name="connsiteY23" fmla="*/ 0 h 457200"/>
                <a:gd name="connsiteX24" fmla="*/ 66675 w 342900"/>
                <a:gd name="connsiteY24" fmla="*/ 0 h 457200"/>
                <a:gd name="connsiteX25" fmla="*/ 66675 w 342900"/>
                <a:gd name="connsiteY25" fmla="*/ 38100 h 457200"/>
                <a:gd name="connsiteX26" fmla="*/ 38100 w 342900"/>
                <a:gd name="connsiteY26" fmla="*/ 66675 h 457200"/>
                <a:gd name="connsiteX27" fmla="*/ 0 w 342900"/>
                <a:gd name="connsiteY27" fmla="*/ 66675 h 457200"/>
                <a:gd name="connsiteX28" fmla="*/ 104775 w 342900"/>
                <a:gd name="connsiteY28" fmla="*/ 104775 h 457200"/>
                <a:gd name="connsiteX29" fmla="*/ 123825 w 342900"/>
                <a:gd name="connsiteY29" fmla="*/ 85725 h 457200"/>
                <a:gd name="connsiteX30" fmla="*/ 142875 w 342900"/>
                <a:gd name="connsiteY30" fmla="*/ 85725 h 457200"/>
                <a:gd name="connsiteX31" fmla="*/ 161925 w 342900"/>
                <a:gd name="connsiteY31" fmla="*/ 104775 h 457200"/>
                <a:gd name="connsiteX32" fmla="*/ 161925 w 342900"/>
                <a:gd name="connsiteY32" fmla="*/ 314325 h 457200"/>
                <a:gd name="connsiteX33" fmla="*/ 142875 w 342900"/>
                <a:gd name="connsiteY33" fmla="*/ 333375 h 457200"/>
                <a:gd name="connsiteX34" fmla="*/ 123825 w 342900"/>
                <a:gd name="connsiteY34" fmla="*/ 333375 h 457200"/>
                <a:gd name="connsiteX35" fmla="*/ 104775 w 342900"/>
                <a:gd name="connsiteY35" fmla="*/ 314325 h 457200"/>
                <a:gd name="connsiteX36" fmla="*/ 28575 w 342900"/>
                <a:gd name="connsiteY36" fmla="*/ 190500 h 457200"/>
                <a:gd name="connsiteX37" fmla="*/ 47625 w 342900"/>
                <a:gd name="connsiteY37" fmla="*/ 171450 h 457200"/>
                <a:gd name="connsiteX38" fmla="*/ 66675 w 342900"/>
                <a:gd name="connsiteY38" fmla="*/ 171450 h 457200"/>
                <a:gd name="connsiteX39" fmla="*/ 85725 w 342900"/>
                <a:gd name="connsiteY39" fmla="*/ 190500 h 457200"/>
                <a:gd name="connsiteX40" fmla="*/ 85725 w 342900"/>
                <a:gd name="connsiteY40" fmla="*/ 314325 h 457200"/>
                <a:gd name="connsiteX41" fmla="*/ 66675 w 342900"/>
                <a:gd name="connsiteY41" fmla="*/ 333375 h 457200"/>
                <a:gd name="connsiteX42" fmla="*/ 47625 w 342900"/>
                <a:gd name="connsiteY42" fmla="*/ 333375 h 457200"/>
                <a:gd name="connsiteX43" fmla="*/ 28575 w 342900"/>
                <a:gd name="connsiteY43" fmla="*/ 31432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900" h="457200">
                  <a:moveTo>
                    <a:pt x="0" y="447675"/>
                  </a:moveTo>
                  <a:cubicBezTo>
                    <a:pt x="0" y="452936"/>
                    <a:pt x="4265" y="457200"/>
                    <a:pt x="9525" y="457200"/>
                  </a:cubicBezTo>
                  <a:lnTo>
                    <a:pt x="212150" y="457200"/>
                  </a:lnTo>
                  <a:cubicBezTo>
                    <a:pt x="204083" y="442234"/>
                    <a:pt x="198178" y="426199"/>
                    <a:pt x="194615" y="409575"/>
                  </a:cubicBezTo>
                  <a:lnTo>
                    <a:pt x="47625" y="409575"/>
                  </a:lnTo>
                  <a:cubicBezTo>
                    <a:pt x="31844" y="409575"/>
                    <a:pt x="19050" y="396782"/>
                    <a:pt x="19050" y="381000"/>
                  </a:cubicBezTo>
                  <a:cubicBezTo>
                    <a:pt x="19128" y="365251"/>
                    <a:pt x="31876" y="352503"/>
                    <a:pt x="47625" y="352425"/>
                  </a:cubicBezTo>
                  <a:lnTo>
                    <a:pt x="191519" y="352425"/>
                  </a:lnTo>
                  <a:cubicBezTo>
                    <a:pt x="192254" y="345749"/>
                    <a:pt x="193357" y="339120"/>
                    <a:pt x="194824" y="332565"/>
                  </a:cubicBezTo>
                  <a:cubicBezTo>
                    <a:pt x="186660" y="330249"/>
                    <a:pt x="181013" y="322811"/>
                    <a:pt x="180975" y="314325"/>
                  </a:cubicBezTo>
                  <a:lnTo>
                    <a:pt x="180975" y="133350"/>
                  </a:lnTo>
                  <a:cubicBezTo>
                    <a:pt x="180975" y="122829"/>
                    <a:pt x="189504" y="114300"/>
                    <a:pt x="200025" y="114300"/>
                  </a:cubicBezTo>
                  <a:lnTo>
                    <a:pt x="219075" y="114300"/>
                  </a:lnTo>
                  <a:cubicBezTo>
                    <a:pt x="229596" y="114300"/>
                    <a:pt x="238125" y="122829"/>
                    <a:pt x="238125" y="133350"/>
                  </a:cubicBezTo>
                  <a:lnTo>
                    <a:pt x="238125" y="249555"/>
                  </a:lnTo>
                  <a:cubicBezTo>
                    <a:pt x="244027" y="243023"/>
                    <a:pt x="250393" y="236927"/>
                    <a:pt x="257175" y="231315"/>
                  </a:cubicBezTo>
                  <a:lnTo>
                    <a:pt x="257175" y="171450"/>
                  </a:lnTo>
                  <a:cubicBezTo>
                    <a:pt x="257175" y="160929"/>
                    <a:pt x="265704" y="152400"/>
                    <a:pt x="276225" y="152400"/>
                  </a:cubicBezTo>
                  <a:lnTo>
                    <a:pt x="295275" y="152400"/>
                  </a:lnTo>
                  <a:cubicBezTo>
                    <a:pt x="305796" y="152400"/>
                    <a:pt x="314325" y="160929"/>
                    <a:pt x="314325" y="171450"/>
                  </a:cubicBezTo>
                  <a:lnTo>
                    <a:pt x="314325" y="199892"/>
                  </a:lnTo>
                  <a:cubicBezTo>
                    <a:pt x="323645" y="196812"/>
                    <a:pt x="333202" y="194502"/>
                    <a:pt x="342900" y="192986"/>
                  </a:cubicBezTo>
                  <a:lnTo>
                    <a:pt x="342900" y="9525"/>
                  </a:lnTo>
                  <a:cubicBezTo>
                    <a:pt x="342900" y="4265"/>
                    <a:pt x="338636" y="0"/>
                    <a:pt x="333375" y="0"/>
                  </a:cubicBezTo>
                  <a:lnTo>
                    <a:pt x="66675" y="0"/>
                  </a:lnTo>
                  <a:lnTo>
                    <a:pt x="66675" y="38100"/>
                  </a:lnTo>
                  <a:cubicBezTo>
                    <a:pt x="66675" y="53881"/>
                    <a:pt x="53881" y="66675"/>
                    <a:pt x="38100" y="66675"/>
                  </a:cubicBezTo>
                  <a:lnTo>
                    <a:pt x="0" y="66675"/>
                  </a:lnTo>
                  <a:close/>
                  <a:moveTo>
                    <a:pt x="104775" y="104775"/>
                  </a:moveTo>
                  <a:cubicBezTo>
                    <a:pt x="104775" y="94254"/>
                    <a:pt x="113304" y="85725"/>
                    <a:pt x="123825" y="85725"/>
                  </a:cubicBezTo>
                  <a:lnTo>
                    <a:pt x="142875" y="85725"/>
                  </a:lnTo>
                  <a:cubicBezTo>
                    <a:pt x="153396" y="85725"/>
                    <a:pt x="161925" y="94254"/>
                    <a:pt x="161925" y="104775"/>
                  </a:cubicBezTo>
                  <a:lnTo>
                    <a:pt x="161925" y="314325"/>
                  </a:lnTo>
                  <a:cubicBezTo>
                    <a:pt x="161925" y="324846"/>
                    <a:pt x="153396" y="333375"/>
                    <a:pt x="142875" y="333375"/>
                  </a:cubicBezTo>
                  <a:lnTo>
                    <a:pt x="123825" y="333375"/>
                  </a:lnTo>
                  <a:cubicBezTo>
                    <a:pt x="113304" y="333375"/>
                    <a:pt x="104775" y="324846"/>
                    <a:pt x="104775" y="314325"/>
                  </a:cubicBezTo>
                  <a:close/>
                  <a:moveTo>
                    <a:pt x="28575" y="190500"/>
                  </a:moveTo>
                  <a:cubicBezTo>
                    <a:pt x="28575" y="179979"/>
                    <a:pt x="37104" y="171450"/>
                    <a:pt x="47625" y="171450"/>
                  </a:cubicBezTo>
                  <a:lnTo>
                    <a:pt x="66675" y="171450"/>
                  </a:lnTo>
                  <a:cubicBezTo>
                    <a:pt x="77196" y="171450"/>
                    <a:pt x="85725" y="179979"/>
                    <a:pt x="85725" y="190500"/>
                  </a:cubicBezTo>
                  <a:lnTo>
                    <a:pt x="85725" y="314325"/>
                  </a:lnTo>
                  <a:cubicBezTo>
                    <a:pt x="85725" y="324846"/>
                    <a:pt x="77196" y="333375"/>
                    <a:pt x="66675" y="333375"/>
                  </a:cubicBezTo>
                  <a:lnTo>
                    <a:pt x="47625" y="333375"/>
                  </a:lnTo>
                  <a:cubicBezTo>
                    <a:pt x="37104" y="333375"/>
                    <a:pt x="28575" y="324846"/>
                    <a:pt x="28575" y="314325"/>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A517DA8-B825-4C13-3571-0BB6231424BE}"/>
                </a:ext>
              </a:extLst>
            </p:cNvPr>
            <p:cNvSpPr/>
            <p:nvPr/>
          </p:nvSpPr>
          <p:spPr>
            <a:xfrm>
              <a:off x="3299567" y="1831441"/>
              <a:ext cx="19059" cy="209550"/>
            </a:xfrm>
            <a:custGeom>
              <a:avLst/>
              <a:gdLst>
                <a:gd name="connsiteX0" fmla="*/ 0 w 19059"/>
                <a:gd name="connsiteY0" fmla="*/ 0 h 209550"/>
                <a:gd name="connsiteX1" fmla="*/ 19060 w 19059"/>
                <a:gd name="connsiteY1" fmla="*/ 0 h 209550"/>
                <a:gd name="connsiteX2" fmla="*/ 19060 w 19059"/>
                <a:gd name="connsiteY2" fmla="*/ 209550 h 209550"/>
                <a:gd name="connsiteX3" fmla="*/ 0 w 19059"/>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19059" h="209550">
                  <a:moveTo>
                    <a:pt x="0" y="0"/>
                  </a:moveTo>
                  <a:lnTo>
                    <a:pt x="19060" y="0"/>
                  </a:lnTo>
                  <a:lnTo>
                    <a:pt x="19060" y="209550"/>
                  </a:lnTo>
                  <a:lnTo>
                    <a:pt x="0" y="209550"/>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1C2C284-15A7-CB37-F2EE-3AB891220113}"/>
                </a:ext>
              </a:extLst>
            </p:cNvPr>
            <p:cNvSpPr/>
            <p:nvPr/>
          </p:nvSpPr>
          <p:spPr>
            <a:xfrm>
              <a:off x="3213841" y="2098140"/>
              <a:ext cx="153419" cy="19050"/>
            </a:xfrm>
            <a:custGeom>
              <a:avLst/>
              <a:gdLst>
                <a:gd name="connsiteX0" fmla="*/ 2924 w 153419"/>
                <a:gd name="connsiteY0" fmla="*/ 2734 h 19050"/>
                <a:gd name="connsiteX1" fmla="*/ 0 w 153419"/>
                <a:gd name="connsiteY1" fmla="*/ 9525 h 19050"/>
                <a:gd name="connsiteX2" fmla="*/ 9525 w 153419"/>
                <a:gd name="connsiteY2" fmla="*/ 19050 h 19050"/>
                <a:gd name="connsiteX3" fmla="*/ 153419 w 153419"/>
                <a:gd name="connsiteY3" fmla="*/ 19050 h 19050"/>
                <a:gd name="connsiteX4" fmla="*/ 152400 w 153419"/>
                <a:gd name="connsiteY4" fmla="*/ 0 h 19050"/>
                <a:gd name="connsiteX5" fmla="*/ 9525 w 153419"/>
                <a:gd name="connsiteY5" fmla="*/ 0 h 19050"/>
                <a:gd name="connsiteX6" fmla="*/ 2924 w 153419"/>
                <a:gd name="connsiteY6" fmla="*/ 273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419" h="19050">
                  <a:moveTo>
                    <a:pt x="2924" y="2734"/>
                  </a:moveTo>
                  <a:cubicBezTo>
                    <a:pt x="1053" y="4497"/>
                    <a:pt x="-5" y="6955"/>
                    <a:pt x="0" y="9525"/>
                  </a:cubicBezTo>
                  <a:cubicBezTo>
                    <a:pt x="0" y="14786"/>
                    <a:pt x="4265" y="19050"/>
                    <a:pt x="9525" y="19050"/>
                  </a:cubicBezTo>
                  <a:lnTo>
                    <a:pt x="153419" y="19050"/>
                  </a:lnTo>
                  <a:cubicBezTo>
                    <a:pt x="152748" y="12723"/>
                    <a:pt x="152408" y="6364"/>
                    <a:pt x="152400" y="0"/>
                  </a:cubicBezTo>
                  <a:lnTo>
                    <a:pt x="9525" y="0"/>
                  </a:lnTo>
                  <a:cubicBezTo>
                    <a:pt x="7045" y="-22"/>
                    <a:pt x="4662" y="964"/>
                    <a:pt x="2924" y="273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90C1FB8-B078-E694-86FF-D13E0E5A5D87}"/>
                </a:ext>
              </a:extLst>
            </p:cNvPr>
            <p:cNvSpPr/>
            <p:nvPr/>
          </p:nvSpPr>
          <p:spPr>
            <a:xfrm>
              <a:off x="3375767" y="1860016"/>
              <a:ext cx="19050" cy="180622"/>
            </a:xfrm>
            <a:custGeom>
              <a:avLst/>
              <a:gdLst>
                <a:gd name="connsiteX0" fmla="*/ 0 w 19050"/>
                <a:gd name="connsiteY0" fmla="*/ 180623 h 180622"/>
                <a:gd name="connsiteX1" fmla="*/ 19050 w 19050"/>
                <a:gd name="connsiteY1" fmla="*/ 140913 h 180622"/>
                <a:gd name="connsiteX2" fmla="*/ 19050 w 19050"/>
                <a:gd name="connsiteY2" fmla="*/ 0 h 180622"/>
                <a:gd name="connsiteX3" fmla="*/ 0 w 19050"/>
                <a:gd name="connsiteY3" fmla="*/ 0 h 180622"/>
              </a:gdLst>
              <a:ahLst/>
              <a:cxnLst>
                <a:cxn ang="0">
                  <a:pos x="connsiteX0" y="connsiteY0"/>
                </a:cxn>
                <a:cxn ang="0">
                  <a:pos x="connsiteX1" y="connsiteY1"/>
                </a:cxn>
                <a:cxn ang="0">
                  <a:pos x="connsiteX2" y="connsiteY2"/>
                </a:cxn>
                <a:cxn ang="0">
                  <a:pos x="connsiteX3" y="connsiteY3"/>
                </a:cxn>
              </a:cxnLst>
              <a:rect l="l" t="t" r="r" b="b"/>
              <a:pathLst>
                <a:path w="19050" h="180622">
                  <a:moveTo>
                    <a:pt x="0" y="180623"/>
                  </a:moveTo>
                  <a:cubicBezTo>
                    <a:pt x="4705" y="166658"/>
                    <a:pt x="11102" y="153322"/>
                    <a:pt x="19050" y="140913"/>
                  </a:cubicBezTo>
                  <a:lnTo>
                    <a:pt x="19050" y="0"/>
                  </a:lnTo>
                  <a:lnTo>
                    <a:pt x="0" y="0"/>
                  </a:ln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E87F02E-6875-6C42-1462-4784DFDB9DCF}"/>
                </a:ext>
              </a:extLst>
            </p:cNvPr>
            <p:cNvSpPr/>
            <p:nvPr/>
          </p:nvSpPr>
          <p:spPr>
            <a:xfrm>
              <a:off x="3451967" y="1898116"/>
              <a:ext cx="19050" cy="46434"/>
            </a:xfrm>
            <a:custGeom>
              <a:avLst/>
              <a:gdLst>
                <a:gd name="connsiteX0" fmla="*/ 0 w 19050"/>
                <a:gd name="connsiteY0" fmla="*/ 46434 h 46434"/>
                <a:gd name="connsiteX1" fmla="*/ 19050 w 19050"/>
                <a:gd name="connsiteY1" fmla="*/ 36100 h 46434"/>
                <a:gd name="connsiteX2" fmla="*/ 19050 w 19050"/>
                <a:gd name="connsiteY2" fmla="*/ 0 h 46434"/>
                <a:gd name="connsiteX3" fmla="*/ 0 w 19050"/>
                <a:gd name="connsiteY3" fmla="*/ 0 h 46434"/>
              </a:gdLst>
              <a:ahLst/>
              <a:cxnLst>
                <a:cxn ang="0">
                  <a:pos x="connsiteX0" y="connsiteY0"/>
                </a:cxn>
                <a:cxn ang="0">
                  <a:pos x="connsiteX1" y="connsiteY1"/>
                </a:cxn>
                <a:cxn ang="0">
                  <a:pos x="connsiteX2" y="connsiteY2"/>
                </a:cxn>
                <a:cxn ang="0">
                  <a:pos x="connsiteX3" y="connsiteY3"/>
                </a:cxn>
              </a:cxnLst>
              <a:rect l="l" t="t" r="r" b="b"/>
              <a:pathLst>
                <a:path w="19050" h="46434">
                  <a:moveTo>
                    <a:pt x="0" y="46434"/>
                  </a:moveTo>
                  <a:cubicBezTo>
                    <a:pt x="6139" y="42614"/>
                    <a:pt x="12500" y="39162"/>
                    <a:pt x="19050" y="36100"/>
                  </a:cubicBezTo>
                  <a:lnTo>
                    <a:pt x="19050" y="0"/>
                  </a:lnTo>
                  <a:lnTo>
                    <a:pt x="0" y="0"/>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365F444-CAA1-035D-51B0-94F4C649F311}"/>
                </a:ext>
              </a:extLst>
            </p:cNvPr>
            <p:cNvSpPr/>
            <p:nvPr/>
          </p:nvSpPr>
          <p:spPr>
            <a:xfrm>
              <a:off x="3223367" y="1917166"/>
              <a:ext cx="19059" cy="123825"/>
            </a:xfrm>
            <a:custGeom>
              <a:avLst/>
              <a:gdLst>
                <a:gd name="connsiteX0" fmla="*/ 0 w 19059"/>
                <a:gd name="connsiteY0" fmla="*/ 0 h 123825"/>
                <a:gd name="connsiteX1" fmla="*/ 19060 w 19059"/>
                <a:gd name="connsiteY1" fmla="*/ 0 h 123825"/>
                <a:gd name="connsiteX2" fmla="*/ 19060 w 19059"/>
                <a:gd name="connsiteY2" fmla="*/ 123825 h 123825"/>
                <a:gd name="connsiteX3" fmla="*/ 0 w 19059"/>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9059" h="123825">
                  <a:moveTo>
                    <a:pt x="0" y="0"/>
                  </a:moveTo>
                  <a:lnTo>
                    <a:pt x="19060" y="0"/>
                  </a:lnTo>
                  <a:lnTo>
                    <a:pt x="19060" y="123825"/>
                  </a:lnTo>
                  <a:lnTo>
                    <a:pt x="0" y="123825"/>
                  </a:ln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6599BD1-D100-C101-AF62-6B6C680EA910}"/>
                </a:ext>
              </a:extLst>
            </p:cNvPr>
            <p:cNvSpPr/>
            <p:nvPr/>
          </p:nvSpPr>
          <p:spPr>
            <a:xfrm>
              <a:off x="3385292" y="1936216"/>
              <a:ext cx="323850" cy="323850"/>
            </a:xfrm>
            <a:custGeom>
              <a:avLst/>
              <a:gdLst>
                <a:gd name="connsiteX0" fmla="*/ 323850 w 323850"/>
                <a:gd name="connsiteY0" fmla="*/ 161925 h 323850"/>
                <a:gd name="connsiteX1" fmla="*/ 161925 w 323850"/>
                <a:gd name="connsiteY1" fmla="*/ 0 h 323850"/>
                <a:gd name="connsiteX2" fmla="*/ 0 w 323850"/>
                <a:gd name="connsiteY2" fmla="*/ 161925 h 323850"/>
                <a:gd name="connsiteX3" fmla="*/ 161925 w 323850"/>
                <a:gd name="connsiteY3" fmla="*/ 323850 h 323850"/>
                <a:gd name="connsiteX4" fmla="*/ 323850 w 323850"/>
                <a:gd name="connsiteY4" fmla="*/ 161925 h 323850"/>
                <a:gd name="connsiteX5" fmla="*/ 247650 w 323850"/>
                <a:gd name="connsiteY5" fmla="*/ 238125 h 323850"/>
                <a:gd name="connsiteX6" fmla="*/ 238125 w 323850"/>
                <a:gd name="connsiteY6" fmla="*/ 238125 h 323850"/>
                <a:gd name="connsiteX7" fmla="*/ 238125 w 323850"/>
                <a:gd name="connsiteY7" fmla="*/ 247650 h 323850"/>
                <a:gd name="connsiteX8" fmla="*/ 228600 w 323850"/>
                <a:gd name="connsiteY8" fmla="*/ 257175 h 323850"/>
                <a:gd name="connsiteX9" fmla="*/ 219075 w 323850"/>
                <a:gd name="connsiteY9" fmla="*/ 247650 h 323850"/>
                <a:gd name="connsiteX10" fmla="*/ 219075 w 323850"/>
                <a:gd name="connsiteY10" fmla="*/ 238125 h 323850"/>
                <a:gd name="connsiteX11" fmla="*/ 209550 w 323850"/>
                <a:gd name="connsiteY11" fmla="*/ 238125 h 323850"/>
                <a:gd name="connsiteX12" fmla="*/ 200025 w 323850"/>
                <a:gd name="connsiteY12" fmla="*/ 228600 h 323850"/>
                <a:gd name="connsiteX13" fmla="*/ 209550 w 323850"/>
                <a:gd name="connsiteY13" fmla="*/ 219075 h 323850"/>
                <a:gd name="connsiteX14" fmla="*/ 219075 w 323850"/>
                <a:gd name="connsiteY14" fmla="*/ 219075 h 323850"/>
                <a:gd name="connsiteX15" fmla="*/ 219075 w 323850"/>
                <a:gd name="connsiteY15" fmla="*/ 209550 h 323850"/>
                <a:gd name="connsiteX16" fmla="*/ 228600 w 323850"/>
                <a:gd name="connsiteY16" fmla="*/ 200025 h 323850"/>
                <a:gd name="connsiteX17" fmla="*/ 238125 w 323850"/>
                <a:gd name="connsiteY17" fmla="*/ 209550 h 323850"/>
                <a:gd name="connsiteX18" fmla="*/ 238125 w 323850"/>
                <a:gd name="connsiteY18" fmla="*/ 219075 h 323850"/>
                <a:gd name="connsiteX19" fmla="*/ 247650 w 323850"/>
                <a:gd name="connsiteY19" fmla="*/ 219075 h 323850"/>
                <a:gd name="connsiteX20" fmla="*/ 257175 w 323850"/>
                <a:gd name="connsiteY20" fmla="*/ 228600 h 323850"/>
                <a:gd name="connsiteX21" fmla="*/ 247650 w 323850"/>
                <a:gd name="connsiteY21" fmla="*/ 238125 h 323850"/>
                <a:gd name="connsiteX22" fmla="*/ 115529 w 323850"/>
                <a:gd name="connsiteY22" fmla="*/ 257175 h 323850"/>
                <a:gd name="connsiteX23" fmla="*/ 94698 w 323850"/>
                <a:gd name="connsiteY23" fmla="*/ 248526 h 323850"/>
                <a:gd name="connsiteX24" fmla="*/ 53340 w 323850"/>
                <a:gd name="connsiteY24" fmla="*/ 207064 h 323850"/>
                <a:gd name="connsiteX25" fmla="*/ 53340 w 323850"/>
                <a:gd name="connsiteY25" fmla="*/ 179441 h 323850"/>
                <a:gd name="connsiteX26" fmla="*/ 67399 w 323850"/>
                <a:gd name="connsiteY26" fmla="*/ 165335 h 323850"/>
                <a:gd name="connsiteX27" fmla="*/ 81229 w 323850"/>
                <a:gd name="connsiteY27" fmla="*/ 159620 h 323850"/>
                <a:gd name="connsiteX28" fmla="*/ 81229 w 323850"/>
                <a:gd name="connsiteY28" fmla="*/ 159620 h 323850"/>
                <a:gd name="connsiteX29" fmla="*/ 95040 w 323850"/>
                <a:gd name="connsiteY29" fmla="*/ 165335 h 323850"/>
                <a:gd name="connsiteX30" fmla="*/ 115157 w 323850"/>
                <a:gd name="connsiteY30" fmla="*/ 185499 h 323850"/>
                <a:gd name="connsiteX31" fmla="*/ 228800 w 323850"/>
                <a:gd name="connsiteY31" fmla="*/ 72390 h 323850"/>
                <a:gd name="connsiteX32" fmla="*/ 256346 w 323850"/>
                <a:gd name="connsiteY32" fmla="*/ 72190 h 323850"/>
                <a:gd name="connsiteX33" fmla="*/ 270510 w 323850"/>
                <a:gd name="connsiteY33" fmla="*/ 86420 h 323850"/>
                <a:gd name="connsiteX34" fmla="*/ 270510 w 323850"/>
                <a:gd name="connsiteY34" fmla="*/ 114043 h 323850"/>
                <a:gd name="connsiteX35" fmla="*/ 136341 w 323850"/>
                <a:gd name="connsiteY35" fmla="*/ 248526 h 323850"/>
                <a:gd name="connsiteX36" fmla="*/ 115529 w 323850"/>
                <a:gd name="connsiteY36" fmla="*/ 2571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3850" h="323850">
                  <a:moveTo>
                    <a:pt x="323850" y="161925"/>
                  </a:moveTo>
                  <a:cubicBezTo>
                    <a:pt x="323850" y="72497"/>
                    <a:pt x="251353" y="0"/>
                    <a:pt x="161925" y="0"/>
                  </a:cubicBezTo>
                  <a:cubicBezTo>
                    <a:pt x="72497" y="0"/>
                    <a:pt x="0" y="72497"/>
                    <a:pt x="0" y="161925"/>
                  </a:cubicBezTo>
                  <a:cubicBezTo>
                    <a:pt x="0" y="251353"/>
                    <a:pt x="72497" y="323850"/>
                    <a:pt x="161925" y="323850"/>
                  </a:cubicBezTo>
                  <a:cubicBezTo>
                    <a:pt x="251312" y="323750"/>
                    <a:pt x="323750" y="251312"/>
                    <a:pt x="323850" y="161925"/>
                  </a:cubicBezTo>
                  <a:close/>
                  <a:moveTo>
                    <a:pt x="247650" y="238125"/>
                  </a:moveTo>
                  <a:lnTo>
                    <a:pt x="238125" y="238125"/>
                  </a:lnTo>
                  <a:lnTo>
                    <a:pt x="238125" y="247650"/>
                  </a:lnTo>
                  <a:cubicBezTo>
                    <a:pt x="238125" y="252911"/>
                    <a:pt x="233861" y="257175"/>
                    <a:pt x="228600" y="257175"/>
                  </a:cubicBezTo>
                  <a:cubicBezTo>
                    <a:pt x="223339" y="257175"/>
                    <a:pt x="219075" y="252911"/>
                    <a:pt x="219075" y="247650"/>
                  </a:cubicBezTo>
                  <a:lnTo>
                    <a:pt x="219075" y="238125"/>
                  </a:lnTo>
                  <a:lnTo>
                    <a:pt x="209550" y="238125"/>
                  </a:lnTo>
                  <a:cubicBezTo>
                    <a:pt x="204289" y="238125"/>
                    <a:pt x="200025" y="233861"/>
                    <a:pt x="200025" y="228600"/>
                  </a:cubicBezTo>
                  <a:cubicBezTo>
                    <a:pt x="200025" y="223339"/>
                    <a:pt x="204289" y="219075"/>
                    <a:pt x="209550" y="219075"/>
                  </a:cubicBezTo>
                  <a:lnTo>
                    <a:pt x="219075" y="219075"/>
                  </a:lnTo>
                  <a:lnTo>
                    <a:pt x="219075" y="209550"/>
                  </a:lnTo>
                  <a:cubicBezTo>
                    <a:pt x="219075" y="204289"/>
                    <a:pt x="223339" y="200025"/>
                    <a:pt x="228600" y="200025"/>
                  </a:cubicBezTo>
                  <a:cubicBezTo>
                    <a:pt x="233861" y="200025"/>
                    <a:pt x="238125" y="204289"/>
                    <a:pt x="238125" y="209550"/>
                  </a:cubicBezTo>
                  <a:lnTo>
                    <a:pt x="238125" y="219075"/>
                  </a:lnTo>
                  <a:lnTo>
                    <a:pt x="247650" y="219075"/>
                  </a:lnTo>
                  <a:cubicBezTo>
                    <a:pt x="252911" y="219075"/>
                    <a:pt x="257175" y="223339"/>
                    <a:pt x="257175" y="228600"/>
                  </a:cubicBezTo>
                  <a:cubicBezTo>
                    <a:pt x="257175" y="233861"/>
                    <a:pt x="252911" y="238125"/>
                    <a:pt x="247650" y="238125"/>
                  </a:cubicBezTo>
                  <a:close/>
                  <a:moveTo>
                    <a:pt x="115529" y="257175"/>
                  </a:moveTo>
                  <a:cubicBezTo>
                    <a:pt x="107707" y="257197"/>
                    <a:pt x="100204" y="254081"/>
                    <a:pt x="94698" y="248526"/>
                  </a:cubicBezTo>
                  <a:lnTo>
                    <a:pt x="53340" y="207064"/>
                  </a:lnTo>
                  <a:cubicBezTo>
                    <a:pt x="45746" y="199422"/>
                    <a:pt x="45746" y="187083"/>
                    <a:pt x="53340" y="179441"/>
                  </a:cubicBezTo>
                  <a:lnTo>
                    <a:pt x="67399" y="165335"/>
                  </a:lnTo>
                  <a:cubicBezTo>
                    <a:pt x="71062" y="161662"/>
                    <a:pt x="76042" y="159605"/>
                    <a:pt x="81229" y="159620"/>
                  </a:cubicBezTo>
                  <a:lnTo>
                    <a:pt x="81229" y="159620"/>
                  </a:lnTo>
                  <a:cubicBezTo>
                    <a:pt x="86412" y="159603"/>
                    <a:pt x="91386" y="161661"/>
                    <a:pt x="95040" y="165335"/>
                  </a:cubicBezTo>
                  <a:lnTo>
                    <a:pt x="115157" y="185499"/>
                  </a:lnTo>
                  <a:lnTo>
                    <a:pt x="228800" y="72390"/>
                  </a:lnTo>
                  <a:cubicBezTo>
                    <a:pt x="236392" y="64826"/>
                    <a:pt x="248644" y="64738"/>
                    <a:pt x="256346" y="72190"/>
                  </a:cubicBezTo>
                  <a:lnTo>
                    <a:pt x="270510" y="86420"/>
                  </a:lnTo>
                  <a:cubicBezTo>
                    <a:pt x="278100" y="94064"/>
                    <a:pt x="278100" y="106399"/>
                    <a:pt x="270510" y="114043"/>
                  </a:cubicBezTo>
                  <a:lnTo>
                    <a:pt x="136341" y="248526"/>
                  </a:lnTo>
                  <a:cubicBezTo>
                    <a:pt x="130841" y="254079"/>
                    <a:pt x="123344" y="257195"/>
                    <a:pt x="115529" y="257175"/>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AEE106F1-0DFF-CF71-059E-5013D80B5214}"/>
                </a:ext>
              </a:extLst>
            </p:cNvPr>
            <p:cNvSpPr/>
            <p:nvPr/>
          </p:nvSpPr>
          <p:spPr>
            <a:xfrm>
              <a:off x="3452138" y="2021941"/>
              <a:ext cx="190325" cy="152309"/>
            </a:xfrm>
            <a:custGeom>
              <a:avLst/>
              <a:gdLst>
                <a:gd name="connsiteX0" fmla="*/ 62503 w 190325"/>
                <a:gd name="connsiteY0" fmla="*/ 113195 h 152309"/>
                <a:gd name="connsiteX1" fmla="*/ 34881 w 190325"/>
                <a:gd name="connsiteY1" fmla="*/ 113195 h 152309"/>
                <a:gd name="connsiteX2" fmla="*/ 14754 w 190325"/>
                <a:gd name="connsiteY2" fmla="*/ 93031 h 152309"/>
                <a:gd name="connsiteX3" fmla="*/ 0 w 190325"/>
                <a:gd name="connsiteY3" fmla="*/ 107137 h 152309"/>
                <a:gd name="connsiteX4" fmla="*/ 41367 w 190325"/>
                <a:gd name="connsiteY4" fmla="*/ 149352 h 152309"/>
                <a:gd name="connsiteX5" fmla="*/ 56036 w 190325"/>
                <a:gd name="connsiteY5" fmla="*/ 149352 h 152309"/>
                <a:gd name="connsiteX6" fmla="*/ 190186 w 190325"/>
                <a:gd name="connsiteY6" fmla="*/ 14897 h 152309"/>
                <a:gd name="connsiteX7" fmla="*/ 190186 w 190325"/>
                <a:gd name="connsiteY7" fmla="*/ 14154 h 152309"/>
                <a:gd name="connsiteX8" fmla="*/ 176117 w 190325"/>
                <a:gd name="connsiteY8" fmla="*/ 0 h 15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325" h="152309">
                  <a:moveTo>
                    <a:pt x="62503" y="113195"/>
                  </a:moveTo>
                  <a:cubicBezTo>
                    <a:pt x="54868" y="120805"/>
                    <a:pt x="42516" y="120805"/>
                    <a:pt x="34881" y="113195"/>
                  </a:cubicBezTo>
                  <a:lnTo>
                    <a:pt x="14754" y="93031"/>
                  </a:lnTo>
                  <a:lnTo>
                    <a:pt x="0" y="107137"/>
                  </a:lnTo>
                  <a:lnTo>
                    <a:pt x="41367" y="149352"/>
                  </a:lnTo>
                  <a:cubicBezTo>
                    <a:pt x="45462" y="153295"/>
                    <a:pt x="51941" y="153295"/>
                    <a:pt x="56036" y="149352"/>
                  </a:cubicBezTo>
                  <a:lnTo>
                    <a:pt x="190186" y="14897"/>
                  </a:lnTo>
                  <a:cubicBezTo>
                    <a:pt x="190372" y="14685"/>
                    <a:pt x="190372" y="14367"/>
                    <a:pt x="190186" y="14154"/>
                  </a:cubicBezTo>
                  <a:lnTo>
                    <a:pt x="176117" y="0"/>
                  </a:lnTo>
                  <a:close/>
                </a:path>
              </a:pathLst>
            </a:custGeom>
            <a:grpFill/>
            <a:ln w="9525" cap="flat">
              <a:noFill/>
              <a:prstDash val="solid"/>
              <a:miter/>
            </a:ln>
          </p:spPr>
          <p:txBody>
            <a:bodyPr rtlCol="0" anchor="ctr"/>
            <a:lstStyle/>
            <a:p>
              <a:endParaRPr lang="en-US"/>
            </a:p>
          </p:txBody>
        </p:sp>
      </p:grpSp>
      <p:grpSp>
        <p:nvGrpSpPr>
          <p:cNvPr id="168" name="Graphic 165">
            <a:extLst>
              <a:ext uri="{FF2B5EF4-FFF2-40B4-BE49-F238E27FC236}">
                <a16:creationId xmlns:a16="http://schemas.microsoft.com/office/drawing/2014/main" id="{EE2E42E5-3AB4-B77C-8A56-D5A62F3FA982}"/>
              </a:ext>
            </a:extLst>
          </p:cNvPr>
          <p:cNvGrpSpPr/>
          <p:nvPr/>
        </p:nvGrpSpPr>
        <p:grpSpPr>
          <a:xfrm>
            <a:off x="4414236" y="3093365"/>
            <a:ext cx="342520" cy="342520"/>
            <a:chOff x="10142783" y="1796872"/>
            <a:chExt cx="875109" cy="875109"/>
          </a:xfrm>
          <a:solidFill>
            <a:schemeClr val="bg1"/>
          </a:solidFill>
        </p:grpSpPr>
        <p:sp>
          <p:nvSpPr>
            <p:cNvPr id="169" name="Freeform: Shape 168">
              <a:extLst>
                <a:ext uri="{FF2B5EF4-FFF2-40B4-BE49-F238E27FC236}">
                  <a16:creationId xmlns:a16="http://schemas.microsoft.com/office/drawing/2014/main" id="{F5F78835-088B-18D1-EBB6-0B46F396A104}"/>
                </a:ext>
              </a:extLst>
            </p:cNvPr>
            <p:cNvSpPr/>
            <p:nvPr/>
          </p:nvSpPr>
          <p:spPr>
            <a:xfrm>
              <a:off x="10327920" y="1796872"/>
              <a:ext cx="50006" cy="118462"/>
            </a:xfrm>
            <a:custGeom>
              <a:avLst/>
              <a:gdLst>
                <a:gd name="connsiteX0" fmla="*/ 50006 w 50006"/>
                <a:gd name="connsiteY0" fmla="*/ 51587 h 118462"/>
                <a:gd name="connsiteX1" fmla="*/ 38100 w 50006"/>
                <a:gd name="connsiteY1" fmla="*/ 51587 h 118462"/>
                <a:gd name="connsiteX2" fmla="*/ 38100 w 50006"/>
                <a:gd name="connsiteY2" fmla="*/ 0 h 118462"/>
                <a:gd name="connsiteX3" fmla="*/ 11906 w 50006"/>
                <a:gd name="connsiteY3" fmla="*/ 0 h 118462"/>
                <a:gd name="connsiteX4" fmla="*/ 11906 w 50006"/>
                <a:gd name="connsiteY4" fmla="*/ 51587 h 118462"/>
                <a:gd name="connsiteX5" fmla="*/ 0 w 50006"/>
                <a:gd name="connsiteY5" fmla="*/ 51587 h 118462"/>
                <a:gd name="connsiteX6" fmla="*/ 0 w 50006"/>
                <a:gd name="connsiteY6" fmla="*/ 118462 h 118462"/>
                <a:gd name="connsiteX7" fmla="*/ 50006 w 50006"/>
                <a:gd name="connsiteY7" fmla="*/ 118462 h 11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6" h="118462">
                  <a:moveTo>
                    <a:pt x="50006" y="51587"/>
                  </a:moveTo>
                  <a:lnTo>
                    <a:pt x="38100" y="51587"/>
                  </a:lnTo>
                  <a:lnTo>
                    <a:pt x="38100" y="0"/>
                  </a:lnTo>
                  <a:lnTo>
                    <a:pt x="11906" y="0"/>
                  </a:lnTo>
                  <a:lnTo>
                    <a:pt x="11906" y="51587"/>
                  </a:lnTo>
                  <a:lnTo>
                    <a:pt x="0" y="51587"/>
                  </a:lnTo>
                  <a:lnTo>
                    <a:pt x="0" y="118462"/>
                  </a:lnTo>
                  <a:lnTo>
                    <a:pt x="50006" y="118462"/>
                  </a:ln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EC15814-5D79-1EC2-24B9-63B21FEB25BA}"/>
                </a:ext>
              </a:extLst>
            </p:cNvPr>
            <p:cNvSpPr/>
            <p:nvPr/>
          </p:nvSpPr>
          <p:spPr>
            <a:xfrm>
              <a:off x="10441629" y="1796872"/>
              <a:ext cx="50006" cy="118462"/>
            </a:xfrm>
            <a:custGeom>
              <a:avLst/>
              <a:gdLst>
                <a:gd name="connsiteX0" fmla="*/ 50006 w 50006"/>
                <a:gd name="connsiteY0" fmla="*/ 51587 h 118462"/>
                <a:gd name="connsiteX1" fmla="*/ 38100 w 50006"/>
                <a:gd name="connsiteY1" fmla="*/ 51587 h 118462"/>
                <a:gd name="connsiteX2" fmla="*/ 38100 w 50006"/>
                <a:gd name="connsiteY2" fmla="*/ 0 h 118462"/>
                <a:gd name="connsiteX3" fmla="*/ 11906 w 50006"/>
                <a:gd name="connsiteY3" fmla="*/ 0 h 118462"/>
                <a:gd name="connsiteX4" fmla="*/ 11906 w 50006"/>
                <a:gd name="connsiteY4" fmla="*/ 51587 h 118462"/>
                <a:gd name="connsiteX5" fmla="*/ 0 w 50006"/>
                <a:gd name="connsiteY5" fmla="*/ 51587 h 118462"/>
                <a:gd name="connsiteX6" fmla="*/ 0 w 50006"/>
                <a:gd name="connsiteY6" fmla="*/ 118462 h 118462"/>
                <a:gd name="connsiteX7" fmla="*/ 50006 w 50006"/>
                <a:gd name="connsiteY7" fmla="*/ 118462 h 11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6" h="118462">
                  <a:moveTo>
                    <a:pt x="50006" y="51587"/>
                  </a:moveTo>
                  <a:lnTo>
                    <a:pt x="38100" y="51587"/>
                  </a:lnTo>
                  <a:lnTo>
                    <a:pt x="38100" y="0"/>
                  </a:lnTo>
                  <a:lnTo>
                    <a:pt x="11906" y="0"/>
                  </a:lnTo>
                  <a:lnTo>
                    <a:pt x="11906" y="51587"/>
                  </a:lnTo>
                  <a:lnTo>
                    <a:pt x="0" y="51587"/>
                  </a:lnTo>
                  <a:lnTo>
                    <a:pt x="0" y="118462"/>
                  </a:lnTo>
                  <a:lnTo>
                    <a:pt x="50006" y="118462"/>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6A1DB714-3434-4796-12F7-C99863BFC317}"/>
                </a:ext>
              </a:extLst>
            </p:cNvPr>
            <p:cNvSpPr/>
            <p:nvPr/>
          </p:nvSpPr>
          <p:spPr>
            <a:xfrm>
              <a:off x="10555329" y="1796872"/>
              <a:ext cx="50006" cy="118462"/>
            </a:xfrm>
            <a:custGeom>
              <a:avLst/>
              <a:gdLst>
                <a:gd name="connsiteX0" fmla="*/ 50006 w 50006"/>
                <a:gd name="connsiteY0" fmla="*/ 51587 h 118462"/>
                <a:gd name="connsiteX1" fmla="*/ 38100 w 50006"/>
                <a:gd name="connsiteY1" fmla="*/ 51587 h 118462"/>
                <a:gd name="connsiteX2" fmla="*/ 38100 w 50006"/>
                <a:gd name="connsiteY2" fmla="*/ 0 h 118462"/>
                <a:gd name="connsiteX3" fmla="*/ 11906 w 50006"/>
                <a:gd name="connsiteY3" fmla="*/ 0 h 118462"/>
                <a:gd name="connsiteX4" fmla="*/ 11906 w 50006"/>
                <a:gd name="connsiteY4" fmla="*/ 51587 h 118462"/>
                <a:gd name="connsiteX5" fmla="*/ 0 w 50006"/>
                <a:gd name="connsiteY5" fmla="*/ 51587 h 118462"/>
                <a:gd name="connsiteX6" fmla="*/ 0 w 50006"/>
                <a:gd name="connsiteY6" fmla="*/ 118462 h 118462"/>
                <a:gd name="connsiteX7" fmla="*/ 50006 w 50006"/>
                <a:gd name="connsiteY7" fmla="*/ 118462 h 11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6" h="118462">
                  <a:moveTo>
                    <a:pt x="50006" y="51587"/>
                  </a:moveTo>
                  <a:lnTo>
                    <a:pt x="38100" y="51587"/>
                  </a:lnTo>
                  <a:lnTo>
                    <a:pt x="38100" y="0"/>
                  </a:lnTo>
                  <a:lnTo>
                    <a:pt x="11906" y="0"/>
                  </a:lnTo>
                  <a:lnTo>
                    <a:pt x="11906" y="51587"/>
                  </a:lnTo>
                  <a:lnTo>
                    <a:pt x="0" y="51587"/>
                  </a:lnTo>
                  <a:lnTo>
                    <a:pt x="0" y="118462"/>
                  </a:lnTo>
                  <a:lnTo>
                    <a:pt x="50006" y="118462"/>
                  </a:ln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1A86ACA-61E4-6FD8-DE84-52D176C56F8C}"/>
                </a:ext>
              </a:extLst>
            </p:cNvPr>
            <p:cNvSpPr/>
            <p:nvPr/>
          </p:nvSpPr>
          <p:spPr>
            <a:xfrm>
              <a:off x="10669039" y="1796872"/>
              <a:ext cx="50006" cy="118462"/>
            </a:xfrm>
            <a:custGeom>
              <a:avLst/>
              <a:gdLst>
                <a:gd name="connsiteX0" fmla="*/ 50006 w 50006"/>
                <a:gd name="connsiteY0" fmla="*/ 51587 h 118462"/>
                <a:gd name="connsiteX1" fmla="*/ 38100 w 50006"/>
                <a:gd name="connsiteY1" fmla="*/ 51587 h 118462"/>
                <a:gd name="connsiteX2" fmla="*/ 38100 w 50006"/>
                <a:gd name="connsiteY2" fmla="*/ 0 h 118462"/>
                <a:gd name="connsiteX3" fmla="*/ 11906 w 50006"/>
                <a:gd name="connsiteY3" fmla="*/ 0 h 118462"/>
                <a:gd name="connsiteX4" fmla="*/ 11906 w 50006"/>
                <a:gd name="connsiteY4" fmla="*/ 51587 h 118462"/>
                <a:gd name="connsiteX5" fmla="*/ 0 w 50006"/>
                <a:gd name="connsiteY5" fmla="*/ 51587 h 118462"/>
                <a:gd name="connsiteX6" fmla="*/ 0 w 50006"/>
                <a:gd name="connsiteY6" fmla="*/ 118462 h 118462"/>
                <a:gd name="connsiteX7" fmla="*/ 50006 w 50006"/>
                <a:gd name="connsiteY7" fmla="*/ 118462 h 11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6" h="118462">
                  <a:moveTo>
                    <a:pt x="50006" y="51587"/>
                  </a:moveTo>
                  <a:lnTo>
                    <a:pt x="38100" y="51587"/>
                  </a:lnTo>
                  <a:lnTo>
                    <a:pt x="38100" y="0"/>
                  </a:lnTo>
                  <a:lnTo>
                    <a:pt x="11906" y="0"/>
                  </a:lnTo>
                  <a:lnTo>
                    <a:pt x="11906" y="51587"/>
                  </a:lnTo>
                  <a:lnTo>
                    <a:pt x="0" y="51587"/>
                  </a:lnTo>
                  <a:lnTo>
                    <a:pt x="0" y="118462"/>
                  </a:lnTo>
                  <a:lnTo>
                    <a:pt x="50006" y="118462"/>
                  </a:ln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B87CE96-7AF5-0878-3EAC-CAC82445E036}"/>
                </a:ext>
              </a:extLst>
            </p:cNvPr>
            <p:cNvSpPr/>
            <p:nvPr/>
          </p:nvSpPr>
          <p:spPr>
            <a:xfrm>
              <a:off x="10782739" y="1796872"/>
              <a:ext cx="50006" cy="118462"/>
            </a:xfrm>
            <a:custGeom>
              <a:avLst/>
              <a:gdLst>
                <a:gd name="connsiteX0" fmla="*/ 50006 w 50006"/>
                <a:gd name="connsiteY0" fmla="*/ 51587 h 118462"/>
                <a:gd name="connsiteX1" fmla="*/ 38100 w 50006"/>
                <a:gd name="connsiteY1" fmla="*/ 51587 h 118462"/>
                <a:gd name="connsiteX2" fmla="*/ 38100 w 50006"/>
                <a:gd name="connsiteY2" fmla="*/ 0 h 118462"/>
                <a:gd name="connsiteX3" fmla="*/ 11906 w 50006"/>
                <a:gd name="connsiteY3" fmla="*/ 0 h 118462"/>
                <a:gd name="connsiteX4" fmla="*/ 11906 w 50006"/>
                <a:gd name="connsiteY4" fmla="*/ 51587 h 118462"/>
                <a:gd name="connsiteX5" fmla="*/ 0 w 50006"/>
                <a:gd name="connsiteY5" fmla="*/ 51587 h 118462"/>
                <a:gd name="connsiteX6" fmla="*/ 0 w 50006"/>
                <a:gd name="connsiteY6" fmla="*/ 118462 h 118462"/>
                <a:gd name="connsiteX7" fmla="*/ 50006 w 50006"/>
                <a:gd name="connsiteY7" fmla="*/ 118462 h 11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6" h="118462">
                  <a:moveTo>
                    <a:pt x="50006" y="51587"/>
                  </a:moveTo>
                  <a:lnTo>
                    <a:pt x="38100" y="51587"/>
                  </a:lnTo>
                  <a:lnTo>
                    <a:pt x="38100" y="0"/>
                  </a:lnTo>
                  <a:lnTo>
                    <a:pt x="11906" y="0"/>
                  </a:lnTo>
                  <a:lnTo>
                    <a:pt x="11906" y="51587"/>
                  </a:lnTo>
                  <a:lnTo>
                    <a:pt x="0" y="51587"/>
                  </a:lnTo>
                  <a:lnTo>
                    <a:pt x="0" y="118462"/>
                  </a:lnTo>
                  <a:lnTo>
                    <a:pt x="50006" y="118462"/>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008761A-E5E9-6D83-B479-A19AE83FB277}"/>
                </a:ext>
              </a:extLst>
            </p:cNvPr>
            <p:cNvSpPr/>
            <p:nvPr/>
          </p:nvSpPr>
          <p:spPr>
            <a:xfrm>
              <a:off x="10327920" y="2553509"/>
              <a:ext cx="50006" cy="118471"/>
            </a:xfrm>
            <a:custGeom>
              <a:avLst/>
              <a:gdLst>
                <a:gd name="connsiteX0" fmla="*/ 0 w 50006"/>
                <a:gd name="connsiteY0" fmla="*/ 66875 h 118471"/>
                <a:gd name="connsiteX1" fmla="*/ 11906 w 50006"/>
                <a:gd name="connsiteY1" fmla="*/ 66875 h 118471"/>
                <a:gd name="connsiteX2" fmla="*/ 11906 w 50006"/>
                <a:gd name="connsiteY2" fmla="*/ 118472 h 118471"/>
                <a:gd name="connsiteX3" fmla="*/ 38100 w 50006"/>
                <a:gd name="connsiteY3" fmla="*/ 118472 h 118471"/>
                <a:gd name="connsiteX4" fmla="*/ 38100 w 50006"/>
                <a:gd name="connsiteY4" fmla="*/ 66875 h 118471"/>
                <a:gd name="connsiteX5" fmla="*/ 50006 w 50006"/>
                <a:gd name="connsiteY5" fmla="*/ 66875 h 118471"/>
                <a:gd name="connsiteX6" fmla="*/ 50006 w 50006"/>
                <a:gd name="connsiteY6" fmla="*/ 0 h 118471"/>
                <a:gd name="connsiteX7" fmla="*/ 0 w 50006"/>
                <a:gd name="connsiteY7" fmla="*/ 0 h 1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6" h="118471">
                  <a:moveTo>
                    <a:pt x="0" y="66875"/>
                  </a:moveTo>
                  <a:lnTo>
                    <a:pt x="11906" y="66875"/>
                  </a:lnTo>
                  <a:lnTo>
                    <a:pt x="11906" y="118472"/>
                  </a:lnTo>
                  <a:lnTo>
                    <a:pt x="38100" y="118472"/>
                  </a:lnTo>
                  <a:lnTo>
                    <a:pt x="38100" y="66875"/>
                  </a:lnTo>
                  <a:lnTo>
                    <a:pt x="50006" y="66875"/>
                  </a:lnTo>
                  <a:lnTo>
                    <a:pt x="50006" y="0"/>
                  </a:lnTo>
                  <a:lnTo>
                    <a:pt x="0" y="0"/>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32CA390-B451-48C3-0432-5BA19FB86644}"/>
                </a:ext>
              </a:extLst>
            </p:cNvPr>
            <p:cNvSpPr/>
            <p:nvPr/>
          </p:nvSpPr>
          <p:spPr>
            <a:xfrm>
              <a:off x="10441629" y="2553509"/>
              <a:ext cx="50006" cy="118471"/>
            </a:xfrm>
            <a:custGeom>
              <a:avLst/>
              <a:gdLst>
                <a:gd name="connsiteX0" fmla="*/ 0 w 50006"/>
                <a:gd name="connsiteY0" fmla="*/ 66875 h 118471"/>
                <a:gd name="connsiteX1" fmla="*/ 11906 w 50006"/>
                <a:gd name="connsiteY1" fmla="*/ 66875 h 118471"/>
                <a:gd name="connsiteX2" fmla="*/ 11906 w 50006"/>
                <a:gd name="connsiteY2" fmla="*/ 118472 h 118471"/>
                <a:gd name="connsiteX3" fmla="*/ 38100 w 50006"/>
                <a:gd name="connsiteY3" fmla="*/ 118472 h 118471"/>
                <a:gd name="connsiteX4" fmla="*/ 38100 w 50006"/>
                <a:gd name="connsiteY4" fmla="*/ 66875 h 118471"/>
                <a:gd name="connsiteX5" fmla="*/ 50006 w 50006"/>
                <a:gd name="connsiteY5" fmla="*/ 66875 h 118471"/>
                <a:gd name="connsiteX6" fmla="*/ 50006 w 50006"/>
                <a:gd name="connsiteY6" fmla="*/ 0 h 118471"/>
                <a:gd name="connsiteX7" fmla="*/ 0 w 50006"/>
                <a:gd name="connsiteY7" fmla="*/ 0 h 1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6" h="118471">
                  <a:moveTo>
                    <a:pt x="0" y="66875"/>
                  </a:moveTo>
                  <a:lnTo>
                    <a:pt x="11906" y="66875"/>
                  </a:lnTo>
                  <a:lnTo>
                    <a:pt x="11906" y="118472"/>
                  </a:lnTo>
                  <a:lnTo>
                    <a:pt x="38100" y="118472"/>
                  </a:lnTo>
                  <a:lnTo>
                    <a:pt x="38100" y="66875"/>
                  </a:lnTo>
                  <a:lnTo>
                    <a:pt x="50006" y="66875"/>
                  </a:lnTo>
                  <a:lnTo>
                    <a:pt x="50006" y="0"/>
                  </a:lnTo>
                  <a:lnTo>
                    <a:pt x="0" y="0"/>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07EF4AC3-D823-3918-838A-38090ACD679C}"/>
                </a:ext>
              </a:extLst>
            </p:cNvPr>
            <p:cNvSpPr/>
            <p:nvPr/>
          </p:nvSpPr>
          <p:spPr>
            <a:xfrm>
              <a:off x="10555329" y="2553509"/>
              <a:ext cx="50006" cy="118471"/>
            </a:xfrm>
            <a:custGeom>
              <a:avLst/>
              <a:gdLst>
                <a:gd name="connsiteX0" fmla="*/ 0 w 50006"/>
                <a:gd name="connsiteY0" fmla="*/ 66875 h 118471"/>
                <a:gd name="connsiteX1" fmla="*/ 11906 w 50006"/>
                <a:gd name="connsiteY1" fmla="*/ 66875 h 118471"/>
                <a:gd name="connsiteX2" fmla="*/ 11906 w 50006"/>
                <a:gd name="connsiteY2" fmla="*/ 118472 h 118471"/>
                <a:gd name="connsiteX3" fmla="*/ 38100 w 50006"/>
                <a:gd name="connsiteY3" fmla="*/ 118472 h 118471"/>
                <a:gd name="connsiteX4" fmla="*/ 38100 w 50006"/>
                <a:gd name="connsiteY4" fmla="*/ 66875 h 118471"/>
                <a:gd name="connsiteX5" fmla="*/ 50006 w 50006"/>
                <a:gd name="connsiteY5" fmla="*/ 66875 h 118471"/>
                <a:gd name="connsiteX6" fmla="*/ 50006 w 50006"/>
                <a:gd name="connsiteY6" fmla="*/ 0 h 118471"/>
                <a:gd name="connsiteX7" fmla="*/ 0 w 50006"/>
                <a:gd name="connsiteY7" fmla="*/ 0 h 1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6" h="118471">
                  <a:moveTo>
                    <a:pt x="0" y="66875"/>
                  </a:moveTo>
                  <a:lnTo>
                    <a:pt x="11906" y="66875"/>
                  </a:lnTo>
                  <a:lnTo>
                    <a:pt x="11906" y="118472"/>
                  </a:lnTo>
                  <a:lnTo>
                    <a:pt x="38100" y="118472"/>
                  </a:lnTo>
                  <a:lnTo>
                    <a:pt x="38100" y="66875"/>
                  </a:lnTo>
                  <a:lnTo>
                    <a:pt x="50006" y="66875"/>
                  </a:lnTo>
                  <a:lnTo>
                    <a:pt x="50006" y="0"/>
                  </a:lnTo>
                  <a:lnTo>
                    <a:pt x="0" y="0"/>
                  </a:ln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30E2EE3-099C-C8E1-5416-D7D731FA45FA}"/>
                </a:ext>
              </a:extLst>
            </p:cNvPr>
            <p:cNvSpPr/>
            <p:nvPr/>
          </p:nvSpPr>
          <p:spPr>
            <a:xfrm>
              <a:off x="10669039" y="2553509"/>
              <a:ext cx="50006" cy="118471"/>
            </a:xfrm>
            <a:custGeom>
              <a:avLst/>
              <a:gdLst>
                <a:gd name="connsiteX0" fmla="*/ 0 w 50006"/>
                <a:gd name="connsiteY0" fmla="*/ 66875 h 118471"/>
                <a:gd name="connsiteX1" fmla="*/ 11906 w 50006"/>
                <a:gd name="connsiteY1" fmla="*/ 66875 h 118471"/>
                <a:gd name="connsiteX2" fmla="*/ 11906 w 50006"/>
                <a:gd name="connsiteY2" fmla="*/ 118472 h 118471"/>
                <a:gd name="connsiteX3" fmla="*/ 38100 w 50006"/>
                <a:gd name="connsiteY3" fmla="*/ 118472 h 118471"/>
                <a:gd name="connsiteX4" fmla="*/ 38100 w 50006"/>
                <a:gd name="connsiteY4" fmla="*/ 66875 h 118471"/>
                <a:gd name="connsiteX5" fmla="*/ 50006 w 50006"/>
                <a:gd name="connsiteY5" fmla="*/ 66875 h 118471"/>
                <a:gd name="connsiteX6" fmla="*/ 50006 w 50006"/>
                <a:gd name="connsiteY6" fmla="*/ 0 h 118471"/>
                <a:gd name="connsiteX7" fmla="*/ 0 w 50006"/>
                <a:gd name="connsiteY7" fmla="*/ 0 h 1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6" h="118471">
                  <a:moveTo>
                    <a:pt x="0" y="66875"/>
                  </a:moveTo>
                  <a:lnTo>
                    <a:pt x="11906" y="66875"/>
                  </a:lnTo>
                  <a:lnTo>
                    <a:pt x="11906" y="118472"/>
                  </a:lnTo>
                  <a:lnTo>
                    <a:pt x="38100" y="118472"/>
                  </a:lnTo>
                  <a:lnTo>
                    <a:pt x="38100" y="66875"/>
                  </a:lnTo>
                  <a:lnTo>
                    <a:pt x="50006" y="66875"/>
                  </a:lnTo>
                  <a:lnTo>
                    <a:pt x="50006" y="0"/>
                  </a:lnTo>
                  <a:lnTo>
                    <a:pt x="0" y="0"/>
                  </a:ln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F2F1ACFD-31B1-F09E-D59D-9D6E4057C68D}"/>
                </a:ext>
              </a:extLst>
            </p:cNvPr>
            <p:cNvSpPr/>
            <p:nvPr/>
          </p:nvSpPr>
          <p:spPr>
            <a:xfrm>
              <a:off x="10782739" y="2553509"/>
              <a:ext cx="50006" cy="118471"/>
            </a:xfrm>
            <a:custGeom>
              <a:avLst/>
              <a:gdLst>
                <a:gd name="connsiteX0" fmla="*/ 0 w 50006"/>
                <a:gd name="connsiteY0" fmla="*/ 66875 h 118471"/>
                <a:gd name="connsiteX1" fmla="*/ 11906 w 50006"/>
                <a:gd name="connsiteY1" fmla="*/ 66875 h 118471"/>
                <a:gd name="connsiteX2" fmla="*/ 11906 w 50006"/>
                <a:gd name="connsiteY2" fmla="*/ 118472 h 118471"/>
                <a:gd name="connsiteX3" fmla="*/ 38100 w 50006"/>
                <a:gd name="connsiteY3" fmla="*/ 118472 h 118471"/>
                <a:gd name="connsiteX4" fmla="*/ 38100 w 50006"/>
                <a:gd name="connsiteY4" fmla="*/ 66875 h 118471"/>
                <a:gd name="connsiteX5" fmla="*/ 50006 w 50006"/>
                <a:gd name="connsiteY5" fmla="*/ 66875 h 118471"/>
                <a:gd name="connsiteX6" fmla="*/ 50006 w 50006"/>
                <a:gd name="connsiteY6" fmla="*/ 0 h 118471"/>
                <a:gd name="connsiteX7" fmla="*/ 0 w 50006"/>
                <a:gd name="connsiteY7" fmla="*/ 0 h 1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6" h="118471">
                  <a:moveTo>
                    <a:pt x="0" y="66875"/>
                  </a:moveTo>
                  <a:lnTo>
                    <a:pt x="11906" y="66875"/>
                  </a:lnTo>
                  <a:lnTo>
                    <a:pt x="11906" y="118472"/>
                  </a:lnTo>
                  <a:lnTo>
                    <a:pt x="38100" y="118472"/>
                  </a:lnTo>
                  <a:lnTo>
                    <a:pt x="38100" y="66875"/>
                  </a:lnTo>
                  <a:lnTo>
                    <a:pt x="50006" y="66875"/>
                  </a:lnTo>
                  <a:lnTo>
                    <a:pt x="50006" y="0"/>
                  </a:lnTo>
                  <a:lnTo>
                    <a:pt x="0" y="0"/>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5AF6BEE-1CAD-3CFC-0B3D-D49E90780C91}"/>
                </a:ext>
              </a:extLst>
            </p:cNvPr>
            <p:cNvSpPr/>
            <p:nvPr/>
          </p:nvSpPr>
          <p:spPr>
            <a:xfrm>
              <a:off x="10142783" y="2436828"/>
              <a:ext cx="118462" cy="50006"/>
            </a:xfrm>
            <a:custGeom>
              <a:avLst/>
              <a:gdLst>
                <a:gd name="connsiteX0" fmla="*/ 51587 w 118462"/>
                <a:gd name="connsiteY0" fmla="*/ 11906 h 50006"/>
                <a:gd name="connsiteX1" fmla="*/ 0 w 118462"/>
                <a:gd name="connsiteY1" fmla="*/ 11906 h 50006"/>
                <a:gd name="connsiteX2" fmla="*/ 0 w 118462"/>
                <a:gd name="connsiteY2" fmla="*/ 38100 h 50006"/>
                <a:gd name="connsiteX3" fmla="*/ 51587 w 118462"/>
                <a:gd name="connsiteY3" fmla="*/ 38100 h 50006"/>
                <a:gd name="connsiteX4" fmla="*/ 51587 w 118462"/>
                <a:gd name="connsiteY4" fmla="*/ 50006 h 50006"/>
                <a:gd name="connsiteX5" fmla="*/ 118462 w 118462"/>
                <a:gd name="connsiteY5" fmla="*/ 50006 h 50006"/>
                <a:gd name="connsiteX6" fmla="*/ 118462 w 118462"/>
                <a:gd name="connsiteY6" fmla="*/ 0 h 50006"/>
                <a:gd name="connsiteX7" fmla="*/ 51587 w 118462"/>
                <a:gd name="connsiteY7" fmla="*/ 0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62" h="50006">
                  <a:moveTo>
                    <a:pt x="51587" y="11906"/>
                  </a:moveTo>
                  <a:lnTo>
                    <a:pt x="0" y="11906"/>
                  </a:lnTo>
                  <a:lnTo>
                    <a:pt x="0" y="38100"/>
                  </a:lnTo>
                  <a:lnTo>
                    <a:pt x="51587" y="38100"/>
                  </a:lnTo>
                  <a:lnTo>
                    <a:pt x="51587" y="50006"/>
                  </a:lnTo>
                  <a:lnTo>
                    <a:pt x="118462" y="50006"/>
                  </a:lnTo>
                  <a:lnTo>
                    <a:pt x="118462" y="0"/>
                  </a:lnTo>
                  <a:lnTo>
                    <a:pt x="51587" y="0"/>
                  </a:ln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7C761D3-157D-B548-03CA-9A41EF9BB57C}"/>
                </a:ext>
              </a:extLst>
            </p:cNvPr>
            <p:cNvSpPr/>
            <p:nvPr/>
          </p:nvSpPr>
          <p:spPr>
            <a:xfrm>
              <a:off x="10142783" y="2323128"/>
              <a:ext cx="118462" cy="50006"/>
            </a:xfrm>
            <a:custGeom>
              <a:avLst/>
              <a:gdLst>
                <a:gd name="connsiteX0" fmla="*/ 51587 w 118462"/>
                <a:gd name="connsiteY0" fmla="*/ 11906 h 50006"/>
                <a:gd name="connsiteX1" fmla="*/ 0 w 118462"/>
                <a:gd name="connsiteY1" fmla="*/ 11906 h 50006"/>
                <a:gd name="connsiteX2" fmla="*/ 0 w 118462"/>
                <a:gd name="connsiteY2" fmla="*/ 38100 h 50006"/>
                <a:gd name="connsiteX3" fmla="*/ 51587 w 118462"/>
                <a:gd name="connsiteY3" fmla="*/ 38100 h 50006"/>
                <a:gd name="connsiteX4" fmla="*/ 51587 w 118462"/>
                <a:gd name="connsiteY4" fmla="*/ 50006 h 50006"/>
                <a:gd name="connsiteX5" fmla="*/ 118462 w 118462"/>
                <a:gd name="connsiteY5" fmla="*/ 50006 h 50006"/>
                <a:gd name="connsiteX6" fmla="*/ 118462 w 118462"/>
                <a:gd name="connsiteY6" fmla="*/ 0 h 50006"/>
                <a:gd name="connsiteX7" fmla="*/ 51587 w 118462"/>
                <a:gd name="connsiteY7" fmla="*/ 0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62" h="50006">
                  <a:moveTo>
                    <a:pt x="51587" y="11906"/>
                  </a:moveTo>
                  <a:lnTo>
                    <a:pt x="0" y="11906"/>
                  </a:lnTo>
                  <a:lnTo>
                    <a:pt x="0" y="38100"/>
                  </a:lnTo>
                  <a:lnTo>
                    <a:pt x="51587" y="38100"/>
                  </a:lnTo>
                  <a:lnTo>
                    <a:pt x="51587" y="50006"/>
                  </a:lnTo>
                  <a:lnTo>
                    <a:pt x="118462" y="50006"/>
                  </a:lnTo>
                  <a:lnTo>
                    <a:pt x="118462" y="0"/>
                  </a:lnTo>
                  <a:lnTo>
                    <a:pt x="51587" y="0"/>
                  </a:ln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CC558B8-6829-CADA-4933-49D94467F095}"/>
                </a:ext>
              </a:extLst>
            </p:cNvPr>
            <p:cNvSpPr/>
            <p:nvPr/>
          </p:nvSpPr>
          <p:spPr>
            <a:xfrm>
              <a:off x="10142783" y="2209418"/>
              <a:ext cx="118462" cy="50006"/>
            </a:xfrm>
            <a:custGeom>
              <a:avLst/>
              <a:gdLst>
                <a:gd name="connsiteX0" fmla="*/ 51587 w 118462"/>
                <a:gd name="connsiteY0" fmla="*/ 11906 h 50006"/>
                <a:gd name="connsiteX1" fmla="*/ 0 w 118462"/>
                <a:gd name="connsiteY1" fmla="*/ 11906 h 50006"/>
                <a:gd name="connsiteX2" fmla="*/ 0 w 118462"/>
                <a:gd name="connsiteY2" fmla="*/ 38100 h 50006"/>
                <a:gd name="connsiteX3" fmla="*/ 51587 w 118462"/>
                <a:gd name="connsiteY3" fmla="*/ 38100 h 50006"/>
                <a:gd name="connsiteX4" fmla="*/ 51587 w 118462"/>
                <a:gd name="connsiteY4" fmla="*/ 50006 h 50006"/>
                <a:gd name="connsiteX5" fmla="*/ 118462 w 118462"/>
                <a:gd name="connsiteY5" fmla="*/ 50006 h 50006"/>
                <a:gd name="connsiteX6" fmla="*/ 118462 w 118462"/>
                <a:gd name="connsiteY6" fmla="*/ 0 h 50006"/>
                <a:gd name="connsiteX7" fmla="*/ 51587 w 118462"/>
                <a:gd name="connsiteY7" fmla="*/ 0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62" h="50006">
                  <a:moveTo>
                    <a:pt x="51587" y="11906"/>
                  </a:moveTo>
                  <a:lnTo>
                    <a:pt x="0" y="11906"/>
                  </a:lnTo>
                  <a:lnTo>
                    <a:pt x="0" y="38100"/>
                  </a:lnTo>
                  <a:lnTo>
                    <a:pt x="51587" y="38100"/>
                  </a:lnTo>
                  <a:lnTo>
                    <a:pt x="51587" y="50006"/>
                  </a:lnTo>
                  <a:lnTo>
                    <a:pt x="118462" y="50006"/>
                  </a:lnTo>
                  <a:lnTo>
                    <a:pt x="118462" y="0"/>
                  </a:lnTo>
                  <a:lnTo>
                    <a:pt x="51587" y="0"/>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2E672C1-DAEF-F342-B030-16FA802EF48F}"/>
                </a:ext>
              </a:extLst>
            </p:cNvPr>
            <p:cNvSpPr/>
            <p:nvPr/>
          </p:nvSpPr>
          <p:spPr>
            <a:xfrm>
              <a:off x="10142783" y="2095718"/>
              <a:ext cx="118462" cy="50006"/>
            </a:xfrm>
            <a:custGeom>
              <a:avLst/>
              <a:gdLst>
                <a:gd name="connsiteX0" fmla="*/ 51587 w 118462"/>
                <a:gd name="connsiteY0" fmla="*/ 11906 h 50006"/>
                <a:gd name="connsiteX1" fmla="*/ 0 w 118462"/>
                <a:gd name="connsiteY1" fmla="*/ 11906 h 50006"/>
                <a:gd name="connsiteX2" fmla="*/ 0 w 118462"/>
                <a:gd name="connsiteY2" fmla="*/ 38100 h 50006"/>
                <a:gd name="connsiteX3" fmla="*/ 51587 w 118462"/>
                <a:gd name="connsiteY3" fmla="*/ 38100 h 50006"/>
                <a:gd name="connsiteX4" fmla="*/ 51587 w 118462"/>
                <a:gd name="connsiteY4" fmla="*/ 50006 h 50006"/>
                <a:gd name="connsiteX5" fmla="*/ 118462 w 118462"/>
                <a:gd name="connsiteY5" fmla="*/ 50006 h 50006"/>
                <a:gd name="connsiteX6" fmla="*/ 118462 w 118462"/>
                <a:gd name="connsiteY6" fmla="*/ 0 h 50006"/>
                <a:gd name="connsiteX7" fmla="*/ 51587 w 118462"/>
                <a:gd name="connsiteY7" fmla="*/ 0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62" h="50006">
                  <a:moveTo>
                    <a:pt x="51587" y="11906"/>
                  </a:moveTo>
                  <a:lnTo>
                    <a:pt x="0" y="11906"/>
                  </a:lnTo>
                  <a:lnTo>
                    <a:pt x="0" y="38100"/>
                  </a:lnTo>
                  <a:lnTo>
                    <a:pt x="51587" y="38100"/>
                  </a:lnTo>
                  <a:lnTo>
                    <a:pt x="51587" y="50006"/>
                  </a:lnTo>
                  <a:lnTo>
                    <a:pt x="118462" y="50006"/>
                  </a:lnTo>
                  <a:lnTo>
                    <a:pt x="118462" y="0"/>
                  </a:lnTo>
                  <a:lnTo>
                    <a:pt x="51587" y="0"/>
                  </a:ln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24795B3-C0F3-5E18-B4F9-E7425BAD30A2}"/>
                </a:ext>
              </a:extLst>
            </p:cNvPr>
            <p:cNvSpPr/>
            <p:nvPr/>
          </p:nvSpPr>
          <p:spPr>
            <a:xfrm>
              <a:off x="10142783" y="1982009"/>
              <a:ext cx="118462" cy="50006"/>
            </a:xfrm>
            <a:custGeom>
              <a:avLst/>
              <a:gdLst>
                <a:gd name="connsiteX0" fmla="*/ 51587 w 118462"/>
                <a:gd name="connsiteY0" fmla="*/ 11906 h 50006"/>
                <a:gd name="connsiteX1" fmla="*/ 0 w 118462"/>
                <a:gd name="connsiteY1" fmla="*/ 11906 h 50006"/>
                <a:gd name="connsiteX2" fmla="*/ 0 w 118462"/>
                <a:gd name="connsiteY2" fmla="*/ 38100 h 50006"/>
                <a:gd name="connsiteX3" fmla="*/ 51587 w 118462"/>
                <a:gd name="connsiteY3" fmla="*/ 38100 h 50006"/>
                <a:gd name="connsiteX4" fmla="*/ 51587 w 118462"/>
                <a:gd name="connsiteY4" fmla="*/ 50006 h 50006"/>
                <a:gd name="connsiteX5" fmla="*/ 118462 w 118462"/>
                <a:gd name="connsiteY5" fmla="*/ 50006 h 50006"/>
                <a:gd name="connsiteX6" fmla="*/ 118462 w 118462"/>
                <a:gd name="connsiteY6" fmla="*/ 0 h 50006"/>
                <a:gd name="connsiteX7" fmla="*/ 51587 w 118462"/>
                <a:gd name="connsiteY7" fmla="*/ 0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62" h="50006">
                  <a:moveTo>
                    <a:pt x="51587" y="11906"/>
                  </a:moveTo>
                  <a:lnTo>
                    <a:pt x="0" y="11906"/>
                  </a:lnTo>
                  <a:lnTo>
                    <a:pt x="0" y="38100"/>
                  </a:lnTo>
                  <a:lnTo>
                    <a:pt x="51587" y="38100"/>
                  </a:lnTo>
                  <a:lnTo>
                    <a:pt x="51587" y="50006"/>
                  </a:lnTo>
                  <a:lnTo>
                    <a:pt x="118462" y="50006"/>
                  </a:lnTo>
                  <a:lnTo>
                    <a:pt x="118462" y="0"/>
                  </a:lnTo>
                  <a:lnTo>
                    <a:pt x="51587" y="0"/>
                  </a:ln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F161148-BAE3-792E-7DFD-2FB4F9DE3F1E}"/>
                </a:ext>
              </a:extLst>
            </p:cNvPr>
            <p:cNvSpPr/>
            <p:nvPr/>
          </p:nvSpPr>
          <p:spPr>
            <a:xfrm>
              <a:off x="10899420" y="2436828"/>
              <a:ext cx="118471" cy="50006"/>
            </a:xfrm>
            <a:custGeom>
              <a:avLst/>
              <a:gdLst>
                <a:gd name="connsiteX0" fmla="*/ 66875 w 118471"/>
                <a:gd name="connsiteY0" fmla="*/ 0 h 50006"/>
                <a:gd name="connsiteX1" fmla="*/ 0 w 118471"/>
                <a:gd name="connsiteY1" fmla="*/ 0 h 50006"/>
                <a:gd name="connsiteX2" fmla="*/ 0 w 118471"/>
                <a:gd name="connsiteY2" fmla="*/ 50006 h 50006"/>
                <a:gd name="connsiteX3" fmla="*/ 66875 w 118471"/>
                <a:gd name="connsiteY3" fmla="*/ 50006 h 50006"/>
                <a:gd name="connsiteX4" fmla="*/ 66875 w 118471"/>
                <a:gd name="connsiteY4" fmla="*/ 38100 h 50006"/>
                <a:gd name="connsiteX5" fmla="*/ 118472 w 118471"/>
                <a:gd name="connsiteY5" fmla="*/ 38100 h 50006"/>
                <a:gd name="connsiteX6" fmla="*/ 118472 w 118471"/>
                <a:gd name="connsiteY6" fmla="*/ 11906 h 50006"/>
                <a:gd name="connsiteX7" fmla="*/ 66875 w 118471"/>
                <a:gd name="connsiteY7" fmla="*/ 11906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71" h="50006">
                  <a:moveTo>
                    <a:pt x="66875" y="0"/>
                  </a:moveTo>
                  <a:lnTo>
                    <a:pt x="0" y="0"/>
                  </a:lnTo>
                  <a:lnTo>
                    <a:pt x="0" y="50006"/>
                  </a:lnTo>
                  <a:lnTo>
                    <a:pt x="66875" y="50006"/>
                  </a:lnTo>
                  <a:lnTo>
                    <a:pt x="66875" y="38100"/>
                  </a:lnTo>
                  <a:lnTo>
                    <a:pt x="118472" y="38100"/>
                  </a:lnTo>
                  <a:lnTo>
                    <a:pt x="118472" y="11906"/>
                  </a:lnTo>
                  <a:lnTo>
                    <a:pt x="66875" y="1190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EBF9A283-8241-D295-6BE5-DAA0926E0419}"/>
                </a:ext>
              </a:extLst>
            </p:cNvPr>
            <p:cNvSpPr/>
            <p:nvPr/>
          </p:nvSpPr>
          <p:spPr>
            <a:xfrm>
              <a:off x="10899420" y="2323128"/>
              <a:ext cx="118471" cy="50006"/>
            </a:xfrm>
            <a:custGeom>
              <a:avLst/>
              <a:gdLst>
                <a:gd name="connsiteX0" fmla="*/ 66875 w 118471"/>
                <a:gd name="connsiteY0" fmla="*/ 0 h 50006"/>
                <a:gd name="connsiteX1" fmla="*/ 0 w 118471"/>
                <a:gd name="connsiteY1" fmla="*/ 0 h 50006"/>
                <a:gd name="connsiteX2" fmla="*/ 0 w 118471"/>
                <a:gd name="connsiteY2" fmla="*/ 50006 h 50006"/>
                <a:gd name="connsiteX3" fmla="*/ 66875 w 118471"/>
                <a:gd name="connsiteY3" fmla="*/ 50006 h 50006"/>
                <a:gd name="connsiteX4" fmla="*/ 66875 w 118471"/>
                <a:gd name="connsiteY4" fmla="*/ 38100 h 50006"/>
                <a:gd name="connsiteX5" fmla="*/ 118472 w 118471"/>
                <a:gd name="connsiteY5" fmla="*/ 38100 h 50006"/>
                <a:gd name="connsiteX6" fmla="*/ 118472 w 118471"/>
                <a:gd name="connsiteY6" fmla="*/ 11906 h 50006"/>
                <a:gd name="connsiteX7" fmla="*/ 66875 w 118471"/>
                <a:gd name="connsiteY7" fmla="*/ 11906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71" h="50006">
                  <a:moveTo>
                    <a:pt x="66875" y="0"/>
                  </a:moveTo>
                  <a:lnTo>
                    <a:pt x="0" y="0"/>
                  </a:lnTo>
                  <a:lnTo>
                    <a:pt x="0" y="50006"/>
                  </a:lnTo>
                  <a:lnTo>
                    <a:pt x="66875" y="50006"/>
                  </a:lnTo>
                  <a:lnTo>
                    <a:pt x="66875" y="38100"/>
                  </a:lnTo>
                  <a:lnTo>
                    <a:pt x="118472" y="38100"/>
                  </a:lnTo>
                  <a:lnTo>
                    <a:pt x="118472" y="11906"/>
                  </a:lnTo>
                  <a:lnTo>
                    <a:pt x="66875" y="11906"/>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EFB259D-BD2A-B2A7-9146-5F4C51594113}"/>
                </a:ext>
              </a:extLst>
            </p:cNvPr>
            <p:cNvSpPr/>
            <p:nvPr/>
          </p:nvSpPr>
          <p:spPr>
            <a:xfrm>
              <a:off x="10899420" y="2209418"/>
              <a:ext cx="118471" cy="50006"/>
            </a:xfrm>
            <a:custGeom>
              <a:avLst/>
              <a:gdLst>
                <a:gd name="connsiteX0" fmla="*/ 66875 w 118471"/>
                <a:gd name="connsiteY0" fmla="*/ 0 h 50006"/>
                <a:gd name="connsiteX1" fmla="*/ 0 w 118471"/>
                <a:gd name="connsiteY1" fmla="*/ 0 h 50006"/>
                <a:gd name="connsiteX2" fmla="*/ 0 w 118471"/>
                <a:gd name="connsiteY2" fmla="*/ 50006 h 50006"/>
                <a:gd name="connsiteX3" fmla="*/ 66875 w 118471"/>
                <a:gd name="connsiteY3" fmla="*/ 50006 h 50006"/>
                <a:gd name="connsiteX4" fmla="*/ 66875 w 118471"/>
                <a:gd name="connsiteY4" fmla="*/ 38100 h 50006"/>
                <a:gd name="connsiteX5" fmla="*/ 118472 w 118471"/>
                <a:gd name="connsiteY5" fmla="*/ 38100 h 50006"/>
                <a:gd name="connsiteX6" fmla="*/ 118472 w 118471"/>
                <a:gd name="connsiteY6" fmla="*/ 11906 h 50006"/>
                <a:gd name="connsiteX7" fmla="*/ 66875 w 118471"/>
                <a:gd name="connsiteY7" fmla="*/ 11906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71" h="50006">
                  <a:moveTo>
                    <a:pt x="66875" y="0"/>
                  </a:moveTo>
                  <a:lnTo>
                    <a:pt x="0" y="0"/>
                  </a:lnTo>
                  <a:lnTo>
                    <a:pt x="0" y="50006"/>
                  </a:lnTo>
                  <a:lnTo>
                    <a:pt x="66875" y="50006"/>
                  </a:lnTo>
                  <a:lnTo>
                    <a:pt x="66875" y="38100"/>
                  </a:lnTo>
                  <a:lnTo>
                    <a:pt x="118472" y="38100"/>
                  </a:lnTo>
                  <a:lnTo>
                    <a:pt x="118472" y="11906"/>
                  </a:lnTo>
                  <a:lnTo>
                    <a:pt x="66875" y="11906"/>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DD18CC99-520C-485B-4BF2-85B0945A31AE}"/>
                </a:ext>
              </a:extLst>
            </p:cNvPr>
            <p:cNvSpPr/>
            <p:nvPr/>
          </p:nvSpPr>
          <p:spPr>
            <a:xfrm>
              <a:off x="10899420" y="2095718"/>
              <a:ext cx="118471" cy="50006"/>
            </a:xfrm>
            <a:custGeom>
              <a:avLst/>
              <a:gdLst>
                <a:gd name="connsiteX0" fmla="*/ 66875 w 118471"/>
                <a:gd name="connsiteY0" fmla="*/ 0 h 50006"/>
                <a:gd name="connsiteX1" fmla="*/ 0 w 118471"/>
                <a:gd name="connsiteY1" fmla="*/ 0 h 50006"/>
                <a:gd name="connsiteX2" fmla="*/ 0 w 118471"/>
                <a:gd name="connsiteY2" fmla="*/ 50006 h 50006"/>
                <a:gd name="connsiteX3" fmla="*/ 66875 w 118471"/>
                <a:gd name="connsiteY3" fmla="*/ 50006 h 50006"/>
                <a:gd name="connsiteX4" fmla="*/ 66875 w 118471"/>
                <a:gd name="connsiteY4" fmla="*/ 38100 h 50006"/>
                <a:gd name="connsiteX5" fmla="*/ 118472 w 118471"/>
                <a:gd name="connsiteY5" fmla="*/ 38100 h 50006"/>
                <a:gd name="connsiteX6" fmla="*/ 118472 w 118471"/>
                <a:gd name="connsiteY6" fmla="*/ 11906 h 50006"/>
                <a:gd name="connsiteX7" fmla="*/ 66875 w 118471"/>
                <a:gd name="connsiteY7" fmla="*/ 11906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71" h="50006">
                  <a:moveTo>
                    <a:pt x="66875" y="0"/>
                  </a:moveTo>
                  <a:lnTo>
                    <a:pt x="0" y="0"/>
                  </a:lnTo>
                  <a:lnTo>
                    <a:pt x="0" y="50006"/>
                  </a:lnTo>
                  <a:lnTo>
                    <a:pt x="66875" y="50006"/>
                  </a:lnTo>
                  <a:lnTo>
                    <a:pt x="66875" y="38100"/>
                  </a:lnTo>
                  <a:lnTo>
                    <a:pt x="118472" y="38100"/>
                  </a:lnTo>
                  <a:lnTo>
                    <a:pt x="118472" y="11906"/>
                  </a:lnTo>
                  <a:lnTo>
                    <a:pt x="66875" y="11906"/>
                  </a:ln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A74C171-11CD-361B-FE42-76B349A24636}"/>
                </a:ext>
              </a:extLst>
            </p:cNvPr>
            <p:cNvSpPr/>
            <p:nvPr/>
          </p:nvSpPr>
          <p:spPr>
            <a:xfrm>
              <a:off x="10899420" y="1982009"/>
              <a:ext cx="118471" cy="50006"/>
            </a:xfrm>
            <a:custGeom>
              <a:avLst/>
              <a:gdLst>
                <a:gd name="connsiteX0" fmla="*/ 66875 w 118471"/>
                <a:gd name="connsiteY0" fmla="*/ 11906 h 50006"/>
                <a:gd name="connsiteX1" fmla="*/ 66875 w 118471"/>
                <a:gd name="connsiteY1" fmla="*/ 0 h 50006"/>
                <a:gd name="connsiteX2" fmla="*/ 0 w 118471"/>
                <a:gd name="connsiteY2" fmla="*/ 0 h 50006"/>
                <a:gd name="connsiteX3" fmla="*/ 0 w 118471"/>
                <a:gd name="connsiteY3" fmla="*/ 50006 h 50006"/>
                <a:gd name="connsiteX4" fmla="*/ 66875 w 118471"/>
                <a:gd name="connsiteY4" fmla="*/ 50006 h 50006"/>
                <a:gd name="connsiteX5" fmla="*/ 66875 w 118471"/>
                <a:gd name="connsiteY5" fmla="*/ 38100 h 50006"/>
                <a:gd name="connsiteX6" fmla="*/ 118472 w 118471"/>
                <a:gd name="connsiteY6" fmla="*/ 38100 h 50006"/>
                <a:gd name="connsiteX7" fmla="*/ 118472 w 118471"/>
                <a:gd name="connsiteY7" fmla="*/ 11906 h 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71" h="50006">
                  <a:moveTo>
                    <a:pt x="66875" y="11906"/>
                  </a:moveTo>
                  <a:lnTo>
                    <a:pt x="66875" y="0"/>
                  </a:lnTo>
                  <a:lnTo>
                    <a:pt x="0" y="0"/>
                  </a:lnTo>
                  <a:lnTo>
                    <a:pt x="0" y="50006"/>
                  </a:lnTo>
                  <a:lnTo>
                    <a:pt x="66875" y="50006"/>
                  </a:lnTo>
                  <a:lnTo>
                    <a:pt x="66875" y="38100"/>
                  </a:lnTo>
                  <a:lnTo>
                    <a:pt x="118472" y="38100"/>
                  </a:lnTo>
                  <a:lnTo>
                    <a:pt x="118472" y="1190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98E0A83-1A8B-0F00-B9C0-061B11A51827}"/>
                </a:ext>
              </a:extLst>
            </p:cNvPr>
            <p:cNvSpPr/>
            <p:nvPr/>
          </p:nvSpPr>
          <p:spPr>
            <a:xfrm>
              <a:off x="10280295" y="1934384"/>
              <a:ext cx="600075" cy="600075"/>
            </a:xfrm>
            <a:custGeom>
              <a:avLst/>
              <a:gdLst>
                <a:gd name="connsiteX0" fmla="*/ 571500 w 600075"/>
                <a:gd name="connsiteY0" fmla="*/ 0 h 600075"/>
                <a:gd name="connsiteX1" fmla="*/ 28575 w 600075"/>
                <a:gd name="connsiteY1" fmla="*/ 0 h 600075"/>
                <a:gd name="connsiteX2" fmla="*/ 0 w 600075"/>
                <a:gd name="connsiteY2" fmla="*/ 28575 h 600075"/>
                <a:gd name="connsiteX3" fmla="*/ 0 w 600075"/>
                <a:gd name="connsiteY3" fmla="*/ 571500 h 600075"/>
                <a:gd name="connsiteX4" fmla="*/ 28575 w 600075"/>
                <a:gd name="connsiteY4" fmla="*/ 600075 h 600075"/>
                <a:gd name="connsiteX5" fmla="*/ 571500 w 600075"/>
                <a:gd name="connsiteY5" fmla="*/ 600075 h 600075"/>
                <a:gd name="connsiteX6" fmla="*/ 600075 w 600075"/>
                <a:gd name="connsiteY6" fmla="*/ 571500 h 600075"/>
                <a:gd name="connsiteX7" fmla="*/ 600075 w 600075"/>
                <a:gd name="connsiteY7" fmla="*/ 28575 h 600075"/>
                <a:gd name="connsiteX8" fmla="*/ 571500 w 600075"/>
                <a:gd name="connsiteY8" fmla="*/ 0 h 600075"/>
                <a:gd name="connsiteX9" fmla="*/ 516731 w 600075"/>
                <a:gd name="connsiteY9" fmla="*/ 516731 h 600075"/>
                <a:gd name="connsiteX10" fmla="*/ 83344 w 600075"/>
                <a:gd name="connsiteY10" fmla="*/ 516731 h 600075"/>
                <a:gd name="connsiteX11" fmla="*/ 83344 w 600075"/>
                <a:gd name="connsiteY11" fmla="*/ 83344 h 600075"/>
                <a:gd name="connsiteX12" fmla="*/ 516731 w 600075"/>
                <a:gd name="connsiteY12" fmla="*/ 83344 h 600075"/>
                <a:gd name="connsiteX13" fmla="*/ 516731 w 600075"/>
                <a:gd name="connsiteY13" fmla="*/ 516731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0075" h="600075">
                  <a:moveTo>
                    <a:pt x="571500" y="0"/>
                  </a:moveTo>
                  <a:lnTo>
                    <a:pt x="28575" y="0"/>
                  </a:lnTo>
                  <a:cubicBezTo>
                    <a:pt x="12792" y="0"/>
                    <a:pt x="0" y="12792"/>
                    <a:pt x="0" y="28575"/>
                  </a:cubicBezTo>
                  <a:lnTo>
                    <a:pt x="0" y="571500"/>
                  </a:lnTo>
                  <a:cubicBezTo>
                    <a:pt x="0" y="587283"/>
                    <a:pt x="12792" y="600075"/>
                    <a:pt x="28575" y="600075"/>
                  </a:cubicBezTo>
                  <a:lnTo>
                    <a:pt x="571500" y="600075"/>
                  </a:lnTo>
                  <a:cubicBezTo>
                    <a:pt x="587283" y="600075"/>
                    <a:pt x="600075" y="587283"/>
                    <a:pt x="600075" y="571500"/>
                  </a:cubicBezTo>
                  <a:lnTo>
                    <a:pt x="600075" y="28575"/>
                  </a:lnTo>
                  <a:cubicBezTo>
                    <a:pt x="600075" y="12792"/>
                    <a:pt x="587283" y="0"/>
                    <a:pt x="571500" y="0"/>
                  </a:cubicBezTo>
                  <a:close/>
                  <a:moveTo>
                    <a:pt x="516731" y="516731"/>
                  </a:moveTo>
                  <a:lnTo>
                    <a:pt x="83344" y="516731"/>
                  </a:lnTo>
                  <a:lnTo>
                    <a:pt x="83344" y="83344"/>
                  </a:lnTo>
                  <a:lnTo>
                    <a:pt x="516731" y="83344"/>
                  </a:lnTo>
                  <a:lnTo>
                    <a:pt x="516731" y="516731"/>
                  </a:ln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750E487F-3C3B-AEC2-96E7-2EB69D3DD07D}"/>
                </a:ext>
              </a:extLst>
            </p:cNvPr>
            <p:cNvSpPr/>
            <p:nvPr/>
          </p:nvSpPr>
          <p:spPr>
            <a:xfrm>
              <a:off x="10392214" y="2046303"/>
              <a:ext cx="376237" cy="376237"/>
            </a:xfrm>
            <a:custGeom>
              <a:avLst/>
              <a:gdLst>
                <a:gd name="connsiteX0" fmla="*/ 0 w 376237"/>
                <a:gd name="connsiteY0" fmla="*/ 0 h 376237"/>
                <a:gd name="connsiteX1" fmla="*/ 376238 w 376237"/>
                <a:gd name="connsiteY1" fmla="*/ 0 h 376237"/>
                <a:gd name="connsiteX2" fmla="*/ 376238 w 376237"/>
                <a:gd name="connsiteY2" fmla="*/ 376238 h 376237"/>
                <a:gd name="connsiteX3" fmla="*/ 0 w 376237"/>
                <a:gd name="connsiteY3" fmla="*/ 376238 h 376237"/>
              </a:gdLst>
              <a:ahLst/>
              <a:cxnLst>
                <a:cxn ang="0">
                  <a:pos x="connsiteX0" y="connsiteY0"/>
                </a:cxn>
                <a:cxn ang="0">
                  <a:pos x="connsiteX1" y="connsiteY1"/>
                </a:cxn>
                <a:cxn ang="0">
                  <a:pos x="connsiteX2" y="connsiteY2"/>
                </a:cxn>
                <a:cxn ang="0">
                  <a:pos x="connsiteX3" y="connsiteY3"/>
                </a:cxn>
              </a:cxnLst>
              <a:rect l="l" t="t" r="r" b="b"/>
              <a:pathLst>
                <a:path w="376237" h="376237">
                  <a:moveTo>
                    <a:pt x="0" y="0"/>
                  </a:moveTo>
                  <a:lnTo>
                    <a:pt x="376238" y="0"/>
                  </a:lnTo>
                  <a:lnTo>
                    <a:pt x="376238" y="376238"/>
                  </a:lnTo>
                  <a:lnTo>
                    <a:pt x="0" y="376238"/>
                  </a:lnTo>
                  <a:close/>
                </a:path>
              </a:pathLst>
            </a:custGeom>
            <a:grpFill/>
            <a:ln w="9525" cap="flat">
              <a:noFill/>
              <a:prstDash val="solid"/>
              <a:miter/>
            </a:ln>
          </p:spPr>
          <p:txBody>
            <a:bodyPr rtlCol="0" anchor="ctr"/>
            <a:lstStyle/>
            <a:p>
              <a:endParaRPr lang="en-US"/>
            </a:p>
          </p:txBody>
        </p:sp>
      </p:grpSp>
      <p:grpSp>
        <p:nvGrpSpPr>
          <p:cNvPr id="196" name="Graphic 193">
            <a:extLst>
              <a:ext uri="{FF2B5EF4-FFF2-40B4-BE49-F238E27FC236}">
                <a16:creationId xmlns:a16="http://schemas.microsoft.com/office/drawing/2014/main" id="{9AE7278E-9873-DCC0-C603-65FF244C9228}"/>
              </a:ext>
            </a:extLst>
          </p:cNvPr>
          <p:cNvGrpSpPr/>
          <p:nvPr/>
        </p:nvGrpSpPr>
        <p:grpSpPr>
          <a:xfrm>
            <a:off x="4468395" y="3668633"/>
            <a:ext cx="234200" cy="342520"/>
            <a:chOff x="12007939" y="-551767"/>
            <a:chExt cx="2571741" cy="3761192"/>
          </a:xfrm>
          <a:solidFill>
            <a:schemeClr val="bg1"/>
          </a:solidFill>
        </p:grpSpPr>
        <p:grpSp>
          <p:nvGrpSpPr>
            <p:cNvPr id="197" name="Graphic 193">
              <a:extLst>
                <a:ext uri="{FF2B5EF4-FFF2-40B4-BE49-F238E27FC236}">
                  <a16:creationId xmlns:a16="http://schemas.microsoft.com/office/drawing/2014/main" id="{056A21BE-56BC-D0E2-4954-0E324D06C014}"/>
                </a:ext>
              </a:extLst>
            </p:cNvPr>
            <p:cNvGrpSpPr/>
            <p:nvPr/>
          </p:nvGrpSpPr>
          <p:grpSpPr>
            <a:xfrm>
              <a:off x="12007939" y="-551767"/>
              <a:ext cx="2571741" cy="3091195"/>
              <a:chOff x="12007939" y="-551767"/>
              <a:chExt cx="2571741" cy="3091195"/>
            </a:xfrm>
            <a:grpFill/>
          </p:grpSpPr>
          <p:sp>
            <p:nvSpPr>
              <p:cNvPr id="198" name="Freeform: Shape 197">
                <a:extLst>
                  <a:ext uri="{FF2B5EF4-FFF2-40B4-BE49-F238E27FC236}">
                    <a16:creationId xmlns:a16="http://schemas.microsoft.com/office/drawing/2014/main" id="{CCFAA7FB-23D1-41A5-4236-7C78D112C4FF}"/>
                  </a:ext>
                </a:extLst>
              </p:cNvPr>
              <p:cNvSpPr/>
              <p:nvPr/>
            </p:nvSpPr>
            <p:spPr>
              <a:xfrm>
                <a:off x="14034260" y="-405514"/>
                <a:ext cx="400357" cy="401835"/>
              </a:xfrm>
              <a:custGeom>
                <a:avLst/>
                <a:gdLst>
                  <a:gd name="connsiteX0" fmla="*/ 8 w 400357"/>
                  <a:gd name="connsiteY0" fmla="*/ 0 h 401835"/>
                  <a:gd name="connsiteX1" fmla="*/ 0 w 400357"/>
                  <a:gd name="connsiteY1" fmla="*/ 401836 h 401835"/>
                  <a:gd name="connsiteX2" fmla="*/ 400357 w 400357"/>
                  <a:gd name="connsiteY2" fmla="*/ 401828 h 401835"/>
                </a:gdLst>
                <a:ahLst/>
                <a:cxnLst>
                  <a:cxn ang="0">
                    <a:pos x="connsiteX0" y="connsiteY0"/>
                  </a:cxn>
                  <a:cxn ang="0">
                    <a:pos x="connsiteX1" y="connsiteY1"/>
                  </a:cxn>
                  <a:cxn ang="0">
                    <a:pos x="connsiteX2" y="connsiteY2"/>
                  </a:cxn>
                </a:cxnLst>
                <a:rect l="l" t="t" r="r" b="b"/>
                <a:pathLst>
                  <a:path w="400357" h="401835">
                    <a:moveTo>
                      <a:pt x="8" y="0"/>
                    </a:moveTo>
                    <a:lnTo>
                      <a:pt x="0" y="401836"/>
                    </a:lnTo>
                    <a:lnTo>
                      <a:pt x="400357" y="401828"/>
                    </a:lnTo>
                    <a:close/>
                  </a:path>
                </a:pathLst>
              </a:custGeom>
              <a:grpFill/>
              <a:ln w="8037"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745D3C35-A670-C30D-4ED2-52056B2420A3}"/>
                  </a:ext>
                </a:extLst>
              </p:cNvPr>
              <p:cNvSpPr/>
              <p:nvPr/>
            </p:nvSpPr>
            <p:spPr>
              <a:xfrm>
                <a:off x="12983307" y="1723588"/>
                <a:ext cx="621021" cy="420376"/>
              </a:xfrm>
              <a:custGeom>
                <a:avLst/>
                <a:gdLst>
                  <a:gd name="connsiteX0" fmla="*/ 310507 w 621021"/>
                  <a:gd name="connsiteY0" fmla="*/ 0 h 420376"/>
                  <a:gd name="connsiteX1" fmla="*/ 0 w 621021"/>
                  <a:gd name="connsiteY1" fmla="*/ 296676 h 420376"/>
                  <a:gd name="connsiteX2" fmla="*/ 0 w 621021"/>
                  <a:gd name="connsiteY2" fmla="*/ 420377 h 420376"/>
                  <a:gd name="connsiteX3" fmla="*/ 621021 w 621021"/>
                  <a:gd name="connsiteY3" fmla="*/ 420377 h 420376"/>
                  <a:gd name="connsiteX4" fmla="*/ 621021 w 621021"/>
                  <a:gd name="connsiteY4" fmla="*/ 296676 h 420376"/>
                  <a:gd name="connsiteX5" fmla="*/ 310507 w 621021"/>
                  <a:gd name="connsiteY5" fmla="*/ 0 h 42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21" h="420376">
                    <a:moveTo>
                      <a:pt x="310507" y="0"/>
                    </a:moveTo>
                    <a:cubicBezTo>
                      <a:pt x="139292" y="0"/>
                      <a:pt x="0" y="133088"/>
                      <a:pt x="0" y="296676"/>
                    </a:cubicBezTo>
                    <a:lnTo>
                      <a:pt x="0" y="420377"/>
                    </a:lnTo>
                    <a:lnTo>
                      <a:pt x="621021" y="420377"/>
                    </a:lnTo>
                    <a:lnTo>
                      <a:pt x="621021" y="296676"/>
                    </a:lnTo>
                    <a:cubicBezTo>
                      <a:pt x="621013" y="133088"/>
                      <a:pt x="481721" y="0"/>
                      <a:pt x="310507" y="0"/>
                    </a:cubicBezTo>
                    <a:close/>
                  </a:path>
                </a:pathLst>
              </a:custGeom>
              <a:grpFill/>
              <a:ln w="8037"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A1DA9D5-B787-68D6-1AED-A129C36F92DE}"/>
                  </a:ext>
                </a:extLst>
              </p:cNvPr>
              <p:cNvSpPr/>
              <p:nvPr/>
            </p:nvSpPr>
            <p:spPr>
              <a:xfrm>
                <a:off x="12007939" y="-551767"/>
                <a:ext cx="2571741" cy="3091195"/>
              </a:xfrm>
              <a:custGeom>
                <a:avLst/>
                <a:gdLst>
                  <a:gd name="connsiteX0" fmla="*/ 1938183 w 2571741"/>
                  <a:gd name="connsiteY0" fmla="*/ 775198 h 3091195"/>
                  <a:gd name="connsiteX1" fmla="*/ 1799421 w 2571741"/>
                  <a:gd name="connsiteY1" fmla="*/ 636235 h 3091195"/>
                  <a:gd name="connsiteX2" fmla="*/ 1799421 w 2571741"/>
                  <a:gd name="connsiteY2" fmla="*/ 0 h 3091195"/>
                  <a:gd name="connsiteX3" fmla="*/ 46251 w 2571741"/>
                  <a:gd name="connsiteY3" fmla="*/ 0 h 3091195"/>
                  <a:gd name="connsiteX4" fmla="*/ 0 w 2571741"/>
                  <a:gd name="connsiteY4" fmla="*/ 46324 h 3091195"/>
                  <a:gd name="connsiteX5" fmla="*/ 0 w 2571741"/>
                  <a:gd name="connsiteY5" fmla="*/ 3044872 h 3091195"/>
                  <a:gd name="connsiteX6" fmla="*/ 46251 w 2571741"/>
                  <a:gd name="connsiteY6" fmla="*/ 3091195 h 3091195"/>
                  <a:gd name="connsiteX7" fmla="*/ 508331 w 2571741"/>
                  <a:gd name="connsiteY7" fmla="*/ 3091195 h 3091195"/>
                  <a:gd name="connsiteX8" fmla="*/ 508331 w 2571741"/>
                  <a:gd name="connsiteY8" fmla="*/ 3019966 h 3091195"/>
                  <a:gd name="connsiteX9" fmla="*/ 697836 w 2571741"/>
                  <a:gd name="connsiteY9" fmla="*/ 2725043 h 3091195"/>
                  <a:gd name="connsiteX10" fmla="*/ 697836 w 2571741"/>
                  <a:gd name="connsiteY10" fmla="*/ 2572031 h 3091195"/>
                  <a:gd name="connsiteX11" fmla="*/ 1285875 w 2571741"/>
                  <a:gd name="connsiteY11" fmla="*/ 1997430 h 3091195"/>
                  <a:gd name="connsiteX12" fmla="*/ 1873914 w 2571741"/>
                  <a:gd name="connsiteY12" fmla="*/ 2572031 h 3091195"/>
                  <a:gd name="connsiteX13" fmla="*/ 1873914 w 2571741"/>
                  <a:gd name="connsiteY13" fmla="*/ 2725043 h 3091195"/>
                  <a:gd name="connsiteX14" fmla="*/ 2063420 w 2571741"/>
                  <a:gd name="connsiteY14" fmla="*/ 3019966 h 3091195"/>
                  <a:gd name="connsiteX15" fmla="*/ 2063420 w 2571741"/>
                  <a:gd name="connsiteY15" fmla="*/ 3091195 h 3091195"/>
                  <a:gd name="connsiteX16" fmla="*/ 2525491 w 2571741"/>
                  <a:gd name="connsiteY16" fmla="*/ 3091195 h 3091195"/>
                  <a:gd name="connsiteX17" fmla="*/ 2571742 w 2571741"/>
                  <a:gd name="connsiteY17" fmla="*/ 3044872 h 3091195"/>
                  <a:gd name="connsiteX18" fmla="*/ 2571742 w 2571741"/>
                  <a:gd name="connsiteY18" fmla="*/ 775190 h 3091195"/>
                  <a:gd name="connsiteX19" fmla="*/ 1938183 w 2571741"/>
                  <a:gd name="connsiteY19" fmla="*/ 775198 h 3091195"/>
                  <a:gd name="connsiteX20" fmla="*/ 2275260 w 2571741"/>
                  <a:gd name="connsiteY20" fmla="*/ 1831890 h 3091195"/>
                  <a:gd name="connsiteX21" fmla="*/ 296450 w 2571741"/>
                  <a:gd name="connsiteY21" fmla="*/ 1831890 h 3091195"/>
                  <a:gd name="connsiteX22" fmla="*/ 296450 w 2571741"/>
                  <a:gd name="connsiteY22" fmla="*/ 1553972 h 3091195"/>
                  <a:gd name="connsiteX23" fmla="*/ 2275260 w 2571741"/>
                  <a:gd name="connsiteY23" fmla="*/ 1553972 h 3091195"/>
                  <a:gd name="connsiteX24" fmla="*/ 2275260 w 2571741"/>
                  <a:gd name="connsiteY24" fmla="*/ 1831890 h 3091195"/>
                  <a:gd name="connsiteX25" fmla="*/ 2275260 w 2571741"/>
                  <a:gd name="connsiteY25" fmla="*/ 1234119 h 3091195"/>
                  <a:gd name="connsiteX26" fmla="*/ 296450 w 2571741"/>
                  <a:gd name="connsiteY26" fmla="*/ 1234119 h 3091195"/>
                  <a:gd name="connsiteX27" fmla="*/ 296450 w 2571741"/>
                  <a:gd name="connsiteY27" fmla="*/ 956201 h 3091195"/>
                  <a:gd name="connsiteX28" fmla="*/ 2275260 w 2571741"/>
                  <a:gd name="connsiteY28" fmla="*/ 956201 h 3091195"/>
                  <a:gd name="connsiteX29" fmla="*/ 2275260 w 2571741"/>
                  <a:gd name="connsiteY29" fmla="*/ 1234119 h 309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1741" h="3091195">
                    <a:moveTo>
                      <a:pt x="1938183" y="775198"/>
                    </a:moveTo>
                    <a:cubicBezTo>
                      <a:pt x="1862606" y="775198"/>
                      <a:pt x="1799421" y="711917"/>
                      <a:pt x="1799421" y="636235"/>
                    </a:cubicBezTo>
                    <a:lnTo>
                      <a:pt x="1799421" y="0"/>
                    </a:lnTo>
                    <a:lnTo>
                      <a:pt x="46251" y="0"/>
                    </a:lnTo>
                    <a:cubicBezTo>
                      <a:pt x="20751" y="0"/>
                      <a:pt x="0" y="20783"/>
                      <a:pt x="0" y="46324"/>
                    </a:cubicBezTo>
                    <a:lnTo>
                      <a:pt x="0" y="3044872"/>
                    </a:lnTo>
                    <a:cubicBezTo>
                      <a:pt x="0" y="3070412"/>
                      <a:pt x="20751" y="3091195"/>
                      <a:pt x="46251" y="3091195"/>
                    </a:cubicBezTo>
                    <a:lnTo>
                      <a:pt x="508331" y="3091195"/>
                    </a:lnTo>
                    <a:lnTo>
                      <a:pt x="508331" y="3019966"/>
                    </a:lnTo>
                    <a:cubicBezTo>
                      <a:pt x="508331" y="2889136"/>
                      <a:pt x="586158" y="2776236"/>
                      <a:pt x="697836" y="2725043"/>
                    </a:cubicBezTo>
                    <a:lnTo>
                      <a:pt x="697836" y="2572031"/>
                    </a:lnTo>
                    <a:cubicBezTo>
                      <a:pt x="697836" y="2255200"/>
                      <a:pt x="961626" y="1997430"/>
                      <a:pt x="1285875" y="1997430"/>
                    </a:cubicBezTo>
                    <a:cubicBezTo>
                      <a:pt x="1610116" y="1997430"/>
                      <a:pt x="1873914" y="2255192"/>
                      <a:pt x="1873914" y="2572031"/>
                    </a:cubicBezTo>
                    <a:lnTo>
                      <a:pt x="1873914" y="2725043"/>
                    </a:lnTo>
                    <a:cubicBezTo>
                      <a:pt x="1985600" y="2776236"/>
                      <a:pt x="2063420" y="2889136"/>
                      <a:pt x="2063420" y="3019966"/>
                    </a:cubicBezTo>
                    <a:lnTo>
                      <a:pt x="2063420" y="3091195"/>
                    </a:lnTo>
                    <a:lnTo>
                      <a:pt x="2525491" y="3091195"/>
                    </a:lnTo>
                    <a:cubicBezTo>
                      <a:pt x="2550991" y="3091195"/>
                      <a:pt x="2571742" y="3070412"/>
                      <a:pt x="2571742" y="3044872"/>
                    </a:cubicBezTo>
                    <a:lnTo>
                      <a:pt x="2571742" y="775190"/>
                    </a:lnTo>
                    <a:lnTo>
                      <a:pt x="1938183" y="775198"/>
                    </a:lnTo>
                    <a:close/>
                    <a:moveTo>
                      <a:pt x="2275260" y="1831890"/>
                    </a:moveTo>
                    <a:lnTo>
                      <a:pt x="296450" y="1831890"/>
                    </a:lnTo>
                    <a:lnTo>
                      <a:pt x="296450" y="1553972"/>
                    </a:lnTo>
                    <a:lnTo>
                      <a:pt x="2275260" y="1553972"/>
                    </a:lnTo>
                    <a:lnTo>
                      <a:pt x="2275260" y="1831890"/>
                    </a:lnTo>
                    <a:close/>
                    <a:moveTo>
                      <a:pt x="2275260" y="1234119"/>
                    </a:moveTo>
                    <a:lnTo>
                      <a:pt x="296450" y="1234119"/>
                    </a:lnTo>
                    <a:lnTo>
                      <a:pt x="296450" y="956201"/>
                    </a:lnTo>
                    <a:lnTo>
                      <a:pt x="2275260" y="956201"/>
                    </a:lnTo>
                    <a:lnTo>
                      <a:pt x="2275260" y="1234119"/>
                    </a:lnTo>
                    <a:close/>
                  </a:path>
                </a:pathLst>
              </a:custGeom>
              <a:grpFill/>
              <a:ln w="8037" cap="flat">
                <a:noFill/>
                <a:prstDash val="solid"/>
                <a:miter/>
              </a:ln>
            </p:spPr>
            <p:txBody>
              <a:bodyPr rtlCol="0" anchor="ctr"/>
              <a:lstStyle/>
              <a:p>
                <a:endParaRPr lang="en-US"/>
              </a:p>
            </p:txBody>
          </p:sp>
        </p:grpSp>
        <p:sp>
          <p:nvSpPr>
            <p:cNvPr id="201" name="Freeform: Shape 200">
              <a:extLst>
                <a:ext uri="{FF2B5EF4-FFF2-40B4-BE49-F238E27FC236}">
                  <a16:creationId xmlns:a16="http://schemas.microsoft.com/office/drawing/2014/main" id="{90D3B17A-2469-26F6-9FFE-07B2BB688036}"/>
                </a:ext>
              </a:extLst>
            </p:cNvPr>
            <p:cNvSpPr/>
            <p:nvPr/>
          </p:nvSpPr>
          <p:spPr>
            <a:xfrm>
              <a:off x="12793793" y="2421883"/>
              <a:ext cx="1000033" cy="787542"/>
            </a:xfrm>
            <a:custGeom>
              <a:avLst/>
              <a:gdLst>
                <a:gd name="connsiteX0" fmla="*/ 953782 w 1000033"/>
                <a:gd name="connsiteY0" fmla="*/ 0 h 787542"/>
                <a:gd name="connsiteX1" fmla="*/ 46251 w 1000033"/>
                <a:gd name="connsiteY1" fmla="*/ 0 h 787542"/>
                <a:gd name="connsiteX2" fmla="*/ 0 w 1000033"/>
                <a:gd name="connsiteY2" fmla="*/ 46324 h 787542"/>
                <a:gd name="connsiteX3" fmla="*/ 0 w 1000033"/>
                <a:gd name="connsiteY3" fmla="*/ 741219 h 787542"/>
                <a:gd name="connsiteX4" fmla="*/ 46251 w 1000033"/>
                <a:gd name="connsiteY4" fmla="*/ 787542 h 787542"/>
                <a:gd name="connsiteX5" fmla="*/ 953782 w 1000033"/>
                <a:gd name="connsiteY5" fmla="*/ 787542 h 787542"/>
                <a:gd name="connsiteX6" fmla="*/ 1000033 w 1000033"/>
                <a:gd name="connsiteY6" fmla="*/ 741219 h 787542"/>
                <a:gd name="connsiteX7" fmla="*/ 1000033 w 1000033"/>
                <a:gd name="connsiteY7" fmla="*/ 46324 h 787542"/>
                <a:gd name="connsiteX8" fmla="*/ 953782 w 1000033"/>
                <a:gd name="connsiteY8" fmla="*/ 0 h 787542"/>
                <a:gd name="connsiteX9" fmla="*/ 600391 w 1000033"/>
                <a:gd name="connsiteY9" fmla="*/ 425183 h 787542"/>
                <a:gd name="connsiteX10" fmla="*/ 600391 w 1000033"/>
                <a:gd name="connsiteY10" fmla="*/ 684608 h 787542"/>
                <a:gd name="connsiteX11" fmla="*/ 399650 w 1000033"/>
                <a:gd name="connsiteY11" fmla="*/ 684608 h 787542"/>
                <a:gd name="connsiteX12" fmla="*/ 399650 w 1000033"/>
                <a:gd name="connsiteY12" fmla="*/ 425183 h 787542"/>
                <a:gd name="connsiteX13" fmla="*/ 329393 w 1000033"/>
                <a:gd name="connsiteY13" fmla="*/ 283439 h 787542"/>
                <a:gd name="connsiteX14" fmla="*/ 500021 w 1000033"/>
                <a:gd name="connsiteY14" fmla="*/ 107893 h 787542"/>
                <a:gd name="connsiteX15" fmla="*/ 670648 w 1000033"/>
                <a:gd name="connsiteY15" fmla="*/ 283439 h 787542"/>
                <a:gd name="connsiteX16" fmla="*/ 600391 w 1000033"/>
                <a:gd name="connsiteY16" fmla="*/ 425183 h 78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33" h="787542">
                  <a:moveTo>
                    <a:pt x="953782" y="0"/>
                  </a:moveTo>
                  <a:lnTo>
                    <a:pt x="46251" y="0"/>
                  </a:lnTo>
                  <a:cubicBezTo>
                    <a:pt x="20751" y="0"/>
                    <a:pt x="0" y="20783"/>
                    <a:pt x="0" y="46324"/>
                  </a:cubicBezTo>
                  <a:lnTo>
                    <a:pt x="0" y="741219"/>
                  </a:lnTo>
                  <a:cubicBezTo>
                    <a:pt x="0" y="766759"/>
                    <a:pt x="20751" y="787542"/>
                    <a:pt x="46251" y="787542"/>
                  </a:cubicBezTo>
                  <a:lnTo>
                    <a:pt x="953782" y="787542"/>
                  </a:lnTo>
                  <a:cubicBezTo>
                    <a:pt x="979282" y="787542"/>
                    <a:pt x="1000033" y="766759"/>
                    <a:pt x="1000033" y="741219"/>
                  </a:cubicBezTo>
                  <a:lnTo>
                    <a:pt x="1000033" y="46324"/>
                  </a:lnTo>
                  <a:cubicBezTo>
                    <a:pt x="1000041" y="20783"/>
                    <a:pt x="979290" y="0"/>
                    <a:pt x="953782" y="0"/>
                  </a:cubicBezTo>
                  <a:close/>
                  <a:moveTo>
                    <a:pt x="600391" y="425183"/>
                  </a:moveTo>
                  <a:lnTo>
                    <a:pt x="600391" y="684608"/>
                  </a:lnTo>
                  <a:lnTo>
                    <a:pt x="399650" y="684608"/>
                  </a:lnTo>
                  <a:lnTo>
                    <a:pt x="399650" y="425183"/>
                  </a:lnTo>
                  <a:cubicBezTo>
                    <a:pt x="357136" y="393253"/>
                    <a:pt x="329393" y="341737"/>
                    <a:pt x="329393" y="283439"/>
                  </a:cubicBezTo>
                  <a:cubicBezTo>
                    <a:pt x="329393" y="186484"/>
                    <a:pt x="405790" y="107893"/>
                    <a:pt x="500021" y="107893"/>
                  </a:cubicBezTo>
                  <a:cubicBezTo>
                    <a:pt x="594259" y="107893"/>
                    <a:pt x="670648" y="186492"/>
                    <a:pt x="670648" y="283439"/>
                  </a:cubicBezTo>
                  <a:cubicBezTo>
                    <a:pt x="670648" y="341745"/>
                    <a:pt x="642905" y="393261"/>
                    <a:pt x="600391" y="425183"/>
                  </a:cubicBezTo>
                  <a:close/>
                </a:path>
              </a:pathLst>
            </a:custGeom>
            <a:grpFill/>
            <a:ln w="8037" cap="flat">
              <a:noFill/>
              <a:prstDash val="solid"/>
              <a:miter/>
            </a:ln>
          </p:spPr>
          <p:txBody>
            <a:bodyPr rtlCol="0" anchor="ctr"/>
            <a:lstStyle/>
            <a:p>
              <a:endParaRPr lang="en-US"/>
            </a:p>
          </p:txBody>
        </p:sp>
      </p:grpSp>
      <p:grpSp>
        <p:nvGrpSpPr>
          <p:cNvPr id="207" name="Graphic 204">
            <a:extLst>
              <a:ext uri="{FF2B5EF4-FFF2-40B4-BE49-F238E27FC236}">
                <a16:creationId xmlns:a16="http://schemas.microsoft.com/office/drawing/2014/main" id="{2F9E2225-959E-A2BB-9D1B-D47BB03C7F67}"/>
              </a:ext>
            </a:extLst>
          </p:cNvPr>
          <p:cNvGrpSpPr/>
          <p:nvPr/>
        </p:nvGrpSpPr>
        <p:grpSpPr>
          <a:xfrm>
            <a:off x="4414234" y="4243665"/>
            <a:ext cx="342520" cy="342520"/>
            <a:chOff x="9565748" y="2830968"/>
            <a:chExt cx="266700" cy="266700"/>
          </a:xfrm>
          <a:solidFill>
            <a:schemeClr val="bg1"/>
          </a:solidFill>
        </p:grpSpPr>
        <p:sp>
          <p:nvSpPr>
            <p:cNvPr id="208" name="Freeform: Shape 207">
              <a:extLst>
                <a:ext uri="{FF2B5EF4-FFF2-40B4-BE49-F238E27FC236}">
                  <a16:creationId xmlns:a16="http://schemas.microsoft.com/office/drawing/2014/main" id="{26B0B27A-8432-EC55-EF47-2E9D464D5415}"/>
                </a:ext>
              </a:extLst>
            </p:cNvPr>
            <p:cNvSpPr/>
            <p:nvPr/>
          </p:nvSpPr>
          <p:spPr>
            <a:xfrm>
              <a:off x="9632424" y="3040518"/>
              <a:ext cx="133350" cy="57150"/>
            </a:xfrm>
            <a:custGeom>
              <a:avLst/>
              <a:gdLst>
                <a:gd name="connsiteX0" fmla="*/ 111509 w 133350"/>
                <a:gd name="connsiteY0" fmla="*/ 2791 h 57150"/>
                <a:gd name="connsiteX1" fmla="*/ 98041 w 133350"/>
                <a:gd name="connsiteY1" fmla="*/ 2791 h 57150"/>
                <a:gd name="connsiteX2" fmla="*/ 98041 w 133350"/>
                <a:gd name="connsiteY2" fmla="*/ 16259 h 57150"/>
                <a:gd name="connsiteX3" fmla="*/ 100831 w 133350"/>
                <a:gd name="connsiteY3" fmla="*/ 19050 h 57150"/>
                <a:gd name="connsiteX4" fmla="*/ 0 w 133350"/>
                <a:gd name="connsiteY4" fmla="*/ 19050 h 57150"/>
                <a:gd name="connsiteX5" fmla="*/ 0 w 133350"/>
                <a:gd name="connsiteY5" fmla="*/ 38100 h 57150"/>
                <a:gd name="connsiteX6" fmla="*/ 100831 w 133350"/>
                <a:gd name="connsiteY6" fmla="*/ 38100 h 57150"/>
                <a:gd name="connsiteX7" fmla="*/ 98041 w 133350"/>
                <a:gd name="connsiteY7" fmla="*/ 40891 h 57150"/>
                <a:gd name="connsiteX8" fmla="*/ 98041 w 133350"/>
                <a:gd name="connsiteY8" fmla="*/ 54359 h 57150"/>
                <a:gd name="connsiteX9" fmla="*/ 104775 w 133350"/>
                <a:gd name="connsiteY9" fmla="*/ 57150 h 57150"/>
                <a:gd name="connsiteX10" fmla="*/ 111509 w 133350"/>
                <a:gd name="connsiteY10" fmla="*/ 54359 h 57150"/>
                <a:gd name="connsiteX11" fmla="*/ 130559 w 133350"/>
                <a:gd name="connsiteY11" fmla="*/ 35309 h 57150"/>
                <a:gd name="connsiteX12" fmla="*/ 130559 w 133350"/>
                <a:gd name="connsiteY12" fmla="*/ 21841 h 57150"/>
                <a:gd name="connsiteX13" fmla="*/ 111509 w 133350"/>
                <a:gd name="connsiteY13" fmla="*/ 279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57150">
                  <a:moveTo>
                    <a:pt x="111509" y="2791"/>
                  </a:moveTo>
                  <a:cubicBezTo>
                    <a:pt x="107789" y="-930"/>
                    <a:pt x="101761" y="-930"/>
                    <a:pt x="98041" y="2791"/>
                  </a:cubicBezTo>
                  <a:cubicBezTo>
                    <a:pt x="94319" y="6512"/>
                    <a:pt x="94319" y="12539"/>
                    <a:pt x="98041" y="16259"/>
                  </a:cubicBezTo>
                  <a:lnTo>
                    <a:pt x="100831" y="19050"/>
                  </a:lnTo>
                  <a:lnTo>
                    <a:pt x="0" y="19050"/>
                  </a:lnTo>
                  <a:lnTo>
                    <a:pt x="0" y="38100"/>
                  </a:lnTo>
                  <a:lnTo>
                    <a:pt x="100831" y="38100"/>
                  </a:lnTo>
                  <a:lnTo>
                    <a:pt x="98041" y="40891"/>
                  </a:lnTo>
                  <a:cubicBezTo>
                    <a:pt x="94319" y="44612"/>
                    <a:pt x="94319" y="50639"/>
                    <a:pt x="98041" y="54359"/>
                  </a:cubicBezTo>
                  <a:cubicBezTo>
                    <a:pt x="99901" y="56220"/>
                    <a:pt x="102338" y="57150"/>
                    <a:pt x="104775" y="57150"/>
                  </a:cubicBezTo>
                  <a:cubicBezTo>
                    <a:pt x="107212" y="57150"/>
                    <a:pt x="109649" y="56220"/>
                    <a:pt x="111509" y="54359"/>
                  </a:cubicBezTo>
                  <a:lnTo>
                    <a:pt x="130559" y="35309"/>
                  </a:lnTo>
                  <a:cubicBezTo>
                    <a:pt x="134281" y="31589"/>
                    <a:pt x="134281" y="25562"/>
                    <a:pt x="130559" y="21841"/>
                  </a:cubicBezTo>
                  <a:lnTo>
                    <a:pt x="111509" y="2791"/>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4DB8F29-07F4-5942-221F-C17F22499C07}"/>
                </a:ext>
              </a:extLst>
            </p:cNvPr>
            <p:cNvSpPr/>
            <p:nvPr/>
          </p:nvSpPr>
          <p:spPr>
            <a:xfrm>
              <a:off x="9632424" y="2830968"/>
              <a:ext cx="133350" cy="57150"/>
            </a:xfrm>
            <a:custGeom>
              <a:avLst/>
              <a:gdLst>
                <a:gd name="connsiteX0" fmla="*/ 111509 w 133350"/>
                <a:gd name="connsiteY0" fmla="*/ 2791 h 57150"/>
                <a:gd name="connsiteX1" fmla="*/ 98041 w 133350"/>
                <a:gd name="connsiteY1" fmla="*/ 2791 h 57150"/>
                <a:gd name="connsiteX2" fmla="*/ 98041 w 133350"/>
                <a:gd name="connsiteY2" fmla="*/ 16259 h 57150"/>
                <a:gd name="connsiteX3" fmla="*/ 100831 w 133350"/>
                <a:gd name="connsiteY3" fmla="*/ 19050 h 57150"/>
                <a:gd name="connsiteX4" fmla="*/ 0 w 133350"/>
                <a:gd name="connsiteY4" fmla="*/ 19050 h 57150"/>
                <a:gd name="connsiteX5" fmla="*/ 0 w 133350"/>
                <a:gd name="connsiteY5" fmla="*/ 38100 h 57150"/>
                <a:gd name="connsiteX6" fmla="*/ 100831 w 133350"/>
                <a:gd name="connsiteY6" fmla="*/ 38100 h 57150"/>
                <a:gd name="connsiteX7" fmla="*/ 98041 w 133350"/>
                <a:gd name="connsiteY7" fmla="*/ 40891 h 57150"/>
                <a:gd name="connsiteX8" fmla="*/ 98041 w 133350"/>
                <a:gd name="connsiteY8" fmla="*/ 54359 h 57150"/>
                <a:gd name="connsiteX9" fmla="*/ 104775 w 133350"/>
                <a:gd name="connsiteY9" fmla="*/ 57150 h 57150"/>
                <a:gd name="connsiteX10" fmla="*/ 111509 w 133350"/>
                <a:gd name="connsiteY10" fmla="*/ 54359 h 57150"/>
                <a:gd name="connsiteX11" fmla="*/ 130559 w 133350"/>
                <a:gd name="connsiteY11" fmla="*/ 35309 h 57150"/>
                <a:gd name="connsiteX12" fmla="*/ 130559 w 133350"/>
                <a:gd name="connsiteY12" fmla="*/ 21841 h 57150"/>
                <a:gd name="connsiteX13" fmla="*/ 111509 w 133350"/>
                <a:gd name="connsiteY13" fmla="*/ 279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57150">
                  <a:moveTo>
                    <a:pt x="111509" y="2791"/>
                  </a:moveTo>
                  <a:cubicBezTo>
                    <a:pt x="107789" y="-930"/>
                    <a:pt x="101761" y="-930"/>
                    <a:pt x="98041" y="2791"/>
                  </a:cubicBezTo>
                  <a:cubicBezTo>
                    <a:pt x="94319" y="6511"/>
                    <a:pt x="94319" y="12539"/>
                    <a:pt x="98041" y="16259"/>
                  </a:cubicBezTo>
                  <a:lnTo>
                    <a:pt x="100831" y="19050"/>
                  </a:lnTo>
                  <a:lnTo>
                    <a:pt x="0" y="19050"/>
                  </a:lnTo>
                  <a:lnTo>
                    <a:pt x="0" y="38100"/>
                  </a:lnTo>
                  <a:lnTo>
                    <a:pt x="100831" y="38100"/>
                  </a:lnTo>
                  <a:lnTo>
                    <a:pt x="98041" y="40891"/>
                  </a:lnTo>
                  <a:cubicBezTo>
                    <a:pt x="94319" y="44611"/>
                    <a:pt x="94319" y="50639"/>
                    <a:pt x="98041" y="54359"/>
                  </a:cubicBezTo>
                  <a:cubicBezTo>
                    <a:pt x="99901" y="56220"/>
                    <a:pt x="102338" y="57150"/>
                    <a:pt x="104775" y="57150"/>
                  </a:cubicBezTo>
                  <a:cubicBezTo>
                    <a:pt x="107212" y="57150"/>
                    <a:pt x="109649" y="56220"/>
                    <a:pt x="111509" y="54359"/>
                  </a:cubicBezTo>
                  <a:lnTo>
                    <a:pt x="130559" y="35309"/>
                  </a:lnTo>
                  <a:cubicBezTo>
                    <a:pt x="134281" y="31589"/>
                    <a:pt x="134281" y="25561"/>
                    <a:pt x="130559" y="21841"/>
                  </a:cubicBezTo>
                  <a:lnTo>
                    <a:pt x="111509" y="2791"/>
                  </a:ln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24E48CEC-1932-02B7-5EFC-C31AB62B7D7C}"/>
                </a:ext>
              </a:extLst>
            </p:cNvPr>
            <p:cNvSpPr/>
            <p:nvPr/>
          </p:nvSpPr>
          <p:spPr>
            <a:xfrm>
              <a:off x="9565748" y="2897643"/>
              <a:ext cx="57150" cy="133350"/>
            </a:xfrm>
            <a:custGeom>
              <a:avLst/>
              <a:gdLst>
                <a:gd name="connsiteX0" fmla="*/ 35309 w 57150"/>
                <a:gd name="connsiteY0" fmla="*/ 2791 h 133350"/>
                <a:gd name="connsiteX1" fmla="*/ 21841 w 57150"/>
                <a:gd name="connsiteY1" fmla="*/ 2791 h 133350"/>
                <a:gd name="connsiteX2" fmla="*/ 2791 w 57150"/>
                <a:gd name="connsiteY2" fmla="*/ 21841 h 133350"/>
                <a:gd name="connsiteX3" fmla="*/ 2791 w 57150"/>
                <a:gd name="connsiteY3" fmla="*/ 35309 h 133350"/>
                <a:gd name="connsiteX4" fmla="*/ 16259 w 57150"/>
                <a:gd name="connsiteY4" fmla="*/ 35309 h 133350"/>
                <a:gd name="connsiteX5" fmla="*/ 19050 w 57150"/>
                <a:gd name="connsiteY5" fmla="*/ 32519 h 133350"/>
                <a:gd name="connsiteX6" fmla="*/ 19050 w 57150"/>
                <a:gd name="connsiteY6" fmla="*/ 133350 h 133350"/>
                <a:gd name="connsiteX7" fmla="*/ 38100 w 57150"/>
                <a:gd name="connsiteY7" fmla="*/ 133350 h 133350"/>
                <a:gd name="connsiteX8" fmla="*/ 38100 w 57150"/>
                <a:gd name="connsiteY8" fmla="*/ 32519 h 133350"/>
                <a:gd name="connsiteX9" fmla="*/ 40891 w 57150"/>
                <a:gd name="connsiteY9" fmla="*/ 35309 h 133350"/>
                <a:gd name="connsiteX10" fmla="*/ 47625 w 57150"/>
                <a:gd name="connsiteY10" fmla="*/ 38100 h 133350"/>
                <a:gd name="connsiteX11" fmla="*/ 54359 w 57150"/>
                <a:gd name="connsiteY11" fmla="*/ 35309 h 133350"/>
                <a:gd name="connsiteX12" fmla="*/ 54359 w 57150"/>
                <a:gd name="connsiteY12" fmla="*/ 21841 h 133350"/>
                <a:gd name="connsiteX13" fmla="*/ 35309 w 57150"/>
                <a:gd name="connsiteY13" fmla="*/ 279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 h="133350">
                  <a:moveTo>
                    <a:pt x="35309" y="2791"/>
                  </a:moveTo>
                  <a:cubicBezTo>
                    <a:pt x="31589" y="-930"/>
                    <a:pt x="25561" y="-930"/>
                    <a:pt x="21841" y="2791"/>
                  </a:cubicBezTo>
                  <a:lnTo>
                    <a:pt x="2791" y="21841"/>
                  </a:lnTo>
                  <a:cubicBezTo>
                    <a:pt x="-930" y="25561"/>
                    <a:pt x="-930" y="31589"/>
                    <a:pt x="2791" y="35309"/>
                  </a:cubicBezTo>
                  <a:cubicBezTo>
                    <a:pt x="6511" y="39031"/>
                    <a:pt x="12539" y="39031"/>
                    <a:pt x="16259" y="35309"/>
                  </a:cubicBezTo>
                  <a:lnTo>
                    <a:pt x="19050" y="32519"/>
                  </a:lnTo>
                  <a:lnTo>
                    <a:pt x="19050" y="133350"/>
                  </a:lnTo>
                  <a:lnTo>
                    <a:pt x="38100" y="133350"/>
                  </a:lnTo>
                  <a:lnTo>
                    <a:pt x="38100" y="32519"/>
                  </a:lnTo>
                  <a:lnTo>
                    <a:pt x="40891" y="35309"/>
                  </a:lnTo>
                  <a:cubicBezTo>
                    <a:pt x="42751" y="37169"/>
                    <a:pt x="45188" y="38100"/>
                    <a:pt x="47625" y="38100"/>
                  </a:cubicBezTo>
                  <a:cubicBezTo>
                    <a:pt x="50062" y="38100"/>
                    <a:pt x="52499" y="37169"/>
                    <a:pt x="54359" y="35309"/>
                  </a:cubicBezTo>
                  <a:cubicBezTo>
                    <a:pt x="58080" y="31589"/>
                    <a:pt x="58080" y="25561"/>
                    <a:pt x="54359" y="21841"/>
                  </a:cubicBezTo>
                  <a:lnTo>
                    <a:pt x="35309" y="2791"/>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D50C7A7F-16B6-7825-4497-B027972AFA27}"/>
                </a:ext>
              </a:extLst>
            </p:cNvPr>
            <p:cNvSpPr/>
            <p:nvPr/>
          </p:nvSpPr>
          <p:spPr>
            <a:xfrm>
              <a:off x="9775298" y="2897644"/>
              <a:ext cx="57150" cy="133350"/>
            </a:xfrm>
            <a:custGeom>
              <a:avLst/>
              <a:gdLst>
                <a:gd name="connsiteX0" fmla="*/ 40891 w 57150"/>
                <a:gd name="connsiteY0" fmla="*/ 98041 h 133350"/>
                <a:gd name="connsiteX1" fmla="*/ 38100 w 57150"/>
                <a:gd name="connsiteY1" fmla="*/ 100831 h 133350"/>
                <a:gd name="connsiteX2" fmla="*/ 38100 w 57150"/>
                <a:gd name="connsiteY2" fmla="*/ 0 h 133350"/>
                <a:gd name="connsiteX3" fmla="*/ 19050 w 57150"/>
                <a:gd name="connsiteY3" fmla="*/ 0 h 133350"/>
                <a:gd name="connsiteX4" fmla="*/ 19050 w 57150"/>
                <a:gd name="connsiteY4" fmla="*/ 100831 h 133350"/>
                <a:gd name="connsiteX5" fmla="*/ 16259 w 57150"/>
                <a:gd name="connsiteY5" fmla="*/ 98041 h 133350"/>
                <a:gd name="connsiteX6" fmla="*/ 2791 w 57150"/>
                <a:gd name="connsiteY6" fmla="*/ 98041 h 133350"/>
                <a:gd name="connsiteX7" fmla="*/ 2791 w 57150"/>
                <a:gd name="connsiteY7" fmla="*/ 111509 h 133350"/>
                <a:gd name="connsiteX8" fmla="*/ 21841 w 57150"/>
                <a:gd name="connsiteY8" fmla="*/ 130559 h 133350"/>
                <a:gd name="connsiteX9" fmla="*/ 28575 w 57150"/>
                <a:gd name="connsiteY9" fmla="*/ 133350 h 133350"/>
                <a:gd name="connsiteX10" fmla="*/ 35309 w 57150"/>
                <a:gd name="connsiteY10" fmla="*/ 130559 h 133350"/>
                <a:gd name="connsiteX11" fmla="*/ 54359 w 57150"/>
                <a:gd name="connsiteY11" fmla="*/ 111509 h 133350"/>
                <a:gd name="connsiteX12" fmla="*/ 54359 w 57150"/>
                <a:gd name="connsiteY12" fmla="*/ 98041 h 133350"/>
                <a:gd name="connsiteX13" fmla="*/ 40891 w 57150"/>
                <a:gd name="connsiteY13" fmla="*/ 9804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 h="133350">
                  <a:moveTo>
                    <a:pt x="40891" y="98041"/>
                  </a:moveTo>
                  <a:lnTo>
                    <a:pt x="38100" y="100831"/>
                  </a:lnTo>
                  <a:lnTo>
                    <a:pt x="38100" y="0"/>
                  </a:lnTo>
                  <a:lnTo>
                    <a:pt x="19050" y="0"/>
                  </a:lnTo>
                  <a:lnTo>
                    <a:pt x="19050" y="100831"/>
                  </a:lnTo>
                  <a:lnTo>
                    <a:pt x="16259" y="98041"/>
                  </a:lnTo>
                  <a:cubicBezTo>
                    <a:pt x="12539" y="94319"/>
                    <a:pt x="6512" y="94319"/>
                    <a:pt x="2791" y="98041"/>
                  </a:cubicBezTo>
                  <a:cubicBezTo>
                    <a:pt x="-930" y="101761"/>
                    <a:pt x="-930" y="107789"/>
                    <a:pt x="2791" y="111509"/>
                  </a:cubicBezTo>
                  <a:lnTo>
                    <a:pt x="21841" y="130559"/>
                  </a:lnTo>
                  <a:cubicBezTo>
                    <a:pt x="23701" y="132419"/>
                    <a:pt x="26138" y="133350"/>
                    <a:pt x="28575" y="133350"/>
                  </a:cubicBezTo>
                  <a:cubicBezTo>
                    <a:pt x="31013" y="133350"/>
                    <a:pt x="33449" y="132419"/>
                    <a:pt x="35309" y="130559"/>
                  </a:cubicBezTo>
                  <a:lnTo>
                    <a:pt x="54359" y="111509"/>
                  </a:lnTo>
                  <a:cubicBezTo>
                    <a:pt x="58081" y="107789"/>
                    <a:pt x="58081" y="101761"/>
                    <a:pt x="54359" y="98041"/>
                  </a:cubicBezTo>
                  <a:cubicBezTo>
                    <a:pt x="50639" y="94319"/>
                    <a:pt x="44612" y="94319"/>
                    <a:pt x="40891" y="98041"/>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B99FC26-6C3E-7996-0384-62A8020D246B}"/>
                </a:ext>
              </a:extLst>
            </p:cNvPr>
            <p:cNvSpPr/>
            <p:nvPr/>
          </p:nvSpPr>
          <p:spPr>
            <a:xfrm>
              <a:off x="9565749" y="3040519"/>
              <a:ext cx="57150" cy="57150"/>
            </a:xfrm>
            <a:custGeom>
              <a:avLst/>
              <a:gdLst>
                <a:gd name="connsiteX0" fmla="*/ 28575 w 57150"/>
                <a:gd name="connsiteY0" fmla="*/ 0 h 57150"/>
                <a:gd name="connsiteX1" fmla="*/ 0 w 57150"/>
                <a:gd name="connsiteY1" fmla="*/ 28575 h 57150"/>
                <a:gd name="connsiteX2" fmla="*/ 28575 w 57150"/>
                <a:gd name="connsiteY2" fmla="*/ 57150 h 57150"/>
                <a:gd name="connsiteX3" fmla="*/ 57150 w 57150"/>
                <a:gd name="connsiteY3" fmla="*/ 28575 h 57150"/>
                <a:gd name="connsiteX4" fmla="*/ 28575 w 57150"/>
                <a:gd name="connsiteY4" fmla="*/ 0 h 57150"/>
                <a:gd name="connsiteX5" fmla="*/ 28575 w 57150"/>
                <a:gd name="connsiteY5" fmla="*/ 38100 h 57150"/>
                <a:gd name="connsiteX6" fmla="*/ 19050 w 57150"/>
                <a:gd name="connsiteY6" fmla="*/ 28575 h 57150"/>
                <a:gd name="connsiteX7" fmla="*/ 28575 w 57150"/>
                <a:gd name="connsiteY7" fmla="*/ 19050 h 57150"/>
                <a:gd name="connsiteX8" fmla="*/ 38100 w 57150"/>
                <a:gd name="connsiteY8" fmla="*/ 28575 h 57150"/>
                <a:gd name="connsiteX9" fmla="*/ 28575 w 571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0"/>
                  </a:moveTo>
                  <a:cubicBezTo>
                    <a:pt x="12818" y="0"/>
                    <a:pt x="0" y="12818"/>
                    <a:pt x="0" y="28575"/>
                  </a:cubicBezTo>
                  <a:cubicBezTo>
                    <a:pt x="0" y="44332"/>
                    <a:pt x="12818" y="57150"/>
                    <a:pt x="28575" y="57150"/>
                  </a:cubicBezTo>
                  <a:cubicBezTo>
                    <a:pt x="44332" y="57150"/>
                    <a:pt x="57150" y="44332"/>
                    <a:pt x="57150" y="28575"/>
                  </a:cubicBezTo>
                  <a:cubicBezTo>
                    <a:pt x="57150" y="12818"/>
                    <a:pt x="44332" y="0"/>
                    <a:pt x="28575" y="0"/>
                  </a:cubicBezTo>
                  <a:close/>
                  <a:moveTo>
                    <a:pt x="28575" y="38100"/>
                  </a:moveTo>
                  <a:cubicBezTo>
                    <a:pt x="23324" y="38100"/>
                    <a:pt x="19050" y="33826"/>
                    <a:pt x="19050" y="28575"/>
                  </a:cubicBezTo>
                  <a:cubicBezTo>
                    <a:pt x="19050" y="23324"/>
                    <a:pt x="23324" y="19050"/>
                    <a:pt x="28575" y="19050"/>
                  </a:cubicBezTo>
                  <a:cubicBezTo>
                    <a:pt x="33826" y="19050"/>
                    <a:pt x="38100" y="23324"/>
                    <a:pt x="38100" y="28575"/>
                  </a:cubicBezTo>
                  <a:cubicBezTo>
                    <a:pt x="38100" y="33826"/>
                    <a:pt x="33826" y="38100"/>
                    <a:pt x="28575" y="38100"/>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B7A692E-4056-4DC4-4C73-BEC06D778A53}"/>
                </a:ext>
              </a:extLst>
            </p:cNvPr>
            <p:cNvSpPr/>
            <p:nvPr/>
          </p:nvSpPr>
          <p:spPr>
            <a:xfrm>
              <a:off x="9718331" y="2983551"/>
              <a:ext cx="47442" cy="47442"/>
            </a:xfrm>
            <a:custGeom>
              <a:avLst/>
              <a:gdLst>
                <a:gd name="connsiteX0" fmla="*/ 37917 w 47442"/>
                <a:gd name="connsiteY0" fmla="*/ 9342 h 47442"/>
                <a:gd name="connsiteX1" fmla="*/ 29054 w 47442"/>
                <a:gd name="connsiteY1" fmla="*/ 15586 h 47442"/>
                <a:gd name="connsiteX2" fmla="*/ 13468 w 47442"/>
                <a:gd name="connsiteY2" fmla="*/ 0 h 47442"/>
                <a:gd name="connsiteX3" fmla="*/ 0 w 47442"/>
                <a:gd name="connsiteY3" fmla="*/ 13469 h 47442"/>
                <a:gd name="connsiteX4" fmla="*/ 15586 w 47442"/>
                <a:gd name="connsiteY4" fmla="*/ 29055 h 47442"/>
                <a:gd name="connsiteX5" fmla="*/ 9342 w 47442"/>
                <a:gd name="connsiteY5" fmla="*/ 37917 h 47442"/>
                <a:gd name="connsiteX6" fmla="*/ 18867 w 47442"/>
                <a:gd name="connsiteY6" fmla="*/ 47442 h 47442"/>
                <a:gd name="connsiteX7" fmla="*/ 37917 w 47442"/>
                <a:gd name="connsiteY7" fmla="*/ 47442 h 47442"/>
                <a:gd name="connsiteX8" fmla="*/ 47442 w 47442"/>
                <a:gd name="connsiteY8" fmla="*/ 37917 h 47442"/>
                <a:gd name="connsiteX9" fmla="*/ 47442 w 47442"/>
                <a:gd name="connsiteY9" fmla="*/ 18867 h 47442"/>
                <a:gd name="connsiteX10" fmla="*/ 37917 w 47442"/>
                <a:gd name="connsiteY10" fmla="*/ 9342 h 4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442" h="47442">
                  <a:moveTo>
                    <a:pt x="37917" y="9342"/>
                  </a:moveTo>
                  <a:cubicBezTo>
                    <a:pt x="33818" y="9342"/>
                    <a:pt x="30398" y="11957"/>
                    <a:pt x="29054" y="15586"/>
                  </a:cubicBezTo>
                  <a:lnTo>
                    <a:pt x="13468" y="0"/>
                  </a:lnTo>
                  <a:cubicBezTo>
                    <a:pt x="10181" y="5566"/>
                    <a:pt x="5568" y="10181"/>
                    <a:pt x="0" y="13469"/>
                  </a:cubicBezTo>
                  <a:lnTo>
                    <a:pt x="15586" y="29055"/>
                  </a:lnTo>
                  <a:cubicBezTo>
                    <a:pt x="11956" y="30400"/>
                    <a:pt x="9342" y="33820"/>
                    <a:pt x="9342" y="37917"/>
                  </a:cubicBezTo>
                  <a:cubicBezTo>
                    <a:pt x="9342" y="43177"/>
                    <a:pt x="13603" y="47442"/>
                    <a:pt x="18867" y="47442"/>
                  </a:cubicBezTo>
                  <a:lnTo>
                    <a:pt x="37917" y="47442"/>
                  </a:lnTo>
                  <a:cubicBezTo>
                    <a:pt x="43182" y="47442"/>
                    <a:pt x="47442" y="43177"/>
                    <a:pt x="47442" y="37917"/>
                  </a:cubicBezTo>
                  <a:lnTo>
                    <a:pt x="47442" y="18867"/>
                  </a:lnTo>
                  <a:cubicBezTo>
                    <a:pt x="47442" y="13607"/>
                    <a:pt x="43182" y="9342"/>
                    <a:pt x="37917" y="9342"/>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FB51B71-94D0-269C-9AD7-8A2510677A80}"/>
                </a:ext>
              </a:extLst>
            </p:cNvPr>
            <p:cNvSpPr/>
            <p:nvPr/>
          </p:nvSpPr>
          <p:spPr>
            <a:xfrm>
              <a:off x="9565749" y="2830969"/>
              <a:ext cx="57150" cy="57150"/>
            </a:xfrm>
            <a:custGeom>
              <a:avLst/>
              <a:gdLst>
                <a:gd name="connsiteX0" fmla="*/ 28575 w 57150"/>
                <a:gd name="connsiteY0" fmla="*/ 0 h 57150"/>
                <a:gd name="connsiteX1" fmla="*/ 0 w 57150"/>
                <a:gd name="connsiteY1" fmla="*/ 28575 h 57150"/>
                <a:gd name="connsiteX2" fmla="*/ 28575 w 57150"/>
                <a:gd name="connsiteY2" fmla="*/ 57150 h 57150"/>
                <a:gd name="connsiteX3" fmla="*/ 57150 w 57150"/>
                <a:gd name="connsiteY3" fmla="*/ 28575 h 57150"/>
                <a:gd name="connsiteX4" fmla="*/ 28575 w 57150"/>
                <a:gd name="connsiteY4" fmla="*/ 0 h 57150"/>
                <a:gd name="connsiteX5" fmla="*/ 28575 w 57150"/>
                <a:gd name="connsiteY5" fmla="*/ 38100 h 57150"/>
                <a:gd name="connsiteX6" fmla="*/ 19050 w 57150"/>
                <a:gd name="connsiteY6" fmla="*/ 28575 h 57150"/>
                <a:gd name="connsiteX7" fmla="*/ 28575 w 57150"/>
                <a:gd name="connsiteY7" fmla="*/ 19050 h 57150"/>
                <a:gd name="connsiteX8" fmla="*/ 38100 w 57150"/>
                <a:gd name="connsiteY8" fmla="*/ 28575 h 57150"/>
                <a:gd name="connsiteX9" fmla="*/ 28575 w 571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0"/>
                  </a:moveTo>
                  <a:cubicBezTo>
                    <a:pt x="12818" y="0"/>
                    <a:pt x="0" y="12818"/>
                    <a:pt x="0" y="28575"/>
                  </a:cubicBezTo>
                  <a:cubicBezTo>
                    <a:pt x="0" y="44332"/>
                    <a:pt x="12818" y="57150"/>
                    <a:pt x="28575" y="57150"/>
                  </a:cubicBezTo>
                  <a:cubicBezTo>
                    <a:pt x="44332" y="57150"/>
                    <a:pt x="57150" y="44332"/>
                    <a:pt x="57150" y="28575"/>
                  </a:cubicBezTo>
                  <a:cubicBezTo>
                    <a:pt x="57150" y="12818"/>
                    <a:pt x="44332" y="0"/>
                    <a:pt x="28575" y="0"/>
                  </a:cubicBezTo>
                  <a:close/>
                  <a:moveTo>
                    <a:pt x="28575" y="38100"/>
                  </a:moveTo>
                  <a:cubicBezTo>
                    <a:pt x="23324" y="38100"/>
                    <a:pt x="19050" y="33826"/>
                    <a:pt x="19050" y="28575"/>
                  </a:cubicBezTo>
                  <a:cubicBezTo>
                    <a:pt x="19050" y="23324"/>
                    <a:pt x="23324" y="19050"/>
                    <a:pt x="28575" y="19050"/>
                  </a:cubicBezTo>
                  <a:cubicBezTo>
                    <a:pt x="33826" y="19050"/>
                    <a:pt x="38100" y="23324"/>
                    <a:pt x="38100" y="28575"/>
                  </a:cubicBezTo>
                  <a:cubicBezTo>
                    <a:pt x="38100" y="33826"/>
                    <a:pt x="33826" y="38100"/>
                    <a:pt x="28575" y="38100"/>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A500EB8-8B3B-10FC-F92F-56494D60D8CE}"/>
                </a:ext>
              </a:extLst>
            </p:cNvPr>
            <p:cNvSpPr/>
            <p:nvPr/>
          </p:nvSpPr>
          <p:spPr>
            <a:xfrm>
              <a:off x="9775299" y="283096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 name="connsiteX5" fmla="*/ 28575 w 57150"/>
                <a:gd name="connsiteY5" fmla="*/ 19050 h 57150"/>
                <a:gd name="connsiteX6" fmla="*/ 38100 w 57150"/>
                <a:gd name="connsiteY6" fmla="*/ 28575 h 57150"/>
                <a:gd name="connsiteX7" fmla="*/ 28575 w 57150"/>
                <a:gd name="connsiteY7" fmla="*/ 38100 h 57150"/>
                <a:gd name="connsiteX8" fmla="*/ 19050 w 57150"/>
                <a:gd name="connsiteY8" fmla="*/ 28575 h 57150"/>
                <a:gd name="connsiteX9" fmla="*/ 28575 w 57150"/>
                <a:gd name="connsiteY9"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44332" y="57150"/>
                    <a:pt x="57150" y="44332"/>
                    <a:pt x="57150" y="28575"/>
                  </a:cubicBezTo>
                  <a:cubicBezTo>
                    <a:pt x="57150" y="12818"/>
                    <a:pt x="44332" y="0"/>
                    <a:pt x="28575" y="0"/>
                  </a:cubicBezTo>
                  <a:cubicBezTo>
                    <a:pt x="12818" y="0"/>
                    <a:pt x="0" y="12818"/>
                    <a:pt x="0" y="28575"/>
                  </a:cubicBezTo>
                  <a:cubicBezTo>
                    <a:pt x="0" y="44332"/>
                    <a:pt x="12818" y="57150"/>
                    <a:pt x="28575" y="57150"/>
                  </a:cubicBezTo>
                  <a:close/>
                  <a:moveTo>
                    <a:pt x="28575" y="19050"/>
                  </a:moveTo>
                  <a:cubicBezTo>
                    <a:pt x="33831" y="19050"/>
                    <a:pt x="38100" y="23324"/>
                    <a:pt x="38100" y="28575"/>
                  </a:cubicBezTo>
                  <a:cubicBezTo>
                    <a:pt x="38100" y="33826"/>
                    <a:pt x="33831" y="38100"/>
                    <a:pt x="28575" y="38100"/>
                  </a:cubicBezTo>
                  <a:cubicBezTo>
                    <a:pt x="23319" y="38100"/>
                    <a:pt x="19050" y="33826"/>
                    <a:pt x="19050" y="28575"/>
                  </a:cubicBezTo>
                  <a:cubicBezTo>
                    <a:pt x="19050" y="23324"/>
                    <a:pt x="23319" y="19050"/>
                    <a:pt x="28575" y="19050"/>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E939351-B610-44C1-AF23-9B416B4E512E}"/>
                </a:ext>
              </a:extLst>
            </p:cNvPr>
            <p:cNvSpPr/>
            <p:nvPr/>
          </p:nvSpPr>
          <p:spPr>
            <a:xfrm>
              <a:off x="9718331" y="2897644"/>
              <a:ext cx="47442" cy="47442"/>
            </a:xfrm>
            <a:custGeom>
              <a:avLst/>
              <a:gdLst>
                <a:gd name="connsiteX0" fmla="*/ 37917 w 47442"/>
                <a:gd name="connsiteY0" fmla="*/ 0 h 47442"/>
                <a:gd name="connsiteX1" fmla="*/ 18867 w 47442"/>
                <a:gd name="connsiteY1" fmla="*/ 0 h 47442"/>
                <a:gd name="connsiteX2" fmla="*/ 9342 w 47442"/>
                <a:gd name="connsiteY2" fmla="*/ 9525 h 47442"/>
                <a:gd name="connsiteX3" fmla="*/ 15586 w 47442"/>
                <a:gd name="connsiteY3" fmla="*/ 18387 h 47442"/>
                <a:gd name="connsiteX4" fmla="*/ 0 w 47442"/>
                <a:gd name="connsiteY4" fmla="*/ 33973 h 47442"/>
                <a:gd name="connsiteX5" fmla="*/ 13468 w 47442"/>
                <a:gd name="connsiteY5" fmla="*/ 47442 h 47442"/>
                <a:gd name="connsiteX6" fmla="*/ 29054 w 47442"/>
                <a:gd name="connsiteY6" fmla="*/ 31856 h 47442"/>
                <a:gd name="connsiteX7" fmla="*/ 37917 w 47442"/>
                <a:gd name="connsiteY7" fmla="*/ 38100 h 47442"/>
                <a:gd name="connsiteX8" fmla="*/ 47442 w 47442"/>
                <a:gd name="connsiteY8" fmla="*/ 28575 h 47442"/>
                <a:gd name="connsiteX9" fmla="*/ 47442 w 47442"/>
                <a:gd name="connsiteY9" fmla="*/ 9525 h 47442"/>
                <a:gd name="connsiteX10" fmla="*/ 37917 w 47442"/>
                <a:gd name="connsiteY10" fmla="*/ 0 h 4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442" h="47442">
                  <a:moveTo>
                    <a:pt x="37917" y="0"/>
                  </a:moveTo>
                  <a:lnTo>
                    <a:pt x="18867" y="0"/>
                  </a:lnTo>
                  <a:cubicBezTo>
                    <a:pt x="13603" y="0"/>
                    <a:pt x="9342" y="4265"/>
                    <a:pt x="9342" y="9525"/>
                  </a:cubicBezTo>
                  <a:cubicBezTo>
                    <a:pt x="9342" y="13622"/>
                    <a:pt x="11956" y="17042"/>
                    <a:pt x="15586" y="18387"/>
                  </a:cubicBezTo>
                  <a:lnTo>
                    <a:pt x="0" y="33973"/>
                  </a:lnTo>
                  <a:cubicBezTo>
                    <a:pt x="5568" y="37261"/>
                    <a:pt x="10181" y="41876"/>
                    <a:pt x="13468" y="47442"/>
                  </a:cubicBezTo>
                  <a:lnTo>
                    <a:pt x="29054" y="31856"/>
                  </a:lnTo>
                  <a:cubicBezTo>
                    <a:pt x="30398" y="35485"/>
                    <a:pt x="33818" y="38100"/>
                    <a:pt x="37917" y="38100"/>
                  </a:cubicBezTo>
                  <a:cubicBezTo>
                    <a:pt x="43182" y="38100"/>
                    <a:pt x="47442" y="33835"/>
                    <a:pt x="47442" y="28575"/>
                  </a:cubicBezTo>
                  <a:lnTo>
                    <a:pt x="47442" y="9525"/>
                  </a:lnTo>
                  <a:cubicBezTo>
                    <a:pt x="47442" y="4265"/>
                    <a:pt x="43182" y="0"/>
                    <a:pt x="37917" y="0"/>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159F40CB-4EA4-1166-C1AC-30B6C6D07B42}"/>
                </a:ext>
              </a:extLst>
            </p:cNvPr>
            <p:cNvSpPr/>
            <p:nvPr/>
          </p:nvSpPr>
          <p:spPr>
            <a:xfrm>
              <a:off x="9632424" y="2983550"/>
              <a:ext cx="47443" cy="47443"/>
            </a:xfrm>
            <a:custGeom>
              <a:avLst/>
              <a:gdLst>
                <a:gd name="connsiteX0" fmla="*/ 9525 w 47443"/>
                <a:gd name="connsiteY0" fmla="*/ 47443 h 47443"/>
                <a:gd name="connsiteX1" fmla="*/ 28575 w 47443"/>
                <a:gd name="connsiteY1" fmla="*/ 47443 h 47443"/>
                <a:gd name="connsiteX2" fmla="*/ 38100 w 47443"/>
                <a:gd name="connsiteY2" fmla="*/ 37918 h 47443"/>
                <a:gd name="connsiteX3" fmla="*/ 31856 w 47443"/>
                <a:gd name="connsiteY3" fmla="*/ 29056 h 47443"/>
                <a:gd name="connsiteX4" fmla="*/ 47443 w 47443"/>
                <a:gd name="connsiteY4" fmla="*/ 13469 h 47443"/>
                <a:gd name="connsiteX5" fmla="*/ 33974 w 47443"/>
                <a:gd name="connsiteY5" fmla="*/ 0 h 47443"/>
                <a:gd name="connsiteX6" fmla="*/ 18387 w 47443"/>
                <a:gd name="connsiteY6" fmla="*/ 15587 h 47443"/>
                <a:gd name="connsiteX7" fmla="*/ 9525 w 47443"/>
                <a:gd name="connsiteY7" fmla="*/ 9343 h 47443"/>
                <a:gd name="connsiteX8" fmla="*/ 0 w 47443"/>
                <a:gd name="connsiteY8" fmla="*/ 18868 h 47443"/>
                <a:gd name="connsiteX9" fmla="*/ 0 w 47443"/>
                <a:gd name="connsiteY9" fmla="*/ 37918 h 47443"/>
                <a:gd name="connsiteX10" fmla="*/ 9525 w 47443"/>
                <a:gd name="connsiteY10" fmla="*/ 47443 h 4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443" h="47443">
                  <a:moveTo>
                    <a:pt x="9525" y="47443"/>
                  </a:moveTo>
                  <a:lnTo>
                    <a:pt x="28575" y="47443"/>
                  </a:lnTo>
                  <a:cubicBezTo>
                    <a:pt x="33835" y="47443"/>
                    <a:pt x="38100" y="43178"/>
                    <a:pt x="38100" y="37918"/>
                  </a:cubicBezTo>
                  <a:cubicBezTo>
                    <a:pt x="38100" y="33821"/>
                    <a:pt x="35485" y="30401"/>
                    <a:pt x="31856" y="29056"/>
                  </a:cubicBezTo>
                  <a:lnTo>
                    <a:pt x="47443" y="13469"/>
                  </a:lnTo>
                  <a:cubicBezTo>
                    <a:pt x="41877" y="10182"/>
                    <a:pt x="37261" y="5566"/>
                    <a:pt x="33974" y="0"/>
                  </a:cubicBezTo>
                  <a:lnTo>
                    <a:pt x="18387" y="15587"/>
                  </a:lnTo>
                  <a:cubicBezTo>
                    <a:pt x="17042" y="11958"/>
                    <a:pt x="13622" y="9343"/>
                    <a:pt x="9525" y="9343"/>
                  </a:cubicBezTo>
                  <a:cubicBezTo>
                    <a:pt x="4265" y="9343"/>
                    <a:pt x="0" y="13608"/>
                    <a:pt x="0" y="18868"/>
                  </a:cubicBezTo>
                  <a:lnTo>
                    <a:pt x="0" y="37918"/>
                  </a:lnTo>
                  <a:cubicBezTo>
                    <a:pt x="0" y="43178"/>
                    <a:pt x="4265" y="47443"/>
                    <a:pt x="9525" y="47443"/>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810FFF0-AE09-701A-436F-0B9C21ECC62D}"/>
                </a:ext>
              </a:extLst>
            </p:cNvPr>
            <p:cNvSpPr/>
            <p:nvPr/>
          </p:nvSpPr>
          <p:spPr>
            <a:xfrm>
              <a:off x="9632424" y="2897644"/>
              <a:ext cx="47443" cy="47443"/>
            </a:xfrm>
            <a:custGeom>
              <a:avLst/>
              <a:gdLst>
                <a:gd name="connsiteX0" fmla="*/ 9525 w 47443"/>
                <a:gd name="connsiteY0" fmla="*/ 38100 h 47443"/>
                <a:gd name="connsiteX1" fmla="*/ 18387 w 47443"/>
                <a:gd name="connsiteY1" fmla="*/ 31856 h 47443"/>
                <a:gd name="connsiteX2" fmla="*/ 33974 w 47443"/>
                <a:gd name="connsiteY2" fmla="*/ 47443 h 47443"/>
                <a:gd name="connsiteX3" fmla="*/ 47443 w 47443"/>
                <a:gd name="connsiteY3" fmla="*/ 33974 h 47443"/>
                <a:gd name="connsiteX4" fmla="*/ 31856 w 47443"/>
                <a:gd name="connsiteY4" fmla="*/ 18387 h 47443"/>
                <a:gd name="connsiteX5" fmla="*/ 38100 w 47443"/>
                <a:gd name="connsiteY5" fmla="*/ 9525 h 47443"/>
                <a:gd name="connsiteX6" fmla="*/ 28575 w 47443"/>
                <a:gd name="connsiteY6" fmla="*/ 0 h 47443"/>
                <a:gd name="connsiteX7" fmla="*/ 9525 w 47443"/>
                <a:gd name="connsiteY7" fmla="*/ 0 h 47443"/>
                <a:gd name="connsiteX8" fmla="*/ 0 w 47443"/>
                <a:gd name="connsiteY8" fmla="*/ 9525 h 47443"/>
                <a:gd name="connsiteX9" fmla="*/ 0 w 47443"/>
                <a:gd name="connsiteY9" fmla="*/ 28575 h 47443"/>
                <a:gd name="connsiteX10" fmla="*/ 9525 w 47443"/>
                <a:gd name="connsiteY10" fmla="*/ 38100 h 4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443" h="47443">
                  <a:moveTo>
                    <a:pt x="9525" y="38100"/>
                  </a:moveTo>
                  <a:cubicBezTo>
                    <a:pt x="13622" y="38100"/>
                    <a:pt x="17042" y="35485"/>
                    <a:pt x="18387" y="31856"/>
                  </a:cubicBezTo>
                  <a:lnTo>
                    <a:pt x="33974" y="47443"/>
                  </a:lnTo>
                  <a:cubicBezTo>
                    <a:pt x="37261" y="41877"/>
                    <a:pt x="41877" y="37261"/>
                    <a:pt x="47443" y="33974"/>
                  </a:cubicBezTo>
                  <a:lnTo>
                    <a:pt x="31856" y="18387"/>
                  </a:lnTo>
                  <a:cubicBezTo>
                    <a:pt x="35485" y="17042"/>
                    <a:pt x="38100" y="13622"/>
                    <a:pt x="38100" y="9525"/>
                  </a:cubicBezTo>
                  <a:cubicBezTo>
                    <a:pt x="38100" y="4265"/>
                    <a:pt x="33835" y="0"/>
                    <a:pt x="28575" y="0"/>
                  </a:cubicBezTo>
                  <a:lnTo>
                    <a:pt x="9525" y="0"/>
                  </a:lnTo>
                  <a:cubicBezTo>
                    <a:pt x="4265" y="0"/>
                    <a:pt x="0" y="4265"/>
                    <a:pt x="0" y="9525"/>
                  </a:cubicBezTo>
                  <a:lnTo>
                    <a:pt x="0" y="28575"/>
                  </a:lnTo>
                  <a:cubicBezTo>
                    <a:pt x="0" y="33835"/>
                    <a:pt x="4265" y="38100"/>
                    <a:pt x="9525" y="38100"/>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F33928D-07B1-C4B0-4C23-533857CC3683}"/>
                </a:ext>
              </a:extLst>
            </p:cNvPr>
            <p:cNvSpPr/>
            <p:nvPr/>
          </p:nvSpPr>
          <p:spPr>
            <a:xfrm>
              <a:off x="9670524" y="293574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 name="connsiteX5" fmla="*/ 28575 w 57150"/>
                <a:gd name="connsiteY5" fmla="*/ 19050 h 57150"/>
                <a:gd name="connsiteX6" fmla="*/ 38100 w 57150"/>
                <a:gd name="connsiteY6" fmla="*/ 28575 h 57150"/>
                <a:gd name="connsiteX7" fmla="*/ 28575 w 57150"/>
                <a:gd name="connsiteY7" fmla="*/ 38100 h 57150"/>
                <a:gd name="connsiteX8" fmla="*/ 19050 w 57150"/>
                <a:gd name="connsiteY8" fmla="*/ 28575 h 57150"/>
                <a:gd name="connsiteX9" fmla="*/ 28575 w 57150"/>
                <a:gd name="connsiteY9"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44332" y="57150"/>
                    <a:pt x="57150" y="44332"/>
                    <a:pt x="57150" y="28575"/>
                  </a:cubicBezTo>
                  <a:cubicBezTo>
                    <a:pt x="57150" y="12818"/>
                    <a:pt x="44332" y="0"/>
                    <a:pt x="28575" y="0"/>
                  </a:cubicBezTo>
                  <a:cubicBezTo>
                    <a:pt x="12818" y="0"/>
                    <a:pt x="0" y="12818"/>
                    <a:pt x="0" y="28575"/>
                  </a:cubicBezTo>
                  <a:cubicBezTo>
                    <a:pt x="0" y="44332"/>
                    <a:pt x="12818" y="57150"/>
                    <a:pt x="28575" y="57150"/>
                  </a:cubicBezTo>
                  <a:close/>
                  <a:moveTo>
                    <a:pt x="28575" y="19050"/>
                  </a:moveTo>
                  <a:cubicBezTo>
                    <a:pt x="33826" y="19050"/>
                    <a:pt x="38100" y="23324"/>
                    <a:pt x="38100" y="28575"/>
                  </a:cubicBezTo>
                  <a:cubicBezTo>
                    <a:pt x="38100" y="33826"/>
                    <a:pt x="33826" y="38100"/>
                    <a:pt x="28575" y="38100"/>
                  </a:cubicBezTo>
                  <a:cubicBezTo>
                    <a:pt x="23324" y="38100"/>
                    <a:pt x="19050" y="33826"/>
                    <a:pt x="19050" y="28575"/>
                  </a:cubicBezTo>
                  <a:cubicBezTo>
                    <a:pt x="19050" y="23324"/>
                    <a:pt x="23324" y="19050"/>
                    <a:pt x="28575" y="19050"/>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04E79EB-E269-9E74-2BEF-DD7C04652855}"/>
                </a:ext>
              </a:extLst>
            </p:cNvPr>
            <p:cNvSpPr/>
            <p:nvPr/>
          </p:nvSpPr>
          <p:spPr>
            <a:xfrm>
              <a:off x="9775299" y="3040519"/>
              <a:ext cx="57150" cy="57150"/>
            </a:xfrm>
            <a:custGeom>
              <a:avLst/>
              <a:gdLst>
                <a:gd name="connsiteX0" fmla="*/ 28575 w 57150"/>
                <a:gd name="connsiteY0" fmla="*/ 0 h 57150"/>
                <a:gd name="connsiteX1" fmla="*/ 0 w 57150"/>
                <a:gd name="connsiteY1" fmla="*/ 28575 h 57150"/>
                <a:gd name="connsiteX2" fmla="*/ 28575 w 57150"/>
                <a:gd name="connsiteY2" fmla="*/ 57150 h 57150"/>
                <a:gd name="connsiteX3" fmla="*/ 57150 w 57150"/>
                <a:gd name="connsiteY3" fmla="*/ 28575 h 57150"/>
                <a:gd name="connsiteX4" fmla="*/ 28575 w 57150"/>
                <a:gd name="connsiteY4" fmla="*/ 0 h 57150"/>
                <a:gd name="connsiteX5" fmla="*/ 28575 w 57150"/>
                <a:gd name="connsiteY5" fmla="*/ 38100 h 57150"/>
                <a:gd name="connsiteX6" fmla="*/ 19050 w 57150"/>
                <a:gd name="connsiteY6" fmla="*/ 28575 h 57150"/>
                <a:gd name="connsiteX7" fmla="*/ 28575 w 57150"/>
                <a:gd name="connsiteY7" fmla="*/ 19050 h 57150"/>
                <a:gd name="connsiteX8" fmla="*/ 38100 w 57150"/>
                <a:gd name="connsiteY8" fmla="*/ 28575 h 57150"/>
                <a:gd name="connsiteX9" fmla="*/ 28575 w 57150"/>
                <a:gd name="connsiteY9" fmla="*/ 381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0"/>
                  </a:moveTo>
                  <a:cubicBezTo>
                    <a:pt x="12818" y="0"/>
                    <a:pt x="0" y="12818"/>
                    <a:pt x="0" y="28575"/>
                  </a:cubicBezTo>
                  <a:cubicBezTo>
                    <a:pt x="0" y="44332"/>
                    <a:pt x="12818" y="57150"/>
                    <a:pt x="28575" y="57150"/>
                  </a:cubicBezTo>
                  <a:cubicBezTo>
                    <a:pt x="44332" y="57150"/>
                    <a:pt x="57150" y="44332"/>
                    <a:pt x="57150" y="28575"/>
                  </a:cubicBezTo>
                  <a:cubicBezTo>
                    <a:pt x="57150" y="12818"/>
                    <a:pt x="44332" y="0"/>
                    <a:pt x="28575" y="0"/>
                  </a:cubicBezTo>
                  <a:close/>
                  <a:moveTo>
                    <a:pt x="28575" y="38100"/>
                  </a:moveTo>
                  <a:cubicBezTo>
                    <a:pt x="23319" y="38100"/>
                    <a:pt x="19050" y="33826"/>
                    <a:pt x="19050" y="28575"/>
                  </a:cubicBezTo>
                  <a:cubicBezTo>
                    <a:pt x="19050" y="23324"/>
                    <a:pt x="23319" y="19050"/>
                    <a:pt x="28575" y="19050"/>
                  </a:cubicBezTo>
                  <a:cubicBezTo>
                    <a:pt x="33831" y="19050"/>
                    <a:pt x="38100" y="23324"/>
                    <a:pt x="38100" y="28575"/>
                  </a:cubicBezTo>
                  <a:cubicBezTo>
                    <a:pt x="38100" y="33826"/>
                    <a:pt x="33831" y="38100"/>
                    <a:pt x="28575" y="38100"/>
                  </a:cubicBezTo>
                  <a:close/>
                </a:path>
              </a:pathLst>
            </a:custGeom>
            <a:grpFill/>
            <a:ln w="9525" cap="flat">
              <a:noFill/>
              <a:prstDash val="solid"/>
              <a:miter/>
            </a:ln>
          </p:spPr>
          <p:txBody>
            <a:bodyPr rtlCol="0" anchor="ctr"/>
            <a:lstStyle/>
            <a:p>
              <a:endParaRPr lang="en-US"/>
            </a:p>
          </p:txBody>
        </p:sp>
      </p:grpSp>
      <p:pic>
        <p:nvPicPr>
          <p:cNvPr id="13" name="Picture 4" descr="File:Revature-768x768.webp">
            <a:extLst>
              <a:ext uri="{FF2B5EF4-FFF2-40B4-BE49-F238E27FC236}">
                <a16:creationId xmlns:a16="http://schemas.microsoft.com/office/drawing/2014/main" id="{BA84A88A-43EF-AE3F-855D-21ADBD8072FB}"/>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139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2BF38-13A4-A1CB-864B-759A64EB704C}"/>
              </a:ext>
            </a:extLst>
          </p:cNvPr>
          <p:cNvSpPr>
            <a:spLocks noGrp="1"/>
          </p:cNvSpPr>
          <p:nvPr>
            <p:ph type="title"/>
          </p:nvPr>
        </p:nvSpPr>
        <p:spPr>
          <a:xfrm>
            <a:off x="225425" y="211723"/>
            <a:ext cx="8720138" cy="769441"/>
          </a:xfrm>
        </p:spPr>
        <p:txBody>
          <a:bodyPr/>
          <a:lstStyle/>
          <a:p>
            <a:r>
              <a:rPr lang="en-US"/>
              <a:t>Capabilities require attention to scale </a:t>
            </a:r>
            <a:r>
              <a:rPr lang="en-US" err="1"/>
              <a:t>GenAI</a:t>
            </a:r>
            <a:r>
              <a:rPr lang="en-US"/>
              <a:t> adoption at the enterprise level</a:t>
            </a:r>
          </a:p>
        </p:txBody>
      </p:sp>
      <p:sp>
        <p:nvSpPr>
          <p:cNvPr id="5" name="Rectangle 4">
            <a:extLst>
              <a:ext uri="{FF2B5EF4-FFF2-40B4-BE49-F238E27FC236}">
                <a16:creationId xmlns:a16="http://schemas.microsoft.com/office/drawing/2014/main" id="{5309977D-87BF-8713-94E6-65CDD17ADF11}"/>
              </a:ext>
            </a:extLst>
          </p:cNvPr>
          <p:cNvSpPr/>
          <p:nvPr/>
        </p:nvSpPr>
        <p:spPr>
          <a:xfrm>
            <a:off x="225425" y="1803497"/>
            <a:ext cx="580153" cy="160155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ea typeface="+mn-ea"/>
              <a:cs typeface="+mn-cs"/>
            </a:endParaRPr>
          </a:p>
        </p:txBody>
      </p:sp>
      <p:sp>
        <p:nvSpPr>
          <p:cNvPr id="6" name="Rectangle 5">
            <a:extLst>
              <a:ext uri="{FF2B5EF4-FFF2-40B4-BE49-F238E27FC236}">
                <a16:creationId xmlns:a16="http://schemas.microsoft.com/office/drawing/2014/main" id="{DFD207C4-E2AE-C1DC-C5A4-0FF14196EB33}"/>
              </a:ext>
            </a:extLst>
          </p:cNvPr>
          <p:cNvSpPr/>
          <p:nvPr/>
        </p:nvSpPr>
        <p:spPr>
          <a:xfrm>
            <a:off x="911939" y="1803497"/>
            <a:ext cx="580153" cy="160155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ea typeface="+mn-ea"/>
              <a:cs typeface="+mn-cs"/>
            </a:endParaRPr>
          </a:p>
        </p:txBody>
      </p:sp>
      <p:sp>
        <p:nvSpPr>
          <p:cNvPr id="7" name="Rectangle 6">
            <a:extLst>
              <a:ext uri="{FF2B5EF4-FFF2-40B4-BE49-F238E27FC236}">
                <a16:creationId xmlns:a16="http://schemas.microsoft.com/office/drawing/2014/main" id="{D30779E8-3883-D4F4-9D39-F6324E66AC5D}"/>
              </a:ext>
            </a:extLst>
          </p:cNvPr>
          <p:cNvSpPr/>
          <p:nvPr/>
        </p:nvSpPr>
        <p:spPr>
          <a:xfrm>
            <a:off x="1598454" y="1803497"/>
            <a:ext cx="580153" cy="160155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ea typeface="+mn-ea"/>
              <a:cs typeface="+mn-cs"/>
            </a:endParaRPr>
          </a:p>
        </p:txBody>
      </p:sp>
      <p:sp>
        <p:nvSpPr>
          <p:cNvPr id="8" name="Rectangle 7">
            <a:extLst>
              <a:ext uri="{FF2B5EF4-FFF2-40B4-BE49-F238E27FC236}">
                <a16:creationId xmlns:a16="http://schemas.microsoft.com/office/drawing/2014/main" id="{B5BDEED3-7816-61BD-2931-FCFD5C1B0DAE}"/>
              </a:ext>
            </a:extLst>
          </p:cNvPr>
          <p:cNvSpPr/>
          <p:nvPr/>
        </p:nvSpPr>
        <p:spPr>
          <a:xfrm>
            <a:off x="2284967" y="1803497"/>
            <a:ext cx="580153" cy="160155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ea typeface="+mn-ea"/>
              <a:cs typeface="+mn-cs"/>
            </a:endParaRPr>
          </a:p>
        </p:txBody>
      </p:sp>
      <p:sp>
        <p:nvSpPr>
          <p:cNvPr id="10" name="Rectangle 9">
            <a:extLst>
              <a:ext uri="{FF2B5EF4-FFF2-40B4-BE49-F238E27FC236}">
                <a16:creationId xmlns:a16="http://schemas.microsoft.com/office/drawing/2014/main" id="{2A081882-88A2-4608-716A-6817D90283B1}"/>
              </a:ext>
            </a:extLst>
          </p:cNvPr>
          <p:cNvSpPr/>
          <p:nvPr/>
        </p:nvSpPr>
        <p:spPr>
          <a:xfrm>
            <a:off x="225425" y="3479893"/>
            <a:ext cx="2639695" cy="52387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ea typeface="+mn-ea"/>
              <a:cs typeface="+mn-cs"/>
            </a:endParaRPr>
          </a:p>
        </p:txBody>
      </p:sp>
      <p:sp>
        <p:nvSpPr>
          <p:cNvPr id="11" name="Rectangle 10">
            <a:extLst>
              <a:ext uri="{FF2B5EF4-FFF2-40B4-BE49-F238E27FC236}">
                <a16:creationId xmlns:a16="http://schemas.microsoft.com/office/drawing/2014/main" id="{714B96A1-275F-B30F-4B93-75FB2FA2EAC7}"/>
              </a:ext>
            </a:extLst>
          </p:cNvPr>
          <p:cNvSpPr/>
          <p:nvPr/>
        </p:nvSpPr>
        <p:spPr>
          <a:xfrm>
            <a:off x="225425" y="4078606"/>
            <a:ext cx="2639695" cy="52387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ea typeface="+mn-ea"/>
              <a:cs typeface="+mn-cs"/>
            </a:endParaRPr>
          </a:p>
        </p:txBody>
      </p:sp>
      <p:sp>
        <p:nvSpPr>
          <p:cNvPr id="12" name="Right Triangle 11">
            <a:extLst>
              <a:ext uri="{FF2B5EF4-FFF2-40B4-BE49-F238E27FC236}">
                <a16:creationId xmlns:a16="http://schemas.microsoft.com/office/drawing/2014/main" id="{D7683B68-824D-8DBF-CF35-5BB5A14F799F}"/>
              </a:ext>
            </a:extLst>
          </p:cNvPr>
          <p:cNvSpPr/>
          <p:nvPr/>
        </p:nvSpPr>
        <p:spPr>
          <a:xfrm flipH="1">
            <a:off x="225424" y="1200150"/>
            <a:ext cx="2639695" cy="523874"/>
          </a:xfrm>
          <a:prstGeom prst="rtTriangl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ea typeface="+mn-ea"/>
              <a:cs typeface="+mn-cs"/>
            </a:endParaRPr>
          </a:p>
        </p:txBody>
      </p:sp>
      <p:sp>
        <p:nvSpPr>
          <p:cNvPr id="14" name="TextBox 13">
            <a:extLst>
              <a:ext uri="{FF2B5EF4-FFF2-40B4-BE49-F238E27FC236}">
                <a16:creationId xmlns:a16="http://schemas.microsoft.com/office/drawing/2014/main" id="{E6A287A7-D581-A08B-80B6-BA698779CB96}"/>
              </a:ext>
            </a:extLst>
          </p:cNvPr>
          <p:cNvSpPr txBox="1"/>
          <p:nvPr/>
        </p:nvSpPr>
        <p:spPr>
          <a:xfrm>
            <a:off x="1623141" y="2450387"/>
            <a:ext cx="53077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Operating model</a:t>
            </a:r>
          </a:p>
        </p:txBody>
      </p:sp>
      <p:sp>
        <p:nvSpPr>
          <p:cNvPr id="15" name="TextBox 14">
            <a:extLst>
              <a:ext uri="{FF2B5EF4-FFF2-40B4-BE49-F238E27FC236}">
                <a16:creationId xmlns:a16="http://schemas.microsoft.com/office/drawing/2014/main" id="{C8F93736-5EA4-2654-12AF-C5279DAC9D2D}"/>
              </a:ext>
            </a:extLst>
          </p:cNvPr>
          <p:cNvSpPr txBox="1"/>
          <p:nvPr/>
        </p:nvSpPr>
        <p:spPr>
          <a:xfrm>
            <a:off x="2309655" y="2450387"/>
            <a:ext cx="530779"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Talent</a:t>
            </a:r>
          </a:p>
        </p:txBody>
      </p:sp>
      <p:sp>
        <p:nvSpPr>
          <p:cNvPr id="16" name="TextBox 15">
            <a:extLst>
              <a:ext uri="{FF2B5EF4-FFF2-40B4-BE49-F238E27FC236}">
                <a16:creationId xmlns:a16="http://schemas.microsoft.com/office/drawing/2014/main" id="{C2AD5CB9-5E67-B4FC-916F-582C80E1B170}"/>
              </a:ext>
            </a:extLst>
          </p:cNvPr>
          <p:cNvSpPr txBox="1"/>
          <p:nvPr/>
        </p:nvSpPr>
        <p:spPr>
          <a:xfrm>
            <a:off x="936626" y="2450387"/>
            <a:ext cx="530779"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Data</a:t>
            </a:r>
          </a:p>
        </p:txBody>
      </p:sp>
      <p:sp>
        <p:nvSpPr>
          <p:cNvPr id="17" name="TextBox 16">
            <a:extLst>
              <a:ext uri="{FF2B5EF4-FFF2-40B4-BE49-F238E27FC236}">
                <a16:creationId xmlns:a16="http://schemas.microsoft.com/office/drawing/2014/main" id="{304623AA-6E63-33DA-9CAF-8969F91B8907}"/>
              </a:ext>
            </a:extLst>
          </p:cNvPr>
          <p:cNvSpPr txBox="1"/>
          <p:nvPr/>
        </p:nvSpPr>
        <p:spPr>
          <a:xfrm>
            <a:off x="250111" y="2450387"/>
            <a:ext cx="53077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Techno-logy</a:t>
            </a:r>
          </a:p>
        </p:txBody>
      </p:sp>
      <p:sp>
        <p:nvSpPr>
          <p:cNvPr id="18" name="TextBox 17">
            <a:extLst>
              <a:ext uri="{FF2B5EF4-FFF2-40B4-BE49-F238E27FC236}">
                <a16:creationId xmlns:a16="http://schemas.microsoft.com/office/drawing/2014/main" id="{AD7075B7-47C6-5840-A8F1-1D4358523F25}"/>
              </a:ext>
            </a:extLst>
          </p:cNvPr>
          <p:cNvSpPr txBox="1"/>
          <p:nvPr/>
        </p:nvSpPr>
        <p:spPr>
          <a:xfrm>
            <a:off x="2309655" y="1509349"/>
            <a:ext cx="530779"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ea typeface="+mn-ea"/>
                <a:cs typeface="+mn-cs"/>
              </a:rPr>
              <a:t>Strategy</a:t>
            </a:r>
          </a:p>
        </p:txBody>
      </p:sp>
      <p:sp>
        <p:nvSpPr>
          <p:cNvPr id="19" name="TextBox 18">
            <a:extLst>
              <a:ext uri="{FF2B5EF4-FFF2-40B4-BE49-F238E27FC236}">
                <a16:creationId xmlns:a16="http://schemas.microsoft.com/office/drawing/2014/main" id="{D306D31C-9A3E-E1B5-E95A-BFA5DDFEEFA2}"/>
              </a:ext>
            </a:extLst>
          </p:cNvPr>
          <p:cNvSpPr txBox="1"/>
          <p:nvPr/>
        </p:nvSpPr>
        <p:spPr>
          <a:xfrm>
            <a:off x="649062" y="3664886"/>
            <a:ext cx="179242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ea typeface="+mn-ea"/>
                <a:cs typeface="+mn-cs"/>
              </a:rPr>
              <a:t>Risks &amp; Governance</a:t>
            </a:r>
          </a:p>
        </p:txBody>
      </p:sp>
      <p:sp>
        <p:nvSpPr>
          <p:cNvPr id="20" name="TextBox 19">
            <a:extLst>
              <a:ext uri="{FF2B5EF4-FFF2-40B4-BE49-F238E27FC236}">
                <a16:creationId xmlns:a16="http://schemas.microsoft.com/office/drawing/2014/main" id="{519A8517-1A1A-A09D-188E-7A24F1345BA7}"/>
              </a:ext>
            </a:extLst>
          </p:cNvPr>
          <p:cNvSpPr txBox="1"/>
          <p:nvPr/>
        </p:nvSpPr>
        <p:spPr>
          <a:xfrm>
            <a:off x="649061" y="4263599"/>
            <a:ext cx="179242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ea typeface="+mn-ea"/>
                <a:cs typeface="+mn-cs"/>
              </a:rPr>
              <a:t>Adoption &amp; Change Management</a:t>
            </a:r>
          </a:p>
        </p:txBody>
      </p:sp>
      <p:grpSp>
        <p:nvGrpSpPr>
          <p:cNvPr id="9223" name="Group 9222">
            <a:extLst>
              <a:ext uri="{FF2B5EF4-FFF2-40B4-BE49-F238E27FC236}">
                <a16:creationId xmlns:a16="http://schemas.microsoft.com/office/drawing/2014/main" id="{21AD0665-3BA2-D3F3-6212-0ADF181B8E3E}"/>
              </a:ext>
            </a:extLst>
          </p:cNvPr>
          <p:cNvGrpSpPr/>
          <p:nvPr/>
        </p:nvGrpSpPr>
        <p:grpSpPr>
          <a:xfrm>
            <a:off x="3487304" y="1315975"/>
            <a:ext cx="5458259" cy="382156"/>
            <a:chOff x="3487304" y="1200151"/>
            <a:chExt cx="5458259" cy="382156"/>
          </a:xfrm>
        </p:grpSpPr>
        <p:sp>
          <p:nvSpPr>
            <p:cNvPr id="22" name="TextBox 21">
              <a:extLst>
                <a:ext uri="{FF2B5EF4-FFF2-40B4-BE49-F238E27FC236}">
                  <a16:creationId xmlns:a16="http://schemas.microsoft.com/office/drawing/2014/main" id="{39DDA1AC-5030-5CB6-C7C2-8A26EF69D2B2}"/>
                </a:ext>
              </a:extLst>
            </p:cNvPr>
            <p:cNvSpPr txBox="1"/>
            <p:nvPr/>
          </p:nvSpPr>
          <p:spPr>
            <a:xfrm>
              <a:off x="3487304" y="1200151"/>
              <a:ext cx="1129054" cy="382156"/>
            </a:xfrm>
            <a:prstGeom prst="roundRect">
              <a:avLst/>
            </a:prstGeom>
            <a:solidFill>
              <a:schemeClr val="accent5"/>
            </a:solidFill>
          </p:spPr>
          <p:txBody>
            <a:bodyPr wrap="square" lIns="36576" tIns="36576" rIns="36576" bIns="3657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ea typeface="+mn-ea"/>
                  <a:cs typeface="+mn-cs"/>
                </a:rPr>
                <a:t>Strategy roadmap</a:t>
              </a:r>
            </a:p>
          </p:txBody>
        </p:sp>
        <p:sp>
          <p:nvSpPr>
            <p:cNvPr id="32" name="TextBox 31">
              <a:extLst>
                <a:ext uri="{FF2B5EF4-FFF2-40B4-BE49-F238E27FC236}">
                  <a16:creationId xmlns:a16="http://schemas.microsoft.com/office/drawing/2014/main" id="{868AC226-8806-7D24-4BD4-878B465051F6}"/>
                </a:ext>
              </a:extLst>
            </p:cNvPr>
            <p:cNvSpPr txBox="1"/>
            <p:nvPr/>
          </p:nvSpPr>
          <p:spPr>
            <a:xfrm>
              <a:off x="4701274" y="1200151"/>
              <a:ext cx="2480112" cy="259045"/>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Clear view of most impactful </a:t>
              </a:r>
              <a:r>
                <a:rPr kumimoji="0" lang="en-US" sz="800" b="0" i="0" u="none" strike="noStrike" kern="1200" cap="none" spc="0" normalizeH="0" baseline="0" noProof="0" err="1">
                  <a:ln>
                    <a:noFill/>
                  </a:ln>
                  <a:solidFill>
                    <a:srgbClr val="000000"/>
                  </a:solidFill>
                  <a:effectLst/>
                  <a:uLnTx/>
                  <a:uFillTx/>
                  <a:ea typeface="+mn-ea"/>
                  <a:cs typeface="+mn-cs"/>
                </a:rPr>
                <a:t>GenAI</a:t>
              </a:r>
              <a:r>
                <a:rPr kumimoji="0" lang="en-US" sz="800" b="0" i="0" u="none" strike="noStrike" kern="1200" cap="none" spc="0" normalizeH="0" baseline="0" noProof="0">
                  <a:ln>
                    <a:noFill/>
                  </a:ln>
                  <a:solidFill>
                    <a:srgbClr val="000000"/>
                  </a:solidFill>
                  <a:effectLst/>
                  <a:uLnTx/>
                  <a:uFillTx/>
                  <a:ea typeface="+mn-ea"/>
                  <a:cs typeface="+mn-cs"/>
                </a:rPr>
                <a:t> use cases</a:t>
              </a:r>
            </a:p>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Top-team alignment on opportunities</a:t>
              </a:r>
            </a:p>
          </p:txBody>
        </p:sp>
        <p:sp>
          <p:nvSpPr>
            <p:cNvPr id="53" name="TextBox 52">
              <a:extLst>
                <a:ext uri="{FF2B5EF4-FFF2-40B4-BE49-F238E27FC236}">
                  <a16:creationId xmlns:a16="http://schemas.microsoft.com/office/drawing/2014/main" id="{556B3112-E138-FF66-3C1C-39008E7AB505}"/>
                </a:ext>
              </a:extLst>
            </p:cNvPr>
            <p:cNvSpPr txBox="1"/>
            <p:nvPr/>
          </p:nvSpPr>
          <p:spPr>
            <a:xfrm>
              <a:off x="7425294" y="1200151"/>
              <a:ext cx="1520269" cy="382156"/>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Unclear view of high impact areas</a:t>
              </a:r>
            </a:p>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Pilots without clear roadmap to scale</a:t>
              </a:r>
            </a:p>
          </p:txBody>
        </p:sp>
      </p:grpSp>
      <p:grpSp>
        <p:nvGrpSpPr>
          <p:cNvPr id="9222" name="Group 9221">
            <a:extLst>
              <a:ext uri="{FF2B5EF4-FFF2-40B4-BE49-F238E27FC236}">
                <a16:creationId xmlns:a16="http://schemas.microsoft.com/office/drawing/2014/main" id="{AC320CEC-9325-F704-EB70-669DD4971258}"/>
              </a:ext>
            </a:extLst>
          </p:cNvPr>
          <p:cNvGrpSpPr/>
          <p:nvPr/>
        </p:nvGrpSpPr>
        <p:grpSpPr>
          <a:xfrm>
            <a:off x="3487304" y="1771391"/>
            <a:ext cx="5458259" cy="518091"/>
            <a:chOff x="3487304" y="1680856"/>
            <a:chExt cx="5458259" cy="518091"/>
          </a:xfrm>
        </p:grpSpPr>
        <p:sp>
          <p:nvSpPr>
            <p:cNvPr id="25" name="TextBox 24">
              <a:extLst>
                <a:ext uri="{FF2B5EF4-FFF2-40B4-BE49-F238E27FC236}">
                  <a16:creationId xmlns:a16="http://schemas.microsoft.com/office/drawing/2014/main" id="{BAD0C82E-5681-1880-CC31-2EE000F9E4D5}"/>
                </a:ext>
              </a:extLst>
            </p:cNvPr>
            <p:cNvSpPr txBox="1"/>
            <p:nvPr/>
          </p:nvSpPr>
          <p:spPr>
            <a:xfrm>
              <a:off x="3487304" y="1680856"/>
              <a:ext cx="1129054" cy="518091"/>
            </a:xfrm>
            <a:prstGeom prst="roundRect">
              <a:avLst/>
            </a:prstGeom>
            <a:solidFill>
              <a:schemeClr val="accent2"/>
            </a:solidFill>
          </p:spPr>
          <p:txBody>
            <a:bodyPr wrap="square" lIns="36576" tIns="36576" rIns="36576" bIns="3657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Technology &amp; partnership</a:t>
              </a:r>
            </a:p>
          </p:txBody>
        </p:sp>
        <p:sp>
          <p:nvSpPr>
            <p:cNvPr id="39" name="TextBox 38">
              <a:extLst>
                <a:ext uri="{FF2B5EF4-FFF2-40B4-BE49-F238E27FC236}">
                  <a16:creationId xmlns:a16="http://schemas.microsoft.com/office/drawing/2014/main" id="{71538FC6-9119-6EDD-0DDC-429635B7534E}"/>
                </a:ext>
              </a:extLst>
            </p:cNvPr>
            <p:cNvSpPr txBox="1"/>
            <p:nvPr/>
          </p:nvSpPr>
          <p:spPr>
            <a:xfrm>
              <a:off x="4701274" y="1680856"/>
              <a:ext cx="2480112" cy="518091"/>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Modern tech stack (GPU enabled, distributed computing)</a:t>
              </a:r>
            </a:p>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Data science capability in deep learning, neural networks, probabilistic models to handle large-scale data</a:t>
              </a:r>
            </a:p>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err="1">
                  <a:ln>
                    <a:noFill/>
                  </a:ln>
                  <a:solidFill>
                    <a:srgbClr val="000000"/>
                  </a:solidFill>
                  <a:effectLst/>
                  <a:uLnTx/>
                  <a:uFillTx/>
                  <a:ea typeface="+mn-ea"/>
                  <a:cs typeface="+mn-cs"/>
                </a:rPr>
                <a:t>MLOps</a:t>
              </a:r>
              <a:r>
                <a:rPr kumimoji="0" lang="en-US" sz="800" b="0" i="0" u="none" strike="noStrike" kern="1200" cap="none" spc="0" normalizeH="0" baseline="0" noProof="0">
                  <a:ln>
                    <a:noFill/>
                  </a:ln>
                  <a:solidFill>
                    <a:srgbClr val="000000"/>
                  </a:solidFill>
                  <a:effectLst/>
                  <a:uLnTx/>
                  <a:uFillTx/>
                  <a:ea typeface="+mn-ea"/>
                  <a:cs typeface="+mn-cs"/>
                </a:rPr>
                <a:t> capabilities to reduce risk &amp; model improvement</a:t>
              </a:r>
            </a:p>
          </p:txBody>
        </p:sp>
        <p:sp>
          <p:nvSpPr>
            <p:cNvPr id="54" name="TextBox 53">
              <a:extLst>
                <a:ext uri="{FF2B5EF4-FFF2-40B4-BE49-F238E27FC236}">
                  <a16:creationId xmlns:a16="http://schemas.microsoft.com/office/drawing/2014/main" id="{3FBF1E9B-3DE6-F52B-DFA6-8F69AB139A28}"/>
                </a:ext>
              </a:extLst>
            </p:cNvPr>
            <p:cNvSpPr txBox="1"/>
            <p:nvPr/>
          </p:nvSpPr>
          <p:spPr>
            <a:xfrm>
              <a:off x="7425294" y="1680856"/>
              <a:ext cx="1520269" cy="369332"/>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Limited adoption of required infra (e.g., cloud) and access to tools/API (e.g., OpenAI)</a:t>
              </a:r>
            </a:p>
          </p:txBody>
        </p:sp>
      </p:grpSp>
      <p:grpSp>
        <p:nvGrpSpPr>
          <p:cNvPr id="9221" name="Group 9220">
            <a:extLst>
              <a:ext uri="{FF2B5EF4-FFF2-40B4-BE49-F238E27FC236}">
                <a16:creationId xmlns:a16="http://schemas.microsoft.com/office/drawing/2014/main" id="{914E9FBC-F4DA-F7EF-6EF6-58205C27882C}"/>
              </a:ext>
            </a:extLst>
          </p:cNvPr>
          <p:cNvGrpSpPr/>
          <p:nvPr/>
        </p:nvGrpSpPr>
        <p:grpSpPr>
          <a:xfrm>
            <a:off x="3487304" y="2362742"/>
            <a:ext cx="5458259" cy="369332"/>
            <a:chOff x="3487304" y="2261585"/>
            <a:chExt cx="5458259" cy="369332"/>
          </a:xfrm>
        </p:grpSpPr>
        <p:sp>
          <p:nvSpPr>
            <p:cNvPr id="26" name="TextBox 25">
              <a:extLst>
                <a:ext uri="{FF2B5EF4-FFF2-40B4-BE49-F238E27FC236}">
                  <a16:creationId xmlns:a16="http://schemas.microsoft.com/office/drawing/2014/main" id="{38060E19-E89D-D864-2979-6E148813FF05}"/>
                </a:ext>
              </a:extLst>
            </p:cNvPr>
            <p:cNvSpPr txBox="1"/>
            <p:nvPr/>
          </p:nvSpPr>
          <p:spPr>
            <a:xfrm>
              <a:off x="3487304" y="2261585"/>
              <a:ext cx="1129054" cy="369332"/>
            </a:xfrm>
            <a:prstGeom prst="roundRect">
              <a:avLst/>
            </a:prstGeom>
            <a:solidFill>
              <a:schemeClr val="accent2"/>
            </a:solidFill>
          </p:spPr>
          <p:txBody>
            <a:bodyPr wrap="square" lIns="36576" tIns="36576" rIns="36576" bIns="3657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Data</a:t>
              </a:r>
            </a:p>
          </p:txBody>
        </p:sp>
        <p:sp>
          <p:nvSpPr>
            <p:cNvPr id="40" name="TextBox 39">
              <a:extLst>
                <a:ext uri="{FF2B5EF4-FFF2-40B4-BE49-F238E27FC236}">
                  <a16:creationId xmlns:a16="http://schemas.microsoft.com/office/drawing/2014/main" id="{D45561FA-F6DF-AE9D-8670-35E97169CCF9}"/>
                </a:ext>
              </a:extLst>
            </p:cNvPr>
            <p:cNvSpPr txBox="1"/>
            <p:nvPr/>
          </p:nvSpPr>
          <p:spPr>
            <a:xfrm>
              <a:off x="4701274" y="2261585"/>
              <a:ext cx="2480112" cy="259045"/>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Proprietary data to fine-tune FMs</a:t>
              </a:r>
            </a:p>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Strong data management strategy</a:t>
              </a:r>
            </a:p>
          </p:txBody>
        </p:sp>
        <p:sp>
          <p:nvSpPr>
            <p:cNvPr id="55" name="TextBox 54">
              <a:extLst>
                <a:ext uri="{FF2B5EF4-FFF2-40B4-BE49-F238E27FC236}">
                  <a16:creationId xmlns:a16="http://schemas.microsoft.com/office/drawing/2014/main" id="{7E71399F-D2DC-55DE-4E42-FA9A2277163F}"/>
                </a:ext>
              </a:extLst>
            </p:cNvPr>
            <p:cNvSpPr txBox="1"/>
            <p:nvPr/>
          </p:nvSpPr>
          <p:spPr>
            <a:xfrm>
              <a:off x="7425294" y="2261585"/>
              <a:ext cx="1520269" cy="369332"/>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Unavailability of unstructured data sources on data science environment</a:t>
              </a:r>
            </a:p>
          </p:txBody>
        </p:sp>
      </p:grpSp>
      <p:grpSp>
        <p:nvGrpSpPr>
          <p:cNvPr id="9220" name="Group 9219">
            <a:extLst>
              <a:ext uri="{FF2B5EF4-FFF2-40B4-BE49-F238E27FC236}">
                <a16:creationId xmlns:a16="http://schemas.microsoft.com/office/drawing/2014/main" id="{6C52F528-120F-63A0-6068-657361941F4A}"/>
              </a:ext>
            </a:extLst>
          </p:cNvPr>
          <p:cNvGrpSpPr/>
          <p:nvPr/>
        </p:nvGrpSpPr>
        <p:grpSpPr>
          <a:xfrm>
            <a:off x="3487304" y="2805334"/>
            <a:ext cx="5458259" cy="382156"/>
            <a:chOff x="3487304" y="2742292"/>
            <a:chExt cx="5458259" cy="382156"/>
          </a:xfrm>
        </p:grpSpPr>
        <p:sp>
          <p:nvSpPr>
            <p:cNvPr id="27" name="TextBox 26">
              <a:extLst>
                <a:ext uri="{FF2B5EF4-FFF2-40B4-BE49-F238E27FC236}">
                  <a16:creationId xmlns:a16="http://schemas.microsoft.com/office/drawing/2014/main" id="{10568747-0A3C-B420-8E46-CF3731D006E7}"/>
                </a:ext>
              </a:extLst>
            </p:cNvPr>
            <p:cNvSpPr txBox="1"/>
            <p:nvPr/>
          </p:nvSpPr>
          <p:spPr>
            <a:xfrm>
              <a:off x="3487304" y="2742292"/>
              <a:ext cx="1129054" cy="382155"/>
            </a:xfrm>
            <a:prstGeom prst="roundRect">
              <a:avLst/>
            </a:prstGeom>
            <a:solidFill>
              <a:schemeClr val="accent2"/>
            </a:solidFill>
          </p:spPr>
          <p:txBody>
            <a:bodyPr wrap="square" lIns="36576" tIns="36576" rIns="36576" bIns="3657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Operating model</a:t>
              </a:r>
            </a:p>
          </p:txBody>
        </p:sp>
        <p:sp>
          <p:nvSpPr>
            <p:cNvPr id="41" name="TextBox 40">
              <a:extLst>
                <a:ext uri="{FF2B5EF4-FFF2-40B4-BE49-F238E27FC236}">
                  <a16:creationId xmlns:a16="http://schemas.microsoft.com/office/drawing/2014/main" id="{5B24808D-A05D-649D-7BE9-BE83D82341B2}"/>
                </a:ext>
              </a:extLst>
            </p:cNvPr>
            <p:cNvSpPr txBox="1"/>
            <p:nvPr/>
          </p:nvSpPr>
          <p:spPr>
            <a:xfrm>
              <a:off x="4701274" y="2742292"/>
              <a:ext cx="2480112" cy="382156"/>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Experimentation based approach – “move fast break things”</a:t>
              </a:r>
            </a:p>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Redesign business processes &amp; resource deployment</a:t>
              </a:r>
            </a:p>
          </p:txBody>
        </p:sp>
        <p:sp>
          <p:nvSpPr>
            <p:cNvPr id="56" name="TextBox 55">
              <a:extLst>
                <a:ext uri="{FF2B5EF4-FFF2-40B4-BE49-F238E27FC236}">
                  <a16:creationId xmlns:a16="http://schemas.microsoft.com/office/drawing/2014/main" id="{A0031B48-5B2B-25EB-A24D-E1D83BD3D70E}"/>
                </a:ext>
              </a:extLst>
            </p:cNvPr>
            <p:cNvSpPr txBox="1"/>
            <p:nvPr/>
          </p:nvSpPr>
          <p:spPr>
            <a:xfrm>
              <a:off x="7425294" y="2742292"/>
              <a:ext cx="1520269" cy="369332"/>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Lack of ownership among employees in transition from traditional roles</a:t>
              </a:r>
            </a:p>
          </p:txBody>
        </p:sp>
      </p:grpSp>
      <p:grpSp>
        <p:nvGrpSpPr>
          <p:cNvPr id="9219" name="Group 9218">
            <a:extLst>
              <a:ext uri="{FF2B5EF4-FFF2-40B4-BE49-F238E27FC236}">
                <a16:creationId xmlns:a16="http://schemas.microsoft.com/office/drawing/2014/main" id="{F63FEDD1-96EE-05C7-CE49-08C3402651BA}"/>
              </a:ext>
            </a:extLst>
          </p:cNvPr>
          <p:cNvGrpSpPr/>
          <p:nvPr/>
        </p:nvGrpSpPr>
        <p:grpSpPr>
          <a:xfrm>
            <a:off x="3487304" y="3260750"/>
            <a:ext cx="5458259" cy="382156"/>
            <a:chOff x="3487304" y="3222999"/>
            <a:chExt cx="5458259" cy="382156"/>
          </a:xfrm>
        </p:grpSpPr>
        <p:sp>
          <p:nvSpPr>
            <p:cNvPr id="28" name="TextBox 27">
              <a:extLst>
                <a:ext uri="{FF2B5EF4-FFF2-40B4-BE49-F238E27FC236}">
                  <a16:creationId xmlns:a16="http://schemas.microsoft.com/office/drawing/2014/main" id="{7EFDF498-0333-DD49-E439-85BDC333C5B6}"/>
                </a:ext>
              </a:extLst>
            </p:cNvPr>
            <p:cNvSpPr txBox="1"/>
            <p:nvPr/>
          </p:nvSpPr>
          <p:spPr>
            <a:xfrm>
              <a:off x="3487304" y="3222999"/>
              <a:ext cx="1129054" cy="382156"/>
            </a:xfrm>
            <a:prstGeom prst="roundRect">
              <a:avLst/>
            </a:prstGeom>
            <a:solidFill>
              <a:schemeClr val="accent2"/>
            </a:solidFill>
          </p:spPr>
          <p:txBody>
            <a:bodyPr wrap="square" lIns="36576" tIns="36576" rIns="36576" bIns="3657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Talent</a:t>
              </a:r>
            </a:p>
          </p:txBody>
        </p:sp>
        <p:sp>
          <p:nvSpPr>
            <p:cNvPr id="42" name="TextBox 41">
              <a:extLst>
                <a:ext uri="{FF2B5EF4-FFF2-40B4-BE49-F238E27FC236}">
                  <a16:creationId xmlns:a16="http://schemas.microsoft.com/office/drawing/2014/main" id="{C8FDB781-28E8-25B3-4349-619502562BE8}"/>
                </a:ext>
              </a:extLst>
            </p:cNvPr>
            <p:cNvSpPr txBox="1"/>
            <p:nvPr/>
          </p:nvSpPr>
          <p:spPr>
            <a:xfrm>
              <a:off x="4701274" y="3222999"/>
              <a:ext cx="2480112" cy="382156"/>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ML Ops/ML capabilities to fine-tune models</a:t>
              </a:r>
            </a:p>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Experienced infrastructure team to setup and maintain systems to host and train large models</a:t>
              </a:r>
            </a:p>
          </p:txBody>
        </p:sp>
        <p:sp>
          <p:nvSpPr>
            <p:cNvPr id="57" name="TextBox 56">
              <a:extLst>
                <a:ext uri="{FF2B5EF4-FFF2-40B4-BE49-F238E27FC236}">
                  <a16:creationId xmlns:a16="http://schemas.microsoft.com/office/drawing/2014/main" id="{9C2D628D-9AFF-D551-A154-389D7C024C8D}"/>
                </a:ext>
              </a:extLst>
            </p:cNvPr>
            <p:cNvSpPr txBox="1"/>
            <p:nvPr/>
          </p:nvSpPr>
          <p:spPr>
            <a:xfrm>
              <a:off x="7425294" y="3222999"/>
              <a:ext cx="1520269" cy="246221"/>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Limited availability of experts in </a:t>
              </a:r>
              <a:r>
                <a:rPr kumimoji="0" lang="en-US" sz="800" b="0" i="0" u="none" strike="noStrike" kern="1200" cap="none" spc="0" normalizeH="0" baseline="0" noProof="0" err="1">
                  <a:ln>
                    <a:noFill/>
                  </a:ln>
                  <a:solidFill>
                    <a:srgbClr val="000000"/>
                  </a:solidFill>
                  <a:effectLst/>
                  <a:uLnTx/>
                  <a:uFillTx/>
                  <a:ea typeface="+mn-ea"/>
                  <a:cs typeface="+mn-cs"/>
                </a:rPr>
                <a:t>GenAI</a:t>
              </a:r>
              <a:r>
                <a:rPr kumimoji="0" lang="en-US" sz="800" b="0" i="0" u="none" strike="noStrike" kern="1200" cap="none" spc="0" normalizeH="0" baseline="0" noProof="0">
                  <a:ln>
                    <a:noFill/>
                  </a:ln>
                  <a:solidFill>
                    <a:srgbClr val="000000"/>
                  </a:solidFill>
                  <a:effectLst/>
                  <a:uLnTx/>
                  <a:uFillTx/>
                  <a:ea typeface="+mn-ea"/>
                  <a:cs typeface="+mn-cs"/>
                </a:rPr>
                <a:t> for driving innovation</a:t>
              </a:r>
            </a:p>
          </p:txBody>
        </p:sp>
      </p:grpSp>
      <p:grpSp>
        <p:nvGrpSpPr>
          <p:cNvPr id="9217" name="Group 9216">
            <a:extLst>
              <a:ext uri="{FF2B5EF4-FFF2-40B4-BE49-F238E27FC236}">
                <a16:creationId xmlns:a16="http://schemas.microsoft.com/office/drawing/2014/main" id="{4A2EC332-B24F-BC16-EE4F-286310DD8540}"/>
              </a:ext>
            </a:extLst>
          </p:cNvPr>
          <p:cNvGrpSpPr/>
          <p:nvPr/>
        </p:nvGrpSpPr>
        <p:grpSpPr>
          <a:xfrm>
            <a:off x="3487304" y="3716166"/>
            <a:ext cx="5458259" cy="394980"/>
            <a:chOff x="3487304" y="3703706"/>
            <a:chExt cx="5458259" cy="394980"/>
          </a:xfrm>
        </p:grpSpPr>
        <p:sp>
          <p:nvSpPr>
            <p:cNvPr id="29" name="TextBox 28">
              <a:extLst>
                <a:ext uri="{FF2B5EF4-FFF2-40B4-BE49-F238E27FC236}">
                  <a16:creationId xmlns:a16="http://schemas.microsoft.com/office/drawing/2014/main" id="{1CD97524-3644-0CB0-1C06-DC354788BA62}"/>
                </a:ext>
              </a:extLst>
            </p:cNvPr>
            <p:cNvSpPr txBox="1"/>
            <p:nvPr/>
          </p:nvSpPr>
          <p:spPr>
            <a:xfrm>
              <a:off x="3487304" y="3703706"/>
              <a:ext cx="1129054" cy="394980"/>
            </a:xfrm>
            <a:prstGeom prst="roundRect">
              <a:avLst/>
            </a:prstGeom>
            <a:solidFill>
              <a:schemeClr val="accent5"/>
            </a:solidFill>
          </p:spPr>
          <p:txBody>
            <a:bodyPr wrap="square" lIns="36576" tIns="36576" rIns="36576" bIns="3657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ea typeface="+mn-ea"/>
                  <a:cs typeface="+mn-cs"/>
                </a:rPr>
                <a:t>Risk &amp; Governance</a:t>
              </a:r>
            </a:p>
          </p:txBody>
        </p:sp>
        <p:sp>
          <p:nvSpPr>
            <p:cNvPr id="43" name="TextBox 42">
              <a:extLst>
                <a:ext uri="{FF2B5EF4-FFF2-40B4-BE49-F238E27FC236}">
                  <a16:creationId xmlns:a16="http://schemas.microsoft.com/office/drawing/2014/main" id="{04712A49-4447-7471-05BE-52AA27192536}"/>
                </a:ext>
              </a:extLst>
            </p:cNvPr>
            <p:cNvSpPr txBox="1"/>
            <p:nvPr/>
          </p:nvSpPr>
          <p:spPr>
            <a:xfrm>
              <a:off x="4701274" y="3703706"/>
              <a:ext cx="2480112" cy="394980"/>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Dedicated risk function or responsible AI team</a:t>
              </a:r>
            </a:p>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Defined guardrails and audit on responsible use</a:t>
              </a:r>
            </a:p>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Clarity on technology risk and risk mitigation strategies</a:t>
              </a:r>
            </a:p>
          </p:txBody>
        </p:sp>
        <p:sp>
          <p:nvSpPr>
            <p:cNvPr id="58" name="TextBox 57">
              <a:extLst>
                <a:ext uri="{FF2B5EF4-FFF2-40B4-BE49-F238E27FC236}">
                  <a16:creationId xmlns:a16="http://schemas.microsoft.com/office/drawing/2014/main" id="{CCBEBE8F-35EB-D9D7-CC39-5182780E5F75}"/>
                </a:ext>
              </a:extLst>
            </p:cNvPr>
            <p:cNvSpPr txBox="1"/>
            <p:nvPr/>
          </p:nvSpPr>
          <p:spPr>
            <a:xfrm>
              <a:off x="7425294" y="3703706"/>
              <a:ext cx="1520269" cy="246221"/>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Unclear understanding of AI guidelines</a:t>
              </a:r>
            </a:p>
          </p:txBody>
        </p:sp>
      </p:grpSp>
      <p:grpSp>
        <p:nvGrpSpPr>
          <p:cNvPr id="9224" name="Group 9223">
            <a:extLst>
              <a:ext uri="{FF2B5EF4-FFF2-40B4-BE49-F238E27FC236}">
                <a16:creationId xmlns:a16="http://schemas.microsoft.com/office/drawing/2014/main" id="{3AD6B25D-23FB-CD81-5EBD-8E7F410BB211}"/>
              </a:ext>
            </a:extLst>
          </p:cNvPr>
          <p:cNvGrpSpPr/>
          <p:nvPr/>
        </p:nvGrpSpPr>
        <p:grpSpPr>
          <a:xfrm>
            <a:off x="3487304" y="4184411"/>
            <a:ext cx="5458259" cy="418069"/>
            <a:chOff x="3487304" y="4184411"/>
            <a:chExt cx="5458259" cy="418069"/>
          </a:xfrm>
        </p:grpSpPr>
        <p:sp>
          <p:nvSpPr>
            <p:cNvPr id="30" name="TextBox 29">
              <a:extLst>
                <a:ext uri="{FF2B5EF4-FFF2-40B4-BE49-F238E27FC236}">
                  <a16:creationId xmlns:a16="http://schemas.microsoft.com/office/drawing/2014/main" id="{88756047-82F5-20D5-24DA-46424D4E0C43}"/>
                </a:ext>
              </a:extLst>
            </p:cNvPr>
            <p:cNvSpPr txBox="1"/>
            <p:nvPr/>
          </p:nvSpPr>
          <p:spPr>
            <a:xfrm>
              <a:off x="3487304" y="4184411"/>
              <a:ext cx="1129054" cy="418069"/>
            </a:xfrm>
            <a:prstGeom prst="roundRect">
              <a:avLst/>
            </a:prstGeom>
            <a:solidFill>
              <a:schemeClr val="accent5"/>
            </a:solidFill>
          </p:spPr>
          <p:txBody>
            <a:bodyPr wrap="square" lIns="36576" tIns="36576" rIns="36576" bIns="3657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ea typeface="+mn-ea"/>
                  <a:cs typeface="+mn-cs"/>
                </a:rPr>
                <a:t>Adoption &amp; change management</a:t>
              </a:r>
            </a:p>
          </p:txBody>
        </p:sp>
        <p:sp>
          <p:nvSpPr>
            <p:cNvPr id="44" name="TextBox 43">
              <a:extLst>
                <a:ext uri="{FF2B5EF4-FFF2-40B4-BE49-F238E27FC236}">
                  <a16:creationId xmlns:a16="http://schemas.microsoft.com/office/drawing/2014/main" id="{2469FAEE-9375-5C1E-9F57-3ACC99F46B7D}"/>
                </a:ext>
              </a:extLst>
            </p:cNvPr>
            <p:cNvSpPr txBox="1"/>
            <p:nvPr/>
          </p:nvSpPr>
          <p:spPr>
            <a:xfrm>
              <a:off x="4701274" y="4184411"/>
              <a:ext cx="2480112" cy="246221"/>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Plan for organization wide skill building &amp; cultural change</a:t>
              </a:r>
            </a:p>
          </p:txBody>
        </p:sp>
        <p:sp>
          <p:nvSpPr>
            <p:cNvPr id="59" name="TextBox 58">
              <a:extLst>
                <a:ext uri="{FF2B5EF4-FFF2-40B4-BE49-F238E27FC236}">
                  <a16:creationId xmlns:a16="http://schemas.microsoft.com/office/drawing/2014/main" id="{E4AF41BF-D1A2-1A9D-AF1D-5ACFAEF10688}"/>
                </a:ext>
              </a:extLst>
            </p:cNvPr>
            <p:cNvSpPr txBox="1"/>
            <p:nvPr/>
          </p:nvSpPr>
          <p:spPr>
            <a:xfrm>
              <a:off x="7425294" y="4184411"/>
              <a:ext cx="1520269" cy="123111"/>
            </a:xfrm>
            <a:prstGeom prst="rect">
              <a:avLst/>
            </a:prstGeom>
            <a:noFill/>
          </p:spPr>
          <p:txBody>
            <a:bodyPr wrap="square" lIns="0" tIns="0" rIns="0" bIns="0" rtlCol="0">
              <a:spAutoFit/>
            </a:bodyPr>
            <a:lstStyle/>
            <a:p>
              <a:pPr marL="114300" marR="0" lvl="0" indent="-11430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Lack of sponsorship from leaders</a:t>
              </a:r>
            </a:p>
          </p:txBody>
        </p:sp>
      </p:grpSp>
      <p:sp>
        <p:nvSpPr>
          <p:cNvPr id="63" name="Rectangle: Diagonal Corners Rounded 62">
            <a:extLst>
              <a:ext uri="{FF2B5EF4-FFF2-40B4-BE49-F238E27FC236}">
                <a16:creationId xmlns:a16="http://schemas.microsoft.com/office/drawing/2014/main" id="{34767F36-FA7B-1850-0117-B7AEF03B6EEF}"/>
              </a:ext>
            </a:extLst>
          </p:cNvPr>
          <p:cNvSpPr/>
          <p:nvPr/>
        </p:nvSpPr>
        <p:spPr>
          <a:xfrm>
            <a:off x="4701274" y="1028465"/>
            <a:ext cx="2480111" cy="225425"/>
          </a:xfrm>
          <a:prstGeom prst="round2Diag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ea typeface="+mn-ea"/>
                <a:cs typeface="+mn-cs"/>
              </a:rPr>
              <a:t>What it will take</a:t>
            </a:r>
          </a:p>
        </p:txBody>
      </p:sp>
      <p:sp>
        <p:nvSpPr>
          <p:cNvPr id="9216" name="Rectangle: Diagonal Corners Rounded 9215">
            <a:extLst>
              <a:ext uri="{FF2B5EF4-FFF2-40B4-BE49-F238E27FC236}">
                <a16:creationId xmlns:a16="http://schemas.microsoft.com/office/drawing/2014/main" id="{81C00747-5998-D8FC-ACF4-EACD0CD1ED08}"/>
              </a:ext>
            </a:extLst>
          </p:cNvPr>
          <p:cNvSpPr/>
          <p:nvPr/>
        </p:nvSpPr>
        <p:spPr>
          <a:xfrm>
            <a:off x="7425294" y="1028465"/>
            <a:ext cx="1520269" cy="225425"/>
          </a:xfrm>
          <a:prstGeom prst="round2Diag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36576" tIns="36576" rIns="36576"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ea typeface="+mn-ea"/>
                <a:cs typeface="+mn-cs"/>
              </a:rPr>
              <a:t>Common Challenges</a:t>
            </a:r>
          </a:p>
        </p:txBody>
      </p:sp>
      <p:sp>
        <p:nvSpPr>
          <p:cNvPr id="9225" name="Oval 9224">
            <a:extLst>
              <a:ext uri="{FF2B5EF4-FFF2-40B4-BE49-F238E27FC236}">
                <a16:creationId xmlns:a16="http://schemas.microsoft.com/office/drawing/2014/main" id="{E84E25D7-FEB5-0FCC-E14C-D8849678C7E8}"/>
              </a:ext>
            </a:extLst>
          </p:cNvPr>
          <p:cNvSpPr/>
          <p:nvPr/>
        </p:nvSpPr>
        <p:spPr>
          <a:xfrm>
            <a:off x="2173715" y="1509349"/>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A</a:t>
            </a:r>
          </a:p>
        </p:txBody>
      </p:sp>
      <p:sp>
        <p:nvSpPr>
          <p:cNvPr id="9226" name="Oval 9225">
            <a:extLst>
              <a:ext uri="{FF2B5EF4-FFF2-40B4-BE49-F238E27FC236}">
                <a16:creationId xmlns:a16="http://schemas.microsoft.com/office/drawing/2014/main" id="{571E2384-7980-08FC-FEE5-4D1E8210D280}"/>
              </a:ext>
            </a:extLst>
          </p:cNvPr>
          <p:cNvSpPr/>
          <p:nvPr/>
        </p:nvSpPr>
        <p:spPr>
          <a:xfrm>
            <a:off x="810310" y="3664886"/>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F</a:t>
            </a:r>
          </a:p>
        </p:txBody>
      </p:sp>
      <p:sp>
        <p:nvSpPr>
          <p:cNvPr id="9227" name="Oval 9226">
            <a:extLst>
              <a:ext uri="{FF2B5EF4-FFF2-40B4-BE49-F238E27FC236}">
                <a16:creationId xmlns:a16="http://schemas.microsoft.com/office/drawing/2014/main" id="{3A1D0C9C-1FB6-32BE-198F-1991158BA819}"/>
              </a:ext>
            </a:extLst>
          </p:cNvPr>
          <p:cNvSpPr/>
          <p:nvPr/>
        </p:nvSpPr>
        <p:spPr>
          <a:xfrm>
            <a:off x="471643" y="4263599"/>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G</a:t>
            </a:r>
          </a:p>
        </p:txBody>
      </p:sp>
      <p:sp>
        <p:nvSpPr>
          <p:cNvPr id="9229" name="Oval 9228">
            <a:extLst>
              <a:ext uri="{FF2B5EF4-FFF2-40B4-BE49-F238E27FC236}">
                <a16:creationId xmlns:a16="http://schemas.microsoft.com/office/drawing/2014/main" id="{F2508B35-868A-2036-BFB7-18B5DAAB6DA2}"/>
              </a:ext>
            </a:extLst>
          </p:cNvPr>
          <p:cNvSpPr/>
          <p:nvPr/>
        </p:nvSpPr>
        <p:spPr>
          <a:xfrm>
            <a:off x="437777" y="2256763"/>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B</a:t>
            </a:r>
          </a:p>
        </p:txBody>
      </p:sp>
      <p:sp>
        <p:nvSpPr>
          <p:cNvPr id="9230" name="Oval 9229">
            <a:extLst>
              <a:ext uri="{FF2B5EF4-FFF2-40B4-BE49-F238E27FC236}">
                <a16:creationId xmlns:a16="http://schemas.microsoft.com/office/drawing/2014/main" id="{8EE9FB9D-0F07-D743-8640-86D88EDD5B10}"/>
              </a:ext>
            </a:extLst>
          </p:cNvPr>
          <p:cNvSpPr/>
          <p:nvPr/>
        </p:nvSpPr>
        <p:spPr>
          <a:xfrm>
            <a:off x="1124291" y="2256763"/>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C</a:t>
            </a:r>
          </a:p>
        </p:txBody>
      </p:sp>
      <p:sp>
        <p:nvSpPr>
          <p:cNvPr id="9231" name="Oval 9230">
            <a:extLst>
              <a:ext uri="{FF2B5EF4-FFF2-40B4-BE49-F238E27FC236}">
                <a16:creationId xmlns:a16="http://schemas.microsoft.com/office/drawing/2014/main" id="{CA647432-7419-B53A-9D49-D67E71775F58}"/>
              </a:ext>
            </a:extLst>
          </p:cNvPr>
          <p:cNvSpPr/>
          <p:nvPr/>
        </p:nvSpPr>
        <p:spPr>
          <a:xfrm>
            <a:off x="1810806" y="2256763"/>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D</a:t>
            </a:r>
          </a:p>
        </p:txBody>
      </p:sp>
      <p:sp>
        <p:nvSpPr>
          <p:cNvPr id="9232" name="Oval 9231">
            <a:extLst>
              <a:ext uri="{FF2B5EF4-FFF2-40B4-BE49-F238E27FC236}">
                <a16:creationId xmlns:a16="http://schemas.microsoft.com/office/drawing/2014/main" id="{6921B9C0-E681-4546-65D8-2DD06D8A7BE7}"/>
              </a:ext>
            </a:extLst>
          </p:cNvPr>
          <p:cNvSpPr/>
          <p:nvPr/>
        </p:nvSpPr>
        <p:spPr>
          <a:xfrm>
            <a:off x="2497319" y="2256763"/>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E</a:t>
            </a:r>
          </a:p>
        </p:txBody>
      </p:sp>
      <p:sp>
        <p:nvSpPr>
          <p:cNvPr id="9233" name="Oval 9232">
            <a:extLst>
              <a:ext uri="{FF2B5EF4-FFF2-40B4-BE49-F238E27FC236}">
                <a16:creationId xmlns:a16="http://schemas.microsoft.com/office/drawing/2014/main" id="{01E18D8B-4813-666B-6BE8-C839D380E0FE}"/>
              </a:ext>
            </a:extLst>
          </p:cNvPr>
          <p:cNvSpPr/>
          <p:nvPr/>
        </p:nvSpPr>
        <p:spPr>
          <a:xfrm>
            <a:off x="3287626" y="1430109"/>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A</a:t>
            </a:r>
          </a:p>
        </p:txBody>
      </p:sp>
      <p:sp>
        <p:nvSpPr>
          <p:cNvPr id="9234" name="Oval 9233">
            <a:extLst>
              <a:ext uri="{FF2B5EF4-FFF2-40B4-BE49-F238E27FC236}">
                <a16:creationId xmlns:a16="http://schemas.microsoft.com/office/drawing/2014/main" id="{E6FAECC9-A412-E4A9-8492-A8B1E78295EB}"/>
              </a:ext>
            </a:extLst>
          </p:cNvPr>
          <p:cNvSpPr/>
          <p:nvPr/>
        </p:nvSpPr>
        <p:spPr>
          <a:xfrm>
            <a:off x="3287626" y="1953493"/>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B</a:t>
            </a:r>
          </a:p>
        </p:txBody>
      </p:sp>
      <p:sp>
        <p:nvSpPr>
          <p:cNvPr id="9235" name="Oval 9234">
            <a:extLst>
              <a:ext uri="{FF2B5EF4-FFF2-40B4-BE49-F238E27FC236}">
                <a16:creationId xmlns:a16="http://schemas.microsoft.com/office/drawing/2014/main" id="{2C1220EE-EFF1-2D17-0927-C79B52F89F9A}"/>
              </a:ext>
            </a:extLst>
          </p:cNvPr>
          <p:cNvSpPr/>
          <p:nvPr/>
        </p:nvSpPr>
        <p:spPr>
          <a:xfrm>
            <a:off x="3287626" y="2470466"/>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C</a:t>
            </a:r>
          </a:p>
        </p:txBody>
      </p:sp>
      <p:sp>
        <p:nvSpPr>
          <p:cNvPr id="9236" name="Oval 9235">
            <a:extLst>
              <a:ext uri="{FF2B5EF4-FFF2-40B4-BE49-F238E27FC236}">
                <a16:creationId xmlns:a16="http://schemas.microsoft.com/office/drawing/2014/main" id="{D191EC46-6FC7-0813-41A1-3721CB50EA74}"/>
              </a:ext>
            </a:extLst>
          </p:cNvPr>
          <p:cNvSpPr/>
          <p:nvPr/>
        </p:nvSpPr>
        <p:spPr>
          <a:xfrm>
            <a:off x="3287626" y="2919471"/>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D</a:t>
            </a:r>
          </a:p>
        </p:txBody>
      </p:sp>
      <p:sp>
        <p:nvSpPr>
          <p:cNvPr id="9237" name="Oval 9236">
            <a:extLst>
              <a:ext uri="{FF2B5EF4-FFF2-40B4-BE49-F238E27FC236}">
                <a16:creationId xmlns:a16="http://schemas.microsoft.com/office/drawing/2014/main" id="{ED673D57-A733-1041-080F-1950B2E1D7D8}"/>
              </a:ext>
            </a:extLst>
          </p:cNvPr>
          <p:cNvSpPr/>
          <p:nvPr/>
        </p:nvSpPr>
        <p:spPr>
          <a:xfrm>
            <a:off x="3287626" y="3374888"/>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E</a:t>
            </a:r>
          </a:p>
        </p:txBody>
      </p:sp>
      <p:sp>
        <p:nvSpPr>
          <p:cNvPr id="9238" name="Oval 9237">
            <a:extLst>
              <a:ext uri="{FF2B5EF4-FFF2-40B4-BE49-F238E27FC236}">
                <a16:creationId xmlns:a16="http://schemas.microsoft.com/office/drawing/2014/main" id="{AF2DC877-9D4C-FCAF-9A6C-A55F9292A0BF}"/>
              </a:ext>
            </a:extLst>
          </p:cNvPr>
          <p:cNvSpPr/>
          <p:nvPr/>
        </p:nvSpPr>
        <p:spPr>
          <a:xfrm>
            <a:off x="3287626" y="3836717"/>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F</a:t>
            </a:r>
          </a:p>
        </p:txBody>
      </p:sp>
      <p:sp>
        <p:nvSpPr>
          <p:cNvPr id="9239" name="Oval 9238">
            <a:extLst>
              <a:ext uri="{FF2B5EF4-FFF2-40B4-BE49-F238E27FC236}">
                <a16:creationId xmlns:a16="http://schemas.microsoft.com/office/drawing/2014/main" id="{2CD11EFF-A2AA-7309-9D7E-51EA093AE266}"/>
              </a:ext>
            </a:extLst>
          </p:cNvPr>
          <p:cNvSpPr/>
          <p:nvPr/>
        </p:nvSpPr>
        <p:spPr>
          <a:xfrm>
            <a:off x="3287626" y="4316501"/>
            <a:ext cx="155448" cy="153888"/>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G</a:t>
            </a:r>
          </a:p>
        </p:txBody>
      </p:sp>
      <p:cxnSp>
        <p:nvCxnSpPr>
          <p:cNvPr id="9241" name="Straight Connector 9240">
            <a:extLst>
              <a:ext uri="{FF2B5EF4-FFF2-40B4-BE49-F238E27FC236}">
                <a16:creationId xmlns:a16="http://schemas.microsoft.com/office/drawing/2014/main" id="{0141C0FB-31A3-B9F6-D377-17479080EB15}"/>
              </a:ext>
            </a:extLst>
          </p:cNvPr>
          <p:cNvCxnSpPr>
            <a:cxnSpLocks/>
          </p:cNvCxnSpPr>
          <p:nvPr/>
        </p:nvCxnSpPr>
        <p:spPr>
          <a:xfrm>
            <a:off x="3487304" y="1734761"/>
            <a:ext cx="545825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42" name="Straight Connector 9241">
            <a:extLst>
              <a:ext uri="{FF2B5EF4-FFF2-40B4-BE49-F238E27FC236}">
                <a16:creationId xmlns:a16="http://schemas.microsoft.com/office/drawing/2014/main" id="{B73AE3D6-4065-425C-3EE9-680BDF643D4D}"/>
              </a:ext>
            </a:extLst>
          </p:cNvPr>
          <p:cNvCxnSpPr>
            <a:cxnSpLocks/>
          </p:cNvCxnSpPr>
          <p:nvPr/>
        </p:nvCxnSpPr>
        <p:spPr>
          <a:xfrm>
            <a:off x="3487304" y="2326112"/>
            <a:ext cx="545825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44" name="Straight Connector 9243">
            <a:extLst>
              <a:ext uri="{FF2B5EF4-FFF2-40B4-BE49-F238E27FC236}">
                <a16:creationId xmlns:a16="http://schemas.microsoft.com/office/drawing/2014/main" id="{D027631F-5A38-73D1-9F17-593A54944C92}"/>
              </a:ext>
            </a:extLst>
          </p:cNvPr>
          <p:cNvCxnSpPr>
            <a:cxnSpLocks/>
          </p:cNvCxnSpPr>
          <p:nvPr/>
        </p:nvCxnSpPr>
        <p:spPr>
          <a:xfrm>
            <a:off x="3487304" y="2768704"/>
            <a:ext cx="545825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45" name="Straight Connector 9244">
            <a:extLst>
              <a:ext uri="{FF2B5EF4-FFF2-40B4-BE49-F238E27FC236}">
                <a16:creationId xmlns:a16="http://schemas.microsoft.com/office/drawing/2014/main" id="{07199885-C288-891F-B162-3D026E0046C6}"/>
              </a:ext>
            </a:extLst>
          </p:cNvPr>
          <p:cNvCxnSpPr>
            <a:cxnSpLocks/>
          </p:cNvCxnSpPr>
          <p:nvPr/>
        </p:nvCxnSpPr>
        <p:spPr>
          <a:xfrm>
            <a:off x="3487304" y="3224120"/>
            <a:ext cx="545825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46" name="Straight Connector 9245">
            <a:extLst>
              <a:ext uri="{FF2B5EF4-FFF2-40B4-BE49-F238E27FC236}">
                <a16:creationId xmlns:a16="http://schemas.microsoft.com/office/drawing/2014/main" id="{20956E56-56D6-178C-3CF8-AB2ED7673170}"/>
              </a:ext>
            </a:extLst>
          </p:cNvPr>
          <p:cNvCxnSpPr>
            <a:cxnSpLocks/>
          </p:cNvCxnSpPr>
          <p:nvPr/>
        </p:nvCxnSpPr>
        <p:spPr>
          <a:xfrm>
            <a:off x="3487304" y="3679536"/>
            <a:ext cx="545825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47" name="Straight Connector 9246">
            <a:extLst>
              <a:ext uri="{FF2B5EF4-FFF2-40B4-BE49-F238E27FC236}">
                <a16:creationId xmlns:a16="http://schemas.microsoft.com/office/drawing/2014/main" id="{EC45BD7D-441F-D7C4-033E-9F7CCA35FCD6}"/>
              </a:ext>
            </a:extLst>
          </p:cNvPr>
          <p:cNvCxnSpPr>
            <a:cxnSpLocks/>
          </p:cNvCxnSpPr>
          <p:nvPr/>
        </p:nvCxnSpPr>
        <p:spPr>
          <a:xfrm>
            <a:off x="3487304" y="4147776"/>
            <a:ext cx="545825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4" descr="File:Revature-768x768.webp">
            <a:extLst>
              <a:ext uri="{FF2B5EF4-FFF2-40B4-BE49-F238E27FC236}">
                <a16:creationId xmlns:a16="http://schemas.microsoft.com/office/drawing/2014/main" id="{0EA040D9-ED03-D190-865D-468860ACDBAC}"/>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772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860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D36885-C0B0-FA26-AD9D-76A02C934DC5}"/>
              </a:ext>
            </a:extLst>
          </p:cNvPr>
          <p:cNvSpPr txBox="1"/>
          <p:nvPr/>
        </p:nvSpPr>
        <p:spPr>
          <a:xfrm>
            <a:off x="1190578" y="771518"/>
            <a:ext cx="6762845" cy="153888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a:solidFill>
                  <a:srgbClr val="FFFFFF"/>
                </a:solidFill>
                <a:latin typeface="Calibri"/>
              </a:rPr>
              <a:t>How to spell Success for the next few years?</a:t>
            </a:r>
            <a:endParaRPr kumimoji="0" lang="en-US" sz="5000" b="1" i="0" u="none" strike="noStrike" kern="1200" cap="none" spc="0" normalizeH="0" baseline="0" noProof="0">
              <a:ln>
                <a:noFill/>
              </a:ln>
              <a:solidFill>
                <a:srgbClr val="FFFFFF"/>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CD038C65-BA8D-1984-F7AD-77E24C907431}"/>
              </a:ext>
            </a:extLst>
          </p:cNvPr>
          <p:cNvCxnSpPr>
            <a:cxnSpLocks/>
          </p:cNvCxnSpPr>
          <p:nvPr/>
        </p:nvCxnSpPr>
        <p:spPr>
          <a:xfrm>
            <a:off x="4867910" y="1473200"/>
            <a:ext cx="1917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2427B4-D608-7517-2071-5A427DE5B885}"/>
              </a:ext>
            </a:extLst>
          </p:cNvPr>
          <p:cNvCxnSpPr>
            <a:cxnSpLocks/>
          </p:cNvCxnSpPr>
          <p:nvPr/>
        </p:nvCxnSpPr>
        <p:spPr>
          <a:xfrm>
            <a:off x="4867910" y="1536700"/>
            <a:ext cx="1917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44BB7E-E51D-9187-D8CC-BCE7813F02D0}"/>
              </a:ext>
            </a:extLst>
          </p:cNvPr>
          <p:cNvSpPr txBox="1"/>
          <p:nvPr/>
        </p:nvSpPr>
        <p:spPr>
          <a:xfrm>
            <a:off x="1240862" y="2996160"/>
            <a:ext cx="6762845" cy="123110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b="1" i="1">
                <a:solidFill>
                  <a:srgbClr val="FFFFFF"/>
                </a:solidFill>
                <a:latin typeface="Calibri"/>
              </a:rPr>
              <a:t>Disruption!</a:t>
            </a:r>
            <a:endParaRPr kumimoji="0" lang="en-US" sz="8000" b="1" i="1" u="none" strike="noStrike" kern="1200" cap="none" spc="0" normalizeH="0" baseline="0" noProof="0">
              <a:ln>
                <a:noFill/>
              </a:ln>
              <a:solidFill>
                <a:srgbClr val="FFFFFF"/>
              </a:solidFill>
              <a:effectLst/>
              <a:uLnTx/>
              <a:uFillTx/>
              <a:latin typeface="Calibri"/>
            </a:endParaRPr>
          </a:p>
        </p:txBody>
      </p:sp>
      <p:pic>
        <p:nvPicPr>
          <p:cNvPr id="2" name="Picture 4" descr="File:Revature-768x768.webp">
            <a:extLst>
              <a:ext uri="{FF2B5EF4-FFF2-40B4-BE49-F238E27FC236}">
                <a16:creationId xmlns:a16="http://schemas.microsoft.com/office/drawing/2014/main" id="{983C693D-6074-CEAB-3C40-589D6F02DC95}"/>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53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300"/>
                                        <p:tgtEl>
                                          <p:spTgt spid="5"/>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3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0"/>
                                  </p:iterate>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fade">
                                      <p:cBhvr>
                                        <p:cTn id="20" dur="1300"/>
                                        <p:tgtEl>
                                          <p:spTgt spid="13">
                                            <p:txEl>
                                              <p:pRg st="0" end="0"/>
                                            </p:txEl>
                                          </p:spTgt>
                                        </p:tgtEl>
                                      </p:cBhvr>
                                    </p:animEffect>
                                  </p:childTnLst>
                                </p:cTn>
                              </p:par>
                              <p:par>
                                <p:cTn id="21" presetID="16" presetClass="emph" presetSubtype="0" fill="hold" nodeType="withEffect">
                                  <p:stCondLst>
                                    <p:cond delay="0"/>
                                  </p:stCondLst>
                                  <p:iterate type="lt">
                                    <p:tmPct val="4000"/>
                                  </p:iterate>
                                  <p:childTnLst>
                                    <p:set>
                                      <p:cBhvr override="childStyle">
                                        <p:cTn id="22" dur="2000" fill="hold"/>
                                        <p:tgtEl>
                                          <p:spTgt spid="13">
                                            <p:txEl>
                                              <p:pRg st="0" end="0"/>
                                            </p:txEl>
                                          </p:spTgt>
                                        </p:tgtEl>
                                        <p:attrNameLst>
                                          <p:attrName>style.color</p:attrName>
                                        </p:attrNameLst>
                                      </p:cBhvr>
                                      <p:to>
                                        <p:clrVal>
                                          <a:srgbClr val="FF0505"/>
                                        </p:clrVal>
                                      </p:to>
                                    </p:set>
                                    <p:set>
                                      <p:cBhvr>
                                        <p:cTn id="23" dur="2000" fill="hold"/>
                                        <p:tgtEl>
                                          <p:spTgt spid="13">
                                            <p:txEl>
                                              <p:pRg st="0" end="0"/>
                                            </p:txEl>
                                          </p:spTgt>
                                        </p:tgtEl>
                                        <p:attrNameLst>
                                          <p:attrName>fillcolor</p:attrName>
                                        </p:attrNameLst>
                                      </p:cBhvr>
                                      <p:to>
                                        <p:clrVal>
                                          <a:srgbClr val="FF0505"/>
                                        </p:clrVal>
                                      </p:to>
                                    </p:set>
                                    <p:set>
                                      <p:cBhvr>
                                        <p:cTn id="24" dur="2000" fill="hold"/>
                                        <p:tgtEl>
                                          <p:spTgt spid="1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866FE11-AAA2-D3AA-4576-21102EB7ED83}"/>
              </a:ext>
            </a:extLst>
          </p:cNvPr>
          <p:cNvSpPr/>
          <p:nvPr/>
        </p:nvSpPr>
        <p:spPr>
          <a:xfrm>
            <a:off x="0" y="0"/>
            <a:ext cx="9144000" cy="5143500"/>
          </a:xfrm>
          <a:prstGeom prst="rect">
            <a:avLst/>
          </a:prstGeom>
          <a:gradFill flip="none" rotWithShape="1">
            <a:gsLst>
              <a:gs pos="0">
                <a:schemeClr val="tx2"/>
              </a:gs>
              <a:gs pos="100000">
                <a:schemeClr val="tx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7">
            <a:extLst>
              <a:ext uri="{FF2B5EF4-FFF2-40B4-BE49-F238E27FC236}">
                <a16:creationId xmlns:a16="http://schemas.microsoft.com/office/drawing/2014/main" id="{F57BA6A9-E4D7-15B4-4ED8-5A0FA85AE3ED}"/>
              </a:ext>
            </a:extLst>
          </p:cNvPr>
          <p:cNvSpPr txBox="1">
            <a:spLocks/>
          </p:cNvSpPr>
          <p:nvPr/>
        </p:nvSpPr>
        <p:spPr>
          <a:xfrm>
            <a:off x="5323689" y="3476859"/>
            <a:ext cx="2244216" cy="457048"/>
          </a:xfrm>
          <a:prstGeom prst="rect">
            <a:avLst/>
          </a:prstGeom>
        </p:spPr>
        <p:txBody>
          <a:bodyPr lIns="0" tIns="0" rIns="0" bIns="0" anchor="ctr" anchorCtr="0">
            <a:spAutoFit/>
          </a:bodyPr>
          <a:lst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1"/>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1"/>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sz="3300" b="1">
                <a:solidFill>
                  <a:schemeClr val="bg1"/>
                </a:solidFill>
                <a:latin typeface="+mn-lt"/>
                <a:cs typeface="FUTURA MEDIUM" panose="020B0602020204020303"/>
              </a:rPr>
              <a:t>Victor Hugo</a:t>
            </a:r>
          </a:p>
        </p:txBody>
      </p:sp>
      <p:grpSp>
        <p:nvGrpSpPr>
          <p:cNvPr id="9" name="Graphic 32">
            <a:extLst>
              <a:ext uri="{FF2B5EF4-FFF2-40B4-BE49-F238E27FC236}">
                <a16:creationId xmlns:a16="http://schemas.microsoft.com/office/drawing/2014/main" id="{324153AF-BDCE-7E8D-9C3A-9F94A0B59D57}"/>
              </a:ext>
            </a:extLst>
          </p:cNvPr>
          <p:cNvGrpSpPr/>
          <p:nvPr/>
        </p:nvGrpSpPr>
        <p:grpSpPr>
          <a:xfrm>
            <a:off x="3669998" y="527284"/>
            <a:ext cx="1804004" cy="1838175"/>
            <a:chOff x="7504750" y="-2659389"/>
            <a:chExt cx="1876489" cy="1898437"/>
          </a:xfrm>
          <a:solidFill>
            <a:schemeClr val="accent4"/>
          </a:solidFill>
        </p:grpSpPr>
        <p:sp>
          <p:nvSpPr>
            <p:cNvPr id="10" name="Freeform: Shape 9">
              <a:extLst>
                <a:ext uri="{FF2B5EF4-FFF2-40B4-BE49-F238E27FC236}">
                  <a16:creationId xmlns:a16="http://schemas.microsoft.com/office/drawing/2014/main" id="{0543F390-4082-7DF2-926E-EDC1ABF551F0}"/>
                </a:ext>
              </a:extLst>
            </p:cNvPr>
            <p:cNvSpPr/>
            <p:nvPr/>
          </p:nvSpPr>
          <p:spPr>
            <a:xfrm>
              <a:off x="7533389" y="-2630427"/>
              <a:ext cx="1847850" cy="1847851"/>
            </a:xfrm>
            <a:custGeom>
              <a:avLst/>
              <a:gdLst>
                <a:gd name="connsiteX0" fmla="*/ 1467641 w 1847850"/>
                <a:gd name="connsiteY0" fmla="*/ 1672590 h 1847850"/>
                <a:gd name="connsiteX1" fmla="*/ 1411539 w 1847850"/>
                <a:gd name="connsiteY1" fmla="*/ 1710309 h 1847850"/>
                <a:gd name="connsiteX2" fmla="*/ 1401442 w 1847850"/>
                <a:gd name="connsiteY2" fmla="*/ 1694117 h 1847850"/>
                <a:gd name="connsiteX3" fmla="*/ 1456306 w 1847850"/>
                <a:gd name="connsiteY3" fmla="*/ 1657255 h 1847850"/>
                <a:gd name="connsiteX4" fmla="*/ 1458116 w 1847850"/>
                <a:gd name="connsiteY4" fmla="*/ 1655921 h 1847850"/>
                <a:gd name="connsiteX5" fmla="*/ 1469260 w 1847850"/>
                <a:gd name="connsiteY5" fmla="*/ 1671352 h 1847850"/>
                <a:gd name="connsiteX6" fmla="*/ 1467641 w 1847850"/>
                <a:gd name="connsiteY6" fmla="*/ 1672590 h 1847850"/>
                <a:gd name="connsiteX7" fmla="*/ 1522410 w 1847850"/>
                <a:gd name="connsiteY7" fmla="*/ 1629537 h 1847850"/>
                <a:gd name="connsiteX8" fmla="*/ 1510122 w 1847850"/>
                <a:gd name="connsiteY8" fmla="*/ 1614964 h 1847850"/>
                <a:gd name="connsiteX9" fmla="*/ 1558986 w 1847850"/>
                <a:gd name="connsiteY9" fmla="*/ 1570482 h 1847850"/>
                <a:gd name="connsiteX10" fmla="*/ 1572321 w 1847850"/>
                <a:gd name="connsiteY10" fmla="*/ 1584103 h 1847850"/>
                <a:gd name="connsiteX11" fmla="*/ 1522410 w 1847850"/>
                <a:gd name="connsiteY11" fmla="*/ 1629537 h 1847850"/>
                <a:gd name="connsiteX12" fmla="*/ 1352960 w 1847850"/>
                <a:gd name="connsiteY12" fmla="*/ 1743742 h 1847850"/>
                <a:gd name="connsiteX13" fmla="*/ 1292000 w 1847850"/>
                <a:gd name="connsiteY13" fmla="*/ 1772888 h 1847850"/>
                <a:gd name="connsiteX14" fmla="*/ 1284380 w 1847850"/>
                <a:gd name="connsiteY14" fmla="*/ 1755458 h 1847850"/>
                <a:gd name="connsiteX15" fmla="*/ 1344006 w 1847850"/>
                <a:gd name="connsiteY15" fmla="*/ 1726883 h 1847850"/>
                <a:gd name="connsiteX16" fmla="*/ 1352960 w 1847850"/>
                <a:gd name="connsiteY16" fmla="*/ 1743742 h 1847850"/>
                <a:gd name="connsiteX17" fmla="*/ 1618803 w 1847850"/>
                <a:gd name="connsiteY17" fmla="*/ 1535144 h 1847850"/>
                <a:gd name="connsiteX18" fmla="*/ 1604515 w 1847850"/>
                <a:gd name="connsiteY18" fmla="*/ 1522571 h 1847850"/>
                <a:gd name="connsiteX19" fmla="*/ 1646425 w 1847850"/>
                <a:gd name="connsiteY19" fmla="*/ 1471422 h 1847850"/>
                <a:gd name="connsiteX20" fmla="*/ 1661570 w 1847850"/>
                <a:gd name="connsiteY20" fmla="*/ 1482947 h 1847850"/>
                <a:gd name="connsiteX21" fmla="*/ 1618803 w 1847850"/>
                <a:gd name="connsiteY21" fmla="*/ 1535144 h 1847850"/>
                <a:gd name="connsiteX22" fmla="*/ 1229135 w 1847850"/>
                <a:gd name="connsiteY22" fmla="*/ 1797463 h 1847850"/>
                <a:gd name="connsiteX23" fmla="*/ 1164555 w 1847850"/>
                <a:gd name="connsiteY23" fmla="*/ 1817370 h 1847850"/>
                <a:gd name="connsiteX24" fmla="*/ 1159602 w 1847850"/>
                <a:gd name="connsiteY24" fmla="*/ 1798987 h 1847850"/>
                <a:gd name="connsiteX25" fmla="*/ 1222848 w 1847850"/>
                <a:gd name="connsiteY25" fmla="*/ 1779461 h 1847850"/>
                <a:gd name="connsiteX26" fmla="*/ 1229135 w 1847850"/>
                <a:gd name="connsiteY26" fmla="*/ 1797463 h 1847850"/>
                <a:gd name="connsiteX27" fmla="*/ 1700432 w 1847850"/>
                <a:gd name="connsiteY27" fmla="*/ 1427702 h 1847850"/>
                <a:gd name="connsiteX28" fmla="*/ 1684430 w 1847850"/>
                <a:gd name="connsiteY28" fmla="*/ 1417320 h 1847850"/>
                <a:gd name="connsiteX29" fmla="*/ 1718339 w 1847850"/>
                <a:gd name="connsiteY29" fmla="*/ 1360646 h 1847850"/>
                <a:gd name="connsiteX30" fmla="*/ 1735008 w 1847850"/>
                <a:gd name="connsiteY30" fmla="*/ 1369790 h 1847850"/>
                <a:gd name="connsiteX31" fmla="*/ 1700432 w 1847850"/>
                <a:gd name="connsiteY31" fmla="*/ 1427702 h 1847850"/>
                <a:gd name="connsiteX32" fmla="*/ 1098642 w 1847850"/>
                <a:gd name="connsiteY32" fmla="*/ 1832515 h 1847850"/>
                <a:gd name="connsiteX33" fmla="*/ 1031872 w 1847850"/>
                <a:gd name="connsiteY33" fmla="*/ 1842707 h 1847850"/>
                <a:gd name="connsiteX34" fmla="*/ 1029681 w 1847850"/>
                <a:gd name="connsiteY34" fmla="*/ 1823752 h 1847850"/>
                <a:gd name="connsiteX35" fmla="*/ 1095118 w 1847850"/>
                <a:gd name="connsiteY35" fmla="*/ 1813751 h 1847850"/>
                <a:gd name="connsiteX36" fmla="*/ 1098642 w 1847850"/>
                <a:gd name="connsiteY36" fmla="*/ 1832515 h 1847850"/>
                <a:gd name="connsiteX37" fmla="*/ 1765297 w 1847850"/>
                <a:gd name="connsiteY37" fmla="*/ 1309497 h 1847850"/>
                <a:gd name="connsiteX38" fmla="*/ 1747962 w 1847850"/>
                <a:gd name="connsiteY38" fmla="*/ 1301591 h 1847850"/>
                <a:gd name="connsiteX39" fmla="*/ 1773203 w 1847850"/>
                <a:gd name="connsiteY39" fmla="*/ 1240536 h 1847850"/>
                <a:gd name="connsiteX40" fmla="*/ 1791015 w 1847850"/>
                <a:gd name="connsiteY40" fmla="*/ 1247204 h 1847850"/>
                <a:gd name="connsiteX41" fmla="*/ 1765297 w 1847850"/>
                <a:gd name="connsiteY41" fmla="*/ 1309497 h 1847850"/>
                <a:gd name="connsiteX42" fmla="*/ 964530 w 1847850"/>
                <a:gd name="connsiteY42" fmla="*/ 1848041 h 1847850"/>
                <a:gd name="connsiteX43" fmla="*/ 896998 w 1847850"/>
                <a:gd name="connsiteY43" fmla="*/ 1848422 h 1847850"/>
                <a:gd name="connsiteX44" fmla="*/ 897570 w 1847850"/>
                <a:gd name="connsiteY44" fmla="*/ 1829372 h 1847850"/>
                <a:gd name="connsiteX45" fmla="*/ 963768 w 1847850"/>
                <a:gd name="connsiteY45" fmla="*/ 1828991 h 1847850"/>
                <a:gd name="connsiteX46" fmla="*/ 964530 w 1847850"/>
                <a:gd name="connsiteY46" fmla="*/ 1848041 h 1847850"/>
                <a:gd name="connsiteX47" fmla="*/ 1812255 w 1847850"/>
                <a:gd name="connsiteY47" fmla="*/ 1183005 h 1847850"/>
                <a:gd name="connsiteX48" fmla="*/ 1793967 w 1847850"/>
                <a:gd name="connsiteY48" fmla="*/ 1177671 h 1847850"/>
                <a:gd name="connsiteX49" fmla="*/ 1810160 w 1847850"/>
                <a:gd name="connsiteY49" fmla="*/ 1113568 h 1847850"/>
                <a:gd name="connsiteX50" fmla="*/ 1828829 w 1847850"/>
                <a:gd name="connsiteY50" fmla="*/ 1117568 h 1847850"/>
                <a:gd name="connsiteX51" fmla="*/ 1812255 w 1847850"/>
                <a:gd name="connsiteY51" fmla="*/ 1183005 h 1847850"/>
                <a:gd name="connsiteX52" fmla="*/ 829561 w 1847850"/>
                <a:gd name="connsiteY52" fmla="*/ 1843945 h 1847850"/>
                <a:gd name="connsiteX53" fmla="*/ 762696 w 1847850"/>
                <a:gd name="connsiteY53" fmla="*/ 1834515 h 1847850"/>
                <a:gd name="connsiteX54" fmla="*/ 766029 w 1847850"/>
                <a:gd name="connsiteY54" fmla="*/ 1815751 h 1847850"/>
                <a:gd name="connsiteX55" fmla="*/ 831561 w 1847850"/>
                <a:gd name="connsiteY55" fmla="*/ 1824990 h 1847850"/>
                <a:gd name="connsiteX56" fmla="*/ 829561 w 1847850"/>
                <a:gd name="connsiteY56" fmla="*/ 1843945 h 1847850"/>
                <a:gd name="connsiteX57" fmla="*/ 1840449 w 1847850"/>
                <a:gd name="connsiteY57" fmla="*/ 1051084 h 1847850"/>
                <a:gd name="connsiteX58" fmla="*/ 1821590 w 1847850"/>
                <a:gd name="connsiteY58" fmla="*/ 1048512 h 1847850"/>
                <a:gd name="connsiteX59" fmla="*/ 1828257 w 1847850"/>
                <a:gd name="connsiteY59" fmla="*/ 982694 h 1847850"/>
                <a:gd name="connsiteX60" fmla="*/ 1847307 w 1847850"/>
                <a:gd name="connsiteY60" fmla="*/ 983932 h 1847850"/>
                <a:gd name="connsiteX61" fmla="*/ 1840449 w 1847850"/>
                <a:gd name="connsiteY61" fmla="*/ 1051084 h 1847850"/>
                <a:gd name="connsiteX62" fmla="*/ 696687 w 1847850"/>
                <a:gd name="connsiteY62" fmla="*/ 1820323 h 1847850"/>
                <a:gd name="connsiteX63" fmla="*/ 631917 w 1847850"/>
                <a:gd name="connsiteY63" fmla="*/ 1801368 h 1847850"/>
                <a:gd name="connsiteX64" fmla="*/ 637918 w 1847850"/>
                <a:gd name="connsiteY64" fmla="*/ 1783271 h 1847850"/>
                <a:gd name="connsiteX65" fmla="*/ 701355 w 1847850"/>
                <a:gd name="connsiteY65" fmla="*/ 1801844 h 1847850"/>
                <a:gd name="connsiteX66" fmla="*/ 696687 w 1847850"/>
                <a:gd name="connsiteY66" fmla="*/ 1820323 h 1847850"/>
                <a:gd name="connsiteX67" fmla="*/ 1849212 w 1847850"/>
                <a:gd name="connsiteY67" fmla="*/ 916400 h 1847850"/>
                <a:gd name="connsiteX68" fmla="*/ 1830162 w 1847850"/>
                <a:gd name="connsiteY68" fmla="*/ 916591 h 1847850"/>
                <a:gd name="connsiteX69" fmla="*/ 1827210 w 1847850"/>
                <a:gd name="connsiteY69" fmla="*/ 850487 h 1847850"/>
                <a:gd name="connsiteX70" fmla="*/ 1846164 w 1847850"/>
                <a:gd name="connsiteY70" fmla="*/ 848963 h 1847850"/>
                <a:gd name="connsiteX71" fmla="*/ 1849212 w 1847850"/>
                <a:gd name="connsiteY71" fmla="*/ 916400 h 1847850"/>
                <a:gd name="connsiteX72" fmla="*/ 568767 w 1847850"/>
                <a:gd name="connsiteY72" fmla="*/ 1777746 h 1847850"/>
                <a:gd name="connsiteX73" fmla="*/ 507426 w 1847850"/>
                <a:gd name="connsiteY73" fmla="*/ 1749552 h 1847850"/>
                <a:gd name="connsiteX74" fmla="*/ 515998 w 1847850"/>
                <a:gd name="connsiteY74" fmla="*/ 1732502 h 1847850"/>
                <a:gd name="connsiteX75" fmla="*/ 576006 w 1847850"/>
                <a:gd name="connsiteY75" fmla="*/ 1760125 h 1847850"/>
                <a:gd name="connsiteX76" fmla="*/ 568767 w 1847850"/>
                <a:gd name="connsiteY76" fmla="*/ 1777746 h 1847850"/>
                <a:gd name="connsiteX77" fmla="*/ 1838354 w 1847850"/>
                <a:gd name="connsiteY77" fmla="*/ 781812 h 1847850"/>
                <a:gd name="connsiteX78" fmla="*/ 1819494 w 1847850"/>
                <a:gd name="connsiteY78" fmla="*/ 784765 h 1847850"/>
                <a:gd name="connsiteX79" fmla="*/ 1806921 w 1847850"/>
                <a:gd name="connsiteY79" fmla="*/ 719804 h 1847850"/>
                <a:gd name="connsiteX80" fmla="*/ 1825495 w 1847850"/>
                <a:gd name="connsiteY80" fmla="*/ 715518 h 1847850"/>
                <a:gd name="connsiteX81" fmla="*/ 1838354 w 1847850"/>
                <a:gd name="connsiteY81" fmla="*/ 781812 h 1847850"/>
                <a:gd name="connsiteX82" fmla="*/ 448371 w 1847850"/>
                <a:gd name="connsiteY82" fmla="*/ 1716977 h 1847850"/>
                <a:gd name="connsiteX83" fmla="*/ 391887 w 1847850"/>
                <a:gd name="connsiteY83" fmla="*/ 1680210 h 1847850"/>
                <a:gd name="connsiteX84" fmla="*/ 402841 w 1847850"/>
                <a:gd name="connsiteY84" fmla="*/ 1664684 h 1847850"/>
                <a:gd name="connsiteX85" fmla="*/ 458181 w 1847850"/>
                <a:gd name="connsiteY85" fmla="*/ 1700689 h 1847850"/>
                <a:gd name="connsiteX86" fmla="*/ 448371 w 1847850"/>
                <a:gd name="connsiteY86" fmla="*/ 1716977 h 1847850"/>
                <a:gd name="connsiteX87" fmla="*/ 1807874 w 1847850"/>
                <a:gd name="connsiteY87" fmla="*/ 650177 h 1847850"/>
                <a:gd name="connsiteX88" fmla="*/ 1789681 w 1847850"/>
                <a:gd name="connsiteY88" fmla="*/ 655796 h 1847850"/>
                <a:gd name="connsiteX89" fmla="*/ 1767774 w 1847850"/>
                <a:gd name="connsiteY89" fmla="*/ 593407 h 1847850"/>
                <a:gd name="connsiteX90" fmla="*/ 1785490 w 1847850"/>
                <a:gd name="connsiteY90" fmla="*/ 586454 h 1847850"/>
                <a:gd name="connsiteX91" fmla="*/ 1807874 w 1847850"/>
                <a:gd name="connsiteY91" fmla="*/ 650177 h 1847850"/>
                <a:gd name="connsiteX92" fmla="*/ 338071 w 1847850"/>
                <a:gd name="connsiteY92" fmla="*/ 1639253 h 1847850"/>
                <a:gd name="connsiteX93" fmla="*/ 287493 w 1847850"/>
                <a:gd name="connsiteY93" fmla="*/ 1594485 h 1847850"/>
                <a:gd name="connsiteX94" fmla="*/ 300638 w 1847850"/>
                <a:gd name="connsiteY94" fmla="*/ 1580674 h 1847850"/>
                <a:gd name="connsiteX95" fmla="*/ 350168 w 1847850"/>
                <a:gd name="connsiteY95" fmla="*/ 1624489 h 1847850"/>
                <a:gd name="connsiteX96" fmla="*/ 338071 w 1847850"/>
                <a:gd name="connsiteY96" fmla="*/ 1639253 h 1847850"/>
                <a:gd name="connsiteX97" fmla="*/ 1758534 w 1847850"/>
                <a:gd name="connsiteY97" fmla="*/ 524637 h 1847850"/>
                <a:gd name="connsiteX98" fmla="*/ 1741389 w 1847850"/>
                <a:gd name="connsiteY98" fmla="*/ 532924 h 1847850"/>
                <a:gd name="connsiteX99" fmla="*/ 1710624 w 1847850"/>
                <a:gd name="connsiteY99" fmla="*/ 474440 h 1847850"/>
                <a:gd name="connsiteX100" fmla="*/ 1727102 w 1847850"/>
                <a:gd name="connsiteY100" fmla="*/ 464915 h 1847850"/>
                <a:gd name="connsiteX101" fmla="*/ 1758534 w 1847850"/>
                <a:gd name="connsiteY101" fmla="*/ 524637 h 1847850"/>
                <a:gd name="connsiteX102" fmla="*/ 240440 w 1847850"/>
                <a:gd name="connsiteY102" fmla="*/ 1546193 h 1847850"/>
                <a:gd name="connsiteX103" fmla="*/ 196911 w 1847850"/>
                <a:gd name="connsiteY103" fmla="*/ 1494568 h 1847850"/>
                <a:gd name="connsiteX104" fmla="*/ 211960 w 1847850"/>
                <a:gd name="connsiteY104" fmla="*/ 1482852 h 1847850"/>
                <a:gd name="connsiteX105" fmla="*/ 254537 w 1847850"/>
                <a:gd name="connsiteY105" fmla="*/ 1533430 h 1847850"/>
                <a:gd name="connsiteX106" fmla="*/ 240440 w 1847850"/>
                <a:gd name="connsiteY106" fmla="*/ 1546193 h 1847850"/>
                <a:gd name="connsiteX107" fmla="*/ 1691383 w 1847850"/>
                <a:gd name="connsiteY107" fmla="*/ 407575 h 1847850"/>
                <a:gd name="connsiteX108" fmla="*/ 1675572 w 1847850"/>
                <a:gd name="connsiteY108" fmla="*/ 418243 h 1847850"/>
                <a:gd name="connsiteX109" fmla="*/ 1657569 w 1847850"/>
                <a:gd name="connsiteY109" fmla="*/ 392525 h 1847850"/>
                <a:gd name="connsiteX110" fmla="*/ 1636614 w 1847850"/>
                <a:gd name="connsiteY110" fmla="*/ 364808 h 1847850"/>
                <a:gd name="connsiteX111" fmla="*/ 1651569 w 1847850"/>
                <a:gd name="connsiteY111" fmla="*/ 353092 h 1847850"/>
                <a:gd name="connsiteX112" fmla="*/ 1672905 w 1847850"/>
                <a:gd name="connsiteY112" fmla="*/ 381381 h 1847850"/>
                <a:gd name="connsiteX113" fmla="*/ 1691383 w 1847850"/>
                <a:gd name="connsiteY113" fmla="*/ 407575 h 1847850"/>
                <a:gd name="connsiteX114" fmla="*/ 173003 w 1847850"/>
                <a:gd name="connsiteY114" fmla="*/ 1429322 h 1847850"/>
                <a:gd name="connsiteX115" fmla="*/ 157191 w 1847850"/>
                <a:gd name="connsiteY115" fmla="*/ 1439990 h 1847850"/>
                <a:gd name="connsiteX116" fmla="*/ 121568 w 1847850"/>
                <a:gd name="connsiteY116" fmla="*/ 1382649 h 1847850"/>
                <a:gd name="connsiteX117" fmla="*/ 138141 w 1847850"/>
                <a:gd name="connsiteY117" fmla="*/ 1373219 h 1847850"/>
                <a:gd name="connsiteX118" fmla="*/ 173003 w 1847850"/>
                <a:gd name="connsiteY118" fmla="*/ 1429322 h 1847850"/>
                <a:gd name="connsiteX119" fmla="*/ 1593942 w 1847850"/>
                <a:gd name="connsiteY119" fmla="*/ 314230 h 1847850"/>
                <a:gd name="connsiteX120" fmla="*/ 1547746 w 1847850"/>
                <a:gd name="connsiteY120" fmla="*/ 266986 h 1847850"/>
                <a:gd name="connsiteX121" fmla="*/ 1560891 w 1847850"/>
                <a:gd name="connsiteY121" fmla="*/ 253175 h 1847850"/>
                <a:gd name="connsiteX122" fmla="*/ 1608135 w 1847850"/>
                <a:gd name="connsiteY122" fmla="*/ 301466 h 1847850"/>
                <a:gd name="connsiteX123" fmla="*/ 1593942 w 1847850"/>
                <a:gd name="connsiteY123" fmla="*/ 314230 h 1847850"/>
                <a:gd name="connsiteX124" fmla="*/ 107376 w 1847850"/>
                <a:gd name="connsiteY124" fmla="*/ 1314641 h 1847850"/>
                <a:gd name="connsiteX125" fmla="*/ 90231 w 1847850"/>
                <a:gd name="connsiteY125" fmla="*/ 1322832 h 1847850"/>
                <a:gd name="connsiteX126" fmla="*/ 63275 w 1847850"/>
                <a:gd name="connsiteY126" fmla="*/ 1260920 h 1847850"/>
                <a:gd name="connsiteX127" fmla="*/ 80991 w 1847850"/>
                <a:gd name="connsiteY127" fmla="*/ 1253966 h 1847850"/>
                <a:gd name="connsiteX128" fmla="*/ 107376 w 1847850"/>
                <a:gd name="connsiteY128" fmla="*/ 1314641 h 1847850"/>
                <a:gd name="connsiteX129" fmla="*/ 1498216 w 1847850"/>
                <a:gd name="connsiteY129" fmla="*/ 223266 h 1847850"/>
                <a:gd name="connsiteX130" fmla="*/ 1445543 w 1847850"/>
                <a:gd name="connsiteY130" fmla="*/ 183261 h 1847850"/>
                <a:gd name="connsiteX131" fmla="*/ 1456497 w 1847850"/>
                <a:gd name="connsiteY131" fmla="*/ 167640 h 1847850"/>
                <a:gd name="connsiteX132" fmla="*/ 1510313 w 1847850"/>
                <a:gd name="connsiteY132" fmla="*/ 208502 h 1847850"/>
                <a:gd name="connsiteX133" fmla="*/ 1498216 w 1847850"/>
                <a:gd name="connsiteY133" fmla="*/ 223266 h 1847850"/>
                <a:gd name="connsiteX134" fmla="*/ 59179 w 1847850"/>
                <a:gd name="connsiteY134" fmla="*/ 1191578 h 1847850"/>
                <a:gd name="connsiteX135" fmla="*/ 40986 w 1847850"/>
                <a:gd name="connsiteY135" fmla="*/ 1197197 h 1847850"/>
                <a:gd name="connsiteX136" fmla="*/ 23460 w 1847850"/>
                <a:gd name="connsiteY136" fmla="*/ 1131951 h 1847850"/>
                <a:gd name="connsiteX137" fmla="*/ 42034 w 1847850"/>
                <a:gd name="connsiteY137" fmla="*/ 1127665 h 1847850"/>
                <a:gd name="connsiteX138" fmla="*/ 59179 w 1847850"/>
                <a:gd name="connsiteY138" fmla="*/ 1191578 h 1847850"/>
                <a:gd name="connsiteX139" fmla="*/ 1390107 w 1847850"/>
                <a:gd name="connsiteY139" fmla="*/ 147257 h 1847850"/>
                <a:gd name="connsiteX140" fmla="*/ 1332195 w 1847850"/>
                <a:gd name="connsiteY140" fmla="*/ 115443 h 1847850"/>
                <a:gd name="connsiteX141" fmla="*/ 1340768 w 1847850"/>
                <a:gd name="connsiteY141" fmla="*/ 98393 h 1847850"/>
                <a:gd name="connsiteX142" fmla="*/ 1399918 w 1847850"/>
                <a:gd name="connsiteY142" fmla="*/ 130874 h 1847850"/>
                <a:gd name="connsiteX143" fmla="*/ 1390107 w 1847850"/>
                <a:gd name="connsiteY143" fmla="*/ 147257 h 1847850"/>
                <a:gd name="connsiteX144" fmla="*/ 29556 w 1847850"/>
                <a:gd name="connsiteY144" fmla="*/ 1062609 h 1847850"/>
                <a:gd name="connsiteX145" fmla="*/ 10697 w 1847850"/>
                <a:gd name="connsiteY145" fmla="*/ 1065467 h 1847850"/>
                <a:gd name="connsiteX146" fmla="*/ 2886 w 1847850"/>
                <a:gd name="connsiteY146" fmla="*/ 998315 h 1847850"/>
                <a:gd name="connsiteX147" fmla="*/ 21841 w 1847850"/>
                <a:gd name="connsiteY147" fmla="*/ 996791 h 1847850"/>
                <a:gd name="connsiteX148" fmla="*/ 29556 w 1847850"/>
                <a:gd name="connsiteY148" fmla="*/ 1062609 h 1847850"/>
                <a:gd name="connsiteX149" fmla="*/ 1272188 w 1847850"/>
                <a:gd name="connsiteY149" fmla="*/ 87916 h 1847850"/>
                <a:gd name="connsiteX150" fmla="*/ 1210275 w 1847850"/>
                <a:gd name="connsiteY150" fmla="*/ 64865 h 1847850"/>
                <a:gd name="connsiteX151" fmla="*/ 1216276 w 1847850"/>
                <a:gd name="connsiteY151" fmla="*/ 46768 h 1847850"/>
                <a:gd name="connsiteX152" fmla="*/ 1279522 w 1847850"/>
                <a:gd name="connsiteY152" fmla="*/ 70295 h 1847850"/>
                <a:gd name="connsiteX153" fmla="*/ 1272188 w 1847850"/>
                <a:gd name="connsiteY153" fmla="*/ 87916 h 1847850"/>
                <a:gd name="connsiteX154" fmla="*/ 19079 w 1847850"/>
                <a:gd name="connsiteY154" fmla="*/ 930783 h 1847850"/>
                <a:gd name="connsiteX155" fmla="*/ 29 w 1847850"/>
                <a:gd name="connsiteY155" fmla="*/ 930878 h 1847850"/>
                <a:gd name="connsiteX156" fmla="*/ 2029 w 1847850"/>
                <a:gd name="connsiteY156" fmla="*/ 863346 h 1847850"/>
                <a:gd name="connsiteX157" fmla="*/ 21079 w 1847850"/>
                <a:gd name="connsiteY157" fmla="*/ 864584 h 1847850"/>
                <a:gd name="connsiteX158" fmla="*/ 19079 w 1847850"/>
                <a:gd name="connsiteY158" fmla="*/ 930783 h 1847850"/>
                <a:gd name="connsiteX159" fmla="*/ 1146744 w 1847850"/>
                <a:gd name="connsiteY159" fmla="*/ 46387 h 1847850"/>
                <a:gd name="connsiteX160" fmla="*/ 1082069 w 1847850"/>
                <a:gd name="connsiteY160" fmla="*/ 32576 h 1847850"/>
                <a:gd name="connsiteX161" fmla="*/ 1085403 w 1847850"/>
                <a:gd name="connsiteY161" fmla="*/ 13811 h 1847850"/>
                <a:gd name="connsiteX162" fmla="*/ 1151411 w 1847850"/>
                <a:gd name="connsiteY162" fmla="*/ 27908 h 1847850"/>
                <a:gd name="connsiteX163" fmla="*/ 1146744 w 1847850"/>
                <a:gd name="connsiteY163" fmla="*/ 46387 h 1847850"/>
                <a:gd name="connsiteX164" fmla="*/ 27842 w 1847850"/>
                <a:gd name="connsiteY164" fmla="*/ 798862 h 1847850"/>
                <a:gd name="connsiteX165" fmla="*/ 8982 w 1847850"/>
                <a:gd name="connsiteY165" fmla="*/ 796195 h 1847850"/>
                <a:gd name="connsiteX166" fmla="*/ 20793 w 1847850"/>
                <a:gd name="connsiteY166" fmla="*/ 729710 h 1847850"/>
                <a:gd name="connsiteX167" fmla="*/ 39462 w 1847850"/>
                <a:gd name="connsiteY167" fmla="*/ 733711 h 1847850"/>
                <a:gd name="connsiteX168" fmla="*/ 27842 w 1847850"/>
                <a:gd name="connsiteY168" fmla="*/ 798862 h 1847850"/>
                <a:gd name="connsiteX169" fmla="*/ 1016537 w 1847850"/>
                <a:gd name="connsiteY169" fmla="*/ 23432 h 1847850"/>
                <a:gd name="connsiteX170" fmla="*/ 950529 w 1847850"/>
                <a:gd name="connsiteY170" fmla="*/ 19050 h 1847850"/>
                <a:gd name="connsiteX171" fmla="*/ 951100 w 1847850"/>
                <a:gd name="connsiteY171" fmla="*/ 0 h 1847850"/>
                <a:gd name="connsiteX172" fmla="*/ 1018442 w 1847850"/>
                <a:gd name="connsiteY172" fmla="*/ 4477 h 1847850"/>
                <a:gd name="connsiteX173" fmla="*/ 1016537 w 1847850"/>
                <a:gd name="connsiteY173" fmla="*/ 23432 h 1847850"/>
                <a:gd name="connsiteX174" fmla="*/ 55560 w 1847850"/>
                <a:gd name="connsiteY174" fmla="*/ 669703 h 1847850"/>
                <a:gd name="connsiteX175" fmla="*/ 37272 w 1847850"/>
                <a:gd name="connsiteY175" fmla="*/ 664369 h 1847850"/>
                <a:gd name="connsiteX176" fmla="*/ 58512 w 1847850"/>
                <a:gd name="connsiteY176" fmla="*/ 600266 h 1847850"/>
                <a:gd name="connsiteX177" fmla="*/ 76324 w 1847850"/>
                <a:gd name="connsiteY177" fmla="*/ 606933 h 1847850"/>
                <a:gd name="connsiteX178" fmla="*/ 55560 w 1847850"/>
                <a:gd name="connsiteY178" fmla="*/ 669703 h 1847850"/>
                <a:gd name="connsiteX179" fmla="*/ 884425 w 1847850"/>
                <a:gd name="connsiteY179" fmla="*/ 19526 h 1847850"/>
                <a:gd name="connsiteX180" fmla="*/ 818512 w 1847850"/>
                <a:gd name="connsiteY180" fmla="*/ 24860 h 1847850"/>
                <a:gd name="connsiteX181" fmla="*/ 816226 w 1847850"/>
                <a:gd name="connsiteY181" fmla="*/ 5906 h 1847850"/>
                <a:gd name="connsiteX182" fmla="*/ 883568 w 1847850"/>
                <a:gd name="connsiteY182" fmla="*/ 476 h 1847850"/>
                <a:gd name="connsiteX183" fmla="*/ 884425 w 1847850"/>
                <a:gd name="connsiteY183" fmla="*/ 19526 h 1847850"/>
                <a:gd name="connsiteX184" fmla="*/ 101756 w 1847850"/>
                <a:gd name="connsiteY184" fmla="*/ 545878 h 1847850"/>
                <a:gd name="connsiteX185" fmla="*/ 84420 w 1847850"/>
                <a:gd name="connsiteY185" fmla="*/ 537972 h 1847850"/>
                <a:gd name="connsiteX186" fmla="*/ 114805 w 1847850"/>
                <a:gd name="connsiteY186" fmla="*/ 477679 h 1847850"/>
                <a:gd name="connsiteX187" fmla="*/ 131474 w 1847850"/>
                <a:gd name="connsiteY187" fmla="*/ 486823 h 1847850"/>
                <a:gd name="connsiteX188" fmla="*/ 101756 w 1847850"/>
                <a:gd name="connsiteY188" fmla="*/ 545878 h 1847850"/>
                <a:gd name="connsiteX189" fmla="*/ 753075 w 1847850"/>
                <a:gd name="connsiteY189" fmla="*/ 34862 h 1847850"/>
                <a:gd name="connsiteX190" fmla="*/ 688591 w 1847850"/>
                <a:gd name="connsiteY190" fmla="*/ 49721 h 1847850"/>
                <a:gd name="connsiteX191" fmla="*/ 683638 w 1847850"/>
                <a:gd name="connsiteY191" fmla="*/ 31337 h 1847850"/>
                <a:gd name="connsiteX192" fmla="*/ 749456 w 1847850"/>
                <a:gd name="connsiteY192" fmla="*/ 16192 h 1847850"/>
                <a:gd name="connsiteX193" fmla="*/ 753075 w 1847850"/>
                <a:gd name="connsiteY193" fmla="*/ 34862 h 1847850"/>
                <a:gd name="connsiteX194" fmla="*/ 165478 w 1847850"/>
                <a:gd name="connsiteY194" fmla="*/ 430244 h 1847850"/>
                <a:gd name="connsiteX195" fmla="*/ 149476 w 1847850"/>
                <a:gd name="connsiteY195" fmla="*/ 419862 h 1847850"/>
                <a:gd name="connsiteX196" fmla="*/ 188338 w 1847850"/>
                <a:gd name="connsiteY196" fmla="*/ 364617 h 1847850"/>
                <a:gd name="connsiteX197" fmla="*/ 203483 w 1847850"/>
                <a:gd name="connsiteY197" fmla="*/ 376142 h 1847850"/>
                <a:gd name="connsiteX198" fmla="*/ 165478 w 1847850"/>
                <a:gd name="connsiteY198" fmla="*/ 430244 h 1847850"/>
                <a:gd name="connsiteX199" fmla="*/ 625440 w 1847850"/>
                <a:gd name="connsiteY199" fmla="*/ 69342 h 1847850"/>
                <a:gd name="connsiteX200" fmla="*/ 563909 w 1847850"/>
                <a:gd name="connsiteY200" fmla="*/ 93536 h 1847850"/>
                <a:gd name="connsiteX201" fmla="*/ 556289 w 1847850"/>
                <a:gd name="connsiteY201" fmla="*/ 76105 h 1847850"/>
                <a:gd name="connsiteX202" fmla="*/ 619154 w 1847850"/>
                <a:gd name="connsiteY202" fmla="*/ 51435 h 1847850"/>
                <a:gd name="connsiteX203" fmla="*/ 625440 w 1847850"/>
                <a:gd name="connsiteY203" fmla="*/ 69342 h 1847850"/>
                <a:gd name="connsiteX204" fmla="*/ 245488 w 1847850"/>
                <a:gd name="connsiteY204" fmla="*/ 325088 h 1847850"/>
                <a:gd name="connsiteX205" fmla="*/ 231201 w 1847850"/>
                <a:gd name="connsiteY205" fmla="*/ 312420 h 1847850"/>
                <a:gd name="connsiteX206" fmla="*/ 277778 w 1847850"/>
                <a:gd name="connsiteY206" fmla="*/ 263557 h 1847850"/>
                <a:gd name="connsiteX207" fmla="*/ 291113 w 1847850"/>
                <a:gd name="connsiteY207" fmla="*/ 277178 h 1847850"/>
                <a:gd name="connsiteX208" fmla="*/ 245488 w 1847850"/>
                <a:gd name="connsiteY208" fmla="*/ 325088 h 1847850"/>
                <a:gd name="connsiteX209" fmla="*/ 504282 w 1847850"/>
                <a:gd name="connsiteY209" fmla="*/ 122111 h 1847850"/>
                <a:gd name="connsiteX210" fmla="*/ 446942 w 1847850"/>
                <a:gd name="connsiteY210" fmla="*/ 154972 h 1847850"/>
                <a:gd name="connsiteX211" fmla="*/ 436845 w 1847850"/>
                <a:gd name="connsiteY211" fmla="*/ 138779 h 1847850"/>
                <a:gd name="connsiteX212" fmla="*/ 495424 w 1847850"/>
                <a:gd name="connsiteY212" fmla="*/ 105251 h 1847850"/>
                <a:gd name="connsiteX213" fmla="*/ 504282 w 1847850"/>
                <a:gd name="connsiteY213" fmla="*/ 122111 h 1847850"/>
                <a:gd name="connsiteX214" fmla="*/ 339976 w 1847850"/>
                <a:gd name="connsiteY214" fmla="*/ 232696 h 1847850"/>
                <a:gd name="connsiteX215" fmla="*/ 327689 w 1847850"/>
                <a:gd name="connsiteY215" fmla="*/ 218123 h 1847850"/>
                <a:gd name="connsiteX216" fmla="*/ 380838 w 1847850"/>
                <a:gd name="connsiteY216" fmla="*/ 176498 h 1847850"/>
                <a:gd name="connsiteX217" fmla="*/ 392078 w 1847850"/>
                <a:gd name="connsiteY217" fmla="*/ 191929 h 1847850"/>
                <a:gd name="connsiteX218" fmla="*/ 339976 w 1847850"/>
                <a:gd name="connsiteY218" fmla="*/ 232696 h 18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1847850" h="1847850">
                  <a:moveTo>
                    <a:pt x="1467641" y="1672590"/>
                  </a:moveTo>
                  <a:cubicBezTo>
                    <a:pt x="1449448" y="1685830"/>
                    <a:pt x="1430589" y="1698498"/>
                    <a:pt x="1411539" y="1710309"/>
                  </a:cubicBezTo>
                  <a:lnTo>
                    <a:pt x="1401442" y="1694117"/>
                  </a:lnTo>
                  <a:cubicBezTo>
                    <a:pt x="1420016" y="1682591"/>
                    <a:pt x="1438494" y="1670114"/>
                    <a:pt x="1456306" y="1657255"/>
                  </a:cubicBezTo>
                  <a:lnTo>
                    <a:pt x="1458116" y="1655921"/>
                  </a:lnTo>
                  <a:lnTo>
                    <a:pt x="1469260" y="1671352"/>
                  </a:lnTo>
                  <a:lnTo>
                    <a:pt x="1467641" y="1672590"/>
                  </a:lnTo>
                  <a:close/>
                  <a:moveTo>
                    <a:pt x="1522410" y="1629537"/>
                  </a:moveTo>
                  <a:lnTo>
                    <a:pt x="1510122" y="1614964"/>
                  </a:lnTo>
                  <a:cubicBezTo>
                    <a:pt x="1526886" y="1600772"/>
                    <a:pt x="1543365" y="1585817"/>
                    <a:pt x="1558986" y="1570482"/>
                  </a:cubicBezTo>
                  <a:lnTo>
                    <a:pt x="1572321" y="1584103"/>
                  </a:lnTo>
                  <a:cubicBezTo>
                    <a:pt x="1556414" y="1599724"/>
                    <a:pt x="1539555" y="1615059"/>
                    <a:pt x="1522410" y="1629537"/>
                  </a:cubicBezTo>
                  <a:close/>
                  <a:moveTo>
                    <a:pt x="1352960" y="1743742"/>
                  </a:moveTo>
                  <a:cubicBezTo>
                    <a:pt x="1333053" y="1754219"/>
                    <a:pt x="1312574" y="1763935"/>
                    <a:pt x="1292000" y="1772888"/>
                  </a:cubicBezTo>
                  <a:lnTo>
                    <a:pt x="1284380" y="1755458"/>
                  </a:lnTo>
                  <a:cubicBezTo>
                    <a:pt x="1304478" y="1746695"/>
                    <a:pt x="1324575" y="1737170"/>
                    <a:pt x="1344006" y="1726883"/>
                  </a:cubicBezTo>
                  <a:lnTo>
                    <a:pt x="1352960" y="1743742"/>
                  </a:lnTo>
                  <a:close/>
                  <a:moveTo>
                    <a:pt x="1618803" y="1535144"/>
                  </a:moveTo>
                  <a:lnTo>
                    <a:pt x="1604515" y="1522571"/>
                  </a:lnTo>
                  <a:cubicBezTo>
                    <a:pt x="1618993" y="1506093"/>
                    <a:pt x="1633090" y="1488853"/>
                    <a:pt x="1646425" y="1471422"/>
                  </a:cubicBezTo>
                  <a:lnTo>
                    <a:pt x="1661570" y="1482947"/>
                  </a:lnTo>
                  <a:cubicBezTo>
                    <a:pt x="1648044" y="1500759"/>
                    <a:pt x="1633662" y="1518380"/>
                    <a:pt x="1618803" y="1535144"/>
                  </a:cubicBezTo>
                  <a:close/>
                  <a:moveTo>
                    <a:pt x="1229135" y="1797463"/>
                  </a:moveTo>
                  <a:cubicBezTo>
                    <a:pt x="1207989" y="1804892"/>
                    <a:pt x="1186272" y="1811560"/>
                    <a:pt x="1164555" y="1817370"/>
                  </a:cubicBezTo>
                  <a:lnTo>
                    <a:pt x="1159602" y="1798987"/>
                  </a:lnTo>
                  <a:cubicBezTo>
                    <a:pt x="1180843" y="1793272"/>
                    <a:pt x="1202179" y="1786700"/>
                    <a:pt x="1222848" y="1779461"/>
                  </a:cubicBezTo>
                  <a:lnTo>
                    <a:pt x="1229135" y="1797463"/>
                  </a:lnTo>
                  <a:close/>
                  <a:moveTo>
                    <a:pt x="1700432" y="1427702"/>
                  </a:moveTo>
                  <a:lnTo>
                    <a:pt x="1684430" y="1417320"/>
                  </a:lnTo>
                  <a:cubicBezTo>
                    <a:pt x="1696336" y="1398937"/>
                    <a:pt x="1707766" y="1379887"/>
                    <a:pt x="1718339" y="1360646"/>
                  </a:cubicBezTo>
                  <a:lnTo>
                    <a:pt x="1735008" y="1369790"/>
                  </a:lnTo>
                  <a:cubicBezTo>
                    <a:pt x="1724244" y="1389412"/>
                    <a:pt x="1712624" y="1408843"/>
                    <a:pt x="1700432" y="1427702"/>
                  </a:cubicBezTo>
                  <a:close/>
                  <a:moveTo>
                    <a:pt x="1098642" y="1832515"/>
                  </a:moveTo>
                  <a:cubicBezTo>
                    <a:pt x="1076640" y="1836706"/>
                    <a:pt x="1054161" y="1840135"/>
                    <a:pt x="1031872" y="1842707"/>
                  </a:cubicBezTo>
                  <a:lnTo>
                    <a:pt x="1029681" y="1823752"/>
                  </a:lnTo>
                  <a:cubicBezTo>
                    <a:pt x="1051494" y="1821180"/>
                    <a:pt x="1073496" y="1817846"/>
                    <a:pt x="1095118" y="1813751"/>
                  </a:cubicBezTo>
                  <a:lnTo>
                    <a:pt x="1098642" y="1832515"/>
                  </a:lnTo>
                  <a:close/>
                  <a:moveTo>
                    <a:pt x="1765297" y="1309497"/>
                  </a:moveTo>
                  <a:lnTo>
                    <a:pt x="1747962" y="1301591"/>
                  </a:lnTo>
                  <a:cubicBezTo>
                    <a:pt x="1757106" y="1281684"/>
                    <a:pt x="1765583" y="1261110"/>
                    <a:pt x="1773203" y="1240536"/>
                  </a:cubicBezTo>
                  <a:lnTo>
                    <a:pt x="1791015" y="1247204"/>
                  </a:lnTo>
                  <a:cubicBezTo>
                    <a:pt x="1783299" y="1268158"/>
                    <a:pt x="1774632" y="1289114"/>
                    <a:pt x="1765297" y="1309497"/>
                  </a:cubicBezTo>
                  <a:close/>
                  <a:moveTo>
                    <a:pt x="964530" y="1848041"/>
                  </a:moveTo>
                  <a:cubicBezTo>
                    <a:pt x="942147" y="1848993"/>
                    <a:pt x="919382" y="1849088"/>
                    <a:pt x="896998" y="1848422"/>
                  </a:cubicBezTo>
                  <a:lnTo>
                    <a:pt x="897570" y="1829372"/>
                  </a:lnTo>
                  <a:cubicBezTo>
                    <a:pt x="919477" y="1830038"/>
                    <a:pt x="941766" y="1829943"/>
                    <a:pt x="963768" y="1828991"/>
                  </a:cubicBezTo>
                  <a:lnTo>
                    <a:pt x="964530" y="1848041"/>
                  </a:lnTo>
                  <a:close/>
                  <a:moveTo>
                    <a:pt x="1812255" y="1183005"/>
                  </a:moveTo>
                  <a:lnTo>
                    <a:pt x="1793967" y="1177671"/>
                  </a:lnTo>
                  <a:cubicBezTo>
                    <a:pt x="1800063" y="1156621"/>
                    <a:pt x="1805493" y="1134999"/>
                    <a:pt x="1810160" y="1113568"/>
                  </a:cubicBezTo>
                  <a:lnTo>
                    <a:pt x="1828829" y="1117568"/>
                  </a:lnTo>
                  <a:cubicBezTo>
                    <a:pt x="1824066" y="1139476"/>
                    <a:pt x="1818542" y="1161479"/>
                    <a:pt x="1812255" y="1183005"/>
                  </a:cubicBezTo>
                  <a:close/>
                  <a:moveTo>
                    <a:pt x="829561" y="1843945"/>
                  </a:moveTo>
                  <a:cubicBezTo>
                    <a:pt x="807273" y="1841659"/>
                    <a:pt x="784794" y="1838516"/>
                    <a:pt x="762696" y="1834515"/>
                  </a:cubicBezTo>
                  <a:lnTo>
                    <a:pt x="766029" y="1815751"/>
                  </a:lnTo>
                  <a:cubicBezTo>
                    <a:pt x="787651" y="1819561"/>
                    <a:pt x="809654" y="1822704"/>
                    <a:pt x="831561" y="1824990"/>
                  </a:cubicBezTo>
                  <a:lnTo>
                    <a:pt x="829561" y="1843945"/>
                  </a:lnTo>
                  <a:close/>
                  <a:moveTo>
                    <a:pt x="1840449" y="1051084"/>
                  </a:moveTo>
                  <a:lnTo>
                    <a:pt x="1821590" y="1048512"/>
                  </a:lnTo>
                  <a:cubicBezTo>
                    <a:pt x="1824638" y="1026700"/>
                    <a:pt x="1826829" y="1004602"/>
                    <a:pt x="1828257" y="982694"/>
                  </a:cubicBezTo>
                  <a:lnTo>
                    <a:pt x="1847307" y="983932"/>
                  </a:lnTo>
                  <a:cubicBezTo>
                    <a:pt x="1845879" y="1006221"/>
                    <a:pt x="1843497" y="1028891"/>
                    <a:pt x="1840449" y="1051084"/>
                  </a:cubicBezTo>
                  <a:close/>
                  <a:moveTo>
                    <a:pt x="696687" y="1820323"/>
                  </a:moveTo>
                  <a:cubicBezTo>
                    <a:pt x="674970" y="1814798"/>
                    <a:pt x="653158" y="1808417"/>
                    <a:pt x="631917" y="1801368"/>
                  </a:cubicBezTo>
                  <a:lnTo>
                    <a:pt x="637918" y="1783271"/>
                  </a:lnTo>
                  <a:cubicBezTo>
                    <a:pt x="658683" y="1790224"/>
                    <a:pt x="680114" y="1796415"/>
                    <a:pt x="701355" y="1801844"/>
                  </a:cubicBezTo>
                  <a:lnTo>
                    <a:pt x="696687" y="1820323"/>
                  </a:lnTo>
                  <a:close/>
                  <a:moveTo>
                    <a:pt x="1849212" y="916400"/>
                  </a:moveTo>
                  <a:lnTo>
                    <a:pt x="1830162" y="916591"/>
                  </a:lnTo>
                  <a:cubicBezTo>
                    <a:pt x="1829972" y="894588"/>
                    <a:pt x="1829019" y="872395"/>
                    <a:pt x="1827210" y="850487"/>
                  </a:cubicBezTo>
                  <a:lnTo>
                    <a:pt x="1846164" y="848963"/>
                  </a:lnTo>
                  <a:cubicBezTo>
                    <a:pt x="1848069" y="871252"/>
                    <a:pt x="1849022" y="893921"/>
                    <a:pt x="1849212" y="916400"/>
                  </a:cubicBezTo>
                  <a:close/>
                  <a:moveTo>
                    <a:pt x="568767" y="1777746"/>
                  </a:moveTo>
                  <a:cubicBezTo>
                    <a:pt x="548097" y="1769174"/>
                    <a:pt x="527428" y="1759649"/>
                    <a:pt x="507426" y="1749552"/>
                  </a:cubicBezTo>
                  <a:lnTo>
                    <a:pt x="515998" y="1732502"/>
                  </a:lnTo>
                  <a:cubicBezTo>
                    <a:pt x="535620" y="1742408"/>
                    <a:pt x="555813" y="1751648"/>
                    <a:pt x="576006" y="1760125"/>
                  </a:cubicBezTo>
                  <a:lnTo>
                    <a:pt x="568767" y="1777746"/>
                  </a:lnTo>
                  <a:close/>
                  <a:moveTo>
                    <a:pt x="1838354" y="781812"/>
                  </a:moveTo>
                  <a:lnTo>
                    <a:pt x="1819494" y="784765"/>
                  </a:lnTo>
                  <a:cubicBezTo>
                    <a:pt x="1816161" y="763048"/>
                    <a:pt x="1811970" y="741236"/>
                    <a:pt x="1806921" y="719804"/>
                  </a:cubicBezTo>
                  <a:lnTo>
                    <a:pt x="1825495" y="715518"/>
                  </a:lnTo>
                  <a:cubicBezTo>
                    <a:pt x="1830639" y="737330"/>
                    <a:pt x="1834925" y="759619"/>
                    <a:pt x="1838354" y="781812"/>
                  </a:cubicBezTo>
                  <a:close/>
                  <a:moveTo>
                    <a:pt x="448371" y="1716977"/>
                  </a:moveTo>
                  <a:cubicBezTo>
                    <a:pt x="429130" y="1705451"/>
                    <a:pt x="410175" y="1693069"/>
                    <a:pt x="391887" y="1680210"/>
                  </a:cubicBezTo>
                  <a:lnTo>
                    <a:pt x="402841" y="1664684"/>
                  </a:lnTo>
                  <a:cubicBezTo>
                    <a:pt x="420748" y="1677257"/>
                    <a:pt x="439322" y="1689449"/>
                    <a:pt x="458181" y="1700689"/>
                  </a:cubicBezTo>
                  <a:lnTo>
                    <a:pt x="448371" y="1716977"/>
                  </a:lnTo>
                  <a:close/>
                  <a:moveTo>
                    <a:pt x="1807874" y="650177"/>
                  </a:moveTo>
                  <a:lnTo>
                    <a:pt x="1789681" y="655796"/>
                  </a:lnTo>
                  <a:cubicBezTo>
                    <a:pt x="1783204" y="634841"/>
                    <a:pt x="1775775" y="613791"/>
                    <a:pt x="1767774" y="593407"/>
                  </a:cubicBezTo>
                  <a:lnTo>
                    <a:pt x="1785490" y="586454"/>
                  </a:lnTo>
                  <a:cubicBezTo>
                    <a:pt x="1793777" y="607314"/>
                    <a:pt x="1801302" y="628745"/>
                    <a:pt x="1807874" y="650177"/>
                  </a:cubicBezTo>
                  <a:close/>
                  <a:moveTo>
                    <a:pt x="338071" y="1639253"/>
                  </a:moveTo>
                  <a:cubicBezTo>
                    <a:pt x="320736" y="1625060"/>
                    <a:pt x="303781" y="1610011"/>
                    <a:pt x="287493" y="1594485"/>
                  </a:cubicBezTo>
                  <a:lnTo>
                    <a:pt x="300638" y="1580674"/>
                  </a:lnTo>
                  <a:cubicBezTo>
                    <a:pt x="316545" y="1595819"/>
                    <a:pt x="333213" y="1610582"/>
                    <a:pt x="350168" y="1624489"/>
                  </a:cubicBezTo>
                  <a:lnTo>
                    <a:pt x="338071" y="1639253"/>
                  </a:lnTo>
                  <a:close/>
                  <a:moveTo>
                    <a:pt x="1758534" y="524637"/>
                  </a:moveTo>
                  <a:lnTo>
                    <a:pt x="1741389" y="532924"/>
                  </a:lnTo>
                  <a:cubicBezTo>
                    <a:pt x="1731864" y="513207"/>
                    <a:pt x="1721577" y="493490"/>
                    <a:pt x="1710624" y="474440"/>
                  </a:cubicBezTo>
                  <a:lnTo>
                    <a:pt x="1727102" y="464915"/>
                  </a:lnTo>
                  <a:cubicBezTo>
                    <a:pt x="1738246" y="484346"/>
                    <a:pt x="1748819" y="504444"/>
                    <a:pt x="1758534" y="524637"/>
                  </a:cubicBezTo>
                  <a:close/>
                  <a:moveTo>
                    <a:pt x="240440" y="1546193"/>
                  </a:moveTo>
                  <a:cubicBezTo>
                    <a:pt x="225486" y="1529620"/>
                    <a:pt x="210817" y="1512284"/>
                    <a:pt x="196911" y="1494568"/>
                  </a:cubicBezTo>
                  <a:lnTo>
                    <a:pt x="211960" y="1482852"/>
                  </a:lnTo>
                  <a:cubicBezTo>
                    <a:pt x="225581" y="1500187"/>
                    <a:pt x="239868" y="1517237"/>
                    <a:pt x="254537" y="1533430"/>
                  </a:cubicBezTo>
                  <a:lnTo>
                    <a:pt x="240440" y="1546193"/>
                  </a:lnTo>
                  <a:close/>
                  <a:moveTo>
                    <a:pt x="1691383" y="407575"/>
                  </a:moveTo>
                  <a:lnTo>
                    <a:pt x="1675572" y="418243"/>
                  </a:lnTo>
                  <a:cubicBezTo>
                    <a:pt x="1669761" y="409575"/>
                    <a:pt x="1663761" y="401003"/>
                    <a:pt x="1657569" y="392525"/>
                  </a:cubicBezTo>
                  <a:cubicBezTo>
                    <a:pt x="1650807" y="383286"/>
                    <a:pt x="1643853" y="373952"/>
                    <a:pt x="1636614" y="364808"/>
                  </a:cubicBezTo>
                  <a:lnTo>
                    <a:pt x="1651569" y="353092"/>
                  </a:lnTo>
                  <a:cubicBezTo>
                    <a:pt x="1658903" y="362426"/>
                    <a:pt x="1666047" y="371951"/>
                    <a:pt x="1672905" y="381381"/>
                  </a:cubicBezTo>
                  <a:cubicBezTo>
                    <a:pt x="1679286" y="389954"/>
                    <a:pt x="1685382" y="398717"/>
                    <a:pt x="1691383" y="407575"/>
                  </a:cubicBezTo>
                  <a:close/>
                  <a:moveTo>
                    <a:pt x="173003" y="1429322"/>
                  </a:moveTo>
                  <a:lnTo>
                    <a:pt x="157191" y="1439990"/>
                  </a:lnTo>
                  <a:cubicBezTo>
                    <a:pt x="144618" y="1421321"/>
                    <a:pt x="132617" y="1402080"/>
                    <a:pt x="121568" y="1382649"/>
                  </a:cubicBezTo>
                  <a:lnTo>
                    <a:pt x="138141" y="1373219"/>
                  </a:lnTo>
                  <a:cubicBezTo>
                    <a:pt x="149000" y="1392174"/>
                    <a:pt x="160716" y="1411033"/>
                    <a:pt x="173003" y="1429322"/>
                  </a:cubicBezTo>
                  <a:close/>
                  <a:moveTo>
                    <a:pt x="1593942" y="314230"/>
                  </a:moveTo>
                  <a:cubicBezTo>
                    <a:pt x="1579179" y="297942"/>
                    <a:pt x="1563653" y="282035"/>
                    <a:pt x="1547746" y="266986"/>
                  </a:cubicBezTo>
                  <a:lnTo>
                    <a:pt x="1560891" y="253175"/>
                  </a:lnTo>
                  <a:cubicBezTo>
                    <a:pt x="1577083" y="268605"/>
                    <a:pt x="1592990" y="284798"/>
                    <a:pt x="1608135" y="301466"/>
                  </a:cubicBezTo>
                  <a:lnTo>
                    <a:pt x="1593942" y="314230"/>
                  </a:lnTo>
                  <a:close/>
                  <a:moveTo>
                    <a:pt x="107376" y="1314641"/>
                  </a:moveTo>
                  <a:lnTo>
                    <a:pt x="90231" y="1322832"/>
                  </a:lnTo>
                  <a:cubicBezTo>
                    <a:pt x="80515" y="1302639"/>
                    <a:pt x="71466" y="1281779"/>
                    <a:pt x="63275" y="1260920"/>
                  </a:cubicBezTo>
                  <a:lnTo>
                    <a:pt x="80991" y="1253966"/>
                  </a:lnTo>
                  <a:cubicBezTo>
                    <a:pt x="89088" y="1274445"/>
                    <a:pt x="97946" y="1294829"/>
                    <a:pt x="107376" y="1314641"/>
                  </a:cubicBezTo>
                  <a:close/>
                  <a:moveTo>
                    <a:pt x="1498216" y="223266"/>
                  </a:moveTo>
                  <a:cubicBezTo>
                    <a:pt x="1481262" y="209360"/>
                    <a:pt x="1463545" y="195929"/>
                    <a:pt x="1445543" y="183261"/>
                  </a:cubicBezTo>
                  <a:lnTo>
                    <a:pt x="1456497" y="167640"/>
                  </a:lnTo>
                  <a:cubicBezTo>
                    <a:pt x="1474785" y="180499"/>
                    <a:pt x="1492882" y="194215"/>
                    <a:pt x="1510313" y="208502"/>
                  </a:cubicBezTo>
                  <a:lnTo>
                    <a:pt x="1498216" y="223266"/>
                  </a:lnTo>
                  <a:close/>
                  <a:moveTo>
                    <a:pt x="59179" y="1191578"/>
                  </a:moveTo>
                  <a:lnTo>
                    <a:pt x="40986" y="1197197"/>
                  </a:lnTo>
                  <a:cubicBezTo>
                    <a:pt x="34414" y="1175766"/>
                    <a:pt x="28509" y="1153859"/>
                    <a:pt x="23460" y="1131951"/>
                  </a:cubicBezTo>
                  <a:lnTo>
                    <a:pt x="42034" y="1127665"/>
                  </a:lnTo>
                  <a:cubicBezTo>
                    <a:pt x="46987" y="1149096"/>
                    <a:pt x="52702" y="1170623"/>
                    <a:pt x="59179" y="1191578"/>
                  </a:cubicBezTo>
                  <a:close/>
                  <a:moveTo>
                    <a:pt x="1390107" y="147257"/>
                  </a:moveTo>
                  <a:cubicBezTo>
                    <a:pt x="1371343" y="136017"/>
                    <a:pt x="1351817" y="125349"/>
                    <a:pt x="1332195" y="115443"/>
                  </a:cubicBezTo>
                  <a:lnTo>
                    <a:pt x="1340768" y="98393"/>
                  </a:lnTo>
                  <a:cubicBezTo>
                    <a:pt x="1360770" y="108490"/>
                    <a:pt x="1380678" y="119444"/>
                    <a:pt x="1399918" y="130874"/>
                  </a:cubicBezTo>
                  <a:lnTo>
                    <a:pt x="1390107" y="147257"/>
                  </a:lnTo>
                  <a:close/>
                  <a:moveTo>
                    <a:pt x="29556" y="1062609"/>
                  </a:moveTo>
                  <a:lnTo>
                    <a:pt x="10697" y="1065467"/>
                  </a:lnTo>
                  <a:cubicBezTo>
                    <a:pt x="7268" y="1043273"/>
                    <a:pt x="4696" y="1020699"/>
                    <a:pt x="2886" y="998315"/>
                  </a:cubicBezTo>
                  <a:lnTo>
                    <a:pt x="21841" y="996791"/>
                  </a:lnTo>
                  <a:cubicBezTo>
                    <a:pt x="23651" y="1018794"/>
                    <a:pt x="26223" y="1040987"/>
                    <a:pt x="29556" y="1062609"/>
                  </a:cubicBezTo>
                  <a:close/>
                  <a:moveTo>
                    <a:pt x="1272188" y="87916"/>
                  </a:moveTo>
                  <a:cubicBezTo>
                    <a:pt x="1251900" y="79534"/>
                    <a:pt x="1231040" y="71723"/>
                    <a:pt x="1210275" y="64865"/>
                  </a:cubicBezTo>
                  <a:lnTo>
                    <a:pt x="1216276" y="46768"/>
                  </a:lnTo>
                  <a:cubicBezTo>
                    <a:pt x="1237517" y="53816"/>
                    <a:pt x="1258853" y="61722"/>
                    <a:pt x="1279522" y="70295"/>
                  </a:cubicBezTo>
                  <a:lnTo>
                    <a:pt x="1272188" y="87916"/>
                  </a:lnTo>
                  <a:close/>
                  <a:moveTo>
                    <a:pt x="19079" y="930783"/>
                  </a:moveTo>
                  <a:lnTo>
                    <a:pt x="29" y="930878"/>
                  </a:lnTo>
                  <a:cubicBezTo>
                    <a:pt x="-162" y="908495"/>
                    <a:pt x="600" y="885825"/>
                    <a:pt x="2029" y="863346"/>
                  </a:cubicBezTo>
                  <a:lnTo>
                    <a:pt x="21079" y="864584"/>
                  </a:lnTo>
                  <a:cubicBezTo>
                    <a:pt x="19555" y="886682"/>
                    <a:pt x="18888" y="908876"/>
                    <a:pt x="19079" y="930783"/>
                  </a:cubicBezTo>
                  <a:close/>
                  <a:moveTo>
                    <a:pt x="1146744" y="46387"/>
                  </a:moveTo>
                  <a:cubicBezTo>
                    <a:pt x="1125503" y="41053"/>
                    <a:pt x="1103691" y="36386"/>
                    <a:pt x="1082069" y="32576"/>
                  </a:cubicBezTo>
                  <a:lnTo>
                    <a:pt x="1085403" y="13811"/>
                  </a:lnTo>
                  <a:cubicBezTo>
                    <a:pt x="1107501" y="17717"/>
                    <a:pt x="1129694" y="22479"/>
                    <a:pt x="1151411" y="27908"/>
                  </a:cubicBezTo>
                  <a:lnTo>
                    <a:pt x="1146744" y="46387"/>
                  </a:lnTo>
                  <a:close/>
                  <a:moveTo>
                    <a:pt x="27842" y="798862"/>
                  </a:moveTo>
                  <a:lnTo>
                    <a:pt x="8982" y="796195"/>
                  </a:lnTo>
                  <a:cubicBezTo>
                    <a:pt x="12126" y="774002"/>
                    <a:pt x="16031" y="751618"/>
                    <a:pt x="20793" y="729710"/>
                  </a:cubicBezTo>
                  <a:lnTo>
                    <a:pt x="39462" y="733711"/>
                  </a:lnTo>
                  <a:cubicBezTo>
                    <a:pt x="34795" y="755237"/>
                    <a:pt x="30890" y="777145"/>
                    <a:pt x="27842" y="798862"/>
                  </a:cubicBezTo>
                  <a:close/>
                  <a:moveTo>
                    <a:pt x="1016537" y="23432"/>
                  </a:moveTo>
                  <a:cubicBezTo>
                    <a:pt x="994725" y="21241"/>
                    <a:pt x="972531" y="19717"/>
                    <a:pt x="950529" y="19050"/>
                  </a:cubicBezTo>
                  <a:lnTo>
                    <a:pt x="951100" y="0"/>
                  </a:lnTo>
                  <a:cubicBezTo>
                    <a:pt x="973484" y="667"/>
                    <a:pt x="996153" y="2191"/>
                    <a:pt x="1018442" y="4477"/>
                  </a:cubicBezTo>
                  <a:lnTo>
                    <a:pt x="1016537" y="23432"/>
                  </a:lnTo>
                  <a:close/>
                  <a:moveTo>
                    <a:pt x="55560" y="669703"/>
                  </a:moveTo>
                  <a:lnTo>
                    <a:pt x="37272" y="664369"/>
                  </a:lnTo>
                  <a:cubicBezTo>
                    <a:pt x="43558" y="642842"/>
                    <a:pt x="50702" y="621316"/>
                    <a:pt x="58512" y="600266"/>
                  </a:cubicBezTo>
                  <a:lnTo>
                    <a:pt x="76324" y="606933"/>
                  </a:lnTo>
                  <a:cubicBezTo>
                    <a:pt x="68704" y="627507"/>
                    <a:pt x="61751" y="648653"/>
                    <a:pt x="55560" y="669703"/>
                  </a:cubicBezTo>
                  <a:close/>
                  <a:moveTo>
                    <a:pt x="884425" y="19526"/>
                  </a:moveTo>
                  <a:cubicBezTo>
                    <a:pt x="862518" y="20479"/>
                    <a:pt x="840324" y="22289"/>
                    <a:pt x="818512" y="24860"/>
                  </a:cubicBezTo>
                  <a:lnTo>
                    <a:pt x="816226" y="5906"/>
                  </a:lnTo>
                  <a:cubicBezTo>
                    <a:pt x="838515" y="3334"/>
                    <a:pt x="861184" y="1524"/>
                    <a:pt x="883568" y="476"/>
                  </a:cubicBezTo>
                  <a:lnTo>
                    <a:pt x="884425" y="19526"/>
                  </a:lnTo>
                  <a:close/>
                  <a:moveTo>
                    <a:pt x="101756" y="545878"/>
                  </a:moveTo>
                  <a:lnTo>
                    <a:pt x="84420" y="537972"/>
                  </a:lnTo>
                  <a:cubicBezTo>
                    <a:pt x="93755" y="517589"/>
                    <a:pt x="103947" y="497300"/>
                    <a:pt x="114805" y="477679"/>
                  </a:cubicBezTo>
                  <a:lnTo>
                    <a:pt x="131474" y="486823"/>
                  </a:lnTo>
                  <a:cubicBezTo>
                    <a:pt x="120901" y="506063"/>
                    <a:pt x="110900" y="525971"/>
                    <a:pt x="101756" y="545878"/>
                  </a:cubicBezTo>
                  <a:close/>
                  <a:moveTo>
                    <a:pt x="753075" y="34862"/>
                  </a:moveTo>
                  <a:cubicBezTo>
                    <a:pt x="731549" y="38957"/>
                    <a:pt x="709832" y="44006"/>
                    <a:pt x="688591" y="49721"/>
                  </a:cubicBezTo>
                  <a:lnTo>
                    <a:pt x="683638" y="31337"/>
                  </a:lnTo>
                  <a:cubicBezTo>
                    <a:pt x="705355" y="25527"/>
                    <a:pt x="727453" y="20383"/>
                    <a:pt x="749456" y="16192"/>
                  </a:cubicBezTo>
                  <a:lnTo>
                    <a:pt x="753075" y="34862"/>
                  </a:lnTo>
                  <a:close/>
                  <a:moveTo>
                    <a:pt x="165478" y="430244"/>
                  </a:moveTo>
                  <a:lnTo>
                    <a:pt x="149476" y="419862"/>
                  </a:lnTo>
                  <a:cubicBezTo>
                    <a:pt x="161668" y="401003"/>
                    <a:pt x="174813" y="382429"/>
                    <a:pt x="188338" y="364617"/>
                  </a:cubicBezTo>
                  <a:lnTo>
                    <a:pt x="203483" y="376142"/>
                  </a:lnTo>
                  <a:cubicBezTo>
                    <a:pt x="190243" y="393573"/>
                    <a:pt x="177480" y="411766"/>
                    <a:pt x="165478" y="430244"/>
                  </a:cubicBezTo>
                  <a:close/>
                  <a:moveTo>
                    <a:pt x="625440" y="69342"/>
                  </a:moveTo>
                  <a:cubicBezTo>
                    <a:pt x="604771" y="76581"/>
                    <a:pt x="584007" y="84773"/>
                    <a:pt x="563909" y="93536"/>
                  </a:cubicBezTo>
                  <a:lnTo>
                    <a:pt x="556289" y="76105"/>
                  </a:lnTo>
                  <a:cubicBezTo>
                    <a:pt x="576863" y="67151"/>
                    <a:pt x="598008" y="58865"/>
                    <a:pt x="619154" y="51435"/>
                  </a:cubicBezTo>
                  <a:lnTo>
                    <a:pt x="625440" y="69342"/>
                  </a:lnTo>
                  <a:close/>
                  <a:moveTo>
                    <a:pt x="245488" y="325088"/>
                  </a:moveTo>
                  <a:lnTo>
                    <a:pt x="231201" y="312420"/>
                  </a:lnTo>
                  <a:cubicBezTo>
                    <a:pt x="246060" y="295656"/>
                    <a:pt x="261681" y="279178"/>
                    <a:pt x="277778" y="263557"/>
                  </a:cubicBezTo>
                  <a:lnTo>
                    <a:pt x="291113" y="277178"/>
                  </a:lnTo>
                  <a:cubicBezTo>
                    <a:pt x="275301" y="292513"/>
                    <a:pt x="259966" y="308610"/>
                    <a:pt x="245488" y="325088"/>
                  </a:cubicBezTo>
                  <a:close/>
                  <a:moveTo>
                    <a:pt x="504282" y="122111"/>
                  </a:moveTo>
                  <a:cubicBezTo>
                    <a:pt x="484947" y="132302"/>
                    <a:pt x="465611" y="143351"/>
                    <a:pt x="446942" y="154972"/>
                  </a:cubicBezTo>
                  <a:lnTo>
                    <a:pt x="436845" y="138779"/>
                  </a:lnTo>
                  <a:cubicBezTo>
                    <a:pt x="455895" y="126873"/>
                    <a:pt x="475612" y="115634"/>
                    <a:pt x="495424" y="105251"/>
                  </a:cubicBezTo>
                  <a:lnTo>
                    <a:pt x="504282" y="122111"/>
                  </a:lnTo>
                  <a:close/>
                  <a:moveTo>
                    <a:pt x="339976" y="232696"/>
                  </a:moveTo>
                  <a:lnTo>
                    <a:pt x="327689" y="218123"/>
                  </a:lnTo>
                  <a:cubicBezTo>
                    <a:pt x="344834" y="203645"/>
                    <a:pt x="362646" y="189643"/>
                    <a:pt x="380838" y="176498"/>
                  </a:cubicBezTo>
                  <a:lnTo>
                    <a:pt x="392078" y="191929"/>
                  </a:lnTo>
                  <a:cubicBezTo>
                    <a:pt x="374266" y="204883"/>
                    <a:pt x="356740" y="218599"/>
                    <a:pt x="339976" y="23269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 name="Freeform: Shape 10">
              <a:extLst>
                <a:ext uri="{FF2B5EF4-FFF2-40B4-BE49-F238E27FC236}">
                  <a16:creationId xmlns:a16="http://schemas.microsoft.com/office/drawing/2014/main" id="{89DF4627-BA85-0B56-F3E7-60561AABF07A}"/>
                </a:ext>
              </a:extLst>
            </p:cNvPr>
            <p:cNvSpPr/>
            <p:nvPr/>
          </p:nvSpPr>
          <p:spPr>
            <a:xfrm>
              <a:off x="8062723" y="-2659389"/>
              <a:ext cx="1276350" cy="628650"/>
            </a:xfrm>
            <a:custGeom>
              <a:avLst/>
              <a:gdLst>
                <a:gd name="connsiteX0" fmla="*/ 1283589 w 1276350"/>
                <a:gd name="connsiteY0" fmla="*/ 607131 h 628650"/>
                <a:gd name="connsiteX1" fmla="*/ 1212628 w 1276350"/>
                <a:gd name="connsiteY1" fmla="*/ 634849 h 628650"/>
                <a:gd name="connsiteX2" fmla="*/ 1105091 w 1276350"/>
                <a:gd name="connsiteY2" fmla="*/ 438253 h 628650"/>
                <a:gd name="connsiteX3" fmla="*/ 958977 w 1276350"/>
                <a:gd name="connsiteY3" fmla="*/ 281186 h 628650"/>
                <a:gd name="connsiteX4" fmla="*/ 697706 w 1276350"/>
                <a:gd name="connsiteY4" fmla="*/ 130024 h 628650"/>
                <a:gd name="connsiteX5" fmla="*/ 446532 w 1276350"/>
                <a:gd name="connsiteY5" fmla="*/ 77827 h 628650"/>
                <a:gd name="connsiteX6" fmla="*/ 239554 w 1276350"/>
                <a:gd name="connsiteY6" fmla="*/ 90114 h 628650"/>
                <a:gd name="connsiteX7" fmla="*/ 31623 w 1276350"/>
                <a:gd name="connsiteY7" fmla="*/ 154979 h 628650"/>
                <a:gd name="connsiteX8" fmla="*/ 0 w 1276350"/>
                <a:gd name="connsiteY8" fmla="*/ 85733 h 628650"/>
                <a:gd name="connsiteX9" fmla="*/ 226219 w 1276350"/>
                <a:gd name="connsiteY9" fmla="*/ 14962 h 628650"/>
                <a:gd name="connsiteX10" fmla="*/ 451104 w 1276350"/>
                <a:gd name="connsiteY10" fmla="*/ 1627 h 628650"/>
                <a:gd name="connsiteX11" fmla="*/ 723995 w 1276350"/>
                <a:gd name="connsiteY11" fmla="*/ 58396 h 628650"/>
                <a:gd name="connsiteX12" fmla="*/ 1008031 w 1276350"/>
                <a:gd name="connsiteY12" fmla="*/ 222797 h 628650"/>
                <a:gd name="connsiteX13" fmla="*/ 1166813 w 1276350"/>
                <a:gd name="connsiteY13" fmla="*/ 393485 h 628650"/>
                <a:gd name="connsiteX14" fmla="*/ 1283589 w 1276350"/>
                <a:gd name="connsiteY14" fmla="*/ 607131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6350" h="628650">
                  <a:moveTo>
                    <a:pt x="1283589" y="607131"/>
                  </a:moveTo>
                  <a:lnTo>
                    <a:pt x="1212628" y="634849"/>
                  </a:lnTo>
                  <a:cubicBezTo>
                    <a:pt x="1185481" y="565316"/>
                    <a:pt x="1149287" y="499213"/>
                    <a:pt x="1105091" y="438253"/>
                  </a:cubicBezTo>
                  <a:cubicBezTo>
                    <a:pt x="1062800" y="379960"/>
                    <a:pt x="1013651" y="327096"/>
                    <a:pt x="958977" y="281186"/>
                  </a:cubicBezTo>
                  <a:cubicBezTo>
                    <a:pt x="881253" y="215939"/>
                    <a:pt x="793337" y="165076"/>
                    <a:pt x="697706" y="130024"/>
                  </a:cubicBezTo>
                  <a:cubicBezTo>
                    <a:pt x="616934" y="100496"/>
                    <a:pt x="532448" y="82875"/>
                    <a:pt x="446532" y="77827"/>
                  </a:cubicBezTo>
                  <a:cubicBezTo>
                    <a:pt x="377285" y="73731"/>
                    <a:pt x="307657" y="77827"/>
                    <a:pt x="239554" y="90114"/>
                  </a:cubicBezTo>
                  <a:cubicBezTo>
                    <a:pt x="167830" y="102878"/>
                    <a:pt x="97917" y="124785"/>
                    <a:pt x="31623" y="154979"/>
                  </a:cubicBezTo>
                  <a:lnTo>
                    <a:pt x="0" y="85733"/>
                  </a:lnTo>
                  <a:cubicBezTo>
                    <a:pt x="72009" y="52776"/>
                    <a:pt x="148114" y="28964"/>
                    <a:pt x="226219" y="14962"/>
                  </a:cubicBezTo>
                  <a:cubicBezTo>
                    <a:pt x="300133" y="1722"/>
                    <a:pt x="375857" y="-2755"/>
                    <a:pt x="451104" y="1627"/>
                  </a:cubicBezTo>
                  <a:cubicBezTo>
                    <a:pt x="544449" y="7151"/>
                    <a:pt x="636270" y="26201"/>
                    <a:pt x="723995" y="58396"/>
                  </a:cubicBezTo>
                  <a:cubicBezTo>
                    <a:pt x="828008" y="96496"/>
                    <a:pt x="923544" y="151836"/>
                    <a:pt x="1008031" y="222797"/>
                  </a:cubicBezTo>
                  <a:cubicBezTo>
                    <a:pt x="1067372" y="272708"/>
                    <a:pt x="1120807" y="330144"/>
                    <a:pt x="1166813" y="393485"/>
                  </a:cubicBezTo>
                  <a:cubicBezTo>
                    <a:pt x="1214818" y="459684"/>
                    <a:pt x="1254157" y="531598"/>
                    <a:pt x="1283589" y="607131"/>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Freeform: Shape 11">
              <a:extLst>
                <a:ext uri="{FF2B5EF4-FFF2-40B4-BE49-F238E27FC236}">
                  <a16:creationId xmlns:a16="http://schemas.microsoft.com/office/drawing/2014/main" id="{8FAC949F-FDFB-E3E5-09F1-81ECA04F20C6}"/>
                </a:ext>
              </a:extLst>
            </p:cNvPr>
            <p:cNvSpPr/>
            <p:nvPr/>
          </p:nvSpPr>
          <p:spPr>
            <a:xfrm>
              <a:off x="7504750" y="-2248187"/>
              <a:ext cx="447675" cy="1314451"/>
            </a:xfrm>
            <a:custGeom>
              <a:avLst/>
              <a:gdLst>
                <a:gd name="connsiteX0" fmla="*/ 404906 w 447675"/>
                <a:gd name="connsiteY0" fmla="*/ 1321975 h 1314450"/>
                <a:gd name="connsiteX1" fmla="*/ 181735 w 447675"/>
                <a:gd name="connsiteY1" fmla="*/ 1101757 h 1314450"/>
                <a:gd name="connsiteX2" fmla="*/ 84676 w 447675"/>
                <a:gd name="connsiteY2" fmla="*/ 934974 h 1314450"/>
                <a:gd name="connsiteX3" fmla="*/ 3237 w 447675"/>
                <a:gd name="connsiteY3" fmla="*/ 620649 h 1314450"/>
                <a:gd name="connsiteX4" fmla="*/ 41432 w 447675"/>
                <a:gd name="connsiteY4" fmla="*/ 264128 h 1314450"/>
                <a:gd name="connsiteX5" fmla="*/ 168877 w 447675"/>
                <a:gd name="connsiteY5" fmla="*/ 0 h 1314450"/>
                <a:gd name="connsiteX6" fmla="*/ 231551 w 447675"/>
                <a:gd name="connsiteY6" fmla="*/ 43339 h 1314450"/>
                <a:gd name="connsiteX7" fmla="*/ 114298 w 447675"/>
                <a:gd name="connsiteY7" fmla="*/ 286322 h 1314450"/>
                <a:gd name="connsiteX8" fmla="*/ 79151 w 447675"/>
                <a:gd name="connsiteY8" fmla="*/ 614363 h 1314450"/>
                <a:gd name="connsiteX9" fmla="*/ 154018 w 447675"/>
                <a:gd name="connsiteY9" fmla="*/ 903446 h 1314450"/>
                <a:gd name="connsiteX10" fmla="*/ 243362 w 447675"/>
                <a:gd name="connsiteY10" fmla="*/ 1056989 h 1314450"/>
                <a:gd name="connsiteX11" fmla="*/ 448721 w 447675"/>
                <a:gd name="connsiteY11" fmla="*/ 1259681 h 1314450"/>
                <a:gd name="connsiteX12" fmla="*/ 404906 w 447675"/>
                <a:gd name="connsiteY12" fmla="*/ 1321975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1314450">
                  <a:moveTo>
                    <a:pt x="404906" y="1321975"/>
                  </a:moveTo>
                  <a:cubicBezTo>
                    <a:pt x="318991" y="1261586"/>
                    <a:pt x="243934" y="1187482"/>
                    <a:pt x="181735" y="1101757"/>
                  </a:cubicBezTo>
                  <a:cubicBezTo>
                    <a:pt x="143731" y="1049465"/>
                    <a:pt x="111060" y="993267"/>
                    <a:pt x="84676" y="934974"/>
                  </a:cubicBezTo>
                  <a:cubicBezTo>
                    <a:pt x="39527" y="835533"/>
                    <a:pt x="12190" y="729806"/>
                    <a:pt x="3237" y="620649"/>
                  </a:cubicBezTo>
                  <a:cubicBezTo>
                    <a:pt x="-6669" y="499967"/>
                    <a:pt x="6190" y="380048"/>
                    <a:pt x="41432" y="264128"/>
                  </a:cubicBezTo>
                  <a:cubicBezTo>
                    <a:pt x="70102" y="169736"/>
                    <a:pt x="112965" y="80867"/>
                    <a:pt x="168877" y="0"/>
                  </a:cubicBezTo>
                  <a:lnTo>
                    <a:pt x="231551" y="43339"/>
                  </a:lnTo>
                  <a:cubicBezTo>
                    <a:pt x="180116" y="117729"/>
                    <a:pt x="140683" y="199454"/>
                    <a:pt x="114298" y="286322"/>
                  </a:cubicBezTo>
                  <a:cubicBezTo>
                    <a:pt x="81913" y="393002"/>
                    <a:pt x="70007" y="503396"/>
                    <a:pt x="79151" y="614363"/>
                  </a:cubicBezTo>
                  <a:cubicBezTo>
                    <a:pt x="87343" y="714661"/>
                    <a:pt x="112584" y="811911"/>
                    <a:pt x="154018" y="903446"/>
                  </a:cubicBezTo>
                  <a:cubicBezTo>
                    <a:pt x="178402" y="957167"/>
                    <a:pt x="208405" y="1008793"/>
                    <a:pt x="243362" y="1056989"/>
                  </a:cubicBezTo>
                  <a:cubicBezTo>
                    <a:pt x="300607" y="1135952"/>
                    <a:pt x="369664" y="1204055"/>
                    <a:pt x="448721" y="1259681"/>
                  </a:cubicBezTo>
                  <a:lnTo>
                    <a:pt x="404906" y="1321975"/>
                  </a:lnTo>
                  <a:close/>
                </a:path>
              </a:pathLst>
            </a:custGeom>
            <a:solidFill>
              <a:schemeClr val="tx2">
                <a:lumMod val="25000"/>
                <a:lumOff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3" name="Freeform: Shape 12">
              <a:extLst>
                <a:ext uri="{FF2B5EF4-FFF2-40B4-BE49-F238E27FC236}">
                  <a16:creationId xmlns:a16="http://schemas.microsoft.com/office/drawing/2014/main" id="{A2795CE9-C3C0-9E0F-1751-68C353063ED9}"/>
                </a:ext>
              </a:extLst>
            </p:cNvPr>
            <p:cNvSpPr/>
            <p:nvPr/>
          </p:nvSpPr>
          <p:spPr>
            <a:xfrm>
              <a:off x="8514111" y="-1503902"/>
              <a:ext cx="866775" cy="742950"/>
            </a:xfrm>
            <a:custGeom>
              <a:avLst/>
              <a:gdLst>
                <a:gd name="connsiteX0" fmla="*/ 503587 w 866775"/>
                <a:gd name="connsiteY0" fmla="*/ 569214 h 742950"/>
                <a:gd name="connsiteX1" fmla="*/ 230410 w 866775"/>
                <a:gd name="connsiteY1" fmla="*/ 707041 h 742950"/>
                <a:gd name="connsiteX2" fmla="*/ 4763 w 866775"/>
                <a:gd name="connsiteY2" fmla="*/ 749046 h 742950"/>
                <a:gd name="connsiteX3" fmla="*/ 0 w 866775"/>
                <a:gd name="connsiteY3" fmla="*/ 673037 h 742950"/>
                <a:gd name="connsiteX4" fmla="*/ 207550 w 866775"/>
                <a:gd name="connsiteY4" fmla="*/ 634460 h 742950"/>
                <a:gd name="connsiteX5" fmla="*/ 458914 w 866775"/>
                <a:gd name="connsiteY5" fmla="*/ 507587 h 742950"/>
                <a:gd name="connsiteX6" fmla="*/ 683990 w 866775"/>
                <a:gd name="connsiteY6" fmla="*/ 268700 h 742950"/>
                <a:gd name="connsiteX7" fmla="*/ 797243 w 866775"/>
                <a:gd name="connsiteY7" fmla="*/ 0 h 742950"/>
                <a:gd name="connsiteX8" fmla="*/ 871442 w 866775"/>
                <a:gd name="connsiteY8" fmla="*/ 17526 h 742950"/>
                <a:gd name="connsiteX9" fmla="*/ 748284 w 866775"/>
                <a:gd name="connsiteY9" fmla="*/ 309563 h 742950"/>
                <a:gd name="connsiteX10" fmla="*/ 503587 w 866775"/>
                <a:gd name="connsiteY10" fmla="*/ 56921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775" h="742950">
                  <a:moveTo>
                    <a:pt x="503587" y="569214"/>
                  </a:moveTo>
                  <a:cubicBezTo>
                    <a:pt x="419957" y="629888"/>
                    <a:pt x="328041" y="676275"/>
                    <a:pt x="230410" y="707041"/>
                  </a:cubicBezTo>
                  <a:cubicBezTo>
                    <a:pt x="157353" y="730091"/>
                    <a:pt x="81439" y="744188"/>
                    <a:pt x="4763" y="749046"/>
                  </a:cubicBezTo>
                  <a:lnTo>
                    <a:pt x="0" y="673037"/>
                  </a:lnTo>
                  <a:cubicBezTo>
                    <a:pt x="70485" y="668560"/>
                    <a:pt x="140303" y="655606"/>
                    <a:pt x="207550" y="634460"/>
                  </a:cubicBezTo>
                  <a:cubicBezTo>
                    <a:pt x="297371" y="606171"/>
                    <a:pt x="381953" y="563499"/>
                    <a:pt x="458914" y="507587"/>
                  </a:cubicBezTo>
                  <a:cubicBezTo>
                    <a:pt x="549021" y="442150"/>
                    <a:pt x="624745" y="361759"/>
                    <a:pt x="683990" y="268700"/>
                  </a:cubicBezTo>
                  <a:cubicBezTo>
                    <a:pt x="736473" y="186119"/>
                    <a:pt x="774573" y="95726"/>
                    <a:pt x="797243" y="0"/>
                  </a:cubicBezTo>
                  <a:lnTo>
                    <a:pt x="871442" y="17526"/>
                  </a:lnTo>
                  <a:cubicBezTo>
                    <a:pt x="846868" y="121539"/>
                    <a:pt x="805434" y="219742"/>
                    <a:pt x="748284" y="309563"/>
                  </a:cubicBezTo>
                  <a:cubicBezTo>
                    <a:pt x="683895" y="410813"/>
                    <a:pt x="601599" y="498158"/>
                    <a:pt x="503587" y="569214"/>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pic>
        <p:nvPicPr>
          <p:cNvPr id="14" name="Picture 2">
            <a:extLst>
              <a:ext uri="{FF2B5EF4-FFF2-40B4-BE49-F238E27FC236}">
                <a16:creationId xmlns:a16="http://schemas.microsoft.com/office/drawing/2014/main" id="{B3121EF0-DC9D-A95B-B227-EBAFE3B1A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727" r="16727"/>
          <a:stretch/>
        </p:blipFill>
        <p:spPr bwMode="auto">
          <a:xfrm>
            <a:off x="3823197" y="697574"/>
            <a:ext cx="1497606" cy="1497606"/>
          </a:xfrm>
          <a:prstGeom prst="ellipse">
            <a:avLst/>
          </a:prstGeom>
          <a:ln>
            <a:solidFill>
              <a:schemeClr val="bg1"/>
            </a:solidFill>
          </a:ln>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98879172-8594-086E-1E83-02D038DA7A97}"/>
              </a:ext>
            </a:extLst>
          </p:cNvPr>
          <p:cNvSpPr txBox="1">
            <a:spLocks/>
          </p:cNvSpPr>
          <p:nvPr/>
        </p:nvSpPr>
        <p:spPr>
          <a:xfrm>
            <a:off x="1780040" y="2573463"/>
            <a:ext cx="5787865" cy="775597"/>
          </a:xfrm>
          <a:prstGeom prst="rect">
            <a:avLst/>
          </a:prstGeom>
        </p:spPr>
        <p:txBody>
          <a:bodyPr wrap="square" lIns="0" tIns="0" rIns="0" bIns="0" anchor="t" anchorCtr="0">
            <a:spAutoFit/>
          </a:bodyPr>
          <a:lst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1"/>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1"/>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1"/>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i="1">
                <a:solidFill>
                  <a:schemeClr val="bg1"/>
                </a:solidFill>
                <a:latin typeface="+mn-lt"/>
                <a:cs typeface="FUTURA MEDIUM" panose="020B0602020204020303"/>
              </a:rPr>
              <a:t>Greater than the tread of mighty armies is an idea whose time has come</a:t>
            </a:r>
            <a:endParaRPr lang="en-US" sz="2800" i="1" noProof="1">
              <a:solidFill>
                <a:schemeClr val="bg1"/>
              </a:solidFill>
              <a:latin typeface="+mn-lt"/>
              <a:cs typeface="FUTURA MEDIUM" panose="020B0602020204020303"/>
            </a:endParaRPr>
          </a:p>
        </p:txBody>
      </p:sp>
      <p:sp>
        <p:nvSpPr>
          <p:cNvPr id="5" name="Freeform: Shape 4">
            <a:extLst>
              <a:ext uri="{FF2B5EF4-FFF2-40B4-BE49-F238E27FC236}">
                <a16:creationId xmlns:a16="http://schemas.microsoft.com/office/drawing/2014/main" id="{67CBF47E-76C1-5C79-02EA-8CF331AD073D}"/>
              </a:ext>
            </a:extLst>
          </p:cNvPr>
          <p:cNvSpPr/>
          <p:nvPr/>
        </p:nvSpPr>
        <p:spPr>
          <a:xfrm>
            <a:off x="1075628" y="2088371"/>
            <a:ext cx="639756" cy="554183"/>
          </a:xfrm>
          <a:custGeom>
            <a:avLst/>
            <a:gdLst>
              <a:gd name="connsiteX0" fmla="*/ 871612 w 968229"/>
              <a:gd name="connsiteY0" fmla="*/ 0 h 838721"/>
              <a:gd name="connsiteX1" fmla="*/ 968229 w 968229"/>
              <a:gd name="connsiteY1" fmla="*/ 182957 h 838721"/>
              <a:gd name="connsiteX2" fmla="*/ 804802 w 968229"/>
              <a:gd name="connsiteY2" fmla="*/ 293450 h 838721"/>
              <a:gd name="connsiteX3" fmla="*/ 754438 w 968229"/>
              <a:gd name="connsiteY3" fmla="*/ 423472 h 838721"/>
              <a:gd name="connsiteX4" fmla="*/ 968229 w 968229"/>
              <a:gd name="connsiteY4" fmla="*/ 423472 h 838721"/>
              <a:gd name="connsiteX5" fmla="*/ 968229 w 968229"/>
              <a:gd name="connsiteY5" fmla="*/ 838721 h 838721"/>
              <a:gd name="connsiteX6" fmla="*/ 521117 w 968229"/>
              <a:gd name="connsiteY6" fmla="*/ 838721 h 838721"/>
              <a:gd name="connsiteX7" fmla="*/ 521117 w 968229"/>
              <a:gd name="connsiteY7" fmla="*/ 494393 h 838721"/>
              <a:gd name="connsiteX8" fmla="*/ 600261 w 968229"/>
              <a:gd name="connsiteY8" fmla="*/ 194263 h 838721"/>
              <a:gd name="connsiteX9" fmla="*/ 871612 w 968229"/>
              <a:gd name="connsiteY9" fmla="*/ 0 h 838721"/>
              <a:gd name="connsiteX10" fmla="*/ 350495 w 968229"/>
              <a:gd name="connsiteY10" fmla="*/ 0 h 838721"/>
              <a:gd name="connsiteX11" fmla="*/ 447112 w 968229"/>
              <a:gd name="connsiteY11" fmla="*/ 182957 h 838721"/>
              <a:gd name="connsiteX12" fmla="*/ 283685 w 968229"/>
              <a:gd name="connsiteY12" fmla="*/ 293450 h 838721"/>
              <a:gd name="connsiteX13" fmla="*/ 233321 w 968229"/>
              <a:gd name="connsiteY13" fmla="*/ 423472 h 838721"/>
              <a:gd name="connsiteX14" fmla="*/ 447112 w 968229"/>
              <a:gd name="connsiteY14" fmla="*/ 423472 h 838721"/>
              <a:gd name="connsiteX15" fmla="*/ 447112 w 968229"/>
              <a:gd name="connsiteY15" fmla="*/ 838721 h 838721"/>
              <a:gd name="connsiteX16" fmla="*/ 0 w 968229"/>
              <a:gd name="connsiteY16" fmla="*/ 838721 h 838721"/>
              <a:gd name="connsiteX17" fmla="*/ 0 w 968229"/>
              <a:gd name="connsiteY17" fmla="*/ 494393 h 838721"/>
              <a:gd name="connsiteX18" fmla="*/ 79144 w 968229"/>
              <a:gd name="connsiteY18" fmla="*/ 194263 h 838721"/>
              <a:gd name="connsiteX19" fmla="*/ 350495 w 968229"/>
              <a:gd name="connsiteY19" fmla="*/ 0 h 83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229" h="838721">
                <a:moveTo>
                  <a:pt x="871612" y="0"/>
                </a:moveTo>
                <a:lnTo>
                  <a:pt x="968229" y="182957"/>
                </a:lnTo>
                <a:cubicBezTo>
                  <a:pt x="889428" y="219959"/>
                  <a:pt x="834952" y="256790"/>
                  <a:pt x="804802" y="293450"/>
                </a:cubicBezTo>
                <a:cubicBezTo>
                  <a:pt x="774652" y="330110"/>
                  <a:pt x="757864" y="373450"/>
                  <a:pt x="754438" y="423472"/>
                </a:cubicBezTo>
                <a:lnTo>
                  <a:pt x="968229" y="423472"/>
                </a:lnTo>
                <a:lnTo>
                  <a:pt x="968229" y="838721"/>
                </a:lnTo>
                <a:lnTo>
                  <a:pt x="521117" y="838721"/>
                </a:lnTo>
                <a:lnTo>
                  <a:pt x="521117" y="494393"/>
                </a:lnTo>
                <a:cubicBezTo>
                  <a:pt x="521117" y="367626"/>
                  <a:pt x="547499" y="267583"/>
                  <a:pt x="600261" y="194263"/>
                </a:cubicBezTo>
                <a:cubicBezTo>
                  <a:pt x="653024" y="120943"/>
                  <a:pt x="743474" y="56189"/>
                  <a:pt x="871612" y="0"/>
                </a:cubicBezTo>
                <a:close/>
                <a:moveTo>
                  <a:pt x="350495" y="0"/>
                </a:moveTo>
                <a:lnTo>
                  <a:pt x="447112" y="182957"/>
                </a:lnTo>
                <a:cubicBezTo>
                  <a:pt x="368311" y="219959"/>
                  <a:pt x="313835" y="256790"/>
                  <a:pt x="283685" y="293450"/>
                </a:cubicBezTo>
                <a:cubicBezTo>
                  <a:pt x="253535" y="330110"/>
                  <a:pt x="236747" y="373450"/>
                  <a:pt x="233321" y="423472"/>
                </a:cubicBezTo>
                <a:lnTo>
                  <a:pt x="447112" y="423472"/>
                </a:lnTo>
                <a:lnTo>
                  <a:pt x="447112" y="838721"/>
                </a:lnTo>
                <a:lnTo>
                  <a:pt x="0" y="838721"/>
                </a:lnTo>
                <a:lnTo>
                  <a:pt x="0" y="494393"/>
                </a:lnTo>
                <a:cubicBezTo>
                  <a:pt x="0" y="367626"/>
                  <a:pt x="26381" y="267583"/>
                  <a:pt x="79144" y="194263"/>
                </a:cubicBezTo>
                <a:cubicBezTo>
                  <a:pt x="131907" y="120943"/>
                  <a:pt x="222357" y="56189"/>
                  <a:pt x="35049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E8247C4-4B5E-BE3F-EA22-87596B436DB4}"/>
              </a:ext>
            </a:extLst>
          </p:cNvPr>
          <p:cNvSpPr/>
          <p:nvPr/>
        </p:nvSpPr>
        <p:spPr>
          <a:xfrm>
            <a:off x="7632561" y="3099340"/>
            <a:ext cx="435811" cy="377519"/>
          </a:xfrm>
          <a:custGeom>
            <a:avLst/>
            <a:gdLst>
              <a:gd name="connsiteX0" fmla="*/ 521117 w 968229"/>
              <a:gd name="connsiteY0" fmla="*/ 0 h 838721"/>
              <a:gd name="connsiteX1" fmla="*/ 968229 w 968229"/>
              <a:gd name="connsiteY1" fmla="*/ 0 h 838721"/>
              <a:gd name="connsiteX2" fmla="*/ 968229 w 968229"/>
              <a:gd name="connsiteY2" fmla="*/ 344328 h 838721"/>
              <a:gd name="connsiteX3" fmla="*/ 889085 w 968229"/>
              <a:gd name="connsiteY3" fmla="*/ 644973 h 838721"/>
              <a:gd name="connsiteX4" fmla="*/ 618762 w 968229"/>
              <a:gd name="connsiteY4" fmla="*/ 838721 h 838721"/>
              <a:gd name="connsiteX5" fmla="*/ 521117 w 968229"/>
              <a:gd name="connsiteY5" fmla="*/ 655765 h 838721"/>
              <a:gd name="connsiteX6" fmla="*/ 685058 w 968229"/>
              <a:gd name="connsiteY6" fmla="*/ 545272 h 838721"/>
              <a:gd name="connsiteX7" fmla="*/ 734909 w 968229"/>
              <a:gd name="connsiteY7" fmla="*/ 415250 h 838721"/>
              <a:gd name="connsiteX8" fmla="*/ 521117 w 968229"/>
              <a:gd name="connsiteY8" fmla="*/ 415250 h 838721"/>
              <a:gd name="connsiteX9" fmla="*/ 0 w 968229"/>
              <a:gd name="connsiteY9" fmla="*/ 0 h 838721"/>
              <a:gd name="connsiteX10" fmla="*/ 447112 w 968229"/>
              <a:gd name="connsiteY10" fmla="*/ 0 h 838721"/>
              <a:gd name="connsiteX11" fmla="*/ 447112 w 968229"/>
              <a:gd name="connsiteY11" fmla="*/ 344328 h 838721"/>
              <a:gd name="connsiteX12" fmla="*/ 367968 w 968229"/>
              <a:gd name="connsiteY12" fmla="*/ 644973 h 838721"/>
              <a:gd name="connsiteX13" fmla="*/ 97645 w 968229"/>
              <a:gd name="connsiteY13" fmla="*/ 838721 h 838721"/>
              <a:gd name="connsiteX14" fmla="*/ 0 w 968229"/>
              <a:gd name="connsiteY14" fmla="*/ 655765 h 838721"/>
              <a:gd name="connsiteX15" fmla="*/ 163941 w 968229"/>
              <a:gd name="connsiteY15" fmla="*/ 545272 h 838721"/>
              <a:gd name="connsiteX16" fmla="*/ 213791 w 968229"/>
              <a:gd name="connsiteY16" fmla="*/ 415250 h 838721"/>
              <a:gd name="connsiteX17" fmla="*/ 0 w 968229"/>
              <a:gd name="connsiteY17" fmla="*/ 415250 h 83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8229" h="838721">
                <a:moveTo>
                  <a:pt x="521117" y="0"/>
                </a:moveTo>
                <a:lnTo>
                  <a:pt x="968229" y="0"/>
                </a:lnTo>
                <a:lnTo>
                  <a:pt x="968229" y="344328"/>
                </a:lnTo>
                <a:cubicBezTo>
                  <a:pt x="968229" y="471096"/>
                  <a:pt x="941848" y="571310"/>
                  <a:pt x="889085" y="644973"/>
                </a:cubicBezTo>
                <a:cubicBezTo>
                  <a:pt x="836323" y="718635"/>
                  <a:pt x="746215" y="783218"/>
                  <a:pt x="618762" y="838721"/>
                </a:cubicBezTo>
                <a:lnTo>
                  <a:pt x="521117" y="655765"/>
                </a:lnTo>
                <a:cubicBezTo>
                  <a:pt x="600604" y="618763"/>
                  <a:pt x="655251" y="581932"/>
                  <a:pt x="685058" y="545272"/>
                </a:cubicBezTo>
                <a:cubicBezTo>
                  <a:pt x="714866" y="508612"/>
                  <a:pt x="731483" y="465271"/>
                  <a:pt x="734909" y="415250"/>
                </a:cubicBezTo>
                <a:lnTo>
                  <a:pt x="521117" y="415250"/>
                </a:lnTo>
                <a:close/>
                <a:moveTo>
                  <a:pt x="0" y="0"/>
                </a:moveTo>
                <a:lnTo>
                  <a:pt x="447112" y="0"/>
                </a:lnTo>
                <a:lnTo>
                  <a:pt x="447112" y="344328"/>
                </a:lnTo>
                <a:cubicBezTo>
                  <a:pt x="447112" y="471096"/>
                  <a:pt x="420731" y="571310"/>
                  <a:pt x="367968" y="644973"/>
                </a:cubicBezTo>
                <a:cubicBezTo>
                  <a:pt x="315206" y="718635"/>
                  <a:pt x="225098" y="783218"/>
                  <a:pt x="97645" y="838721"/>
                </a:cubicBezTo>
                <a:lnTo>
                  <a:pt x="0" y="655765"/>
                </a:lnTo>
                <a:cubicBezTo>
                  <a:pt x="79487" y="618763"/>
                  <a:pt x="134134" y="581932"/>
                  <a:pt x="163941" y="545272"/>
                </a:cubicBezTo>
                <a:cubicBezTo>
                  <a:pt x="193749" y="508612"/>
                  <a:pt x="210366" y="465271"/>
                  <a:pt x="213791" y="415250"/>
                </a:cubicBezTo>
                <a:lnTo>
                  <a:pt x="0" y="4152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35">
            <a:extLst>
              <a:ext uri="{FF2B5EF4-FFF2-40B4-BE49-F238E27FC236}">
                <a16:creationId xmlns:a16="http://schemas.microsoft.com/office/drawing/2014/main" id="{70B09024-47DD-07C8-AECE-48B2C5E5B4C3}"/>
              </a:ext>
            </a:extLst>
          </p:cNvPr>
          <p:cNvSpPr/>
          <p:nvPr/>
        </p:nvSpPr>
        <p:spPr>
          <a:xfrm flipV="1">
            <a:off x="8601076" y="4859907"/>
            <a:ext cx="332096" cy="13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Slide Number Placeholder 6">
            <a:extLst>
              <a:ext uri="{FF2B5EF4-FFF2-40B4-BE49-F238E27FC236}">
                <a16:creationId xmlns:a16="http://schemas.microsoft.com/office/drawing/2014/main" id="{81BC971A-3479-C0BF-0500-87D86CCAA06A}"/>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solidFill>
                  <a:schemeClr val="bg1"/>
                </a:solidFill>
              </a:rPr>
              <a:pPr/>
              <a:t>49</a:t>
            </a:fld>
            <a:endParaRPr lang="en-US" sz="1050">
              <a:solidFill>
                <a:schemeClr val="bg1"/>
              </a:solidFill>
            </a:endParaRPr>
          </a:p>
        </p:txBody>
      </p:sp>
      <p:pic>
        <p:nvPicPr>
          <p:cNvPr id="38" name="Picture 37">
            <a:extLst>
              <a:ext uri="{FF2B5EF4-FFF2-40B4-BE49-F238E27FC236}">
                <a16:creationId xmlns:a16="http://schemas.microsoft.com/office/drawing/2014/main" id="{3CBDC357-E95F-5754-F59D-354000C607B5}"/>
              </a:ext>
            </a:extLst>
          </p:cNvPr>
          <p:cNvPicPr>
            <a:picLocks noChangeAspect="1"/>
          </p:cNvPicPr>
          <p:nvPr/>
        </p:nvPicPr>
        <p:blipFill rotWithShape="1">
          <a:blip r:embed="rId3">
            <a:biLevel thresh="25000"/>
          </a:blip>
          <a:srcRect l="4334" t="9546" r="3294" b="28937"/>
          <a:stretch/>
        </p:blipFill>
        <p:spPr>
          <a:xfrm>
            <a:off x="210829" y="4641274"/>
            <a:ext cx="1074253" cy="354044"/>
          </a:xfrm>
          <a:prstGeom prst="rect">
            <a:avLst/>
          </a:prstGeom>
        </p:spPr>
      </p:pic>
      <p:sp>
        <p:nvSpPr>
          <p:cNvPr id="7" name="TextBox 6">
            <a:extLst>
              <a:ext uri="{FF2B5EF4-FFF2-40B4-BE49-F238E27FC236}">
                <a16:creationId xmlns:a16="http://schemas.microsoft.com/office/drawing/2014/main" id="{3253818A-E87E-D441-42BF-7420498318C8}"/>
              </a:ext>
            </a:extLst>
          </p:cNvPr>
          <p:cNvSpPr txBox="1"/>
          <p:nvPr/>
        </p:nvSpPr>
        <p:spPr>
          <a:xfrm rot="16200000">
            <a:off x="8430066" y="2488651"/>
            <a:ext cx="1261669" cy="166199"/>
          </a:xfrm>
          <a:prstGeom prst="rect">
            <a:avLst/>
          </a:prstGeom>
          <a:noFill/>
        </p:spPr>
        <p:txBody>
          <a:bodyPr wrap="square" lIns="36576" tIns="36576" rIns="36576" bIns="36576"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bg1"/>
                </a:solidFill>
                <a:effectLst/>
                <a:uLnTx/>
                <a:uFillTx/>
                <a:latin typeface="Calibri"/>
                <a:ea typeface="+mn-ea"/>
                <a:cs typeface="+mn-cs"/>
              </a:rPr>
              <a:t>Confidential and Property of Revature</a:t>
            </a:r>
          </a:p>
        </p:txBody>
      </p:sp>
      <p:pic>
        <p:nvPicPr>
          <p:cNvPr id="2" name="Picture 4" descr="File:Revature-768x768.webp">
            <a:extLst>
              <a:ext uri="{FF2B5EF4-FFF2-40B4-BE49-F238E27FC236}">
                <a16:creationId xmlns:a16="http://schemas.microsoft.com/office/drawing/2014/main" id="{D5E268B0-A72E-A00E-C2F7-DE1CBA34A105}"/>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86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watching a ufo&#10;&#10;Description automatically generated">
            <a:extLst>
              <a:ext uri="{FF2B5EF4-FFF2-40B4-BE49-F238E27FC236}">
                <a16:creationId xmlns:a16="http://schemas.microsoft.com/office/drawing/2014/main" id="{8F17C98E-6A40-64A2-D543-ADBF1F87DBE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21748" b="22002"/>
          <a:stretch/>
        </p:blipFill>
        <p:spPr>
          <a:xfrm>
            <a:off x="0" y="1"/>
            <a:ext cx="9144001" cy="5143499"/>
          </a:xfrm>
          <a:prstGeom prst="rect">
            <a:avLst/>
          </a:prstGeom>
        </p:spPr>
      </p:pic>
      <p:sp>
        <p:nvSpPr>
          <p:cNvPr id="5" name="Rectangle 4">
            <a:extLst>
              <a:ext uri="{FF2B5EF4-FFF2-40B4-BE49-F238E27FC236}">
                <a16:creationId xmlns:a16="http://schemas.microsoft.com/office/drawing/2014/main" id="{8E509CAB-79DC-EFA5-8C25-0CC4E5FDCD35}"/>
              </a:ext>
            </a:extLst>
          </p:cNvPr>
          <p:cNvSpPr/>
          <p:nvPr/>
        </p:nvSpPr>
        <p:spPr>
          <a:xfrm flipV="1">
            <a:off x="8601076" y="4859907"/>
            <a:ext cx="332096" cy="13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6">
            <a:extLst>
              <a:ext uri="{FF2B5EF4-FFF2-40B4-BE49-F238E27FC236}">
                <a16:creationId xmlns:a16="http://schemas.microsoft.com/office/drawing/2014/main" id="{06C31155-EB16-A0D5-9885-404FA77052E9}"/>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solidFill>
                  <a:schemeClr val="bg1"/>
                </a:solidFill>
              </a:rPr>
              <a:pPr/>
              <a:t>5</a:t>
            </a:fld>
            <a:endParaRPr lang="en-US" sz="1050">
              <a:solidFill>
                <a:schemeClr val="bg1"/>
              </a:solidFill>
            </a:endParaRPr>
          </a:p>
        </p:txBody>
      </p:sp>
      <p:pic>
        <p:nvPicPr>
          <p:cNvPr id="7" name="Picture 6">
            <a:extLst>
              <a:ext uri="{FF2B5EF4-FFF2-40B4-BE49-F238E27FC236}">
                <a16:creationId xmlns:a16="http://schemas.microsoft.com/office/drawing/2014/main" id="{7360B84A-77D7-BA69-71E5-FF3216A7E8C8}"/>
              </a:ext>
            </a:extLst>
          </p:cNvPr>
          <p:cNvPicPr>
            <a:picLocks noChangeAspect="1"/>
          </p:cNvPicPr>
          <p:nvPr/>
        </p:nvPicPr>
        <p:blipFill rotWithShape="1">
          <a:blip r:embed="rId4">
            <a:biLevel thresh="25000"/>
          </a:blip>
          <a:srcRect l="4334" t="9546" r="3294" b="28937"/>
          <a:stretch/>
        </p:blipFill>
        <p:spPr>
          <a:xfrm>
            <a:off x="210829" y="4641274"/>
            <a:ext cx="1074253" cy="354044"/>
          </a:xfrm>
          <a:prstGeom prst="rect">
            <a:avLst/>
          </a:prstGeom>
        </p:spPr>
      </p:pic>
      <p:sp>
        <p:nvSpPr>
          <p:cNvPr id="8" name="Title 1">
            <a:extLst>
              <a:ext uri="{FF2B5EF4-FFF2-40B4-BE49-F238E27FC236}">
                <a16:creationId xmlns:a16="http://schemas.microsoft.com/office/drawing/2014/main" id="{D17C3852-EE76-BF1B-EC0D-3D3D03814048}"/>
              </a:ext>
            </a:extLst>
          </p:cNvPr>
          <p:cNvSpPr>
            <a:spLocks noGrp="1"/>
          </p:cNvSpPr>
          <p:nvPr>
            <p:ph type="title"/>
          </p:nvPr>
        </p:nvSpPr>
        <p:spPr>
          <a:xfrm>
            <a:off x="1611668" y="1919139"/>
            <a:ext cx="5920665" cy="1015663"/>
          </a:xfrm>
        </p:spPr>
        <p:txBody>
          <a:bodyPr anchor="ctr"/>
          <a:lstStyle/>
          <a:p>
            <a:pPr algn="ctr"/>
            <a:r>
              <a:rPr lang="en-US" sz="6600">
                <a:solidFill>
                  <a:srgbClr val="FFD937"/>
                </a:solidFill>
                <a:effectLst>
                  <a:outerShdw blurRad="50800" dist="38100" dir="5400000" algn="t" rotWithShape="0">
                    <a:prstClr val="black">
                      <a:alpha val="40000"/>
                    </a:prstClr>
                  </a:outerShdw>
                </a:effectLst>
              </a:rPr>
              <a:t>What is </a:t>
            </a:r>
            <a:r>
              <a:rPr lang="en-US" sz="6600" err="1">
                <a:solidFill>
                  <a:srgbClr val="FFD937"/>
                </a:solidFill>
                <a:effectLst>
                  <a:outerShdw blurRad="50800" dist="38100" dir="5400000" algn="t" rotWithShape="0">
                    <a:prstClr val="black">
                      <a:alpha val="40000"/>
                    </a:prstClr>
                  </a:outerShdw>
                </a:effectLst>
              </a:rPr>
              <a:t>GenAI</a:t>
            </a:r>
            <a:r>
              <a:rPr lang="en-US" sz="6600">
                <a:solidFill>
                  <a:srgbClr val="FFD937"/>
                </a:solidFill>
                <a:effectLst>
                  <a:outerShdw blurRad="50800" dist="38100" dir="5400000" algn="t" rotWithShape="0">
                    <a:prstClr val="black">
                      <a:alpha val="40000"/>
                    </a:prstClr>
                  </a:outerShdw>
                </a:effectLst>
              </a:rPr>
              <a:t>?</a:t>
            </a:r>
          </a:p>
        </p:txBody>
      </p:sp>
    </p:spTree>
    <p:extLst>
      <p:ext uri="{BB962C8B-B14F-4D97-AF65-F5344CB8AC3E}">
        <p14:creationId xmlns:p14="http://schemas.microsoft.com/office/powerpoint/2010/main" val="1509287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533223"/>
          </a:xfrm>
        </p:spPr>
        <p:txBody>
          <a:bodyPr/>
          <a:lstStyle/>
          <a:p>
            <a:r>
              <a:rPr lang="en-US">
                <a:cs typeface="FUTURA MEDIUM"/>
              </a:rPr>
              <a:t>Gen AI Business Use Case: Insurance - Underwriting </a:t>
            </a: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31898" y="1780236"/>
            <a:ext cx="3981273" cy="2890201"/>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1779624"/>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Current Business Process</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1779625"/>
            <a:ext cx="3981273" cy="2883316"/>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69193" y="1779013"/>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Generative AI Solution</a:t>
            </a:r>
            <a:endParaRPr lang="en-US"/>
          </a:p>
        </p:txBody>
      </p:sp>
      <p:sp>
        <p:nvSpPr>
          <p:cNvPr id="15" name="TextBox 14">
            <a:extLst>
              <a:ext uri="{FF2B5EF4-FFF2-40B4-BE49-F238E27FC236}">
                <a16:creationId xmlns:a16="http://schemas.microsoft.com/office/drawing/2014/main" id="{CDA94945-F8DC-41C7-7405-ABCB2247342A}"/>
              </a:ext>
            </a:extLst>
          </p:cNvPr>
          <p:cNvSpPr txBox="1"/>
          <p:nvPr/>
        </p:nvSpPr>
        <p:spPr>
          <a:xfrm>
            <a:off x="114300" y="809367"/>
            <a:ext cx="8915400" cy="923330"/>
          </a:xfrm>
          <a:prstGeom prst="rect">
            <a:avLst/>
          </a:prstGeom>
          <a:noFill/>
        </p:spPr>
        <p:txBody>
          <a:bodyPr wrap="square" lIns="91440" tIns="45720" rIns="91440" bIns="45720" rtlCol="0" anchor="t">
            <a:spAutoFit/>
          </a:bodyPr>
          <a:lstStyle/>
          <a:p>
            <a:r>
              <a:rPr lang="en-US" sz="900" b="1"/>
              <a:t>The Problem Statement</a:t>
            </a:r>
            <a:endParaRPr lang="en-US" sz="900" b="1">
              <a:cs typeface="Calibri"/>
            </a:endParaRPr>
          </a:p>
          <a:p>
            <a:endParaRPr lang="en-US" sz="900">
              <a:cs typeface="Calibri"/>
            </a:endParaRPr>
          </a:p>
          <a:p>
            <a:r>
              <a:rPr lang="en-US" sz="900">
                <a:cs typeface="Calibri"/>
              </a:rPr>
              <a:t>Underwriting in the insurance sector requires evaluating potential risks to determine appropriate coverage levels and premiums. This traditionally labor-intensive process involves analyzing vast amounts of data, including historical claims, customer information, and external factors. The manual nature of underwriting can result in inefficiencies, inconsistencies, and delays, impacting decision-making quality and customer satisfaction. Implementing a Generative AI solution could streamline this process by automating data analysis, enhancing accuracy, and improving overall efficiency and customer experience.</a:t>
            </a:r>
            <a:endParaRPr lang="en-US">
              <a:cs typeface="Calibri"/>
            </a:endParaRPr>
          </a:p>
        </p:txBody>
      </p:sp>
      <p:sp>
        <p:nvSpPr>
          <p:cNvPr id="16" name="TextBox 15">
            <a:extLst>
              <a:ext uri="{FF2B5EF4-FFF2-40B4-BE49-F238E27FC236}">
                <a16:creationId xmlns:a16="http://schemas.microsoft.com/office/drawing/2014/main" id="{7764532E-25B7-06F8-44C9-5F69B40687ED}"/>
              </a:ext>
            </a:extLst>
          </p:cNvPr>
          <p:cNvSpPr txBox="1"/>
          <p:nvPr/>
        </p:nvSpPr>
        <p:spPr>
          <a:xfrm>
            <a:off x="298581" y="2275978"/>
            <a:ext cx="3737877"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0451A5"/>
                </a:solidFill>
                <a:latin typeface="Calibri"/>
                <a:cs typeface="Calibri"/>
              </a:rPr>
              <a:t>1.</a:t>
            </a:r>
            <a:r>
              <a:rPr lang="en-US" sz="900">
                <a:latin typeface="Calibri"/>
                <a:cs typeface="Calibri"/>
              </a:rPr>
              <a:t> </a:t>
            </a:r>
            <a:r>
              <a:rPr lang="en-US" sz="900" b="1">
                <a:latin typeface="Calibri"/>
                <a:cs typeface="Calibri"/>
              </a:rPr>
              <a:t>Data Collection</a:t>
            </a:r>
            <a:r>
              <a:rPr lang="en-US" sz="900">
                <a:solidFill>
                  <a:srgbClr val="3B3B3B"/>
                </a:solidFill>
                <a:latin typeface="Calibri"/>
                <a:cs typeface="Calibri"/>
              </a:rPr>
              <a:t>: Underwriters gather data from various sources, including historical claims, customer profiles, and external factors such as economic indicators and environmental conditions.</a:t>
            </a:r>
            <a:endParaRPr lang="en-US" sz="900">
              <a:latin typeface="Calibri"/>
              <a:cs typeface="Calibri"/>
            </a:endParaRPr>
          </a:p>
          <a:p>
            <a:r>
              <a:rPr lang="en-US" sz="900">
                <a:solidFill>
                  <a:srgbClr val="0451A5"/>
                </a:solidFill>
                <a:latin typeface="Calibri"/>
                <a:cs typeface="Calibri"/>
              </a:rPr>
              <a:t>2.</a:t>
            </a:r>
            <a:r>
              <a:rPr lang="en-US" sz="900">
                <a:latin typeface="Calibri"/>
                <a:cs typeface="Calibri"/>
              </a:rPr>
              <a:t> </a:t>
            </a:r>
            <a:r>
              <a:rPr lang="en-US" sz="900" b="1">
                <a:latin typeface="Calibri"/>
                <a:cs typeface="Calibri"/>
              </a:rPr>
              <a:t>Risk Assessment</a:t>
            </a:r>
            <a:r>
              <a:rPr lang="en-US" sz="900">
                <a:solidFill>
                  <a:srgbClr val="3B3B3B"/>
                </a:solidFill>
                <a:latin typeface="Calibri"/>
                <a:cs typeface="Calibri"/>
              </a:rPr>
              <a:t>: Underwriters manually analyze the collected data to identify risk factors and determine the likelihood of claims.</a:t>
            </a:r>
            <a:endParaRPr lang="en-US" sz="900">
              <a:latin typeface="Calibri"/>
              <a:cs typeface="Calibri"/>
            </a:endParaRPr>
          </a:p>
          <a:p>
            <a:r>
              <a:rPr lang="en-US" sz="900">
                <a:solidFill>
                  <a:srgbClr val="0451A5"/>
                </a:solidFill>
                <a:latin typeface="Calibri"/>
                <a:cs typeface="Calibri"/>
              </a:rPr>
              <a:t>3.</a:t>
            </a:r>
            <a:r>
              <a:rPr lang="en-US" sz="900">
                <a:latin typeface="Calibri"/>
                <a:cs typeface="Calibri"/>
              </a:rPr>
              <a:t> </a:t>
            </a:r>
            <a:r>
              <a:rPr lang="en-US" sz="900" b="1">
                <a:latin typeface="Calibri"/>
                <a:cs typeface="Calibri"/>
              </a:rPr>
              <a:t>Risk Profiling</a:t>
            </a:r>
            <a:r>
              <a:rPr lang="en-US" sz="900">
                <a:solidFill>
                  <a:srgbClr val="3B3B3B"/>
                </a:solidFill>
                <a:latin typeface="Calibri"/>
                <a:cs typeface="Calibri"/>
              </a:rPr>
              <a:t>: Based on the risk assessment, underwriters create risk profiles for potential policyholders.</a:t>
            </a:r>
            <a:endParaRPr lang="en-US" sz="900">
              <a:latin typeface="Calibri"/>
              <a:cs typeface="Calibri"/>
            </a:endParaRPr>
          </a:p>
          <a:p>
            <a:r>
              <a:rPr lang="en-US" sz="900">
                <a:solidFill>
                  <a:srgbClr val="0451A5"/>
                </a:solidFill>
                <a:latin typeface="Calibri"/>
                <a:cs typeface="Calibri"/>
              </a:rPr>
              <a:t>4.</a:t>
            </a:r>
            <a:r>
              <a:rPr lang="en-US" sz="900">
                <a:solidFill>
                  <a:srgbClr val="3B3B3B"/>
                </a:solidFill>
                <a:latin typeface="Calibri"/>
                <a:cs typeface="Calibri"/>
              </a:rPr>
              <a:t> </a:t>
            </a:r>
            <a:r>
              <a:rPr lang="en-US" sz="900" b="1">
                <a:latin typeface="Calibri"/>
                <a:cs typeface="Calibri"/>
              </a:rPr>
              <a:t>Coverage Recommendation</a:t>
            </a:r>
            <a:r>
              <a:rPr lang="en-US" sz="900">
                <a:solidFill>
                  <a:srgbClr val="3B3B3B"/>
                </a:solidFill>
                <a:latin typeface="Calibri"/>
                <a:cs typeface="Calibri"/>
              </a:rPr>
              <a:t>: Underwriters recommend appropriate coverage levels and premiums based on the risk profiles.</a:t>
            </a:r>
            <a:endParaRPr lang="en-US" sz="900">
              <a:latin typeface="Calibri"/>
              <a:cs typeface="Calibri"/>
            </a:endParaRPr>
          </a:p>
          <a:p>
            <a:r>
              <a:rPr lang="en-US" sz="900">
                <a:solidFill>
                  <a:srgbClr val="0451A5"/>
                </a:solidFill>
                <a:latin typeface="Calibri"/>
                <a:cs typeface="Calibri"/>
              </a:rPr>
              <a:t>5.</a:t>
            </a:r>
            <a:r>
              <a:rPr lang="en-US" sz="900">
                <a:solidFill>
                  <a:srgbClr val="3B3B3B"/>
                </a:solidFill>
                <a:latin typeface="Calibri"/>
                <a:cs typeface="Calibri"/>
              </a:rPr>
              <a:t> </a:t>
            </a:r>
            <a:r>
              <a:rPr lang="en-US" sz="900" b="1">
                <a:latin typeface="Calibri"/>
                <a:cs typeface="Calibri"/>
              </a:rPr>
              <a:t>Approval and Documentation</a:t>
            </a:r>
            <a:r>
              <a:rPr lang="en-US" sz="900">
                <a:solidFill>
                  <a:srgbClr val="3B3B3B"/>
                </a:solidFill>
                <a:latin typeface="Calibri"/>
                <a:cs typeface="Calibri"/>
              </a:rPr>
              <a:t>: The recommended coverage is reviewed, approved, and documented in the system.</a:t>
            </a:r>
            <a:endParaRPr lang="en-US" sz="900">
              <a:latin typeface="Calibri"/>
              <a:cs typeface="Calibri"/>
            </a:endParaRPr>
          </a:p>
          <a:p>
            <a:pPr algn="l"/>
            <a:endParaRPr lang="en-US">
              <a:cs typeface="Calibri"/>
            </a:endParaRPr>
          </a:p>
        </p:txBody>
      </p:sp>
      <p:sp>
        <p:nvSpPr>
          <p:cNvPr id="17" name="TextBox 16">
            <a:extLst>
              <a:ext uri="{FF2B5EF4-FFF2-40B4-BE49-F238E27FC236}">
                <a16:creationId xmlns:a16="http://schemas.microsoft.com/office/drawing/2014/main" id="{C9FB6890-1669-F457-9974-18158331D11B}"/>
              </a:ext>
            </a:extLst>
          </p:cNvPr>
          <p:cNvSpPr txBox="1"/>
          <p:nvPr/>
        </p:nvSpPr>
        <p:spPr>
          <a:xfrm>
            <a:off x="4656012" y="2205781"/>
            <a:ext cx="380552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3B3B3B"/>
                </a:solidFill>
                <a:latin typeface="Calibri"/>
                <a:cs typeface="Calibri"/>
              </a:rPr>
              <a:t>Generative AI can revolutionize the underwriting process by automating data analysis and risk profiling, leading to more accurate and faster decision-making. The proposed solution involves the following steps:</a:t>
            </a:r>
            <a:endParaRPr lang="en-US"/>
          </a:p>
          <a:p>
            <a:r>
              <a:rPr lang="en-US" sz="900">
                <a:solidFill>
                  <a:srgbClr val="0451A5"/>
                </a:solidFill>
                <a:latin typeface="Calibri"/>
                <a:cs typeface="Calibri"/>
              </a:rPr>
              <a:t>1.</a:t>
            </a:r>
            <a:r>
              <a:rPr lang="en-US" sz="900">
                <a:solidFill>
                  <a:srgbClr val="3B3B3B"/>
                </a:solidFill>
                <a:latin typeface="Calibri"/>
                <a:cs typeface="Calibri"/>
              </a:rPr>
              <a:t> </a:t>
            </a:r>
            <a:r>
              <a:rPr lang="en-US" sz="900" b="1">
                <a:latin typeface="Calibri"/>
                <a:cs typeface="Calibri"/>
              </a:rPr>
              <a:t>Automated Data Ingestion</a:t>
            </a:r>
            <a:r>
              <a:rPr lang="en-US" sz="900">
                <a:solidFill>
                  <a:srgbClr val="3B3B3B"/>
                </a:solidFill>
                <a:latin typeface="Calibri"/>
                <a:cs typeface="Calibri"/>
              </a:rPr>
              <a:t>: Generative AI can automatically collect and integrate data from various sources, including historical claims, customer information, and external factors.</a:t>
            </a:r>
            <a:endParaRPr lang="en-US" sz="900">
              <a:latin typeface="Calibri"/>
              <a:cs typeface="Calibri"/>
            </a:endParaRPr>
          </a:p>
          <a:p>
            <a:r>
              <a:rPr lang="en-US" sz="900">
                <a:solidFill>
                  <a:srgbClr val="0451A5"/>
                </a:solidFill>
                <a:latin typeface="Calibri"/>
                <a:cs typeface="Calibri"/>
              </a:rPr>
              <a:t>2.</a:t>
            </a:r>
            <a:r>
              <a:rPr lang="en-US" sz="900">
                <a:solidFill>
                  <a:srgbClr val="3B3B3B"/>
                </a:solidFill>
                <a:latin typeface="Calibri"/>
                <a:cs typeface="Calibri"/>
              </a:rPr>
              <a:t> </a:t>
            </a:r>
            <a:r>
              <a:rPr lang="en-US" sz="900" b="1">
                <a:latin typeface="Calibri"/>
                <a:cs typeface="Calibri"/>
              </a:rPr>
              <a:t>Advanced Risk Analysis</a:t>
            </a:r>
            <a:r>
              <a:rPr lang="en-US" sz="900">
                <a:solidFill>
                  <a:srgbClr val="3B3B3B"/>
                </a:solidFill>
                <a:latin typeface="Calibri"/>
                <a:cs typeface="Calibri"/>
              </a:rPr>
              <a:t>: AI algorithms can analyze the data to identify patterns and correlations that may not be evident to human underwriters.</a:t>
            </a:r>
            <a:endParaRPr lang="en-US" sz="900">
              <a:latin typeface="Calibri"/>
              <a:cs typeface="Calibri"/>
            </a:endParaRPr>
          </a:p>
          <a:p>
            <a:r>
              <a:rPr lang="en-US" sz="900">
                <a:solidFill>
                  <a:srgbClr val="0451A5"/>
                </a:solidFill>
                <a:latin typeface="Calibri"/>
                <a:cs typeface="Calibri"/>
              </a:rPr>
              <a:t>3.</a:t>
            </a:r>
            <a:r>
              <a:rPr lang="en-US" sz="900">
                <a:solidFill>
                  <a:srgbClr val="3B3B3B"/>
                </a:solidFill>
                <a:latin typeface="Calibri"/>
                <a:cs typeface="Calibri"/>
              </a:rPr>
              <a:t> </a:t>
            </a:r>
            <a:r>
              <a:rPr lang="en-US" sz="900" b="1">
                <a:latin typeface="Calibri"/>
                <a:cs typeface="Calibri"/>
              </a:rPr>
              <a:t>Dynamic Risk Profiling</a:t>
            </a:r>
            <a:r>
              <a:rPr lang="en-US" sz="900">
                <a:solidFill>
                  <a:srgbClr val="3B3B3B"/>
                </a:solidFill>
                <a:latin typeface="Calibri"/>
                <a:cs typeface="Calibri"/>
              </a:rPr>
              <a:t>: Generative AI can generate detailed risk profiles by considering a broader range of factors and continuously updating them as new data becomes available.</a:t>
            </a:r>
            <a:endParaRPr lang="en-US" sz="900">
              <a:latin typeface="Calibri"/>
              <a:cs typeface="Calibri"/>
            </a:endParaRPr>
          </a:p>
          <a:p>
            <a:r>
              <a:rPr lang="en-US" sz="900">
                <a:solidFill>
                  <a:srgbClr val="0451A5"/>
                </a:solidFill>
                <a:latin typeface="Calibri"/>
                <a:cs typeface="Calibri"/>
              </a:rPr>
              <a:t>4.</a:t>
            </a:r>
            <a:r>
              <a:rPr lang="en-US" sz="900">
                <a:solidFill>
                  <a:srgbClr val="3B3B3B"/>
                </a:solidFill>
                <a:latin typeface="Calibri"/>
                <a:cs typeface="Calibri"/>
              </a:rPr>
              <a:t> </a:t>
            </a:r>
            <a:r>
              <a:rPr lang="en-US" sz="900" b="1">
                <a:latin typeface="Calibri"/>
                <a:cs typeface="Calibri"/>
              </a:rPr>
              <a:t>Coverage Recommendation</a:t>
            </a:r>
            <a:r>
              <a:rPr lang="en-US" sz="900">
                <a:solidFill>
                  <a:srgbClr val="3B3B3B"/>
                </a:solidFill>
                <a:latin typeface="Calibri"/>
                <a:cs typeface="Calibri"/>
              </a:rPr>
              <a:t>: AI can recommend appropriate coverage levels and premiums based on the generated risk profiles, ensuring consistency and accuracy.</a:t>
            </a:r>
            <a:endParaRPr lang="en-US" sz="900">
              <a:latin typeface="Calibri"/>
              <a:cs typeface="Calibri"/>
            </a:endParaRPr>
          </a:p>
          <a:p>
            <a:r>
              <a:rPr lang="en-US" sz="900">
                <a:solidFill>
                  <a:srgbClr val="0451A5"/>
                </a:solidFill>
                <a:latin typeface="Calibri"/>
                <a:cs typeface="Calibri"/>
              </a:rPr>
              <a:t>5.</a:t>
            </a:r>
            <a:r>
              <a:rPr lang="en-US" sz="900">
                <a:solidFill>
                  <a:srgbClr val="3B3B3B"/>
                </a:solidFill>
                <a:latin typeface="Calibri"/>
                <a:cs typeface="Calibri"/>
              </a:rPr>
              <a:t> </a:t>
            </a:r>
            <a:r>
              <a:rPr lang="en-US" sz="900" b="1">
                <a:latin typeface="Calibri"/>
                <a:cs typeface="Calibri"/>
              </a:rPr>
              <a:t>Continuous Learning and Improvement</a:t>
            </a:r>
            <a:r>
              <a:rPr lang="en-US" sz="900">
                <a:solidFill>
                  <a:srgbClr val="3B3B3B"/>
                </a:solidFill>
                <a:latin typeface="Calibri"/>
                <a:cs typeface="Calibri"/>
              </a:rPr>
              <a:t>: The AI system can learn from new data and feedback, continuously improving its risk assessment and recommendation capabilities.</a:t>
            </a:r>
            <a:endParaRPr lang="en-US" sz="900">
              <a:latin typeface="Calibri"/>
              <a:cs typeface="Calibri"/>
            </a:endParaRPr>
          </a:p>
          <a:p>
            <a:pPr algn="l"/>
            <a:endParaRPr lang="en-US" sz="900">
              <a:cs typeface="Calibri"/>
            </a:endParaRPr>
          </a:p>
        </p:txBody>
      </p:sp>
      <p:sp>
        <p:nvSpPr>
          <p:cNvPr id="7" name="TextBox 6">
            <a:extLst>
              <a:ext uri="{FF2B5EF4-FFF2-40B4-BE49-F238E27FC236}">
                <a16:creationId xmlns:a16="http://schemas.microsoft.com/office/drawing/2014/main" id="{1C96447A-DC6C-C6E2-B6F6-C86C7E169DA0}"/>
              </a:ext>
            </a:extLst>
          </p:cNvPr>
          <p:cNvSpPr txBox="1"/>
          <p:nvPr/>
        </p:nvSpPr>
        <p:spPr>
          <a:xfrm>
            <a:off x="1449977" y="4791104"/>
            <a:ext cx="5590903" cy="200055"/>
          </a:xfrm>
          <a:prstGeom prst="rect">
            <a:avLst/>
          </a:prstGeom>
          <a:noFill/>
        </p:spPr>
        <p:txBody>
          <a:bodyPr wrap="square" rtlCol="0">
            <a:spAutoFit/>
          </a:bodyPr>
          <a:lstStyle/>
          <a:p>
            <a:pPr algn="ctr"/>
            <a:r>
              <a:rPr lang="en-US" sz="700"/>
              <a:t>Source: Appian getting started for Gen AI for Insurance</a:t>
            </a:r>
          </a:p>
        </p:txBody>
      </p:sp>
      <p:pic>
        <p:nvPicPr>
          <p:cNvPr id="8" name="Picture 4" descr="File:Revature-768x768.webp">
            <a:extLst>
              <a:ext uri="{FF2B5EF4-FFF2-40B4-BE49-F238E27FC236}">
                <a16:creationId xmlns:a16="http://schemas.microsoft.com/office/drawing/2014/main" id="{6427B075-1753-2145-554B-66AE85B8DE19}"/>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481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533223"/>
          </a:xfrm>
        </p:spPr>
        <p:txBody>
          <a:bodyPr/>
          <a:lstStyle/>
          <a:p>
            <a:r>
              <a:rPr lang="en-US">
                <a:cs typeface="FUTURA MEDIUM"/>
              </a:rPr>
              <a:t>Gen AI Business Use Case:  </a:t>
            </a:r>
            <a:r>
              <a:rPr lang="en-US">
                <a:cs typeface="Calibri"/>
              </a:rPr>
              <a:t>Insurance - Underwriting </a:t>
            </a: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25013" y="974628"/>
            <a:ext cx="3988158" cy="3695809"/>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974016"/>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Comparison of the Generative AI Solution with the Existing Approach </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974017"/>
            <a:ext cx="3981273" cy="3688924"/>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69193" y="973405"/>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Plan to Integrate the Solution with the Existing System</a:t>
            </a:r>
            <a:endParaRPr lang="en-US"/>
          </a:p>
        </p:txBody>
      </p:sp>
      <p:sp>
        <p:nvSpPr>
          <p:cNvPr id="7" name="TextBox 6">
            <a:extLst>
              <a:ext uri="{FF2B5EF4-FFF2-40B4-BE49-F238E27FC236}">
                <a16:creationId xmlns:a16="http://schemas.microsoft.com/office/drawing/2014/main" id="{4F02E09C-71C1-CAC0-D7F0-5D0DB4195EB3}"/>
              </a:ext>
            </a:extLst>
          </p:cNvPr>
          <p:cNvSpPr txBox="1"/>
          <p:nvPr/>
        </p:nvSpPr>
        <p:spPr>
          <a:xfrm>
            <a:off x="292923" y="1557427"/>
            <a:ext cx="376296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900" b="1">
                <a:latin typeface="Calibri"/>
                <a:cs typeface="Calibri"/>
              </a:rPr>
              <a:t>Operational Efficiency</a:t>
            </a:r>
            <a:r>
              <a:rPr lang="en-US" sz="900">
                <a:latin typeface="Calibri"/>
                <a:cs typeface="Calibri"/>
              </a:rPr>
              <a:t>:</a:t>
            </a:r>
            <a:r>
              <a:rPr lang="en-US" sz="900">
                <a:solidFill>
                  <a:srgbClr val="3B3B3B"/>
                </a:solidFill>
                <a:latin typeface="Calibri"/>
                <a:cs typeface="Calibri"/>
              </a:rPr>
              <a:t> Generative AI can process and analyze data much faster than human underwriters, reducing the time required for risk assessment and profiling.</a:t>
            </a:r>
            <a:endParaRPr lang="en-US" sz="900">
              <a:latin typeface="Calibri"/>
              <a:cs typeface="Calibri"/>
            </a:endParaRPr>
          </a:p>
          <a:p>
            <a:pPr marL="171450" indent="-171450">
              <a:buFont typeface="Arial"/>
              <a:buChar char="•"/>
            </a:pPr>
            <a:r>
              <a:rPr lang="en-US" sz="900" b="1">
                <a:latin typeface="Calibri"/>
                <a:cs typeface="Calibri"/>
              </a:rPr>
              <a:t>Time Consumption</a:t>
            </a:r>
            <a:r>
              <a:rPr lang="en-US" sz="900">
                <a:latin typeface="Calibri"/>
                <a:cs typeface="Calibri"/>
              </a:rPr>
              <a:t>: </a:t>
            </a:r>
            <a:r>
              <a:rPr lang="en-US" sz="900">
                <a:solidFill>
                  <a:srgbClr val="3B3B3B"/>
                </a:solidFill>
                <a:latin typeface="Calibri"/>
                <a:cs typeface="Calibri"/>
              </a:rPr>
              <a:t>The AI-driven process can significantly cut down the time taken from data collection to coverage recommendation, allowing underwriters to focus on more complex cases.</a:t>
            </a:r>
            <a:endParaRPr lang="en-US" sz="900">
              <a:latin typeface="Calibri"/>
              <a:cs typeface="Calibri"/>
            </a:endParaRPr>
          </a:p>
          <a:p>
            <a:pPr marL="171450" indent="-171450">
              <a:buFont typeface="Arial"/>
              <a:buChar char="•"/>
            </a:pPr>
            <a:r>
              <a:rPr lang="en-US" sz="900" b="1">
                <a:latin typeface="Calibri"/>
                <a:cs typeface="Calibri"/>
              </a:rPr>
              <a:t>Cost Efficiency</a:t>
            </a:r>
            <a:r>
              <a:rPr lang="en-US" sz="900">
                <a:latin typeface="Calibri"/>
                <a:cs typeface="Calibri"/>
              </a:rPr>
              <a:t>: </a:t>
            </a:r>
            <a:r>
              <a:rPr lang="en-US" sz="900">
                <a:solidFill>
                  <a:srgbClr val="3B3B3B"/>
                </a:solidFill>
                <a:latin typeface="Calibri"/>
                <a:cs typeface="Calibri"/>
              </a:rPr>
              <a:t>By automating repetitive and time-consuming tasks, generative AI can reduce operational costs and improve productivity. Fewer resources are needed for manual data analysis and risk assessment.</a:t>
            </a:r>
            <a:endParaRPr lang="en-US" sz="900">
              <a:latin typeface="Calibri"/>
              <a:cs typeface="Calibri"/>
            </a:endParaRPr>
          </a:p>
          <a:p>
            <a:pPr marL="171450" indent="-171450">
              <a:buFont typeface="Arial"/>
              <a:buChar char="•"/>
            </a:pPr>
            <a:r>
              <a:rPr lang="en-US" sz="900" b="1">
                <a:latin typeface="Calibri"/>
                <a:cs typeface="Calibri"/>
              </a:rPr>
              <a:t>Accuracy and Consistency</a:t>
            </a:r>
            <a:r>
              <a:rPr lang="en-US" sz="900">
                <a:latin typeface="Calibri"/>
                <a:cs typeface="Calibri"/>
              </a:rPr>
              <a:t>: </a:t>
            </a:r>
            <a:r>
              <a:rPr lang="en-US" sz="900">
                <a:solidFill>
                  <a:srgbClr val="3B3B3B"/>
                </a:solidFill>
                <a:latin typeface="Calibri"/>
                <a:cs typeface="Calibri"/>
              </a:rPr>
              <a:t>AI algorithms can analyze vast amounts of data with high precision, leading to more accurate and consistent risk profiles and coverage recommendations.</a:t>
            </a:r>
            <a:endParaRPr lang="en-US" sz="900">
              <a:latin typeface="Calibri"/>
              <a:cs typeface="Calibri"/>
            </a:endParaRPr>
          </a:p>
          <a:p>
            <a:pPr algn="l"/>
            <a:endParaRPr lang="en-US" sz="900">
              <a:cs typeface="Calibri"/>
            </a:endParaRPr>
          </a:p>
        </p:txBody>
      </p:sp>
      <p:sp>
        <p:nvSpPr>
          <p:cNvPr id="8" name="TextBox 7">
            <a:extLst>
              <a:ext uri="{FF2B5EF4-FFF2-40B4-BE49-F238E27FC236}">
                <a16:creationId xmlns:a16="http://schemas.microsoft.com/office/drawing/2014/main" id="{5C2E9C8D-3E8E-48D7-C897-B21A249A73D6}"/>
              </a:ext>
            </a:extLst>
          </p:cNvPr>
          <p:cNvSpPr txBox="1"/>
          <p:nvPr/>
        </p:nvSpPr>
        <p:spPr>
          <a:xfrm>
            <a:off x="4673231" y="1399485"/>
            <a:ext cx="379932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900" b="1">
                <a:latin typeface="Calibri"/>
                <a:cs typeface="Calibri"/>
              </a:rPr>
              <a:t>Phase 1: Proof of Concept (3 months)</a:t>
            </a:r>
            <a:endParaRPr lang="en-US" sz="900">
              <a:latin typeface="Calibri"/>
              <a:cs typeface="Calibri"/>
            </a:endParaRPr>
          </a:p>
          <a:p>
            <a:r>
              <a:rPr lang="en-US" sz="900">
                <a:solidFill>
                  <a:srgbClr val="3B3B3B"/>
                </a:solidFill>
                <a:latin typeface="Calibri"/>
                <a:cs typeface="Calibri"/>
              </a:rPr>
              <a:t>   </a:t>
            </a:r>
            <a:r>
              <a:rPr lang="en-US" sz="900">
                <a:solidFill>
                  <a:srgbClr val="0451A5"/>
                </a:solidFill>
                <a:latin typeface="Calibri"/>
                <a:cs typeface="Calibri"/>
              </a:rPr>
              <a:t>-</a:t>
            </a:r>
            <a:r>
              <a:rPr lang="en-US" sz="900">
                <a:solidFill>
                  <a:srgbClr val="3B3B3B"/>
                </a:solidFill>
                <a:latin typeface="Calibri"/>
                <a:cs typeface="Calibri"/>
              </a:rPr>
              <a:t> Identify key data sources and integrate them into a data lake.</a:t>
            </a:r>
            <a:endParaRPr lang="en-US" sz="900">
              <a:latin typeface="Calibri"/>
              <a:cs typeface="Calibri"/>
            </a:endParaRPr>
          </a:p>
          <a:p>
            <a:r>
              <a:rPr lang="en-US" sz="900">
                <a:solidFill>
                  <a:srgbClr val="3B3B3B"/>
                </a:solidFill>
                <a:latin typeface="Calibri"/>
                <a:cs typeface="Calibri"/>
              </a:rPr>
              <a:t>   </a:t>
            </a:r>
            <a:r>
              <a:rPr lang="en-US" sz="900">
                <a:solidFill>
                  <a:srgbClr val="0451A5"/>
                </a:solidFill>
                <a:latin typeface="Calibri"/>
                <a:cs typeface="Calibri"/>
              </a:rPr>
              <a:t>-</a:t>
            </a:r>
            <a:r>
              <a:rPr lang="en-US" sz="900">
                <a:solidFill>
                  <a:srgbClr val="3B3B3B"/>
                </a:solidFill>
                <a:latin typeface="Calibri"/>
                <a:cs typeface="Calibri"/>
              </a:rPr>
              <a:t> Develop and train initial AI models for risk analysis and profiling.</a:t>
            </a:r>
            <a:endParaRPr lang="en-US" sz="900">
              <a:latin typeface="Calibri"/>
              <a:cs typeface="Calibri"/>
            </a:endParaRPr>
          </a:p>
          <a:p>
            <a:r>
              <a:rPr lang="en-US" sz="900">
                <a:solidFill>
                  <a:srgbClr val="3B3B3B"/>
                </a:solidFill>
                <a:latin typeface="Calibri"/>
                <a:cs typeface="Calibri"/>
              </a:rPr>
              <a:t>   </a:t>
            </a:r>
            <a:r>
              <a:rPr lang="en-US" sz="900">
                <a:solidFill>
                  <a:srgbClr val="0451A5"/>
                </a:solidFill>
                <a:latin typeface="Calibri"/>
                <a:cs typeface="Calibri"/>
              </a:rPr>
              <a:t>-</a:t>
            </a:r>
            <a:r>
              <a:rPr lang="en-US" sz="900">
                <a:solidFill>
                  <a:srgbClr val="3B3B3B"/>
                </a:solidFill>
                <a:latin typeface="Calibri"/>
                <a:cs typeface="Calibri"/>
              </a:rPr>
              <a:t> Test the AI models with historical data to validate accuracy and effectiveness.</a:t>
            </a:r>
            <a:endParaRPr lang="en-US" sz="900">
              <a:latin typeface="Calibri"/>
              <a:cs typeface="Calibri"/>
            </a:endParaRPr>
          </a:p>
          <a:p>
            <a:pPr marL="171450" indent="-171450">
              <a:buFont typeface="Arial"/>
              <a:buChar char="•"/>
            </a:pPr>
            <a:r>
              <a:rPr lang="en-US" sz="900" b="1">
                <a:latin typeface="Calibri"/>
                <a:cs typeface="Calibri"/>
              </a:rPr>
              <a:t>Phase 2: Pilot Deployment (6 months)</a:t>
            </a:r>
            <a:endParaRPr lang="en-US" sz="900">
              <a:latin typeface="Calibri"/>
              <a:cs typeface="Calibri"/>
            </a:endParaRPr>
          </a:p>
          <a:p>
            <a:r>
              <a:rPr lang="en-US" sz="900">
                <a:solidFill>
                  <a:srgbClr val="3B3B3B"/>
                </a:solidFill>
                <a:latin typeface="Calibri"/>
                <a:cs typeface="Calibri"/>
              </a:rPr>
              <a:t>   </a:t>
            </a:r>
            <a:r>
              <a:rPr lang="en-US" sz="900">
                <a:solidFill>
                  <a:srgbClr val="0451A5"/>
                </a:solidFill>
                <a:latin typeface="Calibri"/>
                <a:cs typeface="Calibri"/>
              </a:rPr>
              <a:t>-</a:t>
            </a:r>
            <a:r>
              <a:rPr lang="en-US" sz="900">
                <a:solidFill>
                  <a:srgbClr val="3B3B3B"/>
                </a:solidFill>
                <a:latin typeface="Calibri"/>
                <a:cs typeface="Calibri"/>
              </a:rPr>
              <a:t> Deploy the AI system in a controlled environment with a select group of underwriters.</a:t>
            </a:r>
            <a:endParaRPr lang="en-US" sz="900">
              <a:latin typeface="Calibri"/>
              <a:cs typeface="Calibri"/>
            </a:endParaRPr>
          </a:p>
          <a:p>
            <a:r>
              <a:rPr lang="en-US" sz="900">
                <a:solidFill>
                  <a:srgbClr val="3B3B3B"/>
                </a:solidFill>
                <a:latin typeface="Calibri"/>
                <a:cs typeface="Calibri"/>
              </a:rPr>
              <a:t>   </a:t>
            </a:r>
            <a:r>
              <a:rPr lang="en-US" sz="900">
                <a:solidFill>
                  <a:srgbClr val="0451A5"/>
                </a:solidFill>
                <a:latin typeface="Calibri"/>
                <a:cs typeface="Calibri"/>
              </a:rPr>
              <a:t>-</a:t>
            </a:r>
            <a:r>
              <a:rPr lang="en-US" sz="900">
                <a:solidFill>
                  <a:srgbClr val="3B3B3B"/>
                </a:solidFill>
                <a:latin typeface="Calibri"/>
                <a:cs typeface="Calibri"/>
              </a:rPr>
              <a:t> Collect feedback and refine the AI models and user interface.</a:t>
            </a:r>
            <a:endParaRPr lang="en-US" sz="900">
              <a:latin typeface="Calibri"/>
              <a:cs typeface="Calibri"/>
            </a:endParaRPr>
          </a:p>
          <a:p>
            <a:r>
              <a:rPr lang="en-US" sz="900">
                <a:solidFill>
                  <a:srgbClr val="3B3B3B"/>
                </a:solidFill>
                <a:latin typeface="Calibri"/>
                <a:cs typeface="Calibri"/>
              </a:rPr>
              <a:t>   </a:t>
            </a:r>
            <a:r>
              <a:rPr lang="en-US" sz="900">
                <a:solidFill>
                  <a:srgbClr val="0451A5"/>
                </a:solidFill>
                <a:latin typeface="Calibri"/>
                <a:cs typeface="Calibri"/>
              </a:rPr>
              <a:t>-</a:t>
            </a:r>
            <a:r>
              <a:rPr lang="en-US" sz="900">
                <a:solidFill>
                  <a:srgbClr val="3B3B3B"/>
                </a:solidFill>
                <a:latin typeface="Calibri"/>
                <a:cs typeface="Calibri"/>
              </a:rPr>
              <a:t> Ensure seamless integration with existing underwriting systems.</a:t>
            </a:r>
            <a:br>
              <a:rPr lang="en-US"/>
            </a:br>
            <a:endParaRPr lang="en-US" sz="900">
              <a:cs typeface="Calibri"/>
            </a:endParaRPr>
          </a:p>
          <a:p>
            <a:pPr marL="171450" indent="-171450">
              <a:buFont typeface="Arial"/>
              <a:buChar char="•"/>
            </a:pPr>
            <a:r>
              <a:rPr lang="en-US" sz="900">
                <a:solidFill>
                  <a:srgbClr val="3B3B3B"/>
                </a:solidFill>
                <a:latin typeface="Calibri"/>
                <a:cs typeface="Calibri"/>
              </a:rPr>
              <a:t> </a:t>
            </a:r>
            <a:r>
              <a:rPr lang="en-US" sz="900" b="1">
                <a:latin typeface="Calibri"/>
                <a:cs typeface="Calibri"/>
              </a:rPr>
              <a:t>Phase 3: Full Deployment (9 months)</a:t>
            </a:r>
            <a:endParaRPr lang="en-US" sz="900">
              <a:latin typeface="Calibri"/>
              <a:cs typeface="Calibri"/>
            </a:endParaRPr>
          </a:p>
          <a:p>
            <a:r>
              <a:rPr lang="en-US" sz="900">
                <a:solidFill>
                  <a:srgbClr val="3B3B3B"/>
                </a:solidFill>
                <a:latin typeface="Calibri"/>
                <a:cs typeface="Calibri"/>
              </a:rPr>
              <a:t>   </a:t>
            </a:r>
            <a:r>
              <a:rPr lang="en-US" sz="900">
                <a:solidFill>
                  <a:srgbClr val="0451A5"/>
                </a:solidFill>
                <a:latin typeface="Calibri"/>
                <a:cs typeface="Calibri"/>
              </a:rPr>
              <a:t>-</a:t>
            </a:r>
            <a:r>
              <a:rPr lang="en-US" sz="900">
                <a:solidFill>
                  <a:srgbClr val="3B3B3B"/>
                </a:solidFill>
                <a:latin typeface="Calibri"/>
                <a:cs typeface="Calibri"/>
              </a:rPr>
              <a:t> Roll out the AI system across the entire underwriting department.</a:t>
            </a:r>
            <a:endParaRPr lang="en-US" sz="900">
              <a:latin typeface="Calibri"/>
              <a:cs typeface="Calibri"/>
            </a:endParaRPr>
          </a:p>
          <a:p>
            <a:r>
              <a:rPr lang="en-US" sz="900">
                <a:solidFill>
                  <a:srgbClr val="3B3B3B"/>
                </a:solidFill>
                <a:latin typeface="Calibri"/>
                <a:cs typeface="Calibri"/>
              </a:rPr>
              <a:t>   </a:t>
            </a:r>
            <a:r>
              <a:rPr lang="en-US" sz="900">
                <a:solidFill>
                  <a:srgbClr val="0451A5"/>
                </a:solidFill>
                <a:latin typeface="Calibri"/>
                <a:cs typeface="Calibri"/>
              </a:rPr>
              <a:t>-</a:t>
            </a:r>
            <a:r>
              <a:rPr lang="en-US" sz="900">
                <a:solidFill>
                  <a:srgbClr val="3B3B3B"/>
                </a:solidFill>
                <a:latin typeface="Calibri"/>
                <a:cs typeface="Calibri"/>
              </a:rPr>
              <a:t> Provide training and support to underwriters for effective use of the new system.</a:t>
            </a:r>
            <a:endParaRPr lang="en-US" sz="900">
              <a:latin typeface="Calibri"/>
              <a:cs typeface="Calibri"/>
            </a:endParaRPr>
          </a:p>
          <a:p>
            <a:r>
              <a:rPr lang="en-US" sz="900">
                <a:solidFill>
                  <a:srgbClr val="3B3B3B"/>
                </a:solidFill>
                <a:latin typeface="Calibri"/>
                <a:cs typeface="Calibri"/>
              </a:rPr>
              <a:t>   </a:t>
            </a:r>
            <a:r>
              <a:rPr lang="en-US" sz="900">
                <a:solidFill>
                  <a:srgbClr val="0451A5"/>
                </a:solidFill>
                <a:latin typeface="Calibri"/>
                <a:cs typeface="Calibri"/>
              </a:rPr>
              <a:t>-</a:t>
            </a:r>
            <a:r>
              <a:rPr lang="en-US" sz="900">
                <a:solidFill>
                  <a:srgbClr val="3B3B3B"/>
                </a:solidFill>
                <a:latin typeface="Calibri"/>
                <a:cs typeface="Calibri"/>
              </a:rPr>
              <a:t> Continuously monitor performance and make necessary adjustments.</a:t>
            </a:r>
            <a:br>
              <a:rPr lang="en-US"/>
            </a:br>
            <a:endParaRPr lang="en-US" sz="900">
              <a:cs typeface="Calibri"/>
            </a:endParaRPr>
          </a:p>
          <a:p>
            <a:pPr marL="171450" indent="-171450">
              <a:buFont typeface="Arial"/>
              <a:buChar char="•"/>
            </a:pPr>
            <a:r>
              <a:rPr lang="en-US" sz="900">
                <a:solidFill>
                  <a:srgbClr val="3B3B3B"/>
                </a:solidFill>
                <a:latin typeface="Calibri"/>
                <a:cs typeface="Calibri"/>
              </a:rPr>
              <a:t> </a:t>
            </a:r>
            <a:r>
              <a:rPr lang="en-US" sz="900" b="1">
                <a:latin typeface="Calibri"/>
                <a:cs typeface="Calibri"/>
              </a:rPr>
              <a:t>Phase 4: Continuous Improvement (Ongoing)</a:t>
            </a:r>
            <a:endParaRPr lang="en-US" sz="900">
              <a:latin typeface="Calibri"/>
              <a:cs typeface="Calibri"/>
            </a:endParaRPr>
          </a:p>
          <a:p>
            <a:r>
              <a:rPr lang="en-US" sz="900">
                <a:solidFill>
                  <a:srgbClr val="3B3B3B"/>
                </a:solidFill>
                <a:latin typeface="Calibri"/>
                <a:cs typeface="Calibri"/>
              </a:rPr>
              <a:t>   </a:t>
            </a:r>
            <a:r>
              <a:rPr lang="en-US" sz="900">
                <a:solidFill>
                  <a:srgbClr val="0451A5"/>
                </a:solidFill>
                <a:latin typeface="Calibri"/>
                <a:cs typeface="Calibri"/>
              </a:rPr>
              <a:t>-</a:t>
            </a:r>
            <a:r>
              <a:rPr lang="en-US" sz="900">
                <a:solidFill>
                  <a:srgbClr val="3B3B3B"/>
                </a:solidFill>
                <a:latin typeface="Calibri"/>
                <a:cs typeface="Calibri"/>
              </a:rPr>
              <a:t> Regularly update the AI models with new data and feedback.</a:t>
            </a:r>
            <a:endParaRPr lang="en-US" sz="900">
              <a:latin typeface="Calibri"/>
              <a:cs typeface="Calibri"/>
            </a:endParaRPr>
          </a:p>
          <a:p>
            <a:r>
              <a:rPr lang="en-US" sz="900">
                <a:solidFill>
                  <a:srgbClr val="3B3B3B"/>
                </a:solidFill>
                <a:latin typeface="Calibri"/>
                <a:cs typeface="Calibri"/>
              </a:rPr>
              <a:t>   </a:t>
            </a:r>
            <a:r>
              <a:rPr lang="en-US" sz="900">
                <a:solidFill>
                  <a:srgbClr val="0451A5"/>
                </a:solidFill>
                <a:latin typeface="Calibri"/>
                <a:cs typeface="Calibri"/>
              </a:rPr>
              <a:t>-</a:t>
            </a:r>
            <a:r>
              <a:rPr lang="en-US" sz="900">
                <a:solidFill>
                  <a:srgbClr val="3B3B3B"/>
                </a:solidFill>
                <a:latin typeface="Calibri"/>
                <a:cs typeface="Calibri"/>
              </a:rPr>
              <a:t> Explore additional use cases and enhancements to further improve underwriting efficiency.</a:t>
            </a:r>
            <a:endParaRPr lang="en-US" sz="900">
              <a:latin typeface="Calibri"/>
              <a:cs typeface="Calibri"/>
            </a:endParaRPr>
          </a:p>
          <a:p>
            <a:pPr algn="l"/>
            <a:endParaRPr lang="en-US" sz="900">
              <a:cs typeface="Calibri"/>
            </a:endParaRPr>
          </a:p>
        </p:txBody>
      </p:sp>
      <p:sp>
        <p:nvSpPr>
          <p:cNvPr id="10" name="TextBox 9">
            <a:extLst>
              <a:ext uri="{FF2B5EF4-FFF2-40B4-BE49-F238E27FC236}">
                <a16:creationId xmlns:a16="http://schemas.microsoft.com/office/drawing/2014/main" id="{B69A7E08-20B9-1441-A322-3E4BD21A0C06}"/>
              </a:ext>
            </a:extLst>
          </p:cNvPr>
          <p:cNvSpPr txBox="1"/>
          <p:nvPr/>
        </p:nvSpPr>
        <p:spPr>
          <a:xfrm>
            <a:off x="1449977" y="4791104"/>
            <a:ext cx="5590903" cy="200055"/>
          </a:xfrm>
          <a:prstGeom prst="rect">
            <a:avLst/>
          </a:prstGeom>
          <a:noFill/>
        </p:spPr>
        <p:txBody>
          <a:bodyPr wrap="square" rtlCol="0">
            <a:spAutoFit/>
          </a:bodyPr>
          <a:lstStyle/>
          <a:p>
            <a:pPr algn="ctr"/>
            <a:r>
              <a:rPr lang="en-US" sz="700"/>
              <a:t>Source: Appian getting started for Gen AI for Insurance</a:t>
            </a:r>
          </a:p>
        </p:txBody>
      </p:sp>
      <p:pic>
        <p:nvPicPr>
          <p:cNvPr id="9" name="Picture 4" descr="File:Revature-768x768.webp">
            <a:extLst>
              <a:ext uri="{FF2B5EF4-FFF2-40B4-BE49-F238E27FC236}">
                <a16:creationId xmlns:a16="http://schemas.microsoft.com/office/drawing/2014/main" id="{76ECA4CE-BDE4-283E-34FA-CC7BDF45CBF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493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533223"/>
          </a:xfrm>
        </p:spPr>
        <p:txBody>
          <a:bodyPr/>
          <a:lstStyle/>
          <a:p>
            <a:r>
              <a:rPr lang="en-US">
                <a:cs typeface="FUTURA MEDIUM"/>
              </a:rPr>
              <a:t>Gen AI Business Use Case:  </a:t>
            </a:r>
            <a:r>
              <a:rPr lang="en-US">
                <a:cs typeface="Calibri"/>
              </a:rPr>
              <a:t>Insurance – Claim Processing</a:t>
            </a: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31898" y="1780236"/>
            <a:ext cx="3981273" cy="2890201"/>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1779624"/>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Current Business Process</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1779625"/>
            <a:ext cx="3981273" cy="2883316"/>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69193" y="1779013"/>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Generative AI Solution</a:t>
            </a:r>
            <a:endParaRPr lang="en-US"/>
          </a:p>
        </p:txBody>
      </p:sp>
      <p:sp>
        <p:nvSpPr>
          <p:cNvPr id="15" name="TextBox 14">
            <a:extLst>
              <a:ext uri="{FF2B5EF4-FFF2-40B4-BE49-F238E27FC236}">
                <a16:creationId xmlns:a16="http://schemas.microsoft.com/office/drawing/2014/main" id="{CDA94945-F8DC-41C7-7405-ABCB2247342A}"/>
              </a:ext>
            </a:extLst>
          </p:cNvPr>
          <p:cNvSpPr txBox="1"/>
          <p:nvPr/>
        </p:nvSpPr>
        <p:spPr>
          <a:xfrm>
            <a:off x="114300" y="809367"/>
            <a:ext cx="8915400" cy="1061829"/>
          </a:xfrm>
          <a:prstGeom prst="rect">
            <a:avLst/>
          </a:prstGeom>
          <a:noFill/>
        </p:spPr>
        <p:txBody>
          <a:bodyPr wrap="square" lIns="91440" tIns="45720" rIns="91440" bIns="45720" rtlCol="0" anchor="t">
            <a:spAutoFit/>
          </a:bodyPr>
          <a:lstStyle/>
          <a:p>
            <a:r>
              <a:rPr lang="en-US" sz="900" b="1"/>
              <a:t>The Problem Statement</a:t>
            </a:r>
            <a:endParaRPr lang="en-US" sz="900" b="1">
              <a:cs typeface="Calibri"/>
            </a:endParaRPr>
          </a:p>
          <a:p>
            <a:endParaRPr lang="en-US" sz="900" b="1">
              <a:cs typeface="Calibri"/>
            </a:endParaRPr>
          </a:p>
          <a:p>
            <a:r>
              <a:rPr lang="en-US" sz="900">
                <a:solidFill>
                  <a:srgbClr val="3B3B3B"/>
                </a:solidFill>
                <a:latin typeface="Calibri"/>
                <a:cs typeface="Calibri"/>
              </a:rPr>
              <a:t>The insurance industry faces significant challenges in claims processing and fraud detection. The traditional approach is labor-intensive, time-consuming, and prone to human error, leading to inefficiencies and increased operational costs. Additionally, the detection of fraudulent claims is complex, often resulting in financial losses and reputational damage. Generative AI offers a promising solution to streamline the claims process by automating document assessment, extracting relevant information, summarizing claims histories, and identifying inconsistencies or fraudulent claims based on data patterns and anomalies.</a:t>
            </a:r>
            <a:endParaRPr lang="en-US" sz="900">
              <a:latin typeface="Calibri"/>
              <a:cs typeface="Calibri"/>
            </a:endParaRPr>
          </a:p>
          <a:p>
            <a:endParaRPr lang="en-US" sz="900">
              <a:cs typeface="Calibri"/>
            </a:endParaRPr>
          </a:p>
        </p:txBody>
      </p:sp>
      <p:sp>
        <p:nvSpPr>
          <p:cNvPr id="7" name="TextBox 6">
            <a:extLst>
              <a:ext uri="{FF2B5EF4-FFF2-40B4-BE49-F238E27FC236}">
                <a16:creationId xmlns:a16="http://schemas.microsoft.com/office/drawing/2014/main" id="{1F90222C-4B34-9047-CB03-35C80A1A19FB}"/>
              </a:ext>
            </a:extLst>
          </p:cNvPr>
          <p:cNvSpPr txBox="1"/>
          <p:nvPr/>
        </p:nvSpPr>
        <p:spPr>
          <a:xfrm>
            <a:off x="351210" y="2307951"/>
            <a:ext cx="372533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900" b="1">
                <a:latin typeface="Calibri"/>
                <a:cs typeface="Calibri"/>
              </a:rPr>
              <a:t>Claims Submission</a:t>
            </a:r>
            <a:r>
              <a:rPr lang="en-US" sz="900">
                <a:latin typeface="Calibri"/>
                <a:cs typeface="Calibri"/>
              </a:rPr>
              <a:t>: </a:t>
            </a:r>
            <a:r>
              <a:rPr lang="en-US" sz="900">
                <a:solidFill>
                  <a:srgbClr val="3B3B3B"/>
                </a:solidFill>
                <a:latin typeface="Calibri"/>
                <a:cs typeface="Calibri"/>
              </a:rPr>
              <a:t>Policyholders submit claims through various channels, including online portals, email, and physical documents.</a:t>
            </a:r>
            <a:endParaRPr lang="en-US" sz="900">
              <a:latin typeface="Calibri"/>
              <a:cs typeface="Calibri"/>
            </a:endParaRPr>
          </a:p>
          <a:p>
            <a:pPr marL="228600" indent="-228600">
              <a:buAutoNum type="arabicPeriod"/>
            </a:pPr>
            <a:r>
              <a:rPr lang="en-US" sz="900" b="1">
                <a:latin typeface="Calibri"/>
                <a:cs typeface="Calibri"/>
              </a:rPr>
              <a:t>Initial Review</a:t>
            </a:r>
            <a:r>
              <a:rPr lang="en-US" sz="900">
                <a:latin typeface="Calibri"/>
                <a:cs typeface="Calibri"/>
              </a:rPr>
              <a:t>:</a:t>
            </a:r>
            <a:r>
              <a:rPr lang="en-US" sz="900">
                <a:solidFill>
                  <a:srgbClr val="3B3B3B"/>
                </a:solidFill>
                <a:latin typeface="Calibri"/>
                <a:cs typeface="Calibri"/>
              </a:rPr>
              <a:t> Claims are manually reviewed by claims adjusters to verify completeness and accuracy.</a:t>
            </a:r>
            <a:endParaRPr lang="en-US" sz="900">
              <a:latin typeface="Calibri"/>
              <a:cs typeface="Calibri"/>
            </a:endParaRPr>
          </a:p>
          <a:p>
            <a:pPr marL="228600" indent="-228600">
              <a:buAutoNum type="arabicPeriod"/>
            </a:pPr>
            <a:r>
              <a:rPr lang="en-US" sz="900" b="1">
                <a:latin typeface="Calibri"/>
                <a:cs typeface="Calibri"/>
              </a:rPr>
              <a:t>Document Assessment</a:t>
            </a:r>
            <a:r>
              <a:rPr lang="en-US" sz="900">
                <a:latin typeface="Calibri"/>
                <a:cs typeface="Calibri"/>
              </a:rPr>
              <a:t>: </a:t>
            </a:r>
            <a:r>
              <a:rPr lang="en-US" sz="900">
                <a:solidFill>
                  <a:srgbClr val="3B3B3B"/>
                </a:solidFill>
                <a:latin typeface="Calibri"/>
                <a:cs typeface="Calibri"/>
              </a:rPr>
              <a:t>Relevant information is extracted from claims documents, which is a time-consuming and error-prone process.</a:t>
            </a:r>
            <a:endParaRPr lang="en-US" sz="900">
              <a:solidFill>
                <a:srgbClr val="000000"/>
              </a:solidFill>
              <a:latin typeface="Calibri"/>
              <a:cs typeface="Calibri"/>
            </a:endParaRPr>
          </a:p>
          <a:p>
            <a:pPr marL="228600" indent="-228600">
              <a:buAutoNum type="arabicPeriod"/>
            </a:pPr>
            <a:r>
              <a:rPr lang="en-US" sz="900" b="1">
                <a:latin typeface="Calibri"/>
                <a:cs typeface="Calibri"/>
              </a:rPr>
              <a:t>Claims History Analysis</a:t>
            </a:r>
            <a:r>
              <a:rPr lang="en-US" sz="900">
                <a:latin typeface="Calibri"/>
                <a:cs typeface="Calibri"/>
              </a:rPr>
              <a:t>:</a:t>
            </a:r>
            <a:r>
              <a:rPr lang="en-US" sz="900">
                <a:solidFill>
                  <a:srgbClr val="3B3B3B"/>
                </a:solidFill>
                <a:latin typeface="Calibri"/>
                <a:cs typeface="Calibri"/>
              </a:rPr>
              <a:t> Adjusters manually review the claimant's history to identify any patterns or inconsistencies.</a:t>
            </a:r>
            <a:endParaRPr lang="en-US" sz="900">
              <a:solidFill>
                <a:srgbClr val="000000"/>
              </a:solidFill>
              <a:latin typeface="Calibri"/>
              <a:cs typeface="Calibri"/>
            </a:endParaRPr>
          </a:p>
          <a:p>
            <a:pPr marL="228600" indent="-228600">
              <a:buAutoNum type="arabicPeriod"/>
            </a:pPr>
            <a:r>
              <a:rPr lang="en-US" sz="900" b="1">
                <a:latin typeface="Calibri"/>
                <a:cs typeface="Calibri"/>
              </a:rPr>
              <a:t>Fraud Detection</a:t>
            </a:r>
            <a:r>
              <a:rPr lang="en-US" sz="900">
                <a:latin typeface="Calibri"/>
                <a:cs typeface="Calibri"/>
              </a:rPr>
              <a:t>: </a:t>
            </a:r>
            <a:r>
              <a:rPr lang="en-US" sz="900">
                <a:solidFill>
                  <a:srgbClr val="3B3B3B"/>
                </a:solidFill>
                <a:latin typeface="Calibri"/>
                <a:cs typeface="Calibri"/>
              </a:rPr>
              <a:t>Specialized teams use rule-based systems and manual checks to identify potential fraud, which is often inefficient and limited in scope.</a:t>
            </a:r>
            <a:endParaRPr lang="en-US" sz="900">
              <a:solidFill>
                <a:srgbClr val="000000"/>
              </a:solidFill>
              <a:latin typeface="Calibri"/>
              <a:cs typeface="Calibri"/>
            </a:endParaRPr>
          </a:p>
          <a:p>
            <a:pPr marL="228600" indent="-228600">
              <a:buAutoNum type="arabicPeriod"/>
            </a:pPr>
            <a:r>
              <a:rPr lang="en-US" sz="900" b="1">
                <a:latin typeface="Calibri"/>
                <a:cs typeface="Calibri"/>
              </a:rPr>
              <a:t>Claims Approval/Denial</a:t>
            </a:r>
            <a:r>
              <a:rPr lang="en-US" sz="900">
                <a:latin typeface="Calibri"/>
                <a:cs typeface="Calibri"/>
              </a:rPr>
              <a:t>: </a:t>
            </a:r>
            <a:r>
              <a:rPr lang="en-US" sz="900">
                <a:solidFill>
                  <a:srgbClr val="3B3B3B"/>
                </a:solidFill>
                <a:latin typeface="Calibri"/>
                <a:cs typeface="Calibri"/>
              </a:rPr>
              <a:t>Based on the assessment, claims are either approved, denied, or sent for further investigation.</a:t>
            </a:r>
            <a:endParaRPr lang="en-US" sz="900">
              <a:solidFill>
                <a:srgbClr val="000000"/>
              </a:solidFill>
              <a:latin typeface="Calibri"/>
              <a:cs typeface="Calibri"/>
            </a:endParaRPr>
          </a:p>
          <a:p>
            <a:pPr marL="228600" indent="-228600">
              <a:buAutoNum type="arabicPeriod"/>
            </a:pPr>
            <a:r>
              <a:rPr lang="en-US" sz="900" b="1">
                <a:latin typeface="Calibri"/>
                <a:cs typeface="Calibri"/>
              </a:rPr>
              <a:t>Payment Processing</a:t>
            </a:r>
            <a:r>
              <a:rPr lang="en-US" sz="900">
                <a:latin typeface="Calibri"/>
                <a:cs typeface="Calibri"/>
              </a:rPr>
              <a:t>: </a:t>
            </a:r>
            <a:r>
              <a:rPr lang="en-US" sz="900">
                <a:solidFill>
                  <a:srgbClr val="3B3B3B"/>
                </a:solidFill>
                <a:latin typeface="Calibri"/>
                <a:cs typeface="Calibri"/>
              </a:rPr>
              <a:t>Approved claims are processed for payment, while denied claims may lead to disputes and further reviews.</a:t>
            </a:r>
            <a:endParaRPr lang="en-US" sz="900">
              <a:latin typeface="Calibri"/>
              <a:cs typeface="Calibri"/>
            </a:endParaRPr>
          </a:p>
          <a:p>
            <a:pPr algn="l"/>
            <a:endParaRPr lang="en-US" sz="900">
              <a:cs typeface="Calibri"/>
            </a:endParaRPr>
          </a:p>
        </p:txBody>
      </p:sp>
      <p:sp>
        <p:nvSpPr>
          <p:cNvPr id="8" name="TextBox 7">
            <a:extLst>
              <a:ext uri="{FF2B5EF4-FFF2-40B4-BE49-F238E27FC236}">
                <a16:creationId xmlns:a16="http://schemas.microsoft.com/office/drawing/2014/main" id="{0A781CDE-90CD-A585-1C90-C2BC393C825C}"/>
              </a:ext>
            </a:extLst>
          </p:cNvPr>
          <p:cNvSpPr txBox="1"/>
          <p:nvPr/>
        </p:nvSpPr>
        <p:spPr>
          <a:xfrm>
            <a:off x="4569677" y="2205895"/>
            <a:ext cx="377550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Calibri"/>
                <a:cs typeface="Calibri"/>
              </a:rPr>
              <a:t>Automated Document Assessment</a:t>
            </a:r>
            <a:r>
              <a:rPr lang="en-US" sz="900">
                <a:latin typeface="Calibri"/>
                <a:cs typeface="Calibri"/>
              </a:rPr>
              <a:t>:</a:t>
            </a:r>
          </a:p>
          <a:p>
            <a:pPr marL="171450" indent="-171450">
              <a:buFont typeface="Arial"/>
              <a:buChar char="•"/>
            </a:pPr>
            <a:r>
              <a:rPr lang="en-US" sz="900">
                <a:solidFill>
                  <a:srgbClr val="3B3B3B"/>
                </a:solidFill>
                <a:latin typeface="Calibri"/>
                <a:cs typeface="Calibri"/>
              </a:rPr>
              <a:t>Use Generative AI models to automatically extract relevant information from claims documents, reducing manual effort and errors.</a:t>
            </a:r>
            <a:endParaRPr lang="en-US" sz="900">
              <a:solidFill>
                <a:srgbClr val="000000"/>
              </a:solidFill>
              <a:latin typeface="Calibri"/>
              <a:cs typeface="Calibri"/>
            </a:endParaRPr>
          </a:p>
          <a:p>
            <a:pPr marL="171450" indent="-171450">
              <a:buFont typeface="Arial"/>
              <a:buChar char="•"/>
            </a:pPr>
            <a:r>
              <a:rPr lang="en-US" sz="900">
                <a:solidFill>
                  <a:srgbClr val="3B3B3B"/>
                </a:solidFill>
                <a:latin typeface="Calibri"/>
                <a:cs typeface="Calibri"/>
              </a:rPr>
              <a:t>Implement Optical Character Recognition (OCR) combined with Natural Language Processing (NLP) to handle various document formats and languages.</a:t>
            </a:r>
            <a:endParaRPr lang="en-US" sz="900">
              <a:latin typeface="Calibri"/>
              <a:cs typeface="Calibri"/>
            </a:endParaRPr>
          </a:p>
          <a:p>
            <a:r>
              <a:rPr lang="en-US" sz="900" b="1">
                <a:latin typeface="Calibri"/>
                <a:cs typeface="Calibri"/>
              </a:rPr>
              <a:t>Claims History Summarization:</a:t>
            </a:r>
            <a:endParaRPr lang="en-US" sz="900">
              <a:latin typeface="Calibri"/>
              <a:cs typeface="Calibri"/>
            </a:endParaRPr>
          </a:p>
          <a:p>
            <a:pPr marL="171450" indent="-171450">
              <a:buFont typeface="Arial"/>
              <a:buChar char="•"/>
            </a:pPr>
            <a:r>
              <a:rPr lang="en-US" sz="900">
                <a:solidFill>
                  <a:srgbClr val="3B3B3B"/>
                </a:solidFill>
                <a:latin typeface="Calibri"/>
                <a:cs typeface="Calibri"/>
              </a:rPr>
              <a:t> Utilize AI algorithms to summarize the claimant's history, highlighting key events and patterns that may indicate fraudulent behavior and generate concise reports for claims adjusters to expedite the review process.</a:t>
            </a:r>
            <a:endParaRPr lang="en-US" sz="900">
              <a:cs typeface="Calibri"/>
            </a:endParaRPr>
          </a:p>
          <a:p>
            <a:r>
              <a:rPr lang="en-US" sz="900" b="1">
                <a:latin typeface="Calibri"/>
                <a:cs typeface="Calibri"/>
              </a:rPr>
              <a:t>Fraud Detection</a:t>
            </a:r>
            <a:r>
              <a:rPr lang="en-US" sz="900">
                <a:latin typeface="Calibri"/>
                <a:cs typeface="Calibri"/>
              </a:rPr>
              <a:t>:</a:t>
            </a:r>
          </a:p>
          <a:p>
            <a:pPr marL="171450" indent="-171450">
              <a:buFont typeface="Arial"/>
              <a:buChar char="•"/>
            </a:pPr>
            <a:r>
              <a:rPr lang="en-US" sz="900">
                <a:solidFill>
                  <a:srgbClr val="3B3B3B"/>
                </a:solidFill>
                <a:latin typeface="Calibri"/>
                <a:cs typeface="Calibri"/>
              </a:rPr>
              <a:t>Deploy machine learning models trained on historical claims data to identify anomalies and patterns indicative of fraud.</a:t>
            </a:r>
            <a:endParaRPr lang="en-US" sz="900">
              <a:solidFill>
                <a:srgbClr val="000000"/>
              </a:solidFill>
              <a:latin typeface="Calibri"/>
              <a:cs typeface="Calibri"/>
            </a:endParaRPr>
          </a:p>
          <a:p>
            <a:pPr marL="171450" indent="-171450">
              <a:buFont typeface="Arial"/>
              <a:buChar char="•"/>
            </a:pPr>
            <a:r>
              <a:rPr lang="en-US" sz="900">
                <a:solidFill>
                  <a:srgbClr val="3B3B3B"/>
                </a:solidFill>
                <a:latin typeface="Calibri"/>
                <a:cs typeface="Calibri"/>
              </a:rPr>
              <a:t>Implement real-time fraud detection systems that flag suspicious claims for further investigation.</a:t>
            </a:r>
            <a:endParaRPr lang="en-US" sz="900">
              <a:latin typeface="Calibri"/>
              <a:cs typeface="Calibri"/>
            </a:endParaRPr>
          </a:p>
          <a:p>
            <a:endParaRPr lang="en-US" sz="900">
              <a:solidFill>
                <a:srgbClr val="3B3B3B"/>
              </a:solidFill>
              <a:latin typeface="Calibri"/>
              <a:cs typeface="Calibri"/>
            </a:endParaRPr>
          </a:p>
          <a:p>
            <a:pPr algn="l"/>
            <a:endParaRPr lang="en-US" sz="900">
              <a:cs typeface="Calibri"/>
            </a:endParaRPr>
          </a:p>
        </p:txBody>
      </p:sp>
      <p:sp>
        <p:nvSpPr>
          <p:cNvPr id="10" name="TextBox 9">
            <a:extLst>
              <a:ext uri="{FF2B5EF4-FFF2-40B4-BE49-F238E27FC236}">
                <a16:creationId xmlns:a16="http://schemas.microsoft.com/office/drawing/2014/main" id="{C2E37AB7-9728-5EC0-C43E-767DCBC6A00F}"/>
              </a:ext>
            </a:extLst>
          </p:cNvPr>
          <p:cNvSpPr txBox="1"/>
          <p:nvPr/>
        </p:nvSpPr>
        <p:spPr>
          <a:xfrm>
            <a:off x="1449977" y="4791104"/>
            <a:ext cx="5590903" cy="200055"/>
          </a:xfrm>
          <a:prstGeom prst="rect">
            <a:avLst/>
          </a:prstGeom>
          <a:noFill/>
        </p:spPr>
        <p:txBody>
          <a:bodyPr wrap="square" rtlCol="0">
            <a:spAutoFit/>
          </a:bodyPr>
          <a:lstStyle/>
          <a:p>
            <a:pPr algn="ctr"/>
            <a:r>
              <a:rPr lang="en-US" sz="700"/>
              <a:t>Source: Appian getting started for Gen AI for Insurance</a:t>
            </a:r>
          </a:p>
        </p:txBody>
      </p:sp>
      <p:pic>
        <p:nvPicPr>
          <p:cNvPr id="9" name="Picture 4" descr="File:Revature-768x768.webp">
            <a:extLst>
              <a:ext uri="{FF2B5EF4-FFF2-40B4-BE49-F238E27FC236}">
                <a16:creationId xmlns:a16="http://schemas.microsoft.com/office/drawing/2014/main" id="{E072772A-A2DB-814B-6E4A-97686C5AD593}"/>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92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879472"/>
          </a:xfrm>
        </p:spPr>
        <p:txBody>
          <a:bodyPr/>
          <a:lstStyle/>
          <a:p>
            <a:r>
              <a:rPr lang="en-US">
                <a:cs typeface="FUTURA MEDIUM"/>
              </a:rPr>
              <a:t>Gen AI Business Use Case:  </a:t>
            </a:r>
            <a:r>
              <a:rPr lang="en-US">
                <a:cs typeface="Calibri"/>
              </a:rPr>
              <a:t>Insurance – Claim Processing</a:t>
            </a:r>
            <a:br>
              <a:rPr lang="en-US">
                <a:cs typeface="Calibri"/>
              </a:rPr>
            </a:b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25013" y="1029712"/>
            <a:ext cx="3988158" cy="3640725"/>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1029100"/>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Comparison of the Generative AI Solution with the Existing Approach </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1029101"/>
            <a:ext cx="3981273" cy="3633840"/>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69193" y="1028489"/>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Plan to Integrate the Solution with the Existing System</a:t>
            </a:r>
            <a:endParaRPr lang="en-US"/>
          </a:p>
        </p:txBody>
      </p:sp>
      <p:sp>
        <p:nvSpPr>
          <p:cNvPr id="7" name="TextBox 6">
            <a:extLst>
              <a:ext uri="{FF2B5EF4-FFF2-40B4-BE49-F238E27FC236}">
                <a16:creationId xmlns:a16="http://schemas.microsoft.com/office/drawing/2014/main" id="{4F449D50-17DE-49A6-3A4D-7538E3A38D37}"/>
              </a:ext>
            </a:extLst>
          </p:cNvPr>
          <p:cNvSpPr txBox="1"/>
          <p:nvPr/>
        </p:nvSpPr>
        <p:spPr>
          <a:xfrm>
            <a:off x="313580" y="1555358"/>
            <a:ext cx="371279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900" b="1">
                <a:latin typeface="Calibri"/>
                <a:ea typeface="Calibri"/>
                <a:cs typeface="Calibri"/>
              </a:rPr>
              <a:t>Operational Efficiency</a:t>
            </a:r>
            <a:endParaRPr lang="en-US" sz="900">
              <a:latin typeface="Calibri"/>
              <a:ea typeface="Calibri"/>
              <a:cs typeface="Calibri"/>
            </a:endParaRPr>
          </a:p>
          <a:p>
            <a:r>
              <a:rPr lang="en-US" sz="900">
                <a:solidFill>
                  <a:srgbClr val="3B3B3B"/>
                </a:solidFill>
                <a:latin typeface="Calibri"/>
                <a:ea typeface="Calibri"/>
                <a:cs typeface="Calibri"/>
              </a:rPr>
              <a:t>  </a:t>
            </a:r>
            <a:r>
              <a:rPr lang="en-US" sz="900">
                <a:solidFill>
                  <a:srgbClr val="0451A5"/>
                </a:solidFill>
                <a:latin typeface="Calibri"/>
                <a:ea typeface="Calibri"/>
                <a:cs typeface="Calibri"/>
              </a:rPr>
              <a:t>-</a:t>
            </a:r>
            <a:r>
              <a:rPr lang="en-US" sz="900">
                <a:solidFill>
                  <a:srgbClr val="3B3B3B"/>
                </a:solidFill>
                <a:latin typeface="Calibri"/>
                <a:ea typeface="Calibri"/>
                <a:cs typeface="Calibri"/>
              </a:rPr>
              <a:t> </a:t>
            </a:r>
            <a:r>
              <a:rPr lang="en-US" sz="900" b="1">
                <a:latin typeface="Calibri"/>
                <a:ea typeface="Calibri"/>
                <a:cs typeface="Calibri"/>
              </a:rPr>
              <a:t>Existing Approach</a:t>
            </a:r>
            <a:r>
              <a:rPr lang="en-US" sz="900">
                <a:latin typeface="Calibri"/>
                <a:ea typeface="Calibri"/>
                <a:cs typeface="Calibri"/>
              </a:rPr>
              <a:t>:</a:t>
            </a:r>
            <a:r>
              <a:rPr lang="en-US" sz="900">
                <a:solidFill>
                  <a:srgbClr val="3B3B3B"/>
                </a:solidFill>
                <a:latin typeface="Calibri"/>
                <a:ea typeface="Calibri"/>
                <a:cs typeface="Calibri"/>
              </a:rPr>
              <a:t> Highly manual, leading to bottlenecks and inefficiencies.</a:t>
            </a:r>
            <a:endParaRPr lang="en-US" sz="900">
              <a:solidFill>
                <a:srgbClr val="000000"/>
              </a:solidFill>
              <a:latin typeface="Calibri"/>
              <a:ea typeface="Calibri"/>
              <a:cs typeface="Calibri"/>
            </a:endParaRPr>
          </a:p>
          <a:p>
            <a:r>
              <a:rPr lang="en-US" sz="900">
                <a:solidFill>
                  <a:srgbClr val="3B3B3B"/>
                </a:solidFill>
                <a:latin typeface="Calibri"/>
                <a:ea typeface="Calibri"/>
                <a:cs typeface="Calibri"/>
              </a:rPr>
              <a:t>  </a:t>
            </a:r>
            <a:r>
              <a:rPr lang="en-US" sz="900">
                <a:solidFill>
                  <a:srgbClr val="0451A5"/>
                </a:solidFill>
                <a:latin typeface="Calibri"/>
                <a:ea typeface="Calibri"/>
                <a:cs typeface="Calibri"/>
              </a:rPr>
              <a:t>-</a:t>
            </a:r>
            <a:r>
              <a:rPr lang="en-US" sz="900" b="1">
                <a:latin typeface="Calibri"/>
                <a:ea typeface="Calibri"/>
                <a:cs typeface="Calibri"/>
              </a:rPr>
              <a:t>AI Solution</a:t>
            </a:r>
            <a:r>
              <a:rPr lang="en-US" sz="900">
                <a:latin typeface="Calibri"/>
                <a:ea typeface="Calibri"/>
                <a:cs typeface="Calibri"/>
              </a:rPr>
              <a:t>:</a:t>
            </a:r>
            <a:r>
              <a:rPr lang="en-US" sz="900">
                <a:solidFill>
                  <a:srgbClr val="3B3B3B"/>
                </a:solidFill>
                <a:latin typeface="Calibri"/>
                <a:ea typeface="Calibri"/>
                <a:cs typeface="Calibri"/>
              </a:rPr>
              <a:t> Automates repetitive tasks, significantly reducing processing time and human intervention.</a:t>
            </a:r>
            <a:br>
              <a:rPr lang="en-US"/>
            </a:br>
            <a:endParaRPr lang="en-US" sz="900">
              <a:solidFill>
                <a:srgbClr val="3B3B3B"/>
              </a:solidFill>
              <a:latin typeface="Calibri"/>
              <a:cs typeface="Calibri"/>
            </a:endParaRPr>
          </a:p>
          <a:p>
            <a:pPr marL="171450" indent="-171450">
              <a:buFont typeface="Arial"/>
              <a:buChar char="•"/>
            </a:pPr>
            <a:r>
              <a:rPr lang="en-US" sz="900" b="1">
                <a:latin typeface="Calibri"/>
                <a:ea typeface="Calibri"/>
                <a:cs typeface="Calibri"/>
              </a:rPr>
              <a:t>Time Consumption</a:t>
            </a:r>
            <a:r>
              <a:rPr lang="en-US" sz="900">
                <a:latin typeface="Calibri"/>
                <a:ea typeface="Calibri"/>
                <a:cs typeface="Calibri"/>
              </a:rPr>
              <a:t>:</a:t>
            </a:r>
          </a:p>
          <a:p>
            <a:r>
              <a:rPr lang="en-US" sz="900">
                <a:solidFill>
                  <a:srgbClr val="3B3B3B"/>
                </a:solidFill>
                <a:latin typeface="Calibri"/>
                <a:ea typeface="Calibri"/>
                <a:cs typeface="Calibri"/>
              </a:rPr>
              <a:t>  </a:t>
            </a:r>
            <a:r>
              <a:rPr lang="en-US" sz="900">
                <a:solidFill>
                  <a:srgbClr val="0451A5"/>
                </a:solidFill>
                <a:latin typeface="Calibri"/>
                <a:ea typeface="Calibri"/>
                <a:cs typeface="Calibri"/>
              </a:rPr>
              <a:t>-</a:t>
            </a:r>
            <a:r>
              <a:rPr lang="en-US" sz="900" b="1">
                <a:latin typeface="Calibri"/>
                <a:ea typeface="Calibri"/>
                <a:cs typeface="Calibri"/>
              </a:rPr>
              <a:t>Existing Approach</a:t>
            </a:r>
            <a:r>
              <a:rPr lang="en-US" sz="900">
                <a:latin typeface="Calibri"/>
                <a:ea typeface="Calibri"/>
                <a:cs typeface="Calibri"/>
              </a:rPr>
              <a:t>:</a:t>
            </a:r>
            <a:r>
              <a:rPr lang="en-US" sz="900">
                <a:solidFill>
                  <a:srgbClr val="3B3B3B"/>
                </a:solidFill>
                <a:latin typeface="Calibri"/>
                <a:ea typeface="Calibri"/>
                <a:cs typeface="Calibri"/>
              </a:rPr>
              <a:t> Claims processing can take days to weeks due to manual reviews and checks.</a:t>
            </a:r>
            <a:endParaRPr lang="en-US" sz="900">
              <a:solidFill>
                <a:srgbClr val="000000"/>
              </a:solidFill>
              <a:latin typeface="Calibri"/>
              <a:ea typeface="Calibri"/>
              <a:cs typeface="Calibri"/>
            </a:endParaRPr>
          </a:p>
          <a:p>
            <a:r>
              <a:rPr lang="en-US" sz="900">
                <a:solidFill>
                  <a:srgbClr val="3B3B3B"/>
                </a:solidFill>
                <a:latin typeface="Calibri"/>
                <a:ea typeface="Calibri"/>
                <a:cs typeface="Calibri"/>
              </a:rPr>
              <a:t>  </a:t>
            </a:r>
            <a:r>
              <a:rPr lang="en-US" sz="900">
                <a:solidFill>
                  <a:srgbClr val="0451A5"/>
                </a:solidFill>
                <a:latin typeface="Calibri"/>
                <a:ea typeface="Calibri"/>
                <a:cs typeface="Calibri"/>
              </a:rPr>
              <a:t>-</a:t>
            </a:r>
            <a:r>
              <a:rPr lang="en-US" sz="900">
                <a:solidFill>
                  <a:srgbClr val="3B3B3B"/>
                </a:solidFill>
                <a:latin typeface="Calibri"/>
                <a:ea typeface="Calibri"/>
                <a:cs typeface="Calibri"/>
              </a:rPr>
              <a:t> </a:t>
            </a:r>
            <a:r>
              <a:rPr lang="en-US" sz="900" b="1">
                <a:latin typeface="Calibri"/>
                <a:ea typeface="Calibri"/>
                <a:cs typeface="Calibri"/>
              </a:rPr>
              <a:t>AI Solution</a:t>
            </a:r>
            <a:r>
              <a:rPr lang="en-US" sz="900">
                <a:latin typeface="Calibri"/>
                <a:ea typeface="Calibri"/>
                <a:cs typeface="Calibri"/>
              </a:rPr>
              <a:t>:</a:t>
            </a:r>
            <a:r>
              <a:rPr lang="en-US" sz="900">
                <a:solidFill>
                  <a:srgbClr val="3B3B3B"/>
                </a:solidFill>
                <a:latin typeface="Calibri"/>
                <a:ea typeface="Calibri"/>
                <a:cs typeface="Calibri"/>
              </a:rPr>
              <a:t> Processes claims in real-time or within hours, accelerating the overall timeline.</a:t>
            </a:r>
            <a:br>
              <a:rPr lang="en-US"/>
            </a:br>
            <a:endParaRPr lang="en-US" sz="900">
              <a:solidFill>
                <a:srgbClr val="000000"/>
              </a:solidFill>
              <a:latin typeface="Calibri"/>
              <a:ea typeface="Calibri"/>
              <a:cs typeface="Calibri"/>
            </a:endParaRPr>
          </a:p>
          <a:p>
            <a:pPr marL="171450" indent="-171450">
              <a:buFont typeface="Arial"/>
              <a:buChar char="•"/>
            </a:pPr>
            <a:r>
              <a:rPr lang="en-US" sz="900" b="1">
                <a:latin typeface="Calibri"/>
                <a:ea typeface="Calibri"/>
                <a:cs typeface="Calibri"/>
              </a:rPr>
              <a:t>Cost Efficiency</a:t>
            </a:r>
            <a:r>
              <a:rPr lang="en-US" sz="900">
                <a:latin typeface="Calibri"/>
                <a:ea typeface="Calibri"/>
                <a:cs typeface="Calibri"/>
              </a:rPr>
              <a:t>:</a:t>
            </a:r>
          </a:p>
          <a:p>
            <a:r>
              <a:rPr lang="en-US" sz="900">
                <a:solidFill>
                  <a:srgbClr val="3B3B3B"/>
                </a:solidFill>
                <a:latin typeface="Calibri"/>
                <a:ea typeface="Calibri"/>
                <a:cs typeface="Calibri"/>
              </a:rPr>
              <a:t>  </a:t>
            </a:r>
            <a:r>
              <a:rPr lang="en-US" sz="900">
                <a:solidFill>
                  <a:srgbClr val="0451A5"/>
                </a:solidFill>
                <a:latin typeface="Calibri"/>
                <a:ea typeface="Calibri"/>
                <a:cs typeface="Calibri"/>
              </a:rPr>
              <a:t>-</a:t>
            </a:r>
            <a:r>
              <a:rPr lang="en-US" sz="900">
                <a:solidFill>
                  <a:srgbClr val="3B3B3B"/>
                </a:solidFill>
                <a:latin typeface="Calibri"/>
                <a:ea typeface="Calibri"/>
                <a:cs typeface="Calibri"/>
              </a:rPr>
              <a:t> </a:t>
            </a:r>
            <a:r>
              <a:rPr lang="en-US" sz="900" b="1">
                <a:latin typeface="Calibri"/>
                <a:ea typeface="Calibri"/>
                <a:cs typeface="Calibri"/>
              </a:rPr>
              <a:t>Existing Approach</a:t>
            </a:r>
            <a:r>
              <a:rPr lang="en-US" sz="900">
                <a:latin typeface="Calibri"/>
                <a:ea typeface="Calibri"/>
                <a:cs typeface="Calibri"/>
              </a:rPr>
              <a:t>:</a:t>
            </a:r>
            <a:r>
              <a:rPr lang="en-US" sz="900">
                <a:solidFill>
                  <a:srgbClr val="3B3B3B"/>
                </a:solidFill>
                <a:latin typeface="Calibri"/>
                <a:ea typeface="Calibri"/>
                <a:cs typeface="Calibri"/>
              </a:rPr>
              <a:t> High operational costs due to labor-intensive processes and potential fraud losses.</a:t>
            </a:r>
            <a:endParaRPr lang="en-US" sz="900">
              <a:solidFill>
                <a:srgbClr val="000000"/>
              </a:solidFill>
              <a:latin typeface="Calibri"/>
              <a:ea typeface="Calibri"/>
              <a:cs typeface="Calibri"/>
            </a:endParaRPr>
          </a:p>
          <a:p>
            <a:r>
              <a:rPr lang="en-US" sz="900">
                <a:solidFill>
                  <a:srgbClr val="3B3B3B"/>
                </a:solidFill>
                <a:latin typeface="Calibri"/>
                <a:ea typeface="Calibri"/>
                <a:cs typeface="Calibri"/>
              </a:rPr>
              <a:t>  </a:t>
            </a:r>
            <a:r>
              <a:rPr lang="en-US" sz="900">
                <a:solidFill>
                  <a:srgbClr val="0451A5"/>
                </a:solidFill>
                <a:latin typeface="Calibri"/>
                <a:ea typeface="Calibri"/>
                <a:cs typeface="Calibri"/>
              </a:rPr>
              <a:t>-</a:t>
            </a:r>
            <a:r>
              <a:rPr lang="en-US" sz="900">
                <a:solidFill>
                  <a:srgbClr val="3B3B3B"/>
                </a:solidFill>
                <a:latin typeface="Calibri"/>
                <a:ea typeface="Calibri"/>
                <a:cs typeface="Calibri"/>
              </a:rPr>
              <a:t> </a:t>
            </a:r>
            <a:r>
              <a:rPr lang="en-US" sz="900" b="1">
                <a:latin typeface="Calibri"/>
                <a:ea typeface="Calibri"/>
                <a:cs typeface="Calibri"/>
              </a:rPr>
              <a:t>AI Solution</a:t>
            </a:r>
            <a:r>
              <a:rPr lang="en-US" sz="900">
                <a:latin typeface="Calibri"/>
                <a:ea typeface="Calibri"/>
                <a:cs typeface="Calibri"/>
              </a:rPr>
              <a:t>:</a:t>
            </a:r>
            <a:r>
              <a:rPr lang="en-US" sz="900">
                <a:solidFill>
                  <a:srgbClr val="3B3B3B"/>
                </a:solidFill>
                <a:latin typeface="Calibri"/>
                <a:ea typeface="Calibri"/>
                <a:cs typeface="Calibri"/>
              </a:rPr>
              <a:t> Reduces labor costs and minimizes fraud-related financial losses, leading to substantial cost savings.</a:t>
            </a:r>
            <a:endParaRPr lang="en-US" sz="900">
              <a:solidFill>
                <a:srgbClr val="000000"/>
              </a:solidFill>
              <a:latin typeface="Calibri"/>
              <a:ea typeface="Calibri"/>
              <a:cs typeface="Calibri"/>
            </a:endParaRPr>
          </a:p>
          <a:p>
            <a:pPr algn="l"/>
            <a:endParaRPr lang="en-US" sz="900">
              <a:solidFill>
                <a:srgbClr val="000000"/>
              </a:solidFill>
              <a:ea typeface="Calibri"/>
              <a:cs typeface="Calibri"/>
            </a:endParaRPr>
          </a:p>
        </p:txBody>
      </p:sp>
      <p:sp>
        <p:nvSpPr>
          <p:cNvPr id="8" name="TextBox 7">
            <a:extLst>
              <a:ext uri="{FF2B5EF4-FFF2-40B4-BE49-F238E27FC236}">
                <a16:creationId xmlns:a16="http://schemas.microsoft.com/office/drawing/2014/main" id="{FBDA5758-C347-968D-DB1A-23FC039054BA}"/>
              </a:ext>
            </a:extLst>
          </p:cNvPr>
          <p:cNvSpPr txBox="1"/>
          <p:nvPr/>
        </p:nvSpPr>
        <p:spPr>
          <a:xfrm>
            <a:off x="4678619" y="1580445"/>
            <a:ext cx="3700248" cy="28974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D465973C-A8B6-3D44-458C-AC57B8926CBC}"/>
              </a:ext>
            </a:extLst>
          </p:cNvPr>
          <p:cNvSpPr txBox="1"/>
          <p:nvPr/>
        </p:nvSpPr>
        <p:spPr>
          <a:xfrm>
            <a:off x="4679675" y="1580716"/>
            <a:ext cx="3836512" cy="2723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Calibri"/>
                <a:ea typeface="Calibri"/>
                <a:cs typeface="Calibri"/>
              </a:rPr>
              <a:t>Phase 1: Assessment and Planning</a:t>
            </a:r>
            <a:r>
              <a:rPr lang="en-US" sz="900">
                <a:latin typeface="Calibri"/>
                <a:ea typeface="Calibri"/>
                <a:cs typeface="Calibri"/>
              </a:rPr>
              <a:t>:</a:t>
            </a:r>
          </a:p>
          <a:p>
            <a:pPr marL="171450" indent="-171450">
              <a:buFont typeface="Arial"/>
              <a:buChar char="•"/>
            </a:pPr>
            <a:r>
              <a:rPr lang="en-US" sz="900">
                <a:solidFill>
                  <a:srgbClr val="3B3B3B"/>
                </a:solidFill>
                <a:latin typeface="Calibri"/>
                <a:ea typeface="Calibri"/>
                <a:cs typeface="Calibri"/>
              </a:rPr>
              <a:t>Conduct a thorough assessment of the existing claims processing system.</a:t>
            </a:r>
            <a:endParaRPr lang="en-US" sz="900">
              <a:solidFill>
                <a:srgbClr val="000000"/>
              </a:solidFill>
              <a:latin typeface="Calibri"/>
              <a:ea typeface="Calibri"/>
              <a:cs typeface="Calibri"/>
            </a:endParaRPr>
          </a:p>
          <a:p>
            <a:pPr marL="171450" indent="-171450">
              <a:buFont typeface="Arial"/>
              <a:buChar char="•"/>
            </a:pPr>
            <a:r>
              <a:rPr lang="en-US" sz="900">
                <a:solidFill>
                  <a:srgbClr val="3B3B3B"/>
                </a:solidFill>
                <a:latin typeface="Calibri"/>
                <a:ea typeface="Calibri"/>
                <a:cs typeface="Calibri"/>
              </a:rPr>
              <a:t>Identify key integration points and data flow requirements.</a:t>
            </a:r>
            <a:endParaRPr lang="en-US" sz="900">
              <a:solidFill>
                <a:srgbClr val="000000"/>
              </a:solidFill>
              <a:latin typeface="Calibri"/>
              <a:ea typeface="Calibri"/>
              <a:cs typeface="Calibri"/>
            </a:endParaRPr>
          </a:p>
          <a:p>
            <a:r>
              <a:rPr lang="en-US" sz="900" b="1">
                <a:latin typeface="Calibri"/>
                <a:ea typeface="Calibri"/>
                <a:cs typeface="Calibri"/>
              </a:rPr>
              <a:t>Phase 2: Development and Testing</a:t>
            </a:r>
            <a:r>
              <a:rPr lang="en-US" sz="900">
                <a:latin typeface="Calibri"/>
                <a:ea typeface="Calibri"/>
                <a:cs typeface="Calibri"/>
              </a:rPr>
              <a:t>:</a:t>
            </a:r>
          </a:p>
          <a:p>
            <a:pPr marL="171450" indent="-171450">
              <a:buFont typeface="Arial"/>
              <a:buChar char="•"/>
            </a:pPr>
            <a:r>
              <a:rPr lang="en-US" sz="900">
                <a:solidFill>
                  <a:srgbClr val="3B3B3B"/>
                </a:solidFill>
                <a:latin typeface="Calibri"/>
                <a:ea typeface="Calibri"/>
                <a:cs typeface="Calibri"/>
              </a:rPr>
              <a:t>Develop and train AI models using historical claims data.</a:t>
            </a:r>
            <a:endParaRPr lang="en-US" sz="900">
              <a:solidFill>
                <a:srgbClr val="000000"/>
              </a:solidFill>
              <a:latin typeface="Calibri"/>
              <a:ea typeface="Calibri"/>
              <a:cs typeface="Calibri"/>
            </a:endParaRPr>
          </a:p>
          <a:p>
            <a:pPr marL="171450" indent="-171450">
              <a:buFont typeface="Arial"/>
              <a:buChar char="•"/>
            </a:pPr>
            <a:r>
              <a:rPr lang="en-US" sz="900">
                <a:solidFill>
                  <a:srgbClr val="3B3B3B"/>
                </a:solidFill>
                <a:latin typeface="Calibri"/>
                <a:ea typeface="Calibri"/>
                <a:cs typeface="Calibri"/>
              </a:rPr>
              <a:t>Test the models in a controlled environment to ensure accuracy and reliability.</a:t>
            </a:r>
            <a:endParaRPr lang="en-US" sz="900">
              <a:solidFill>
                <a:srgbClr val="000000"/>
              </a:solidFill>
              <a:latin typeface="Calibri"/>
              <a:ea typeface="Calibri"/>
              <a:cs typeface="Calibri"/>
            </a:endParaRPr>
          </a:p>
          <a:p>
            <a:r>
              <a:rPr lang="en-US" sz="900" b="1">
                <a:latin typeface="Calibri"/>
                <a:ea typeface="Calibri"/>
                <a:cs typeface="Calibri"/>
              </a:rPr>
              <a:t>Phase 3: Pilot Implementation</a:t>
            </a:r>
            <a:r>
              <a:rPr lang="en-US" sz="900">
                <a:latin typeface="Calibri"/>
                <a:ea typeface="Calibri"/>
                <a:cs typeface="Calibri"/>
              </a:rPr>
              <a:t>:</a:t>
            </a:r>
          </a:p>
          <a:p>
            <a:pPr marL="171450" indent="-171450">
              <a:buFont typeface="Arial"/>
              <a:buChar char="•"/>
            </a:pPr>
            <a:r>
              <a:rPr lang="en-US" sz="900">
                <a:solidFill>
                  <a:srgbClr val="3B3B3B"/>
                </a:solidFill>
                <a:latin typeface="Calibri"/>
                <a:ea typeface="Calibri"/>
                <a:cs typeface="Calibri"/>
              </a:rPr>
              <a:t>Implement the AI solution in a pilot phase with a subset of claims.</a:t>
            </a:r>
            <a:endParaRPr lang="en-US" sz="900">
              <a:solidFill>
                <a:srgbClr val="000000"/>
              </a:solidFill>
              <a:latin typeface="Calibri"/>
              <a:ea typeface="Calibri"/>
              <a:cs typeface="Calibri"/>
            </a:endParaRPr>
          </a:p>
          <a:p>
            <a:pPr marL="171450" indent="-171450">
              <a:buFont typeface="Arial"/>
              <a:buChar char="•"/>
            </a:pPr>
            <a:r>
              <a:rPr lang="en-US" sz="900">
                <a:solidFill>
                  <a:srgbClr val="3B3B3B"/>
                </a:solidFill>
                <a:latin typeface="Calibri"/>
                <a:ea typeface="Calibri"/>
                <a:cs typeface="Calibri"/>
              </a:rPr>
              <a:t>Monitor performance and gather feedback for further refinement.</a:t>
            </a:r>
            <a:endParaRPr lang="en-US" sz="900">
              <a:solidFill>
                <a:srgbClr val="000000"/>
              </a:solidFill>
              <a:latin typeface="Calibri"/>
              <a:ea typeface="Calibri"/>
              <a:cs typeface="Calibri"/>
            </a:endParaRPr>
          </a:p>
          <a:p>
            <a:r>
              <a:rPr lang="en-US" sz="900" b="1">
                <a:latin typeface="Calibri"/>
                <a:ea typeface="Calibri"/>
                <a:cs typeface="Calibri"/>
              </a:rPr>
              <a:t>Phase 4: Full-Scale Deployment</a:t>
            </a:r>
            <a:r>
              <a:rPr lang="en-US" sz="900">
                <a:latin typeface="Calibri"/>
                <a:ea typeface="Calibri"/>
                <a:cs typeface="Calibri"/>
              </a:rPr>
              <a:t>:</a:t>
            </a:r>
          </a:p>
          <a:p>
            <a:pPr marL="171450" indent="-171450">
              <a:buFont typeface="Arial"/>
              <a:buChar char="•"/>
            </a:pPr>
            <a:r>
              <a:rPr lang="en-US" sz="900">
                <a:solidFill>
                  <a:srgbClr val="3B3B3B"/>
                </a:solidFill>
                <a:latin typeface="Calibri"/>
                <a:ea typeface="Calibri"/>
                <a:cs typeface="Calibri"/>
              </a:rPr>
              <a:t>Roll out the AI solution across the entire claims processing system.</a:t>
            </a:r>
            <a:endParaRPr lang="en-US" sz="900">
              <a:solidFill>
                <a:srgbClr val="000000"/>
              </a:solidFill>
              <a:latin typeface="Calibri"/>
              <a:ea typeface="Calibri"/>
              <a:cs typeface="Calibri"/>
            </a:endParaRPr>
          </a:p>
          <a:p>
            <a:pPr marL="171450" indent="-171450">
              <a:buFont typeface="Arial"/>
              <a:buChar char="•"/>
            </a:pPr>
            <a:r>
              <a:rPr lang="en-US" sz="900">
                <a:solidFill>
                  <a:srgbClr val="3B3B3B"/>
                </a:solidFill>
                <a:latin typeface="Calibri"/>
                <a:ea typeface="Calibri"/>
                <a:cs typeface="Calibri"/>
              </a:rPr>
              <a:t>Provide training and support to staff for smooth adoption.</a:t>
            </a:r>
            <a:endParaRPr lang="en-US" sz="900">
              <a:solidFill>
                <a:srgbClr val="000000"/>
              </a:solidFill>
              <a:latin typeface="Calibri"/>
              <a:ea typeface="Calibri"/>
              <a:cs typeface="Calibri"/>
            </a:endParaRPr>
          </a:p>
          <a:p>
            <a:r>
              <a:rPr lang="en-US" sz="900" b="1">
                <a:latin typeface="Calibri"/>
                <a:ea typeface="Calibri"/>
                <a:cs typeface="Calibri"/>
              </a:rPr>
              <a:t>Phase 5: Continuous Improvement</a:t>
            </a:r>
            <a:r>
              <a:rPr lang="en-US" sz="900">
                <a:latin typeface="Calibri"/>
                <a:ea typeface="Calibri"/>
                <a:cs typeface="Calibri"/>
              </a:rPr>
              <a:t>:</a:t>
            </a:r>
          </a:p>
          <a:p>
            <a:pPr marL="171450" indent="-171450">
              <a:buFont typeface="Arial"/>
              <a:buChar char="•"/>
            </a:pPr>
            <a:r>
              <a:rPr lang="en-US" sz="900">
                <a:solidFill>
                  <a:srgbClr val="3B3B3B"/>
                </a:solidFill>
                <a:latin typeface="Calibri"/>
                <a:ea typeface="Calibri"/>
                <a:cs typeface="Calibri"/>
              </a:rPr>
              <a:t>Continuously monitor the system's performance and update models as needed.</a:t>
            </a:r>
            <a:endParaRPr lang="en-US" sz="900">
              <a:solidFill>
                <a:srgbClr val="000000"/>
              </a:solidFill>
              <a:latin typeface="Calibri"/>
              <a:ea typeface="Calibri"/>
              <a:cs typeface="Calibri"/>
            </a:endParaRPr>
          </a:p>
          <a:p>
            <a:pPr marL="171450" indent="-171450">
              <a:buFont typeface="Arial"/>
              <a:buChar char="•"/>
            </a:pPr>
            <a:r>
              <a:rPr lang="en-US" sz="900">
                <a:solidFill>
                  <a:srgbClr val="3B3B3B"/>
                </a:solidFill>
                <a:latin typeface="Calibri"/>
                <a:ea typeface="Calibri"/>
                <a:cs typeface="Calibri"/>
              </a:rPr>
              <a:t>Incorporate feedback and new data to enhance the AI solution's accuracy and efficiency.</a:t>
            </a:r>
            <a:endParaRPr lang="en-US" sz="900">
              <a:solidFill>
                <a:srgbClr val="000000"/>
              </a:solidFill>
              <a:latin typeface="Calibri"/>
              <a:ea typeface="Calibri"/>
              <a:cs typeface="Calibri"/>
            </a:endParaRPr>
          </a:p>
          <a:p>
            <a:endParaRPr lang="en-US" sz="900">
              <a:ea typeface="Calibri"/>
              <a:cs typeface="Calibri"/>
            </a:endParaRPr>
          </a:p>
        </p:txBody>
      </p:sp>
      <p:sp>
        <p:nvSpPr>
          <p:cNvPr id="11" name="TextBox 10">
            <a:extLst>
              <a:ext uri="{FF2B5EF4-FFF2-40B4-BE49-F238E27FC236}">
                <a16:creationId xmlns:a16="http://schemas.microsoft.com/office/drawing/2014/main" id="{2F41A051-9776-A8EF-BE12-8AC3D756D9EC}"/>
              </a:ext>
            </a:extLst>
          </p:cNvPr>
          <p:cNvSpPr txBox="1"/>
          <p:nvPr/>
        </p:nvSpPr>
        <p:spPr>
          <a:xfrm>
            <a:off x="1449977" y="4791104"/>
            <a:ext cx="5590903" cy="200055"/>
          </a:xfrm>
          <a:prstGeom prst="rect">
            <a:avLst/>
          </a:prstGeom>
          <a:noFill/>
        </p:spPr>
        <p:txBody>
          <a:bodyPr wrap="square" rtlCol="0">
            <a:spAutoFit/>
          </a:bodyPr>
          <a:lstStyle/>
          <a:p>
            <a:pPr algn="ctr"/>
            <a:r>
              <a:rPr lang="en-US" sz="700"/>
              <a:t>Source: Appian getting started for Gen AI for Insurance</a:t>
            </a:r>
          </a:p>
        </p:txBody>
      </p:sp>
      <p:pic>
        <p:nvPicPr>
          <p:cNvPr id="10" name="Picture 4" descr="File:Revature-768x768.webp">
            <a:extLst>
              <a:ext uri="{FF2B5EF4-FFF2-40B4-BE49-F238E27FC236}">
                <a16:creationId xmlns:a16="http://schemas.microsoft.com/office/drawing/2014/main" id="{32EB7841-F9B1-3A32-F333-9727297E6585}"/>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38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533223"/>
          </a:xfrm>
        </p:spPr>
        <p:txBody>
          <a:bodyPr/>
          <a:lstStyle/>
          <a:p>
            <a:r>
              <a:rPr lang="en-US">
                <a:cs typeface="FUTURA MEDIUM"/>
              </a:rPr>
              <a:t>Gen AI Business Use Case:  Supply Chain Management</a:t>
            </a: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25618" y="1598110"/>
            <a:ext cx="3987553" cy="3160250"/>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1597498"/>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Current Business Process</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1597499"/>
            <a:ext cx="3993833" cy="3165925"/>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81753" y="1596887"/>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Generative AI Solution</a:t>
            </a:r>
            <a:endParaRPr lang="en-US"/>
          </a:p>
        </p:txBody>
      </p:sp>
      <p:sp>
        <p:nvSpPr>
          <p:cNvPr id="15" name="TextBox 14">
            <a:extLst>
              <a:ext uri="{FF2B5EF4-FFF2-40B4-BE49-F238E27FC236}">
                <a16:creationId xmlns:a16="http://schemas.microsoft.com/office/drawing/2014/main" id="{CDA94945-F8DC-41C7-7405-ABCB2247342A}"/>
              </a:ext>
            </a:extLst>
          </p:cNvPr>
          <p:cNvSpPr txBox="1"/>
          <p:nvPr/>
        </p:nvSpPr>
        <p:spPr>
          <a:xfrm>
            <a:off x="114300" y="809367"/>
            <a:ext cx="8915400" cy="923330"/>
          </a:xfrm>
          <a:prstGeom prst="rect">
            <a:avLst/>
          </a:prstGeom>
          <a:noFill/>
        </p:spPr>
        <p:txBody>
          <a:bodyPr wrap="square" lIns="91440" tIns="45720" rIns="91440" bIns="45720" rtlCol="0" anchor="t">
            <a:spAutoFit/>
          </a:bodyPr>
          <a:lstStyle/>
          <a:p>
            <a:endParaRPr lang="en-US" sz="900"/>
          </a:p>
          <a:p>
            <a:r>
              <a:rPr lang="en-US" sz="900" b="1"/>
              <a:t>The Problem Statement</a:t>
            </a:r>
            <a:endParaRPr lang="en-US" sz="900" b="1">
              <a:cs typeface="Calibri"/>
            </a:endParaRPr>
          </a:p>
          <a:p>
            <a:r>
              <a:rPr lang="en-US" sz="900">
                <a:ea typeface="+mn-lt"/>
                <a:cs typeface="+mn-lt"/>
              </a:rPr>
              <a:t>In demand forecasting, production planning, and risk management, organizations struggle to analyze extensive data for accurate real-time models. Current methods often fail to optimize inventory, production schedules, and distribution effectively, leading to inefficiencies. Identifying supply chain risks from diverse data lacks proactive strategies. Implementing Generative AI can automate analysis, enhance forecasting accuracy, optimize planning, and enable proactive risk management, improving operational efficiency and decision-making.</a:t>
            </a:r>
            <a:endParaRPr lang="en-US"/>
          </a:p>
          <a:p>
            <a:endParaRPr lang="en-US" sz="900">
              <a:cs typeface="Calibri"/>
            </a:endParaRPr>
          </a:p>
        </p:txBody>
      </p:sp>
      <p:sp>
        <p:nvSpPr>
          <p:cNvPr id="7" name="TextBox 6">
            <a:extLst>
              <a:ext uri="{FF2B5EF4-FFF2-40B4-BE49-F238E27FC236}">
                <a16:creationId xmlns:a16="http://schemas.microsoft.com/office/drawing/2014/main" id="{FA21DF13-7580-D748-29AA-62EB305396BA}"/>
              </a:ext>
            </a:extLst>
          </p:cNvPr>
          <p:cNvSpPr txBox="1"/>
          <p:nvPr/>
        </p:nvSpPr>
        <p:spPr>
          <a:xfrm>
            <a:off x="341132" y="2066928"/>
            <a:ext cx="3755939"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Calibri"/>
                <a:cs typeface="Calibri"/>
              </a:rPr>
              <a:t>1. </a:t>
            </a:r>
            <a:r>
              <a:rPr lang="en-US" sz="800" b="1">
                <a:latin typeface="Calibri"/>
                <a:cs typeface="Calibri"/>
              </a:rPr>
              <a:t>Demand Forecasting:</a:t>
            </a:r>
            <a:endParaRPr lang="en-US" sz="800">
              <a:latin typeface="Calibri"/>
              <a:cs typeface="Calibri"/>
            </a:endParaRPr>
          </a:p>
          <a:p>
            <a:pPr marL="171450" indent="-171450">
              <a:buFont typeface="Arial"/>
              <a:buChar char="•"/>
            </a:pPr>
            <a:r>
              <a:rPr lang="en-US" sz="800" b="1">
                <a:latin typeface="Calibri"/>
                <a:cs typeface="Calibri"/>
              </a:rPr>
              <a:t>Data Collection:</a:t>
            </a:r>
            <a:r>
              <a:rPr lang="en-US" sz="800">
                <a:latin typeface="Calibri"/>
                <a:cs typeface="Calibri"/>
              </a:rPr>
              <a:t> </a:t>
            </a:r>
            <a:r>
              <a:rPr lang="en-US" sz="800">
                <a:solidFill>
                  <a:srgbClr val="3B3B3B"/>
                </a:solidFill>
                <a:latin typeface="Calibri"/>
                <a:cs typeface="Calibri"/>
              </a:rPr>
              <a:t>Manual aggregation of historical sales data, market trends, and seasonal factors.</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Analysis: </a:t>
            </a:r>
            <a:r>
              <a:rPr lang="en-US" sz="800">
                <a:solidFill>
                  <a:srgbClr val="3B3B3B"/>
                </a:solidFill>
                <a:latin typeface="Calibri"/>
                <a:cs typeface="Calibri"/>
              </a:rPr>
              <a:t>Use of basic statistical models and spreadsheets to predict future demand.</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Challenges:</a:t>
            </a:r>
            <a:r>
              <a:rPr lang="en-US" sz="800">
                <a:latin typeface="Calibri"/>
                <a:cs typeface="Calibri"/>
              </a:rPr>
              <a:t> </a:t>
            </a:r>
            <a:r>
              <a:rPr lang="en-US" sz="800">
                <a:solidFill>
                  <a:srgbClr val="3B3B3B"/>
                </a:solidFill>
                <a:latin typeface="Calibri"/>
                <a:cs typeface="Calibri"/>
              </a:rPr>
              <a:t>Limited accuracy, time-consuming processes, and inability to adapt to real-time changes.</a:t>
            </a:r>
            <a:endParaRPr lang="en-US" sz="800">
              <a:cs typeface="Calibri"/>
            </a:endParaRPr>
          </a:p>
          <a:p>
            <a:r>
              <a:rPr lang="en-US" sz="800">
                <a:latin typeface="Calibri"/>
                <a:cs typeface="Calibri"/>
              </a:rPr>
              <a:t>2. </a:t>
            </a:r>
            <a:r>
              <a:rPr lang="en-US" sz="800" b="1">
                <a:latin typeface="Calibri"/>
                <a:cs typeface="Calibri"/>
              </a:rPr>
              <a:t>Production Planning:</a:t>
            </a:r>
            <a:endParaRPr lang="en-US" sz="800">
              <a:latin typeface="Calibri"/>
              <a:cs typeface="Calibri"/>
            </a:endParaRPr>
          </a:p>
          <a:p>
            <a:pPr marL="171450" indent="-171450">
              <a:buFont typeface="Arial"/>
              <a:buChar char="•"/>
            </a:pPr>
            <a:r>
              <a:rPr lang="en-US" sz="800" b="1">
                <a:latin typeface="Calibri"/>
                <a:cs typeface="Calibri"/>
              </a:rPr>
              <a:t>Scheduling</a:t>
            </a:r>
            <a:r>
              <a:rPr lang="en-US" sz="800">
                <a:solidFill>
                  <a:srgbClr val="3B3B3B"/>
                </a:solidFill>
                <a:latin typeface="Calibri"/>
                <a:cs typeface="Calibri"/>
              </a:rPr>
              <a:t> Manual creation of production schedules based on demand forecasts.</a:t>
            </a:r>
            <a:endParaRPr lang="en-US" sz="800">
              <a:latin typeface="Calibri"/>
              <a:cs typeface="Calibri"/>
            </a:endParaRPr>
          </a:p>
          <a:p>
            <a:pPr marL="171450" indent="-171450">
              <a:buFont typeface="Arial"/>
              <a:buChar char="•"/>
            </a:pPr>
            <a:r>
              <a:rPr lang="en-US" sz="800" b="1">
                <a:latin typeface="Calibri"/>
                <a:cs typeface="Calibri"/>
              </a:rPr>
              <a:t>Resource Allocation:</a:t>
            </a:r>
            <a:r>
              <a:rPr lang="en-US" sz="800">
                <a:latin typeface="Calibri"/>
                <a:cs typeface="Calibri"/>
              </a:rPr>
              <a:t> </a:t>
            </a:r>
            <a:r>
              <a:rPr lang="en-US" sz="800">
                <a:solidFill>
                  <a:srgbClr val="3B3B3B"/>
                </a:solidFill>
                <a:latin typeface="Calibri"/>
                <a:cs typeface="Calibri"/>
              </a:rPr>
              <a:t>Allocation of resources based on static models.</a:t>
            </a:r>
            <a:endParaRPr lang="en-US" sz="800">
              <a:latin typeface="Calibri"/>
              <a:cs typeface="Calibri"/>
            </a:endParaRPr>
          </a:p>
          <a:p>
            <a:pPr marL="171450" indent="-171450">
              <a:buFont typeface="Arial"/>
              <a:buChar char="•"/>
            </a:pPr>
            <a:r>
              <a:rPr lang="en-US" sz="800" b="1">
                <a:latin typeface="Calibri"/>
                <a:cs typeface="Calibri"/>
              </a:rPr>
              <a:t>Challenges:</a:t>
            </a:r>
            <a:r>
              <a:rPr lang="en-US" sz="800">
                <a:latin typeface="Calibri"/>
                <a:cs typeface="Calibri"/>
              </a:rPr>
              <a:t> </a:t>
            </a:r>
            <a:r>
              <a:rPr lang="en-US" sz="800">
                <a:solidFill>
                  <a:srgbClr val="3B3B3B"/>
                </a:solidFill>
                <a:latin typeface="Calibri"/>
                <a:cs typeface="Calibri"/>
              </a:rPr>
              <a:t>Inefficient resource utilization, frequent schedule changes, and production bottlenecks.</a:t>
            </a:r>
            <a:endParaRPr lang="en-US" sz="800">
              <a:cs typeface="Calibri"/>
            </a:endParaRPr>
          </a:p>
          <a:p>
            <a:r>
              <a:rPr lang="en-US" sz="800">
                <a:latin typeface="Calibri"/>
                <a:cs typeface="Calibri"/>
              </a:rPr>
              <a:t>3. </a:t>
            </a:r>
            <a:r>
              <a:rPr lang="en-US" sz="800" b="1">
                <a:latin typeface="Calibri"/>
                <a:cs typeface="Calibri"/>
              </a:rPr>
              <a:t>Risk Management:</a:t>
            </a:r>
            <a:endParaRPr lang="en-US" sz="800">
              <a:latin typeface="Calibri"/>
              <a:cs typeface="Calibri"/>
            </a:endParaRPr>
          </a:p>
          <a:p>
            <a:pPr marL="171450" indent="-171450">
              <a:buFont typeface="Arial"/>
              <a:buChar char="•"/>
            </a:pPr>
            <a:r>
              <a:rPr lang="en-US" sz="800" b="1">
                <a:latin typeface="Calibri"/>
                <a:cs typeface="Calibri"/>
              </a:rPr>
              <a:t>Risk Identification:</a:t>
            </a:r>
            <a:r>
              <a:rPr lang="en-US" sz="800">
                <a:latin typeface="Calibri"/>
                <a:cs typeface="Calibri"/>
              </a:rPr>
              <a:t> </a:t>
            </a:r>
            <a:r>
              <a:rPr lang="en-US" sz="800">
                <a:solidFill>
                  <a:srgbClr val="3B3B3B"/>
                </a:solidFill>
                <a:latin typeface="Calibri"/>
                <a:cs typeface="Calibri"/>
              </a:rPr>
              <a:t>Manual identification of risks based on historical data and expert judgment.</a:t>
            </a:r>
            <a:endParaRPr lang="en-US" sz="800">
              <a:latin typeface="Calibri"/>
              <a:cs typeface="Calibri"/>
            </a:endParaRPr>
          </a:p>
          <a:p>
            <a:pPr marL="171450" indent="-171450">
              <a:buFont typeface="Arial"/>
              <a:buChar char="•"/>
            </a:pPr>
            <a:r>
              <a:rPr lang="en-US" sz="800">
                <a:solidFill>
                  <a:srgbClr val="3B3B3B"/>
                </a:solidFill>
                <a:latin typeface="Calibri"/>
                <a:cs typeface="Calibri"/>
              </a:rPr>
              <a:t> </a:t>
            </a:r>
            <a:r>
              <a:rPr lang="en-US" sz="800" b="1">
                <a:latin typeface="Calibri"/>
                <a:cs typeface="Calibri"/>
              </a:rPr>
              <a:t>Mitigation Strategies: </a:t>
            </a:r>
            <a:r>
              <a:rPr lang="en-US" sz="800">
                <a:solidFill>
                  <a:srgbClr val="3B3B3B"/>
                </a:solidFill>
                <a:latin typeface="Calibri"/>
                <a:cs typeface="Calibri"/>
              </a:rPr>
              <a:t>Reactive strategies to manage identified risks.</a:t>
            </a:r>
            <a:endParaRPr lang="en-US" sz="800">
              <a:latin typeface="Calibri"/>
              <a:cs typeface="Calibri"/>
            </a:endParaRPr>
          </a:p>
          <a:p>
            <a:pPr marL="171450" indent="-171450">
              <a:buFont typeface="Arial"/>
              <a:buChar char="•"/>
            </a:pPr>
            <a:r>
              <a:rPr lang="en-US" sz="800" b="1">
                <a:latin typeface="Calibri"/>
                <a:cs typeface="Calibri"/>
              </a:rPr>
              <a:t>Challenges:</a:t>
            </a:r>
            <a:r>
              <a:rPr lang="en-US" sz="800">
                <a:latin typeface="Calibri"/>
                <a:cs typeface="Calibri"/>
              </a:rPr>
              <a:t> </a:t>
            </a:r>
            <a:r>
              <a:rPr lang="en-US" sz="800">
                <a:solidFill>
                  <a:srgbClr val="3B3B3B"/>
                </a:solidFill>
                <a:latin typeface="Calibri"/>
                <a:cs typeface="Calibri"/>
              </a:rPr>
              <a:t>Inability to predict and mitigate risks proactively, leading to supply chain disruptions.</a:t>
            </a:r>
            <a:endParaRPr lang="en-US" sz="800">
              <a:latin typeface="Calibri"/>
              <a:cs typeface="Calibri"/>
            </a:endParaRPr>
          </a:p>
          <a:p>
            <a:pPr algn="l"/>
            <a:endParaRPr lang="en-US" sz="800">
              <a:cs typeface="Calibri"/>
            </a:endParaRPr>
          </a:p>
        </p:txBody>
      </p:sp>
      <p:sp>
        <p:nvSpPr>
          <p:cNvPr id="8" name="TextBox 7">
            <a:extLst>
              <a:ext uri="{FF2B5EF4-FFF2-40B4-BE49-F238E27FC236}">
                <a16:creationId xmlns:a16="http://schemas.microsoft.com/office/drawing/2014/main" id="{4A3CB885-A446-818B-ED2F-FCD77309D3DE}"/>
              </a:ext>
            </a:extLst>
          </p:cNvPr>
          <p:cNvSpPr txBox="1"/>
          <p:nvPr/>
        </p:nvSpPr>
        <p:spPr>
          <a:xfrm>
            <a:off x="4642077" y="1960460"/>
            <a:ext cx="3824116"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Calibri"/>
                <a:cs typeface="Calibri"/>
              </a:rPr>
              <a:t>1. </a:t>
            </a:r>
            <a:r>
              <a:rPr lang="en-US" sz="800" b="1">
                <a:latin typeface="Calibri"/>
                <a:cs typeface="Calibri"/>
              </a:rPr>
              <a:t>Demand Forecasting:</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Automated Data Integration:</a:t>
            </a:r>
            <a:r>
              <a:rPr lang="en-US" sz="800">
                <a:latin typeface="Calibri"/>
                <a:cs typeface="Calibri"/>
              </a:rPr>
              <a:t> </a:t>
            </a:r>
            <a:r>
              <a:rPr lang="en-US" sz="800">
                <a:solidFill>
                  <a:srgbClr val="3B3B3B"/>
                </a:solidFill>
                <a:latin typeface="Calibri"/>
                <a:cs typeface="Calibri"/>
              </a:rPr>
              <a:t>Generative AI can automatically integrate data from multiple sources, including historical sales, market trends, social media sentiment, and economic indicators.</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Advanced Predictive Models:</a:t>
            </a:r>
            <a:r>
              <a:rPr lang="en-US" sz="800">
                <a:solidFill>
                  <a:srgbClr val="3B3B3B"/>
                </a:solidFill>
                <a:latin typeface="Calibri"/>
                <a:cs typeface="Calibri"/>
              </a:rPr>
              <a:t> Use of advanced machine learning models to predict demand with higher accuracy and adapt to real-time changes.</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Outcome:</a:t>
            </a:r>
            <a:r>
              <a:rPr lang="en-US" sz="800">
                <a:latin typeface="Calibri"/>
                <a:cs typeface="Calibri"/>
              </a:rPr>
              <a:t> </a:t>
            </a:r>
            <a:r>
              <a:rPr lang="en-US" sz="800">
                <a:solidFill>
                  <a:srgbClr val="3B3B3B"/>
                </a:solidFill>
                <a:latin typeface="Calibri"/>
                <a:cs typeface="Calibri"/>
              </a:rPr>
              <a:t>Enhanced forecasting precision, leading to optimized inventory levels and reduced stockouts or overstock situations.</a:t>
            </a:r>
            <a:endParaRPr lang="en-US" sz="800">
              <a:cs typeface="Calibri"/>
            </a:endParaRPr>
          </a:p>
          <a:p>
            <a:r>
              <a:rPr lang="en-US" sz="800">
                <a:latin typeface="Calibri"/>
                <a:cs typeface="Calibri"/>
              </a:rPr>
              <a:t>2. </a:t>
            </a:r>
            <a:r>
              <a:rPr lang="en-US" sz="800" b="1">
                <a:latin typeface="Calibri"/>
                <a:cs typeface="Calibri"/>
              </a:rPr>
              <a:t>Production Planning:</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Dynamic Scheduling:</a:t>
            </a:r>
            <a:r>
              <a:rPr lang="en-US" sz="800" b="1">
                <a:solidFill>
                  <a:srgbClr val="000080"/>
                </a:solidFill>
                <a:latin typeface="Calibri"/>
                <a:cs typeface="Calibri"/>
              </a:rPr>
              <a:t> </a:t>
            </a:r>
            <a:r>
              <a:rPr lang="en-US" sz="800">
                <a:solidFill>
                  <a:srgbClr val="3B3B3B"/>
                </a:solidFill>
                <a:latin typeface="Calibri"/>
                <a:cs typeface="Calibri"/>
              </a:rPr>
              <a:t>AI-driven dynamic scheduling that adjusts production plans in real-time based on demand forecasts and resource availability.</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Resource Optimization:</a:t>
            </a:r>
            <a:r>
              <a:rPr lang="en-US" sz="800">
                <a:latin typeface="Calibri"/>
                <a:cs typeface="Calibri"/>
              </a:rPr>
              <a:t> </a:t>
            </a:r>
            <a:r>
              <a:rPr lang="en-US" sz="800">
                <a:solidFill>
                  <a:srgbClr val="3B3B3B"/>
                </a:solidFill>
                <a:latin typeface="Calibri"/>
                <a:cs typeface="Calibri"/>
              </a:rPr>
              <a:t>Generative AI can optimize resource allocation, ensuring efficient use of labor, machinery, and materials.</a:t>
            </a:r>
            <a:endParaRPr lang="en-US" sz="800">
              <a:latin typeface="Calibri"/>
              <a:cs typeface="Calibri"/>
            </a:endParaRPr>
          </a:p>
          <a:p>
            <a:pPr marL="171450" indent="-171450">
              <a:buFont typeface="Arial"/>
              <a:buChar char="•"/>
            </a:pPr>
            <a:r>
              <a:rPr lang="en-US" sz="800">
                <a:solidFill>
                  <a:srgbClr val="3B3B3B"/>
                </a:solidFill>
                <a:latin typeface="Calibri"/>
                <a:cs typeface="Calibri"/>
              </a:rPr>
              <a:t>  </a:t>
            </a:r>
            <a:r>
              <a:rPr lang="en-US" sz="800" b="1">
                <a:latin typeface="Calibri"/>
                <a:cs typeface="Calibri"/>
              </a:rPr>
              <a:t>Outcome:</a:t>
            </a:r>
            <a:r>
              <a:rPr lang="en-US" sz="800">
                <a:solidFill>
                  <a:srgbClr val="3B3B3B"/>
                </a:solidFill>
                <a:latin typeface="Calibri"/>
                <a:cs typeface="Calibri"/>
              </a:rPr>
              <a:t> Improved production efficiency, reduced lead times, and minimized production bottlenecks.</a:t>
            </a:r>
            <a:endParaRPr lang="en-US" sz="800">
              <a:cs typeface="Calibri"/>
            </a:endParaRPr>
          </a:p>
          <a:p>
            <a:r>
              <a:rPr lang="en-US" sz="800">
                <a:latin typeface="Calibri"/>
                <a:cs typeface="Calibri"/>
              </a:rPr>
              <a:t>3. </a:t>
            </a:r>
            <a:r>
              <a:rPr lang="en-US" sz="800" b="1">
                <a:latin typeface="Calibri"/>
                <a:cs typeface="Calibri"/>
              </a:rPr>
              <a:t>Risk Management:</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Proactive Risk Identification:</a:t>
            </a:r>
            <a:r>
              <a:rPr lang="en-US" sz="800">
                <a:solidFill>
                  <a:srgbClr val="3B3B3B"/>
                </a:solidFill>
                <a:latin typeface="Calibri"/>
                <a:cs typeface="Calibri"/>
              </a:rPr>
              <a:t> Generative AI can analyze diverse data sources to identify potential risks proactively.</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Predictive Analytics:</a:t>
            </a:r>
            <a:r>
              <a:rPr lang="en-US" sz="800">
                <a:latin typeface="Calibri"/>
                <a:cs typeface="Calibri"/>
              </a:rPr>
              <a:t> </a:t>
            </a:r>
            <a:r>
              <a:rPr lang="en-US" sz="800">
                <a:solidFill>
                  <a:srgbClr val="3B3B3B"/>
                </a:solidFill>
                <a:latin typeface="Calibri"/>
                <a:cs typeface="Calibri"/>
              </a:rPr>
              <a:t>Use of predictive analytics to forecast potential disruptions and their impact on the supply chain.</a:t>
            </a:r>
            <a:endParaRPr lang="en-US" sz="800">
              <a:latin typeface="Calibri"/>
              <a:cs typeface="Calibri"/>
            </a:endParaRPr>
          </a:p>
          <a:p>
            <a:pPr marL="171450" indent="-171450">
              <a:buFont typeface="Arial"/>
              <a:buChar char="•"/>
            </a:pPr>
            <a:r>
              <a:rPr lang="en-US" sz="800" b="1">
                <a:latin typeface="Calibri"/>
                <a:cs typeface="Calibri"/>
              </a:rPr>
              <a:t>Outcome:</a:t>
            </a:r>
            <a:r>
              <a:rPr lang="en-US" sz="800">
                <a:latin typeface="Calibri"/>
                <a:cs typeface="Calibri"/>
              </a:rPr>
              <a:t> </a:t>
            </a:r>
            <a:r>
              <a:rPr lang="en-US" sz="800">
                <a:solidFill>
                  <a:srgbClr val="3B3B3B"/>
                </a:solidFill>
                <a:latin typeface="Calibri"/>
                <a:cs typeface="Calibri"/>
              </a:rPr>
              <a:t>Enhanced risk mitigation strategies, leading to reduced supply chain disruptions and improved resilience.</a:t>
            </a:r>
            <a:endParaRPr lang="en-US" sz="800">
              <a:latin typeface="Calibri"/>
              <a:cs typeface="Calibri"/>
            </a:endParaRPr>
          </a:p>
        </p:txBody>
      </p:sp>
      <p:sp>
        <p:nvSpPr>
          <p:cNvPr id="9" name="TextBox 8">
            <a:extLst>
              <a:ext uri="{FF2B5EF4-FFF2-40B4-BE49-F238E27FC236}">
                <a16:creationId xmlns:a16="http://schemas.microsoft.com/office/drawing/2014/main" id="{1E58FEB2-9D95-6D06-C038-E3ABB5EAA0DD}"/>
              </a:ext>
            </a:extLst>
          </p:cNvPr>
          <p:cNvSpPr txBox="1"/>
          <p:nvPr/>
        </p:nvSpPr>
        <p:spPr>
          <a:xfrm>
            <a:off x="1417719" y="4804294"/>
            <a:ext cx="5590903" cy="200055"/>
          </a:xfrm>
          <a:prstGeom prst="rect">
            <a:avLst/>
          </a:prstGeom>
          <a:noFill/>
        </p:spPr>
        <p:txBody>
          <a:bodyPr wrap="square" rtlCol="0">
            <a:spAutoFit/>
          </a:bodyPr>
          <a:lstStyle/>
          <a:p>
            <a:pPr algn="ctr"/>
            <a:r>
              <a:rPr lang="en-US" sz="700"/>
              <a:t>Source: EY- How supply chains benefit from using Gen AI? </a:t>
            </a:r>
          </a:p>
        </p:txBody>
      </p:sp>
      <p:pic>
        <p:nvPicPr>
          <p:cNvPr id="10" name="Picture 4" descr="File:Revature-768x768.webp">
            <a:extLst>
              <a:ext uri="{FF2B5EF4-FFF2-40B4-BE49-F238E27FC236}">
                <a16:creationId xmlns:a16="http://schemas.microsoft.com/office/drawing/2014/main" id="{DF4619B5-45F3-EC42-3330-990A1FD794F6}"/>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504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533223"/>
          </a:xfrm>
        </p:spPr>
        <p:txBody>
          <a:bodyPr/>
          <a:lstStyle/>
          <a:p>
            <a:r>
              <a:rPr lang="en-US">
                <a:cs typeface="FUTURA MEDIUM"/>
              </a:rPr>
              <a:t>Gen AI Business Use Case:  </a:t>
            </a:r>
            <a:r>
              <a:rPr lang="en-US">
                <a:cs typeface="Calibri"/>
              </a:rPr>
              <a:t>Supply Chain Management</a:t>
            </a: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25013" y="974628"/>
            <a:ext cx="3988158" cy="3695809"/>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974016"/>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Comparison of the Generative AI Solution with the Existing Approach </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974017"/>
            <a:ext cx="3981273" cy="3688924"/>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69193" y="973405"/>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Plan to Integrate the Solution with the Existing System</a:t>
            </a:r>
            <a:endParaRPr lang="en-US"/>
          </a:p>
        </p:txBody>
      </p:sp>
      <p:sp>
        <p:nvSpPr>
          <p:cNvPr id="7" name="TextBox 6">
            <a:extLst>
              <a:ext uri="{FF2B5EF4-FFF2-40B4-BE49-F238E27FC236}">
                <a16:creationId xmlns:a16="http://schemas.microsoft.com/office/drawing/2014/main" id="{4F02E09C-71C1-CAC0-D7F0-5D0DB4195EB3}"/>
              </a:ext>
            </a:extLst>
          </p:cNvPr>
          <p:cNvSpPr txBox="1"/>
          <p:nvPr/>
        </p:nvSpPr>
        <p:spPr>
          <a:xfrm>
            <a:off x="292923" y="1557427"/>
            <a:ext cx="3762964" cy="2723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cal"/>
                <a:cs typeface="Calibri"/>
              </a:rPr>
              <a:t>1. </a:t>
            </a:r>
            <a:r>
              <a:rPr lang="en-US" sz="900" b="1">
                <a:latin typeface="cal"/>
                <a:cs typeface="Calibri"/>
              </a:rPr>
              <a:t>Operational Efficiency:</a:t>
            </a:r>
            <a:endParaRPr lang="en-US" sz="900">
              <a:latin typeface="cal"/>
              <a:cs typeface="Calibri"/>
            </a:endParaRPr>
          </a:p>
          <a:p>
            <a:pPr>
              <a:buFont typeface="Arial"/>
              <a:buChar char="•"/>
            </a:pPr>
            <a:r>
              <a:rPr lang="en-US" sz="900">
                <a:latin typeface="cal"/>
                <a:cs typeface="Calibri"/>
              </a:rPr>
              <a:t>   </a:t>
            </a:r>
            <a:r>
              <a:rPr lang="en-US" sz="900" b="1">
                <a:latin typeface="cal"/>
                <a:cs typeface="Calibri"/>
              </a:rPr>
              <a:t>Existing Approach:</a:t>
            </a:r>
            <a:r>
              <a:rPr lang="en-US" sz="900" b="1">
                <a:solidFill>
                  <a:srgbClr val="000080"/>
                </a:solidFill>
                <a:latin typeface="cal"/>
                <a:cs typeface="Calibri"/>
              </a:rPr>
              <a:t> </a:t>
            </a:r>
            <a:r>
              <a:rPr lang="en-US" sz="900">
                <a:solidFill>
                  <a:srgbClr val="3B3B3B"/>
                </a:solidFill>
                <a:latin typeface="cal"/>
                <a:cs typeface="Calibri"/>
              </a:rPr>
              <a:t>Manual processes are time-consuming and prone to errors.</a:t>
            </a:r>
            <a:endParaRPr lang="en-US" sz="900">
              <a:latin typeface="cal"/>
              <a:cs typeface="Calibri"/>
            </a:endParaRPr>
          </a:p>
          <a:p>
            <a:pPr>
              <a:buFont typeface="Arial"/>
              <a:buChar char="•"/>
            </a:pPr>
            <a:r>
              <a:rPr lang="en-US" sz="900">
                <a:solidFill>
                  <a:srgbClr val="3B3B3B"/>
                </a:solidFill>
                <a:latin typeface="cal"/>
                <a:cs typeface="Calibri"/>
              </a:rPr>
              <a:t>   </a:t>
            </a:r>
            <a:r>
              <a:rPr lang="en-US" sz="900" b="1">
                <a:latin typeface="cal"/>
                <a:cs typeface="Calibri"/>
              </a:rPr>
              <a:t>Generative AI Solution:</a:t>
            </a:r>
            <a:r>
              <a:rPr lang="en-US" sz="900" b="1">
                <a:solidFill>
                  <a:srgbClr val="000080"/>
                </a:solidFill>
                <a:latin typeface="cal"/>
                <a:cs typeface="Calibri"/>
              </a:rPr>
              <a:t> </a:t>
            </a:r>
            <a:r>
              <a:rPr lang="en-US" sz="900">
                <a:solidFill>
                  <a:srgbClr val="3B3B3B"/>
                </a:solidFill>
                <a:latin typeface="cal"/>
                <a:cs typeface="Calibri"/>
              </a:rPr>
              <a:t>Automated and accurate processes, leading to significant improvements in operational efficiency.</a:t>
            </a:r>
            <a:br>
              <a:rPr lang="en-US"/>
            </a:br>
            <a:endParaRPr lang="en-US" sz="900">
              <a:latin typeface="cal"/>
              <a:cs typeface="Calibri"/>
            </a:endParaRPr>
          </a:p>
          <a:p>
            <a:r>
              <a:rPr lang="en-US" sz="900">
                <a:latin typeface="cal"/>
                <a:cs typeface="Calibri"/>
              </a:rPr>
              <a:t>2. </a:t>
            </a:r>
            <a:r>
              <a:rPr lang="en-US" sz="900" b="1">
                <a:latin typeface="cal"/>
                <a:cs typeface="Calibri"/>
              </a:rPr>
              <a:t>Time Consumption:</a:t>
            </a:r>
            <a:endParaRPr lang="en-US" sz="900">
              <a:latin typeface="cal"/>
              <a:cs typeface="Calibri"/>
            </a:endParaRPr>
          </a:p>
          <a:p>
            <a:pPr>
              <a:buFont typeface="Arial"/>
              <a:buChar char="•"/>
            </a:pPr>
            <a:r>
              <a:rPr lang="en-US" sz="900">
                <a:solidFill>
                  <a:srgbClr val="3B3B3B"/>
                </a:solidFill>
                <a:latin typeface="cal"/>
                <a:cs typeface="Calibri"/>
              </a:rPr>
              <a:t>   </a:t>
            </a:r>
            <a:r>
              <a:rPr lang="en-US" sz="900" b="1">
                <a:latin typeface="cal"/>
                <a:cs typeface="Calibri"/>
              </a:rPr>
              <a:t>Existing Approach: </a:t>
            </a:r>
            <a:r>
              <a:rPr lang="en-US" sz="900">
                <a:solidFill>
                  <a:srgbClr val="3B3B3B"/>
                </a:solidFill>
                <a:latin typeface="cal"/>
                <a:cs typeface="Calibri"/>
              </a:rPr>
              <a:t>Manual data analysis and planning can take days or weeks.</a:t>
            </a:r>
            <a:endParaRPr lang="en-US" sz="900">
              <a:latin typeface="cal"/>
              <a:cs typeface="Calibri"/>
            </a:endParaRPr>
          </a:p>
          <a:p>
            <a:pPr>
              <a:buFont typeface="Arial"/>
              <a:buChar char="•"/>
            </a:pPr>
            <a:r>
              <a:rPr lang="en-US" sz="900">
                <a:latin typeface="cal"/>
                <a:cs typeface="Calibri"/>
              </a:rPr>
              <a:t>   </a:t>
            </a:r>
            <a:r>
              <a:rPr lang="en-US" sz="900" b="1">
                <a:latin typeface="cal"/>
                <a:cs typeface="Calibri"/>
              </a:rPr>
              <a:t>Generative AI Solution: </a:t>
            </a:r>
            <a:r>
              <a:rPr lang="en-US" sz="900">
                <a:solidFill>
                  <a:srgbClr val="3B3B3B"/>
                </a:solidFill>
                <a:latin typeface="cal"/>
                <a:cs typeface="Calibri"/>
              </a:rPr>
              <a:t>Real-time data processing and decision-making, drastically reducing time consumption.</a:t>
            </a:r>
            <a:br>
              <a:rPr lang="en-US"/>
            </a:br>
            <a:endParaRPr lang="en-US" sz="900">
              <a:latin typeface="cal"/>
              <a:cs typeface="Calibri"/>
            </a:endParaRPr>
          </a:p>
          <a:p>
            <a:r>
              <a:rPr lang="en-US" sz="900">
                <a:latin typeface="cal"/>
                <a:cs typeface="Calibri"/>
              </a:rPr>
              <a:t>3. </a:t>
            </a:r>
            <a:r>
              <a:rPr lang="en-US" sz="900" b="1">
                <a:latin typeface="cal"/>
                <a:cs typeface="Calibri"/>
              </a:rPr>
              <a:t>Cost Efficiency:</a:t>
            </a:r>
            <a:endParaRPr lang="en-US" sz="900">
              <a:latin typeface="cal"/>
              <a:cs typeface="Calibri"/>
            </a:endParaRPr>
          </a:p>
          <a:p>
            <a:pPr>
              <a:buFont typeface="Arial"/>
              <a:buChar char="•"/>
            </a:pPr>
            <a:r>
              <a:rPr lang="en-US" sz="900">
                <a:latin typeface="cal"/>
                <a:cs typeface="Calibri"/>
              </a:rPr>
              <a:t>   </a:t>
            </a:r>
            <a:r>
              <a:rPr lang="en-US" sz="900" b="1">
                <a:latin typeface="cal"/>
                <a:cs typeface="Calibri"/>
              </a:rPr>
              <a:t>Existing Approach:</a:t>
            </a:r>
            <a:r>
              <a:rPr lang="en-US" sz="900" b="1">
                <a:solidFill>
                  <a:srgbClr val="000080"/>
                </a:solidFill>
                <a:latin typeface="cal"/>
                <a:cs typeface="Calibri"/>
              </a:rPr>
              <a:t> </a:t>
            </a:r>
            <a:r>
              <a:rPr lang="en-US" sz="900">
                <a:solidFill>
                  <a:srgbClr val="3B3B3B"/>
                </a:solidFill>
                <a:latin typeface="cal"/>
                <a:cs typeface="Calibri"/>
              </a:rPr>
              <a:t>Inefficiencies lead to higher operational costs due to overstock, stockouts, and production delays.</a:t>
            </a:r>
            <a:endParaRPr lang="en-US" sz="900">
              <a:latin typeface="cal"/>
            </a:endParaRPr>
          </a:p>
          <a:p>
            <a:pPr>
              <a:buFont typeface="Arial"/>
              <a:buChar char="•"/>
            </a:pPr>
            <a:r>
              <a:rPr lang="en-US" sz="900">
                <a:latin typeface="cal"/>
                <a:cs typeface="Calibri"/>
              </a:rPr>
              <a:t>   </a:t>
            </a:r>
            <a:r>
              <a:rPr lang="en-US" sz="900" b="1">
                <a:latin typeface="cal"/>
                <a:cs typeface="Calibri"/>
              </a:rPr>
              <a:t>Generative AI Solution: </a:t>
            </a:r>
            <a:r>
              <a:rPr lang="en-US" sz="900">
                <a:solidFill>
                  <a:srgbClr val="3B3B3B"/>
                </a:solidFill>
                <a:latin typeface="cal"/>
                <a:cs typeface="Calibri"/>
              </a:rPr>
              <a:t>Optimized inventory levels, efficient production schedules, and proactive risk management result in substantial cost savings.</a:t>
            </a:r>
            <a:endParaRPr lang="en-US" sz="900">
              <a:latin typeface="cal"/>
            </a:endParaRPr>
          </a:p>
          <a:p>
            <a:pPr marL="171450" indent="-171450">
              <a:buFont typeface="Arial"/>
              <a:buChar char="•"/>
            </a:pPr>
            <a:endParaRPr lang="en-US" sz="900">
              <a:solidFill>
                <a:srgbClr val="3B3B3B"/>
              </a:solidFill>
              <a:latin typeface="cal"/>
              <a:cs typeface="Calibri"/>
            </a:endParaRPr>
          </a:p>
          <a:p>
            <a:pPr algn="l"/>
            <a:endParaRPr lang="en-US" sz="900">
              <a:latin typeface="cal"/>
              <a:cs typeface="Calibri"/>
            </a:endParaRPr>
          </a:p>
        </p:txBody>
      </p:sp>
      <p:sp>
        <p:nvSpPr>
          <p:cNvPr id="8" name="TextBox 7">
            <a:extLst>
              <a:ext uri="{FF2B5EF4-FFF2-40B4-BE49-F238E27FC236}">
                <a16:creationId xmlns:a16="http://schemas.microsoft.com/office/drawing/2014/main" id="{5C2E9C8D-3E8E-48D7-C897-B21A249A73D6}"/>
              </a:ext>
            </a:extLst>
          </p:cNvPr>
          <p:cNvSpPr txBox="1"/>
          <p:nvPr/>
        </p:nvSpPr>
        <p:spPr>
          <a:xfrm>
            <a:off x="4673231" y="1399485"/>
            <a:ext cx="379932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Calibri"/>
                <a:cs typeface="Calibri"/>
              </a:rPr>
              <a:t>Phase 1: Assessment and Planning:</a:t>
            </a:r>
            <a:endParaRPr lang="en-US" sz="900">
              <a:latin typeface="Calibri"/>
              <a:cs typeface="Calibri"/>
            </a:endParaRPr>
          </a:p>
          <a:p>
            <a:pPr marL="171450" indent="-171450">
              <a:buFont typeface="Arial"/>
              <a:buChar char="•"/>
            </a:pPr>
            <a:r>
              <a:rPr lang="en-US" sz="900">
                <a:solidFill>
                  <a:srgbClr val="3B3B3B"/>
                </a:solidFill>
                <a:latin typeface="Calibri"/>
                <a:cs typeface="Calibri"/>
              </a:rPr>
              <a:t>Conduct a thorough assessment of current processes and identify key areas for improvement.</a:t>
            </a:r>
            <a:endParaRPr lang="en-US" sz="900">
              <a:latin typeface="Calibri"/>
              <a:cs typeface="Calibri"/>
            </a:endParaRPr>
          </a:p>
          <a:p>
            <a:pPr marL="171450" indent="-171450">
              <a:buFont typeface="Arial"/>
              <a:buChar char="•"/>
            </a:pPr>
            <a:r>
              <a:rPr lang="en-US" sz="900">
                <a:solidFill>
                  <a:srgbClr val="3B3B3B"/>
                </a:solidFill>
                <a:latin typeface="Calibri"/>
                <a:cs typeface="Calibri"/>
              </a:rPr>
              <a:t>Develop a detailed implementation plan, including timelines, resources, and budget.</a:t>
            </a:r>
            <a:endParaRPr lang="en-US" sz="900">
              <a:latin typeface="Calibri"/>
              <a:cs typeface="Calibri"/>
            </a:endParaRPr>
          </a:p>
          <a:p>
            <a:r>
              <a:rPr lang="en-US" sz="900" b="1">
                <a:latin typeface="Calibri"/>
                <a:cs typeface="Calibri"/>
              </a:rPr>
              <a:t>Phase 2: Data Preparation:</a:t>
            </a:r>
            <a:endParaRPr lang="en-US" sz="900">
              <a:latin typeface="Calibri"/>
              <a:cs typeface="Calibri"/>
            </a:endParaRPr>
          </a:p>
          <a:p>
            <a:pPr marL="171450" indent="-171450">
              <a:buFont typeface="Arial"/>
              <a:buChar char="•"/>
            </a:pPr>
            <a:r>
              <a:rPr lang="en-US" sz="900">
                <a:solidFill>
                  <a:srgbClr val="3B3B3B"/>
                </a:solidFill>
                <a:latin typeface="Calibri"/>
                <a:cs typeface="Calibri"/>
              </a:rPr>
              <a:t>Collect and clean historical data from various sources.</a:t>
            </a:r>
            <a:endParaRPr lang="en-US" sz="900">
              <a:latin typeface="Calibri"/>
              <a:cs typeface="Calibri"/>
            </a:endParaRPr>
          </a:p>
          <a:p>
            <a:pPr marL="171450" indent="-171450">
              <a:buFont typeface="Arial"/>
              <a:buChar char="•"/>
            </a:pPr>
            <a:r>
              <a:rPr lang="en-US" sz="900">
                <a:solidFill>
                  <a:srgbClr val="3B3B3B"/>
                </a:solidFill>
                <a:latin typeface="Calibri"/>
                <a:cs typeface="Calibri"/>
              </a:rPr>
              <a:t>Set up ETL processes for continuous data integration.</a:t>
            </a:r>
            <a:endParaRPr lang="en-US" sz="900">
              <a:latin typeface="Calibri"/>
              <a:cs typeface="Calibri"/>
            </a:endParaRPr>
          </a:p>
          <a:p>
            <a:r>
              <a:rPr lang="en-US" sz="900" b="1">
                <a:latin typeface="Calibri"/>
                <a:cs typeface="Calibri"/>
              </a:rPr>
              <a:t>Phase 3: Model Development:</a:t>
            </a:r>
            <a:endParaRPr lang="en-US" sz="900">
              <a:latin typeface="Calibri"/>
              <a:cs typeface="Calibri"/>
            </a:endParaRPr>
          </a:p>
          <a:p>
            <a:pPr marL="171450" indent="-171450">
              <a:buFont typeface="Arial"/>
              <a:buChar char="•"/>
            </a:pPr>
            <a:r>
              <a:rPr lang="en-US" sz="900">
                <a:solidFill>
                  <a:srgbClr val="3B3B3B"/>
                </a:solidFill>
                <a:latin typeface="Calibri"/>
                <a:cs typeface="Calibri"/>
              </a:rPr>
              <a:t>Develop and train machine learning models for demand forecasting, production planning, and risk management.</a:t>
            </a:r>
            <a:endParaRPr lang="en-US" sz="900">
              <a:latin typeface="Calibri"/>
              <a:cs typeface="Calibri"/>
            </a:endParaRPr>
          </a:p>
          <a:p>
            <a:pPr marL="171450" indent="-171450">
              <a:buFont typeface="Arial"/>
              <a:buChar char="•"/>
            </a:pPr>
            <a:r>
              <a:rPr lang="en-US" sz="900">
                <a:solidFill>
                  <a:srgbClr val="3B3B3B"/>
                </a:solidFill>
                <a:latin typeface="Calibri"/>
                <a:cs typeface="Calibri"/>
              </a:rPr>
              <a:t>Validate models using historical data and refine as needed.</a:t>
            </a:r>
            <a:endParaRPr lang="en-US" sz="900">
              <a:latin typeface="Calibri"/>
              <a:cs typeface="Calibri"/>
            </a:endParaRPr>
          </a:p>
          <a:p>
            <a:r>
              <a:rPr lang="en-US" sz="900" b="1">
                <a:latin typeface="Calibri"/>
                <a:cs typeface="Calibri"/>
              </a:rPr>
              <a:t>Phase 4: Deployment and Integration:</a:t>
            </a:r>
            <a:endParaRPr lang="en-US" sz="900">
              <a:latin typeface="Calibri"/>
              <a:cs typeface="Calibri"/>
            </a:endParaRPr>
          </a:p>
          <a:p>
            <a:pPr marL="171450" indent="-171450">
              <a:buFont typeface="Arial"/>
              <a:buChar char="•"/>
            </a:pPr>
            <a:r>
              <a:rPr lang="en-US" sz="900">
                <a:solidFill>
                  <a:srgbClr val="3B3B3B"/>
                </a:solidFill>
                <a:latin typeface="Calibri"/>
                <a:cs typeface="Calibri"/>
              </a:rPr>
              <a:t>Deploy models on the chosen AI platform.</a:t>
            </a:r>
            <a:endParaRPr lang="en-US" sz="900">
              <a:latin typeface="Calibri"/>
              <a:cs typeface="Calibri"/>
            </a:endParaRPr>
          </a:p>
          <a:p>
            <a:pPr marL="171450" indent="-171450">
              <a:buFont typeface="Arial"/>
              <a:buChar char="•"/>
            </a:pPr>
            <a:r>
              <a:rPr lang="en-US" sz="900">
                <a:solidFill>
                  <a:srgbClr val="3B3B3B"/>
                </a:solidFill>
                <a:latin typeface="Calibri"/>
                <a:cs typeface="Calibri"/>
              </a:rPr>
              <a:t>Integrate AI solutions with existing ERP and SCM systems.</a:t>
            </a:r>
            <a:endParaRPr lang="en-US" sz="900">
              <a:latin typeface="Calibri"/>
              <a:cs typeface="Calibri"/>
            </a:endParaRPr>
          </a:p>
          <a:p>
            <a:r>
              <a:rPr lang="en-US" sz="900" b="1">
                <a:latin typeface="Calibri"/>
                <a:cs typeface="Calibri"/>
              </a:rPr>
              <a:t>Phase 5: Monitoring and Optimization:</a:t>
            </a:r>
            <a:endParaRPr lang="en-US" sz="900">
              <a:latin typeface="Calibri"/>
              <a:cs typeface="Calibri"/>
            </a:endParaRPr>
          </a:p>
          <a:p>
            <a:pPr marL="171450" indent="-171450">
              <a:buFont typeface="Arial"/>
              <a:buChar char="•"/>
            </a:pPr>
            <a:r>
              <a:rPr lang="en-US" sz="900">
                <a:solidFill>
                  <a:srgbClr val="3B3B3B"/>
                </a:solidFill>
                <a:latin typeface="Calibri"/>
                <a:cs typeface="Calibri"/>
              </a:rPr>
              <a:t>Continuously monitor model performance and make adjustments as needed.</a:t>
            </a:r>
            <a:endParaRPr lang="en-US" sz="900">
              <a:latin typeface="Calibri"/>
              <a:cs typeface="Calibri"/>
            </a:endParaRPr>
          </a:p>
          <a:p>
            <a:pPr marL="171450" indent="-171450">
              <a:buFont typeface="Arial"/>
              <a:buChar char="•"/>
            </a:pPr>
            <a:r>
              <a:rPr lang="en-US" sz="900">
                <a:solidFill>
                  <a:srgbClr val="3B3B3B"/>
                </a:solidFill>
                <a:latin typeface="Calibri"/>
                <a:cs typeface="Calibri"/>
              </a:rPr>
              <a:t>Provide training to staff on using the new AI-driven tools and processes.</a:t>
            </a:r>
            <a:endParaRPr lang="en-US" sz="900">
              <a:latin typeface="Calibri"/>
              <a:cs typeface="Calibri"/>
            </a:endParaRPr>
          </a:p>
          <a:p>
            <a:endParaRPr lang="en-US" sz="900" b="1">
              <a:cs typeface="Calibri"/>
            </a:endParaRPr>
          </a:p>
        </p:txBody>
      </p:sp>
      <p:sp>
        <p:nvSpPr>
          <p:cNvPr id="9" name="TextBox 8">
            <a:extLst>
              <a:ext uri="{FF2B5EF4-FFF2-40B4-BE49-F238E27FC236}">
                <a16:creationId xmlns:a16="http://schemas.microsoft.com/office/drawing/2014/main" id="{BA6338BF-6BD0-EB15-ACCE-040203E08C76}"/>
              </a:ext>
            </a:extLst>
          </p:cNvPr>
          <p:cNvSpPr txBox="1"/>
          <p:nvPr/>
        </p:nvSpPr>
        <p:spPr>
          <a:xfrm>
            <a:off x="1417719" y="4804294"/>
            <a:ext cx="5590903" cy="200055"/>
          </a:xfrm>
          <a:prstGeom prst="rect">
            <a:avLst/>
          </a:prstGeom>
          <a:noFill/>
        </p:spPr>
        <p:txBody>
          <a:bodyPr wrap="square" rtlCol="0">
            <a:spAutoFit/>
          </a:bodyPr>
          <a:lstStyle/>
          <a:p>
            <a:pPr algn="ctr"/>
            <a:r>
              <a:rPr lang="en-US" sz="700"/>
              <a:t>Source: EY- How supply chains benefit from using Gen AI? </a:t>
            </a:r>
          </a:p>
        </p:txBody>
      </p:sp>
      <p:pic>
        <p:nvPicPr>
          <p:cNvPr id="10" name="Picture 4" descr="File:Revature-768x768.webp">
            <a:extLst>
              <a:ext uri="{FF2B5EF4-FFF2-40B4-BE49-F238E27FC236}">
                <a16:creationId xmlns:a16="http://schemas.microsoft.com/office/drawing/2014/main" id="{BF5187D2-14B2-3287-0FC6-3C6B68912E93}"/>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157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533223"/>
          </a:xfrm>
        </p:spPr>
        <p:txBody>
          <a:bodyPr/>
          <a:lstStyle/>
          <a:p>
            <a:r>
              <a:rPr lang="en-US">
                <a:cs typeface="FUTURA MEDIUM"/>
              </a:rPr>
              <a:t>Gen AI Business Use Case:  Manufacturing - Product Design</a:t>
            </a: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25618" y="1598110"/>
            <a:ext cx="3987553" cy="3160250"/>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1597498"/>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Current Business Process</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1597499"/>
            <a:ext cx="3993833" cy="3165925"/>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67982" y="1596887"/>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Generative AI Solution</a:t>
            </a:r>
            <a:endParaRPr lang="en-US"/>
          </a:p>
        </p:txBody>
      </p:sp>
      <p:sp>
        <p:nvSpPr>
          <p:cNvPr id="15" name="TextBox 14">
            <a:extLst>
              <a:ext uri="{FF2B5EF4-FFF2-40B4-BE49-F238E27FC236}">
                <a16:creationId xmlns:a16="http://schemas.microsoft.com/office/drawing/2014/main" id="{CDA94945-F8DC-41C7-7405-ABCB2247342A}"/>
              </a:ext>
            </a:extLst>
          </p:cNvPr>
          <p:cNvSpPr txBox="1"/>
          <p:nvPr/>
        </p:nvSpPr>
        <p:spPr>
          <a:xfrm>
            <a:off x="114300" y="809367"/>
            <a:ext cx="8915400" cy="784830"/>
          </a:xfrm>
          <a:prstGeom prst="rect">
            <a:avLst/>
          </a:prstGeom>
          <a:noFill/>
        </p:spPr>
        <p:txBody>
          <a:bodyPr wrap="square" lIns="91440" tIns="45720" rIns="91440" bIns="45720" rtlCol="0" anchor="t">
            <a:spAutoFit/>
          </a:bodyPr>
          <a:lstStyle/>
          <a:p>
            <a:endParaRPr lang="en-US" sz="900"/>
          </a:p>
          <a:p>
            <a:r>
              <a:rPr lang="en-US" sz="900" b="1"/>
              <a:t>The Problem Statement</a:t>
            </a:r>
            <a:endParaRPr lang="en-US" sz="900" b="1">
              <a:cs typeface="Calibri"/>
            </a:endParaRPr>
          </a:p>
          <a:p>
            <a:r>
              <a:rPr lang="en-US" sz="900">
                <a:solidFill>
                  <a:srgbClr val="000000"/>
                </a:solidFill>
                <a:latin typeface="Calibri"/>
                <a:ea typeface="+mn-lt"/>
                <a:cs typeface="+mn-lt"/>
              </a:rPr>
              <a:t>Organizations often face challenges in rapidly generating and evaluating multiple design alternatives based on predefined criteria. Traditional design processes are slow and limit innovation speed, impacting the development of efficient, durable, and aesthetically appealing products. Implementing a Generative AI solution could significantly accelerate the innovation process by quickly producing and assessing hundreds of design options, applicable to everything from machinery parts to consumer products.</a:t>
            </a:r>
            <a:endParaRPr lang="en-US" sz="900">
              <a:solidFill>
                <a:srgbClr val="000000"/>
              </a:solidFill>
              <a:latin typeface="Calibri"/>
              <a:cs typeface="Calibri"/>
            </a:endParaRPr>
          </a:p>
        </p:txBody>
      </p:sp>
      <p:sp>
        <p:nvSpPr>
          <p:cNvPr id="9" name="TextBox 8">
            <a:extLst>
              <a:ext uri="{FF2B5EF4-FFF2-40B4-BE49-F238E27FC236}">
                <a16:creationId xmlns:a16="http://schemas.microsoft.com/office/drawing/2014/main" id="{E3F5F9E9-D2F5-7AC7-E9B7-1FB8E3EB10C9}"/>
              </a:ext>
            </a:extLst>
          </p:cNvPr>
          <p:cNvSpPr txBox="1"/>
          <p:nvPr/>
        </p:nvSpPr>
        <p:spPr>
          <a:xfrm>
            <a:off x="313580" y="2107260"/>
            <a:ext cx="380059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Calibri"/>
                <a:cs typeface="Calibri"/>
              </a:rPr>
              <a:t>1. </a:t>
            </a:r>
            <a:r>
              <a:rPr lang="en-US" sz="900" b="1">
                <a:latin typeface="Calibri"/>
                <a:cs typeface="Calibri"/>
              </a:rPr>
              <a:t>Initial Conceptualization</a:t>
            </a:r>
            <a:r>
              <a:rPr lang="en-US" sz="900">
                <a:latin typeface="Calibri"/>
                <a:cs typeface="Calibri"/>
              </a:rPr>
              <a:t>: </a:t>
            </a:r>
            <a:r>
              <a:rPr lang="en-US" sz="900">
                <a:solidFill>
                  <a:srgbClr val="3B3B3B"/>
                </a:solidFill>
                <a:latin typeface="Calibri"/>
                <a:cs typeface="Calibri"/>
              </a:rPr>
              <a:t>Designers and engineers brainstorm and create initial sketches or CAD models.</a:t>
            </a:r>
            <a:endParaRPr lang="en-US" sz="900">
              <a:latin typeface="Calibri"/>
              <a:cs typeface="Calibri"/>
            </a:endParaRPr>
          </a:p>
          <a:p>
            <a:r>
              <a:rPr lang="en-US" sz="900">
                <a:latin typeface="Calibri"/>
                <a:cs typeface="Calibri"/>
              </a:rPr>
              <a:t>2. </a:t>
            </a:r>
            <a:r>
              <a:rPr lang="en-US" sz="900" b="1">
                <a:latin typeface="Calibri"/>
                <a:cs typeface="Calibri"/>
              </a:rPr>
              <a:t>Prototype Development</a:t>
            </a:r>
            <a:r>
              <a:rPr lang="en-US" sz="900">
                <a:latin typeface="Calibri"/>
                <a:cs typeface="Calibri"/>
              </a:rPr>
              <a:t>: </a:t>
            </a:r>
            <a:r>
              <a:rPr lang="en-US" sz="900">
                <a:solidFill>
                  <a:srgbClr val="3B3B3B"/>
                </a:solidFill>
                <a:latin typeface="Calibri"/>
                <a:cs typeface="Calibri"/>
              </a:rPr>
              <a:t>Selected designs are developed into physical or digital prototypes.</a:t>
            </a:r>
            <a:endParaRPr lang="en-US" sz="900">
              <a:latin typeface="Calibri"/>
              <a:cs typeface="Calibri"/>
            </a:endParaRPr>
          </a:p>
          <a:p>
            <a:r>
              <a:rPr lang="en-US" sz="900">
                <a:latin typeface="Calibri"/>
                <a:cs typeface="Calibri"/>
              </a:rPr>
              <a:t>3. </a:t>
            </a:r>
            <a:r>
              <a:rPr lang="en-US" sz="900" b="1">
                <a:latin typeface="Calibri"/>
                <a:cs typeface="Calibri"/>
              </a:rPr>
              <a:t>Evaluation</a:t>
            </a:r>
            <a:r>
              <a:rPr lang="en-US" sz="900">
                <a:latin typeface="Calibri"/>
                <a:cs typeface="Calibri"/>
              </a:rPr>
              <a:t>: </a:t>
            </a:r>
            <a:r>
              <a:rPr lang="en-US" sz="900">
                <a:solidFill>
                  <a:srgbClr val="3B3B3B"/>
                </a:solidFill>
                <a:latin typeface="Calibri"/>
                <a:cs typeface="Calibri"/>
              </a:rPr>
              <a:t>Prototypes are evaluated based on criteria such as functionality, durability, cost, and aesthetics.</a:t>
            </a:r>
            <a:endParaRPr lang="en-US" sz="900">
              <a:latin typeface="Calibri"/>
              <a:cs typeface="Calibri"/>
            </a:endParaRPr>
          </a:p>
          <a:p>
            <a:r>
              <a:rPr lang="en-US" sz="900">
                <a:latin typeface="Calibri"/>
                <a:cs typeface="Calibri"/>
              </a:rPr>
              <a:t>4. </a:t>
            </a:r>
            <a:r>
              <a:rPr lang="en-US" sz="900" b="1">
                <a:latin typeface="Calibri"/>
                <a:cs typeface="Calibri"/>
              </a:rPr>
              <a:t>Iteration</a:t>
            </a:r>
            <a:r>
              <a:rPr lang="en-US" sz="900">
                <a:latin typeface="Calibri"/>
                <a:cs typeface="Calibri"/>
              </a:rPr>
              <a:t>:</a:t>
            </a:r>
            <a:r>
              <a:rPr lang="en-US" sz="900">
                <a:solidFill>
                  <a:srgbClr val="3B3B3B"/>
                </a:solidFill>
                <a:latin typeface="Calibri"/>
                <a:cs typeface="Calibri"/>
              </a:rPr>
              <a:t> Based on feedback, designs are iterated, often requiring multiple cycles of prototype development and evaluation.</a:t>
            </a:r>
            <a:endParaRPr lang="en-US" sz="900">
              <a:latin typeface="Calibri"/>
              <a:cs typeface="Calibri"/>
            </a:endParaRPr>
          </a:p>
          <a:p>
            <a:r>
              <a:rPr lang="en-US" sz="900">
                <a:latin typeface="Calibri"/>
                <a:cs typeface="Calibri"/>
              </a:rPr>
              <a:t>5. </a:t>
            </a:r>
            <a:r>
              <a:rPr lang="en-US" sz="900" b="1">
                <a:latin typeface="Calibri"/>
                <a:cs typeface="Calibri"/>
              </a:rPr>
              <a:t>Finalization</a:t>
            </a:r>
            <a:r>
              <a:rPr lang="en-US" sz="900">
                <a:latin typeface="Calibri"/>
                <a:cs typeface="Calibri"/>
              </a:rPr>
              <a:t>:</a:t>
            </a:r>
            <a:r>
              <a:rPr lang="en-US" sz="900">
                <a:solidFill>
                  <a:srgbClr val="3B3B3B"/>
                </a:solidFill>
                <a:latin typeface="Calibri"/>
                <a:cs typeface="Calibri"/>
              </a:rPr>
              <a:t> Once a satisfactory design is achieved, it is finalized for production.</a:t>
            </a:r>
          </a:p>
          <a:p>
            <a:endParaRPr lang="en-US" sz="900">
              <a:solidFill>
                <a:srgbClr val="3B3B3B"/>
              </a:solidFill>
              <a:latin typeface="Calibri"/>
              <a:cs typeface="Calibri"/>
            </a:endParaRPr>
          </a:p>
          <a:p>
            <a:r>
              <a:rPr lang="en-US" sz="900">
                <a:solidFill>
                  <a:srgbClr val="3B3B3B"/>
                </a:solidFill>
                <a:latin typeface="Calibri"/>
                <a:cs typeface="Calibri"/>
              </a:rPr>
              <a:t>This process is time-consuming, resource-intensive, and often limits the exploration of innovative design alternatives.</a:t>
            </a:r>
            <a:endParaRPr lang="en-US" sz="900">
              <a:latin typeface="Calibri"/>
              <a:cs typeface="Calibri"/>
            </a:endParaRPr>
          </a:p>
          <a:p>
            <a:endParaRPr lang="en-US" sz="900">
              <a:solidFill>
                <a:srgbClr val="3B3B3B"/>
              </a:solidFill>
              <a:latin typeface="Calibri"/>
              <a:cs typeface="Calibri"/>
            </a:endParaRPr>
          </a:p>
        </p:txBody>
      </p:sp>
      <p:sp>
        <p:nvSpPr>
          <p:cNvPr id="10" name="TextBox 9">
            <a:extLst>
              <a:ext uri="{FF2B5EF4-FFF2-40B4-BE49-F238E27FC236}">
                <a16:creationId xmlns:a16="http://schemas.microsoft.com/office/drawing/2014/main" id="{959A4511-E40F-ADD2-2FA2-59151E9C9FA8}"/>
              </a:ext>
            </a:extLst>
          </p:cNvPr>
          <p:cNvSpPr txBox="1"/>
          <p:nvPr/>
        </p:nvSpPr>
        <p:spPr>
          <a:xfrm>
            <a:off x="4675417" y="2104804"/>
            <a:ext cx="3788050" cy="2723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Calibri"/>
                <a:cs typeface="Calibri"/>
              </a:rPr>
              <a:t>Overview</a:t>
            </a:r>
            <a:r>
              <a:rPr lang="en-US" sz="900">
                <a:latin typeface="Calibri"/>
                <a:cs typeface="Calibri"/>
              </a:rPr>
              <a:t>:</a:t>
            </a:r>
            <a:r>
              <a:rPr lang="en-US" sz="900">
                <a:solidFill>
                  <a:srgbClr val="3B3B3B"/>
                </a:solidFill>
                <a:latin typeface="Calibri"/>
                <a:cs typeface="Calibri"/>
              </a:rPr>
              <a:t> Generative AI leverages machine learning algorithms to generate a wide array of design alternatives based on predefined criteria. It can rapidly produce and evaluate designs, optimizing for factors such as material usage, structural integrity, cost, and aesthetics.</a:t>
            </a:r>
            <a:endParaRPr lang="en-US" sz="900">
              <a:latin typeface="Calibri"/>
              <a:cs typeface="Calibri"/>
            </a:endParaRPr>
          </a:p>
          <a:p>
            <a:r>
              <a:rPr lang="en-US" sz="900" b="1">
                <a:latin typeface="Calibri"/>
                <a:cs typeface="Calibri"/>
              </a:rPr>
              <a:t>Implementation Steps</a:t>
            </a:r>
            <a:r>
              <a:rPr lang="en-US" sz="900">
                <a:latin typeface="Calibri"/>
                <a:cs typeface="Calibri"/>
              </a:rPr>
              <a:t>:</a:t>
            </a:r>
          </a:p>
          <a:p>
            <a:r>
              <a:rPr lang="en-US" sz="900">
                <a:latin typeface="Calibri"/>
                <a:cs typeface="Calibri"/>
              </a:rPr>
              <a:t>1. </a:t>
            </a:r>
            <a:r>
              <a:rPr lang="en-US" sz="900" b="1">
                <a:latin typeface="Calibri"/>
                <a:cs typeface="Calibri"/>
              </a:rPr>
              <a:t>Data Collection</a:t>
            </a:r>
            <a:r>
              <a:rPr lang="en-US" sz="900">
                <a:latin typeface="Calibri"/>
                <a:cs typeface="Calibri"/>
              </a:rPr>
              <a:t>: </a:t>
            </a:r>
            <a:r>
              <a:rPr lang="en-US" sz="900">
                <a:solidFill>
                  <a:srgbClr val="3B3B3B"/>
                </a:solidFill>
                <a:latin typeface="Calibri"/>
                <a:cs typeface="Calibri"/>
              </a:rPr>
              <a:t>Gather historical design data, performance metrics, and evaluation criteria.</a:t>
            </a:r>
            <a:endParaRPr lang="en-US" sz="900">
              <a:latin typeface="Calibri"/>
              <a:cs typeface="Calibri"/>
            </a:endParaRPr>
          </a:p>
          <a:p>
            <a:r>
              <a:rPr lang="en-US" sz="900">
                <a:latin typeface="Calibri"/>
                <a:cs typeface="Calibri"/>
              </a:rPr>
              <a:t>2. </a:t>
            </a:r>
            <a:r>
              <a:rPr lang="en-US" sz="900" b="1">
                <a:latin typeface="Calibri"/>
                <a:cs typeface="Calibri"/>
              </a:rPr>
              <a:t>Model Training</a:t>
            </a:r>
            <a:r>
              <a:rPr lang="en-US" sz="900">
                <a:latin typeface="Calibri"/>
                <a:cs typeface="Calibri"/>
              </a:rPr>
              <a:t>: </a:t>
            </a:r>
            <a:r>
              <a:rPr lang="en-US" sz="900">
                <a:solidFill>
                  <a:srgbClr val="3B3B3B"/>
                </a:solidFill>
                <a:latin typeface="Calibri"/>
                <a:cs typeface="Calibri"/>
              </a:rPr>
              <a:t>Train the Generative AI model using the collected data to understand design principles and evaluation criteria.</a:t>
            </a:r>
            <a:endParaRPr lang="en-US" sz="900">
              <a:latin typeface="Calibri"/>
              <a:cs typeface="Calibri"/>
            </a:endParaRPr>
          </a:p>
          <a:p>
            <a:r>
              <a:rPr lang="en-US" sz="900">
                <a:latin typeface="Calibri"/>
                <a:cs typeface="Calibri"/>
              </a:rPr>
              <a:t>3. </a:t>
            </a:r>
            <a:r>
              <a:rPr lang="en-US" sz="900" b="1">
                <a:latin typeface="Calibri"/>
                <a:cs typeface="Calibri"/>
              </a:rPr>
              <a:t>Design Generation</a:t>
            </a:r>
            <a:r>
              <a:rPr lang="en-US" sz="900">
                <a:latin typeface="Calibri"/>
                <a:cs typeface="Calibri"/>
              </a:rPr>
              <a:t>: </a:t>
            </a:r>
            <a:r>
              <a:rPr lang="en-US" sz="900">
                <a:solidFill>
                  <a:srgbClr val="3B3B3B"/>
                </a:solidFill>
                <a:latin typeface="Calibri"/>
                <a:cs typeface="Calibri"/>
              </a:rPr>
              <a:t>Use the trained model to generate hundreds of design alternatives.</a:t>
            </a:r>
            <a:endParaRPr lang="en-US" sz="900">
              <a:latin typeface="Calibri"/>
              <a:cs typeface="Calibri"/>
            </a:endParaRPr>
          </a:p>
          <a:p>
            <a:r>
              <a:rPr lang="en-US" sz="900">
                <a:latin typeface="Calibri"/>
                <a:cs typeface="Calibri"/>
              </a:rPr>
              <a:t>4. </a:t>
            </a:r>
            <a:r>
              <a:rPr lang="en-US" sz="900" b="1">
                <a:latin typeface="Calibri"/>
                <a:cs typeface="Calibri"/>
              </a:rPr>
              <a:t>Automated Evaluation</a:t>
            </a:r>
            <a:r>
              <a:rPr lang="en-US" sz="900">
                <a:latin typeface="Calibri"/>
                <a:cs typeface="Calibri"/>
              </a:rPr>
              <a:t>:</a:t>
            </a:r>
            <a:r>
              <a:rPr lang="en-US" sz="900">
                <a:solidFill>
                  <a:srgbClr val="3B3B3B"/>
                </a:solidFill>
                <a:latin typeface="Calibri"/>
                <a:cs typeface="Calibri"/>
              </a:rPr>
              <a:t> Implement algorithms to evaluate the generated designs against predefined criteria.</a:t>
            </a:r>
            <a:endParaRPr lang="en-US" sz="900">
              <a:latin typeface="Calibri"/>
              <a:cs typeface="Calibri"/>
            </a:endParaRPr>
          </a:p>
          <a:p>
            <a:r>
              <a:rPr lang="en-US" sz="900">
                <a:latin typeface="Calibri"/>
                <a:cs typeface="Calibri"/>
              </a:rPr>
              <a:t>5. </a:t>
            </a:r>
            <a:r>
              <a:rPr lang="en-US" sz="900" b="1">
                <a:latin typeface="Calibri"/>
                <a:cs typeface="Calibri"/>
              </a:rPr>
              <a:t>Human Review</a:t>
            </a:r>
            <a:r>
              <a:rPr lang="en-US" sz="900">
                <a:latin typeface="Calibri"/>
                <a:cs typeface="Calibri"/>
              </a:rPr>
              <a:t>:</a:t>
            </a:r>
            <a:r>
              <a:rPr lang="en-US" sz="900">
                <a:solidFill>
                  <a:srgbClr val="3B3B3B"/>
                </a:solidFill>
                <a:latin typeface="Calibri"/>
                <a:cs typeface="Calibri"/>
              </a:rPr>
              <a:t> Designers and engineers review the top-performing designs for final adjustments and approval.</a:t>
            </a:r>
            <a:endParaRPr lang="en-US" sz="900">
              <a:latin typeface="Calibri"/>
              <a:cs typeface="Calibri"/>
            </a:endParaRPr>
          </a:p>
          <a:p>
            <a:r>
              <a:rPr lang="en-US" sz="900">
                <a:latin typeface="Calibri"/>
                <a:cs typeface="Calibri"/>
              </a:rPr>
              <a:t>6. </a:t>
            </a:r>
            <a:r>
              <a:rPr lang="en-US" sz="900" b="1">
                <a:latin typeface="Calibri"/>
                <a:cs typeface="Calibri"/>
              </a:rPr>
              <a:t>Prototype Development</a:t>
            </a:r>
            <a:r>
              <a:rPr lang="en-US" sz="900">
                <a:latin typeface="Calibri"/>
                <a:cs typeface="Calibri"/>
              </a:rPr>
              <a:t>:</a:t>
            </a:r>
            <a:r>
              <a:rPr lang="en-US" sz="900">
                <a:solidFill>
                  <a:srgbClr val="3B3B3B"/>
                </a:solidFill>
                <a:latin typeface="Calibri"/>
                <a:cs typeface="Calibri"/>
              </a:rPr>
              <a:t> Develop prototypes of the selected designs.</a:t>
            </a:r>
            <a:endParaRPr lang="en-US" sz="900">
              <a:latin typeface="Calibri"/>
              <a:cs typeface="Calibri"/>
            </a:endParaRPr>
          </a:p>
          <a:p>
            <a:r>
              <a:rPr lang="en-US" sz="900">
                <a:latin typeface="Calibri"/>
                <a:cs typeface="Calibri"/>
              </a:rPr>
              <a:t>7. </a:t>
            </a:r>
            <a:r>
              <a:rPr lang="en-US" sz="900" b="1">
                <a:latin typeface="Calibri"/>
                <a:cs typeface="Calibri"/>
              </a:rPr>
              <a:t>Finalization</a:t>
            </a:r>
            <a:r>
              <a:rPr lang="en-US" sz="900">
                <a:latin typeface="Calibri"/>
                <a:cs typeface="Calibri"/>
              </a:rPr>
              <a:t>:</a:t>
            </a:r>
            <a:r>
              <a:rPr lang="en-US" sz="900">
                <a:solidFill>
                  <a:srgbClr val="3B3B3B"/>
                </a:solidFill>
                <a:latin typeface="Calibri"/>
                <a:cs typeface="Calibri"/>
              </a:rPr>
              <a:t> Finalize the design for production after successful prototyping and testing.</a:t>
            </a:r>
            <a:endParaRPr lang="en-US" sz="900">
              <a:latin typeface="Calibri"/>
              <a:cs typeface="Calibri"/>
            </a:endParaRPr>
          </a:p>
          <a:p>
            <a:pPr algn="l"/>
            <a:endParaRPr lang="en-US" sz="900">
              <a:cs typeface="Calibri"/>
            </a:endParaRPr>
          </a:p>
        </p:txBody>
      </p:sp>
      <p:sp>
        <p:nvSpPr>
          <p:cNvPr id="7" name="TextBox 6">
            <a:extLst>
              <a:ext uri="{FF2B5EF4-FFF2-40B4-BE49-F238E27FC236}">
                <a16:creationId xmlns:a16="http://schemas.microsoft.com/office/drawing/2014/main" id="{E2849AD0-0B88-1441-0E58-EFE5B77632B4}"/>
              </a:ext>
            </a:extLst>
          </p:cNvPr>
          <p:cNvSpPr txBox="1"/>
          <p:nvPr/>
        </p:nvSpPr>
        <p:spPr>
          <a:xfrm>
            <a:off x="1417719" y="4804294"/>
            <a:ext cx="5590903" cy="200055"/>
          </a:xfrm>
          <a:prstGeom prst="rect">
            <a:avLst/>
          </a:prstGeom>
          <a:noFill/>
        </p:spPr>
        <p:txBody>
          <a:bodyPr wrap="square" rtlCol="0">
            <a:spAutoFit/>
          </a:bodyPr>
          <a:lstStyle/>
          <a:p>
            <a:pPr algn="ctr"/>
            <a:r>
              <a:rPr lang="en-US" sz="700"/>
              <a:t>Source: EY- How supply chains benefit from using Gen AI? </a:t>
            </a:r>
          </a:p>
        </p:txBody>
      </p:sp>
      <p:pic>
        <p:nvPicPr>
          <p:cNvPr id="8" name="Picture 4" descr="File:Revature-768x768.webp">
            <a:extLst>
              <a:ext uri="{FF2B5EF4-FFF2-40B4-BE49-F238E27FC236}">
                <a16:creationId xmlns:a16="http://schemas.microsoft.com/office/drawing/2014/main" id="{98399C4E-941B-ED77-FAEA-A494DE22EADF}"/>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599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533223"/>
          </a:xfrm>
        </p:spPr>
        <p:txBody>
          <a:bodyPr/>
          <a:lstStyle/>
          <a:p>
            <a:r>
              <a:rPr lang="en-US">
                <a:cs typeface="FUTURA MEDIUM"/>
              </a:rPr>
              <a:t>Gen AI Business Use Case:  </a:t>
            </a:r>
            <a:r>
              <a:rPr lang="en-US">
                <a:cs typeface="Calibri"/>
              </a:rPr>
              <a:t>Manufacturing - Product Design</a:t>
            </a: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25013" y="974628"/>
            <a:ext cx="3988158" cy="3695809"/>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974016"/>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Comparison of the Generative AI Solution with the Existing Approach </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974017"/>
            <a:ext cx="3981273" cy="3688924"/>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69193" y="973405"/>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Plan to Integrate the Solution with the Existing System</a:t>
            </a:r>
            <a:endParaRPr lang="en-US"/>
          </a:p>
        </p:txBody>
      </p:sp>
      <p:sp>
        <p:nvSpPr>
          <p:cNvPr id="7" name="TextBox 6">
            <a:extLst>
              <a:ext uri="{FF2B5EF4-FFF2-40B4-BE49-F238E27FC236}">
                <a16:creationId xmlns:a16="http://schemas.microsoft.com/office/drawing/2014/main" id="{4F02E09C-71C1-CAC0-D7F0-5D0DB4195EB3}"/>
              </a:ext>
            </a:extLst>
          </p:cNvPr>
          <p:cNvSpPr txBox="1"/>
          <p:nvPr/>
        </p:nvSpPr>
        <p:spPr>
          <a:xfrm>
            <a:off x="286037" y="1488572"/>
            <a:ext cx="376296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solidFill>
                  <a:srgbClr val="000080"/>
                </a:solidFill>
                <a:latin typeface="Calibri"/>
                <a:cs typeface="Calibri"/>
              </a:rPr>
              <a:t>Operational Efficiency</a:t>
            </a:r>
            <a:r>
              <a:rPr lang="en-US" sz="900">
                <a:solidFill>
                  <a:srgbClr val="3B3B3B"/>
                </a:solidFill>
                <a:latin typeface="Calibri"/>
                <a:cs typeface="Calibri"/>
              </a:rPr>
              <a:t>:</a:t>
            </a:r>
            <a:endParaRPr lang="en-US" sz="900">
              <a:latin typeface="Calibri"/>
              <a:cs typeface="Calibri"/>
            </a:endParaRPr>
          </a:p>
          <a:p>
            <a:pPr marL="171450" indent="-171450">
              <a:buFont typeface="Arial"/>
              <a:buChar char="•"/>
            </a:pPr>
            <a:r>
              <a:rPr lang="en-US" sz="900" b="1">
                <a:solidFill>
                  <a:srgbClr val="000080"/>
                </a:solidFill>
                <a:latin typeface="Calibri"/>
                <a:cs typeface="Calibri"/>
              </a:rPr>
              <a:t>Traditional Approach</a:t>
            </a:r>
            <a:r>
              <a:rPr lang="en-US" sz="900">
                <a:solidFill>
                  <a:srgbClr val="3B3B3B"/>
                </a:solidFill>
                <a:latin typeface="Calibri"/>
                <a:cs typeface="Calibri"/>
              </a:rPr>
              <a:t>: Relies heavily on manual input and iterative cycles, leading to inefficiencies.</a:t>
            </a:r>
            <a:endParaRPr lang="en-US" sz="900">
              <a:latin typeface="Calibri"/>
              <a:cs typeface="Calibri"/>
            </a:endParaRPr>
          </a:p>
          <a:p>
            <a:pPr marL="171450" indent="-171450">
              <a:buFont typeface="Arial"/>
              <a:buChar char="•"/>
            </a:pPr>
            <a:r>
              <a:rPr lang="en-US" sz="900" b="1">
                <a:solidFill>
                  <a:srgbClr val="000080"/>
                </a:solidFill>
                <a:latin typeface="Calibri"/>
                <a:cs typeface="Calibri"/>
              </a:rPr>
              <a:t>Generative AI</a:t>
            </a:r>
            <a:r>
              <a:rPr lang="en-US" sz="900">
                <a:solidFill>
                  <a:srgbClr val="3B3B3B"/>
                </a:solidFill>
                <a:latin typeface="Calibri"/>
                <a:cs typeface="Calibri"/>
              </a:rPr>
              <a:t>: Automates the generation and preliminary evaluation of designs, significantly reducing manual effort.</a:t>
            </a:r>
            <a:endParaRPr lang="en-US" sz="900">
              <a:latin typeface="Calibri"/>
              <a:cs typeface="Calibri"/>
            </a:endParaRPr>
          </a:p>
          <a:p>
            <a:r>
              <a:rPr lang="en-US" sz="900" b="1">
                <a:solidFill>
                  <a:srgbClr val="000080"/>
                </a:solidFill>
                <a:latin typeface="Calibri"/>
                <a:cs typeface="Calibri"/>
              </a:rPr>
              <a:t>Time Consumption</a:t>
            </a:r>
            <a:r>
              <a:rPr lang="en-US" sz="900">
                <a:solidFill>
                  <a:srgbClr val="3B3B3B"/>
                </a:solidFill>
                <a:latin typeface="Calibri"/>
                <a:cs typeface="Calibri"/>
              </a:rPr>
              <a:t>:</a:t>
            </a:r>
            <a:endParaRPr lang="en-US" sz="900">
              <a:latin typeface="Calibri"/>
              <a:cs typeface="Calibri"/>
            </a:endParaRPr>
          </a:p>
          <a:p>
            <a:pPr marL="171450" indent="-171450">
              <a:buFont typeface="Arial"/>
              <a:buChar char="•"/>
            </a:pPr>
            <a:r>
              <a:rPr lang="en-US" sz="900" b="1">
                <a:solidFill>
                  <a:srgbClr val="000080"/>
                </a:solidFill>
                <a:latin typeface="Calibri"/>
                <a:cs typeface="Calibri"/>
              </a:rPr>
              <a:t>Traditional Approach</a:t>
            </a:r>
            <a:r>
              <a:rPr lang="en-US" sz="900">
                <a:solidFill>
                  <a:srgbClr val="3B3B3B"/>
                </a:solidFill>
                <a:latin typeface="Calibri"/>
                <a:cs typeface="Calibri"/>
              </a:rPr>
              <a:t>: Design cycles can take weeks to months due to the iterative nature.</a:t>
            </a:r>
            <a:endParaRPr lang="en-US" sz="900">
              <a:latin typeface="Calibri"/>
              <a:cs typeface="Calibri"/>
            </a:endParaRPr>
          </a:p>
          <a:p>
            <a:pPr marL="171450" indent="-171450">
              <a:buFont typeface="Arial"/>
              <a:buChar char="•"/>
            </a:pPr>
            <a:r>
              <a:rPr lang="en-US" sz="900" b="1">
                <a:solidFill>
                  <a:srgbClr val="000080"/>
                </a:solidFill>
                <a:latin typeface="Calibri"/>
                <a:cs typeface="Calibri"/>
              </a:rPr>
              <a:t>Generative AI</a:t>
            </a:r>
            <a:r>
              <a:rPr lang="en-US" sz="900">
                <a:solidFill>
                  <a:srgbClr val="3B3B3B"/>
                </a:solidFill>
                <a:latin typeface="Calibri"/>
                <a:cs typeface="Calibri"/>
              </a:rPr>
              <a:t>: Can produce and evaluate hundreds of designs in a matter of hours or days.</a:t>
            </a:r>
            <a:endParaRPr lang="en-US" sz="900">
              <a:latin typeface="Calibri"/>
              <a:cs typeface="Calibri"/>
            </a:endParaRPr>
          </a:p>
          <a:p>
            <a:r>
              <a:rPr lang="en-US" sz="900" b="1">
                <a:solidFill>
                  <a:srgbClr val="000080"/>
                </a:solidFill>
                <a:latin typeface="Calibri"/>
                <a:cs typeface="Calibri"/>
              </a:rPr>
              <a:t>Cost Efficiency</a:t>
            </a:r>
            <a:r>
              <a:rPr lang="en-US" sz="900">
                <a:solidFill>
                  <a:srgbClr val="3B3B3B"/>
                </a:solidFill>
                <a:latin typeface="Calibri"/>
                <a:cs typeface="Calibri"/>
              </a:rPr>
              <a:t>:</a:t>
            </a:r>
            <a:endParaRPr lang="en-US" sz="900">
              <a:latin typeface="Calibri"/>
              <a:cs typeface="Calibri"/>
            </a:endParaRPr>
          </a:p>
          <a:p>
            <a:pPr marL="171450" indent="-171450">
              <a:buFont typeface="Arial"/>
              <a:buChar char="•"/>
            </a:pPr>
            <a:r>
              <a:rPr lang="en-US" sz="900" b="1">
                <a:solidFill>
                  <a:srgbClr val="000080"/>
                </a:solidFill>
                <a:latin typeface="Calibri"/>
                <a:cs typeface="Calibri"/>
              </a:rPr>
              <a:t>Traditional Approach</a:t>
            </a:r>
            <a:r>
              <a:rPr lang="en-US" sz="900">
                <a:solidFill>
                  <a:srgbClr val="3B3B3B"/>
                </a:solidFill>
                <a:latin typeface="Calibri"/>
                <a:cs typeface="Calibri"/>
              </a:rPr>
              <a:t>: High costs associated with multiple prototype developments and prolonged design cycles.</a:t>
            </a:r>
            <a:endParaRPr lang="en-US" sz="900">
              <a:latin typeface="Calibri"/>
              <a:cs typeface="Calibri"/>
            </a:endParaRPr>
          </a:p>
          <a:p>
            <a:pPr marL="171450" indent="-171450">
              <a:buFont typeface="Arial"/>
              <a:buChar char="•"/>
            </a:pPr>
            <a:r>
              <a:rPr lang="en-US" sz="900" b="1">
                <a:solidFill>
                  <a:srgbClr val="000080"/>
                </a:solidFill>
                <a:latin typeface="Calibri"/>
                <a:cs typeface="Calibri"/>
              </a:rPr>
              <a:t>Generative AI</a:t>
            </a:r>
            <a:r>
              <a:rPr lang="en-US" sz="900">
                <a:solidFill>
                  <a:srgbClr val="3B3B3B"/>
                </a:solidFill>
                <a:latin typeface="Calibri"/>
                <a:cs typeface="Calibri"/>
              </a:rPr>
              <a:t>: Reduces costs by minimizing the number of prototypes needed and accelerating the design process.</a:t>
            </a:r>
            <a:endParaRPr lang="en-US" sz="900">
              <a:latin typeface="Calibri"/>
              <a:cs typeface="Calibri"/>
            </a:endParaRPr>
          </a:p>
          <a:p>
            <a:endParaRPr lang="en-US" sz="900" b="1">
              <a:solidFill>
                <a:srgbClr val="000080"/>
              </a:solidFill>
              <a:latin typeface="Calibri"/>
              <a:cs typeface="Calibri"/>
            </a:endParaRPr>
          </a:p>
        </p:txBody>
      </p:sp>
      <p:sp>
        <p:nvSpPr>
          <p:cNvPr id="8" name="TextBox 7">
            <a:extLst>
              <a:ext uri="{FF2B5EF4-FFF2-40B4-BE49-F238E27FC236}">
                <a16:creationId xmlns:a16="http://schemas.microsoft.com/office/drawing/2014/main" id="{5C2E9C8D-3E8E-48D7-C897-B21A249A73D6}"/>
              </a:ext>
            </a:extLst>
          </p:cNvPr>
          <p:cNvSpPr txBox="1"/>
          <p:nvPr/>
        </p:nvSpPr>
        <p:spPr>
          <a:xfrm>
            <a:off x="4659460" y="1488997"/>
            <a:ext cx="3799324"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solidFill>
                  <a:srgbClr val="000080"/>
                </a:solidFill>
                <a:latin typeface="Calibri"/>
                <a:cs typeface="Calibri"/>
              </a:rPr>
              <a:t>Phase 1: </a:t>
            </a:r>
            <a:r>
              <a:rPr lang="en-US" sz="900" b="1">
                <a:solidFill>
                  <a:srgbClr val="000080"/>
                </a:solidFill>
                <a:latin typeface="cal"/>
                <a:cs typeface="Calibri"/>
              </a:rPr>
              <a:t>Assessment</a:t>
            </a:r>
            <a:r>
              <a:rPr lang="en-US" sz="900">
                <a:solidFill>
                  <a:srgbClr val="3B3B3B"/>
                </a:solidFill>
                <a:latin typeface="cal"/>
                <a:cs typeface="Calibri"/>
              </a:rPr>
              <a:t>: Evaluate the current design process and identify integration points.</a:t>
            </a:r>
            <a:endParaRPr lang="en-US" sz="900">
              <a:latin typeface="cal"/>
              <a:cs typeface="Calibri"/>
            </a:endParaRPr>
          </a:p>
          <a:p>
            <a:r>
              <a:rPr lang="en-US" sz="900" b="1">
                <a:solidFill>
                  <a:srgbClr val="000080"/>
                </a:solidFill>
                <a:latin typeface="Calibri"/>
                <a:cs typeface="Calibri"/>
              </a:rPr>
              <a:t>Phase 2: </a:t>
            </a:r>
            <a:r>
              <a:rPr lang="en-US" sz="900" b="1">
                <a:solidFill>
                  <a:srgbClr val="000080"/>
                </a:solidFill>
                <a:latin typeface="cal"/>
                <a:cs typeface="Calibri"/>
              </a:rPr>
              <a:t>Pilot Project:</a:t>
            </a:r>
            <a:r>
              <a:rPr lang="en-US" sz="900">
                <a:solidFill>
                  <a:srgbClr val="3B3B3B"/>
                </a:solidFill>
                <a:latin typeface="cal"/>
                <a:cs typeface="Calibri"/>
              </a:rPr>
              <a:t> Implement a pilot project to test the Generative AI solution on a small scale.</a:t>
            </a:r>
            <a:endParaRPr lang="en-US" sz="900">
              <a:latin typeface="cal"/>
              <a:cs typeface="Calibri"/>
            </a:endParaRPr>
          </a:p>
          <a:p>
            <a:r>
              <a:rPr lang="en-US" sz="900" b="1">
                <a:solidFill>
                  <a:srgbClr val="000080"/>
                </a:solidFill>
                <a:latin typeface="Calibri"/>
                <a:cs typeface="Calibri"/>
              </a:rPr>
              <a:t>Phase 3: </a:t>
            </a:r>
            <a:r>
              <a:rPr lang="en-US" sz="900" b="1">
                <a:solidFill>
                  <a:srgbClr val="000080"/>
                </a:solidFill>
                <a:latin typeface="cal"/>
                <a:cs typeface="Calibri"/>
              </a:rPr>
              <a:t>Feedback Loop</a:t>
            </a:r>
            <a:r>
              <a:rPr lang="en-US" sz="900">
                <a:solidFill>
                  <a:srgbClr val="3B3B3B"/>
                </a:solidFill>
                <a:latin typeface="cal"/>
                <a:cs typeface="Calibri"/>
              </a:rPr>
              <a:t>: Collect feedback from designers and engineers to refine the solution.</a:t>
            </a:r>
            <a:endParaRPr lang="en-US" sz="900">
              <a:latin typeface="cal"/>
              <a:cs typeface="Calibri"/>
            </a:endParaRPr>
          </a:p>
          <a:p>
            <a:r>
              <a:rPr lang="en-US" sz="900" b="1">
                <a:solidFill>
                  <a:srgbClr val="000080"/>
                </a:solidFill>
                <a:latin typeface="Calibri"/>
                <a:cs typeface="Calibri"/>
              </a:rPr>
              <a:t>Phase 3: </a:t>
            </a:r>
            <a:r>
              <a:rPr lang="en-US" sz="900" b="1">
                <a:solidFill>
                  <a:srgbClr val="000080"/>
                </a:solidFill>
                <a:latin typeface="cal"/>
                <a:cs typeface="Calibri"/>
              </a:rPr>
              <a:t>Full Deployment</a:t>
            </a:r>
            <a:r>
              <a:rPr lang="en-US" sz="900">
                <a:solidFill>
                  <a:srgbClr val="3B3B3B"/>
                </a:solidFill>
                <a:latin typeface="cal"/>
                <a:cs typeface="Calibri"/>
              </a:rPr>
              <a:t>: Gradually scale the solution across the organization, ensuring compatibility with existing systems.</a:t>
            </a:r>
            <a:endParaRPr lang="en-US" sz="900">
              <a:latin typeface="cal"/>
              <a:cs typeface="Calibri"/>
            </a:endParaRPr>
          </a:p>
          <a:p>
            <a:r>
              <a:rPr lang="en-US" sz="900" b="1">
                <a:solidFill>
                  <a:srgbClr val="000080"/>
                </a:solidFill>
                <a:latin typeface="Calibri"/>
                <a:cs typeface="Calibri"/>
              </a:rPr>
              <a:t>Phase 4: </a:t>
            </a:r>
            <a:r>
              <a:rPr lang="en-US" sz="900" b="1">
                <a:solidFill>
                  <a:srgbClr val="000080"/>
                </a:solidFill>
                <a:latin typeface="cal"/>
                <a:cs typeface="Calibri"/>
              </a:rPr>
              <a:t>Training and Support</a:t>
            </a:r>
            <a:r>
              <a:rPr lang="en-US" sz="900">
                <a:solidFill>
                  <a:srgbClr val="3B3B3B"/>
                </a:solidFill>
                <a:latin typeface="cal"/>
                <a:cs typeface="Calibri"/>
              </a:rPr>
              <a:t>: Provide training for staff and establish a support system for ongoing maintenance and updates.</a:t>
            </a:r>
            <a:endParaRPr lang="en-US" sz="900">
              <a:latin typeface="cal"/>
              <a:cs typeface="Calibri"/>
            </a:endParaRPr>
          </a:p>
          <a:p>
            <a:endParaRPr lang="en-US" sz="900" b="1">
              <a:solidFill>
                <a:srgbClr val="000080"/>
              </a:solidFill>
              <a:latin typeface="cal"/>
              <a:cs typeface="Calibri"/>
            </a:endParaRPr>
          </a:p>
        </p:txBody>
      </p:sp>
      <p:sp>
        <p:nvSpPr>
          <p:cNvPr id="9" name="TextBox 8">
            <a:extLst>
              <a:ext uri="{FF2B5EF4-FFF2-40B4-BE49-F238E27FC236}">
                <a16:creationId xmlns:a16="http://schemas.microsoft.com/office/drawing/2014/main" id="{9BAB931F-FD4D-2988-31D8-512E8822E45F}"/>
              </a:ext>
            </a:extLst>
          </p:cNvPr>
          <p:cNvSpPr txBox="1"/>
          <p:nvPr/>
        </p:nvSpPr>
        <p:spPr>
          <a:xfrm>
            <a:off x="1417719" y="4804294"/>
            <a:ext cx="5590903" cy="200055"/>
          </a:xfrm>
          <a:prstGeom prst="rect">
            <a:avLst/>
          </a:prstGeom>
          <a:noFill/>
        </p:spPr>
        <p:txBody>
          <a:bodyPr wrap="square" rtlCol="0">
            <a:spAutoFit/>
          </a:bodyPr>
          <a:lstStyle/>
          <a:p>
            <a:pPr algn="ctr"/>
            <a:r>
              <a:rPr lang="en-US" sz="700"/>
              <a:t>Source: EY- How supply chains benefit from using Gen AI? </a:t>
            </a:r>
          </a:p>
        </p:txBody>
      </p:sp>
      <p:pic>
        <p:nvPicPr>
          <p:cNvPr id="10" name="Picture 4" descr="File:Revature-768x768.webp">
            <a:extLst>
              <a:ext uri="{FF2B5EF4-FFF2-40B4-BE49-F238E27FC236}">
                <a16:creationId xmlns:a16="http://schemas.microsoft.com/office/drawing/2014/main" id="{542BD40E-CA60-8B8F-7BF0-0CFC84D08E61}"/>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215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533223"/>
          </a:xfrm>
        </p:spPr>
        <p:txBody>
          <a:bodyPr/>
          <a:lstStyle/>
          <a:p>
            <a:r>
              <a:rPr lang="en-US">
                <a:cs typeface="FUTURA MEDIUM"/>
              </a:rPr>
              <a:t>Gen AI Business Use Case:  Finance - Data Synthesis</a:t>
            </a: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25618" y="1598110"/>
            <a:ext cx="3987553" cy="3284189"/>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1597498"/>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Current Business Process</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1597499"/>
            <a:ext cx="4000718" cy="3282979"/>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81753" y="1596887"/>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Generative AI Solution</a:t>
            </a:r>
            <a:endParaRPr lang="en-US"/>
          </a:p>
        </p:txBody>
      </p:sp>
      <p:sp>
        <p:nvSpPr>
          <p:cNvPr id="15" name="TextBox 14">
            <a:extLst>
              <a:ext uri="{FF2B5EF4-FFF2-40B4-BE49-F238E27FC236}">
                <a16:creationId xmlns:a16="http://schemas.microsoft.com/office/drawing/2014/main" id="{CDA94945-F8DC-41C7-7405-ABCB2247342A}"/>
              </a:ext>
            </a:extLst>
          </p:cNvPr>
          <p:cNvSpPr txBox="1"/>
          <p:nvPr/>
        </p:nvSpPr>
        <p:spPr>
          <a:xfrm>
            <a:off x="114300" y="809367"/>
            <a:ext cx="8915400" cy="1061829"/>
          </a:xfrm>
          <a:prstGeom prst="rect">
            <a:avLst/>
          </a:prstGeom>
          <a:noFill/>
        </p:spPr>
        <p:txBody>
          <a:bodyPr wrap="square" lIns="91440" tIns="45720" rIns="91440" bIns="45720" rtlCol="0" anchor="t">
            <a:spAutoFit/>
          </a:bodyPr>
          <a:lstStyle/>
          <a:p>
            <a:endParaRPr lang="en-US" sz="900"/>
          </a:p>
          <a:p>
            <a:r>
              <a:rPr lang="en-US" sz="900" b="1"/>
              <a:t>The Problem Statement</a:t>
            </a:r>
            <a:endParaRPr lang="en-US" sz="900" b="1">
              <a:cs typeface="Calibri"/>
            </a:endParaRPr>
          </a:p>
          <a:p>
            <a:r>
              <a:rPr lang="en-US" sz="900">
                <a:solidFill>
                  <a:srgbClr val="3B3B3B"/>
                </a:solidFill>
                <a:latin typeface="Calibri"/>
                <a:ea typeface="+mn-lt"/>
                <a:cs typeface="+mn-lt"/>
              </a:rPr>
              <a:t>Banks struggle to efficiently analyze and synthesize vast amounts of financial data, limiting their ability to gain valuable insights, make informed decisions, and offer data-driven solutions. Traditional data management methods are often inefficient and time-consuming. Implementing Generative AI for data synthesis can address these challenges by streamlining data interpretation, enhancing decision-making, and improving the quality of data-driven solutions.</a:t>
            </a:r>
            <a:endParaRPr lang="en-US" sz="900">
              <a:solidFill>
                <a:srgbClr val="3B3B3B"/>
              </a:solidFill>
              <a:latin typeface="Calibri"/>
            </a:endParaRPr>
          </a:p>
          <a:p>
            <a:endParaRPr lang="en-US" sz="900">
              <a:cs typeface="Calibri"/>
            </a:endParaRPr>
          </a:p>
          <a:p>
            <a:endParaRPr lang="en-US" sz="900">
              <a:cs typeface="Calibri"/>
            </a:endParaRPr>
          </a:p>
        </p:txBody>
      </p:sp>
      <p:sp>
        <p:nvSpPr>
          <p:cNvPr id="7" name="TextBox 6">
            <a:extLst>
              <a:ext uri="{FF2B5EF4-FFF2-40B4-BE49-F238E27FC236}">
                <a16:creationId xmlns:a16="http://schemas.microsoft.com/office/drawing/2014/main" id="{FA21DF13-7580-D748-29AA-62EB305396BA}"/>
              </a:ext>
            </a:extLst>
          </p:cNvPr>
          <p:cNvSpPr txBox="1"/>
          <p:nvPr/>
        </p:nvSpPr>
        <p:spPr>
          <a:xfrm>
            <a:off x="341132" y="2142669"/>
            <a:ext cx="375593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0451A5"/>
                </a:solidFill>
                <a:latin typeface="Calibri"/>
                <a:cs typeface="Calibri"/>
              </a:rPr>
              <a:t>1.</a:t>
            </a:r>
            <a:r>
              <a:rPr lang="en-US" sz="800">
                <a:solidFill>
                  <a:srgbClr val="3B3B3B"/>
                </a:solidFill>
                <a:latin typeface="Calibri"/>
                <a:cs typeface="Calibri"/>
              </a:rPr>
              <a:t> </a:t>
            </a:r>
            <a:r>
              <a:rPr lang="en-US" sz="800" b="1">
                <a:latin typeface="Calibri"/>
                <a:cs typeface="Calibri"/>
              </a:rPr>
              <a:t>Data Collection</a:t>
            </a:r>
            <a:r>
              <a:rPr lang="en-US" sz="800">
                <a:latin typeface="Calibri"/>
                <a:cs typeface="Calibri"/>
              </a:rPr>
              <a:t>: </a:t>
            </a:r>
            <a:r>
              <a:rPr lang="en-US" sz="800">
                <a:solidFill>
                  <a:srgbClr val="3B3B3B"/>
                </a:solidFill>
                <a:latin typeface="Calibri"/>
                <a:cs typeface="Calibri"/>
              </a:rPr>
              <a:t>Banks collect vast amounts of data from various sources, including transaction records, customer profiles, market data, and regulatory reports.</a:t>
            </a:r>
            <a:endParaRPr lang="en-US" sz="800">
              <a:solidFill>
                <a:srgbClr val="000000"/>
              </a:solidFill>
              <a:latin typeface="Calibri"/>
              <a:cs typeface="Calibri"/>
            </a:endParaRPr>
          </a:p>
          <a:p>
            <a:r>
              <a:rPr lang="en-US" sz="800">
                <a:solidFill>
                  <a:srgbClr val="0451A5"/>
                </a:solidFill>
                <a:latin typeface="Calibri"/>
                <a:cs typeface="Calibri"/>
              </a:rPr>
              <a:t>2.</a:t>
            </a:r>
            <a:r>
              <a:rPr lang="en-US" sz="800">
                <a:solidFill>
                  <a:srgbClr val="3B3B3B"/>
                </a:solidFill>
                <a:latin typeface="Calibri"/>
                <a:cs typeface="Calibri"/>
              </a:rPr>
              <a:t> </a:t>
            </a:r>
            <a:r>
              <a:rPr lang="en-US" sz="800" b="1">
                <a:latin typeface="Calibri"/>
                <a:cs typeface="Calibri"/>
              </a:rPr>
              <a:t>Data Storage</a:t>
            </a:r>
            <a:r>
              <a:rPr lang="en-US" sz="800">
                <a:latin typeface="Calibri"/>
                <a:cs typeface="Calibri"/>
              </a:rPr>
              <a:t>: </a:t>
            </a:r>
            <a:r>
              <a:rPr lang="en-US" sz="800">
                <a:solidFill>
                  <a:srgbClr val="3B3B3B"/>
                </a:solidFill>
                <a:latin typeface="Calibri"/>
                <a:cs typeface="Calibri"/>
              </a:rPr>
              <a:t>This data is stored in disparate databases and data warehouses, often leading to data silos.</a:t>
            </a:r>
            <a:endParaRPr lang="en-US" sz="800">
              <a:solidFill>
                <a:srgbClr val="000000"/>
              </a:solidFill>
              <a:latin typeface="Calibri"/>
              <a:cs typeface="Calibri"/>
            </a:endParaRPr>
          </a:p>
          <a:p>
            <a:r>
              <a:rPr lang="en-US" sz="800">
                <a:solidFill>
                  <a:srgbClr val="0451A5"/>
                </a:solidFill>
                <a:latin typeface="Calibri"/>
                <a:cs typeface="Calibri"/>
              </a:rPr>
              <a:t>3.</a:t>
            </a:r>
            <a:r>
              <a:rPr lang="en-US" sz="800">
                <a:solidFill>
                  <a:srgbClr val="3B3B3B"/>
                </a:solidFill>
                <a:latin typeface="Calibri"/>
                <a:cs typeface="Calibri"/>
              </a:rPr>
              <a:t> </a:t>
            </a:r>
            <a:r>
              <a:rPr lang="en-US" sz="800" b="1">
                <a:latin typeface="Calibri"/>
                <a:cs typeface="Calibri"/>
              </a:rPr>
              <a:t>Data Cleaning and Preprocessing</a:t>
            </a:r>
            <a:r>
              <a:rPr lang="en-US" sz="800">
                <a:latin typeface="Calibri"/>
                <a:cs typeface="Calibri"/>
              </a:rPr>
              <a:t>: </a:t>
            </a:r>
            <a:r>
              <a:rPr lang="en-US" sz="800">
                <a:solidFill>
                  <a:srgbClr val="3B3B3B"/>
                </a:solidFill>
                <a:latin typeface="Calibri"/>
                <a:cs typeface="Calibri"/>
              </a:rPr>
              <a:t>Data scientists and analysts spend significant time cleaning and preprocessing data to ensure its quality and consistency.</a:t>
            </a:r>
            <a:endParaRPr lang="en-US" sz="800">
              <a:solidFill>
                <a:srgbClr val="000000"/>
              </a:solidFill>
              <a:latin typeface="Calibri"/>
              <a:cs typeface="Calibri"/>
            </a:endParaRPr>
          </a:p>
          <a:p>
            <a:r>
              <a:rPr lang="en-US" sz="800">
                <a:solidFill>
                  <a:srgbClr val="0451A5"/>
                </a:solidFill>
                <a:latin typeface="Calibri"/>
                <a:cs typeface="Calibri"/>
              </a:rPr>
              <a:t>4.</a:t>
            </a:r>
            <a:r>
              <a:rPr lang="en-US" sz="800">
                <a:solidFill>
                  <a:srgbClr val="3B3B3B"/>
                </a:solidFill>
                <a:latin typeface="Calibri"/>
                <a:cs typeface="Calibri"/>
              </a:rPr>
              <a:t> </a:t>
            </a:r>
            <a:r>
              <a:rPr lang="en-US" sz="800" b="1">
                <a:latin typeface="Calibri"/>
                <a:cs typeface="Calibri"/>
              </a:rPr>
              <a:t>Data Analysis</a:t>
            </a:r>
            <a:r>
              <a:rPr lang="en-US" sz="800">
                <a:latin typeface="Calibri"/>
                <a:cs typeface="Calibri"/>
              </a:rPr>
              <a:t>: </a:t>
            </a:r>
            <a:r>
              <a:rPr lang="en-US" sz="800">
                <a:solidFill>
                  <a:srgbClr val="3B3B3B"/>
                </a:solidFill>
                <a:latin typeface="Calibri"/>
                <a:cs typeface="Calibri"/>
              </a:rPr>
              <a:t>Analysts use traditional statistical methods and business intelligence tools to analyze data. This process is often manual and requires significant expertise.</a:t>
            </a:r>
            <a:endParaRPr lang="en-US" sz="800">
              <a:solidFill>
                <a:srgbClr val="000000"/>
              </a:solidFill>
              <a:latin typeface="Calibri"/>
              <a:cs typeface="Calibri"/>
            </a:endParaRPr>
          </a:p>
          <a:p>
            <a:r>
              <a:rPr lang="en-US" sz="800">
                <a:solidFill>
                  <a:srgbClr val="0451A5"/>
                </a:solidFill>
                <a:latin typeface="Calibri"/>
                <a:cs typeface="Calibri"/>
              </a:rPr>
              <a:t>5.</a:t>
            </a:r>
            <a:r>
              <a:rPr lang="en-US" sz="800">
                <a:solidFill>
                  <a:srgbClr val="3B3B3B"/>
                </a:solidFill>
                <a:latin typeface="Calibri"/>
                <a:cs typeface="Calibri"/>
              </a:rPr>
              <a:t> </a:t>
            </a:r>
            <a:r>
              <a:rPr lang="en-US" sz="800" b="1">
                <a:latin typeface="Calibri"/>
                <a:cs typeface="Calibri"/>
              </a:rPr>
              <a:t>Report Generation</a:t>
            </a:r>
            <a:r>
              <a:rPr lang="en-US" sz="800">
                <a:latin typeface="Calibri"/>
                <a:cs typeface="Calibri"/>
              </a:rPr>
              <a:t>: </a:t>
            </a:r>
            <a:r>
              <a:rPr lang="en-US" sz="800">
                <a:solidFill>
                  <a:srgbClr val="3B3B3B"/>
                </a:solidFill>
                <a:latin typeface="Calibri"/>
                <a:cs typeface="Calibri"/>
              </a:rPr>
              <a:t>Insights are compiled into reports for decision-makers, which can be time-consuming and prone to human error.</a:t>
            </a:r>
            <a:endParaRPr lang="en-US" sz="800">
              <a:solidFill>
                <a:srgbClr val="000000"/>
              </a:solidFill>
              <a:latin typeface="Calibri"/>
              <a:cs typeface="Calibri"/>
            </a:endParaRPr>
          </a:p>
          <a:p>
            <a:r>
              <a:rPr lang="en-US" sz="800">
                <a:solidFill>
                  <a:srgbClr val="0451A5"/>
                </a:solidFill>
                <a:latin typeface="Calibri"/>
                <a:cs typeface="Calibri"/>
              </a:rPr>
              <a:t>6.</a:t>
            </a:r>
            <a:r>
              <a:rPr lang="en-US" sz="800">
                <a:solidFill>
                  <a:srgbClr val="3B3B3B"/>
                </a:solidFill>
                <a:latin typeface="Calibri"/>
                <a:cs typeface="Calibri"/>
              </a:rPr>
              <a:t> </a:t>
            </a:r>
            <a:r>
              <a:rPr lang="en-US" sz="800" b="1">
                <a:latin typeface="Calibri"/>
                <a:cs typeface="Calibri"/>
              </a:rPr>
              <a:t>Decision-Making</a:t>
            </a:r>
            <a:r>
              <a:rPr lang="en-US" sz="800">
                <a:latin typeface="Calibri"/>
                <a:cs typeface="Calibri"/>
              </a:rPr>
              <a:t>: </a:t>
            </a:r>
            <a:r>
              <a:rPr lang="en-US" sz="800">
                <a:solidFill>
                  <a:srgbClr val="3B3B3B"/>
                </a:solidFill>
                <a:latin typeface="Calibri"/>
                <a:cs typeface="Calibri"/>
              </a:rPr>
              <a:t>Based on these reports, executives make strategic decisions, often with a lag due to the time taken in data processing and analysis.</a:t>
            </a:r>
            <a:endParaRPr lang="en-US" sz="800">
              <a:solidFill>
                <a:srgbClr val="000000"/>
              </a:solidFill>
              <a:latin typeface="Calibri"/>
              <a:cs typeface="Calibri"/>
            </a:endParaRPr>
          </a:p>
          <a:p>
            <a:endParaRPr lang="en-US" sz="800" b="1">
              <a:solidFill>
                <a:srgbClr val="000080"/>
              </a:solidFill>
              <a:latin typeface="Calibri"/>
              <a:cs typeface="Calibri"/>
            </a:endParaRPr>
          </a:p>
          <a:p>
            <a:endParaRPr lang="en-US" sz="800">
              <a:cs typeface="Calibri"/>
            </a:endParaRPr>
          </a:p>
        </p:txBody>
      </p:sp>
      <p:sp>
        <p:nvSpPr>
          <p:cNvPr id="8" name="TextBox 7">
            <a:extLst>
              <a:ext uri="{FF2B5EF4-FFF2-40B4-BE49-F238E27FC236}">
                <a16:creationId xmlns:a16="http://schemas.microsoft.com/office/drawing/2014/main" id="{4A3CB885-A446-818B-ED2F-FCD77309D3DE}"/>
              </a:ext>
            </a:extLst>
          </p:cNvPr>
          <p:cNvSpPr txBox="1"/>
          <p:nvPr/>
        </p:nvSpPr>
        <p:spPr>
          <a:xfrm>
            <a:off x="4642077" y="1960460"/>
            <a:ext cx="3824116"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latin typeface="Calibri"/>
                <a:cs typeface="Calibri"/>
              </a:rPr>
              <a:t>1. Data Integration and Unification: </a:t>
            </a:r>
            <a:r>
              <a:rPr lang="en-US" sz="800">
                <a:latin typeface="Calibri"/>
                <a:cs typeface="Calibri"/>
              </a:rPr>
              <a:t>Generative AI</a:t>
            </a:r>
            <a:r>
              <a:rPr lang="en-US" sz="800">
                <a:solidFill>
                  <a:srgbClr val="3B3B3B"/>
                </a:solidFill>
                <a:latin typeface="Calibri"/>
                <a:cs typeface="Calibri"/>
              </a:rPr>
              <a:t> can automatically integrate and unify data from various sources, eliminating data silos. </a:t>
            </a:r>
            <a:endParaRPr lang="en-US" sz="800">
              <a:solidFill>
                <a:srgbClr val="000000"/>
              </a:solidFill>
              <a:latin typeface="Calibri"/>
              <a:cs typeface="Calibri"/>
            </a:endParaRPr>
          </a:p>
          <a:p>
            <a:r>
              <a:rPr lang="en-US" sz="800" b="1">
                <a:latin typeface="Calibri"/>
                <a:cs typeface="Calibri"/>
              </a:rPr>
              <a:t>Example</a:t>
            </a:r>
            <a:r>
              <a:rPr lang="en-US" sz="800">
                <a:latin typeface="Calibri"/>
                <a:cs typeface="Calibri"/>
              </a:rPr>
              <a:t>: </a:t>
            </a:r>
            <a:r>
              <a:rPr lang="en-US" sz="800">
                <a:solidFill>
                  <a:srgbClr val="3B3B3B"/>
                </a:solidFill>
                <a:latin typeface="Calibri"/>
                <a:cs typeface="Calibri"/>
              </a:rPr>
              <a:t>Using AI to merge transactional data with customer profiles and market trends in real-time.</a:t>
            </a:r>
            <a:endParaRPr lang="en-US" sz="800">
              <a:latin typeface="Calibri"/>
              <a:cs typeface="Calibri"/>
            </a:endParaRPr>
          </a:p>
          <a:p>
            <a:r>
              <a:rPr lang="en-US" sz="800" b="1">
                <a:latin typeface="Calibri"/>
                <a:cs typeface="Calibri"/>
              </a:rPr>
              <a:t>2. Automated Data Cleaning and Preprocessing: </a:t>
            </a:r>
            <a:r>
              <a:rPr lang="en-US" sz="800">
                <a:solidFill>
                  <a:srgbClr val="000000"/>
                </a:solidFill>
                <a:latin typeface="Calibri"/>
                <a:cs typeface="Calibri"/>
              </a:rPr>
              <a:t>Generative AI</a:t>
            </a:r>
            <a:r>
              <a:rPr lang="en-US" sz="800">
                <a:solidFill>
                  <a:srgbClr val="3B3B3B"/>
                </a:solidFill>
                <a:latin typeface="Calibri"/>
                <a:cs typeface="Calibri"/>
              </a:rPr>
              <a:t> models can identify and correct anomalies, missing values, and inconsistencies in the data autonomously. </a:t>
            </a:r>
            <a:r>
              <a:rPr lang="en-US" sz="800" b="1">
                <a:latin typeface="Calibri"/>
                <a:cs typeface="Calibri"/>
              </a:rPr>
              <a:t>Example</a:t>
            </a:r>
            <a:r>
              <a:rPr lang="en-US" sz="800">
                <a:latin typeface="Calibri"/>
                <a:cs typeface="Calibri"/>
              </a:rPr>
              <a:t>: </a:t>
            </a:r>
            <a:r>
              <a:rPr lang="en-US" sz="800">
                <a:solidFill>
                  <a:srgbClr val="3B3B3B"/>
                </a:solidFill>
                <a:latin typeface="Calibri"/>
                <a:cs typeface="Calibri"/>
              </a:rPr>
              <a:t>AI detecting and rectifying discrepancies in transaction records without human intervention.</a:t>
            </a:r>
            <a:endParaRPr lang="en-US" sz="800">
              <a:latin typeface="Calibri"/>
              <a:cs typeface="Calibri"/>
            </a:endParaRPr>
          </a:p>
          <a:p>
            <a:r>
              <a:rPr lang="en-US" sz="800" b="1">
                <a:latin typeface="Calibri"/>
                <a:cs typeface="Calibri"/>
              </a:rPr>
              <a:t>3. Advanced Data Synthesis: </a:t>
            </a:r>
            <a:r>
              <a:rPr lang="en-US" sz="800">
                <a:solidFill>
                  <a:srgbClr val="000000"/>
                </a:solidFill>
                <a:latin typeface="Calibri"/>
                <a:cs typeface="Calibri"/>
              </a:rPr>
              <a:t>Generative AI</a:t>
            </a:r>
            <a:r>
              <a:rPr lang="en-US" sz="800">
                <a:solidFill>
                  <a:srgbClr val="3B3B3B"/>
                </a:solidFill>
                <a:latin typeface="Calibri"/>
                <a:cs typeface="Calibri"/>
              </a:rPr>
              <a:t> can generate synthetic data to fill gaps, simulate scenarios, and enhance the dataset's richness. </a:t>
            </a:r>
            <a:endParaRPr lang="en-US" sz="800">
              <a:solidFill>
                <a:srgbClr val="000000"/>
              </a:solidFill>
              <a:latin typeface="Calibri"/>
              <a:cs typeface="Calibri"/>
            </a:endParaRPr>
          </a:p>
          <a:p>
            <a:r>
              <a:rPr lang="en-US" sz="800" b="1">
                <a:latin typeface="Calibri"/>
                <a:cs typeface="Calibri"/>
              </a:rPr>
              <a:t>Example</a:t>
            </a:r>
            <a:r>
              <a:rPr lang="en-US" sz="800">
                <a:latin typeface="Calibri"/>
                <a:cs typeface="Calibri"/>
              </a:rPr>
              <a:t>: </a:t>
            </a:r>
            <a:r>
              <a:rPr lang="en-US" sz="800">
                <a:solidFill>
                  <a:srgbClr val="3B3B3B"/>
                </a:solidFill>
                <a:latin typeface="Calibri"/>
                <a:cs typeface="Calibri"/>
              </a:rPr>
              <a:t>Creating synthetic customer profiles to predict future behaviors and preferences.</a:t>
            </a:r>
            <a:endParaRPr lang="en-US" sz="800">
              <a:latin typeface="Calibri"/>
              <a:cs typeface="Calibri"/>
            </a:endParaRPr>
          </a:p>
          <a:p>
            <a:r>
              <a:rPr lang="en-US" sz="800" b="1">
                <a:latin typeface="Calibri"/>
                <a:cs typeface="Calibri"/>
              </a:rPr>
              <a:t>4. Real-Time Data Analysis: </a:t>
            </a:r>
            <a:r>
              <a:rPr lang="en-US" sz="800">
                <a:solidFill>
                  <a:srgbClr val="000000"/>
                </a:solidFill>
                <a:latin typeface="Calibri"/>
                <a:cs typeface="Calibri"/>
              </a:rPr>
              <a:t>Generative AI</a:t>
            </a:r>
            <a:r>
              <a:rPr lang="en-US" sz="800">
                <a:solidFill>
                  <a:srgbClr val="3B3B3B"/>
                </a:solidFill>
                <a:latin typeface="Calibri"/>
                <a:cs typeface="Calibri"/>
              </a:rPr>
              <a:t> can perform complex analyses in real-time, providing immediate insights.</a:t>
            </a:r>
            <a:endParaRPr lang="en-US" sz="800">
              <a:latin typeface="Calibri"/>
              <a:cs typeface="Calibri"/>
            </a:endParaRPr>
          </a:p>
          <a:p>
            <a:r>
              <a:rPr lang="en-US" sz="800">
                <a:latin typeface="Calibri"/>
                <a:cs typeface="Calibri"/>
              </a:rPr>
              <a:t> </a:t>
            </a:r>
            <a:r>
              <a:rPr lang="en-US" sz="800" b="1">
                <a:latin typeface="Calibri"/>
                <a:cs typeface="Calibri"/>
              </a:rPr>
              <a:t>Example</a:t>
            </a:r>
            <a:r>
              <a:rPr lang="en-US" sz="800">
                <a:latin typeface="Calibri"/>
                <a:cs typeface="Calibri"/>
              </a:rPr>
              <a:t>: </a:t>
            </a:r>
            <a:r>
              <a:rPr lang="en-US" sz="800">
                <a:solidFill>
                  <a:srgbClr val="3B3B3B"/>
                </a:solidFill>
                <a:latin typeface="Calibri"/>
                <a:cs typeface="Calibri"/>
              </a:rPr>
              <a:t>Real-time fraud detection by analyzing transaction patterns as they occur.</a:t>
            </a:r>
            <a:endParaRPr lang="en-US" sz="800">
              <a:latin typeface="Calibri"/>
              <a:cs typeface="Calibri"/>
            </a:endParaRPr>
          </a:p>
          <a:p>
            <a:r>
              <a:rPr lang="en-US" sz="800" b="1">
                <a:latin typeface="Calibri"/>
                <a:cs typeface="Calibri"/>
              </a:rPr>
              <a:t>5. Automated Report Generation: </a:t>
            </a:r>
            <a:r>
              <a:rPr lang="en-US" sz="800">
                <a:solidFill>
                  <a:srgbClr val="000000"/>
                </a:solidFill>
                <a:latin typeface="Calibri"/>
                <a:cs typeface="Calibri"/>
              </a:rPr>
              <a:t>Generative AI</a:t>
            </a:r>
            <a:r>
              <a:rPr lang="en-US" sz="800">
                <a:solidFill>
                  <a:srgbClr val="3B3B3B"/>
                </a:solidFill>
                <a:latin typeface="Calibri"/>
                <a:cs typeface="Calibri"/>
              </a:rPr>
              <a:t> can generate comprehensive reports and visualizations automatically, reducing time and human error. </a:t>
            </a:r>
            <a:endParaRPr lang="en-US" sz="800">
              <a:solidFill>
                <a:srgbClr val="000000"/>
              </a:solidFill>
              <a:latin typeface="Calibri"/>
              <a:cs typeface="Calibri"/>
            </a:endParaRPr>
          </a:p>
          <a:p>
            <a:r>
              <a:rPr lang="en-US" sz="800" b="1">
                <a:latin typeface="Calibri"/>
                <a:cs typeface="Calibri"/>
              </a:rPr>
              <a:t>Example</a:t>
            </a:r>
            <a:r>
              <a:rPr lang="en-US" sz="800">
                <a:latin typeface="Calibri"/>
                <a:cs typeface="Calibri"/>
              </a:rPr>
              <a:t>: </a:t>
            </a:r>
            <a:r>
              <a:rPr lang="en-US" sz="800">
                <a:solidFill>
                  <a:srgbClr val="3B3B3B"/>
                </a:solidFill>
                <a:latin typeface="Calibri"/>
                <a:cs typeface="Calibri"/>
              </a:rPr>
              <a:t>AI generating daily financial health reports for executives with actionable insights.</a:t>
            </a:r>
            <a:endParaRPr lang="en-US" sz="800">
              <a:latin typeface="Calibri"/>
              <a:cs typeface="Calibri"/>
            </a:endParaRPr>
          </a:p>
          <a:p>
            <a:r>
              <a:rPr lang="en-US" sz="800" b="1">
                <a:latin typeface="Calibri"/>
                <a:cs typeface="Calibri"/>
              </a:rPr>
              <a:t>6. Enhanced Decision-Making: </a:t>
            </a:r>
            <a:r>
              <a:rPr lang="en-US" sz="800">
                <a:solidFill>
                  <a:srgbClr val="000000"/>
                </a:solidFill>
                <a:latin typeface="Calibri"/>
                <a:cs typeface="Calibri"/>
              </a:rPr>
              <a:t>Generative AI</a:t>
            </a:r>
            <a:r>
              <a:rPr lang="en-US" sz="800">
                <a:solidFill>
                  <a:srgbClr val="3B3B3B"/>
                </a:solidFill>
                <a:latin typeface="Calibri"/>
                <a:cs typeface="Calibri"/>
              </a:rPr>
              <a:t> provides decision-makers with predictive analytics and recommendations, leading to more informed and timely decisions. </a:t>
            </a:r>
            <a:r>
              <a:rPr lang="en-US" sz="800" b="1">
                <a:latin typeface="Calibri"/>
                <a:cs typeface="Calibri"/>
              </a:rPr>
              <a:t>Example</a:t>
            </a:r>
            <a:r>
              <a:rPr lang="en-US" sz="800">
                <a:latin typeface="Calibri"/>
                <a:cs typeface="Calibri"/>
              </a:rPr>
              <a:t>:</a:t>
            </a:r>
            <a:r>
              <a:rPr lang="en-US" sz="800">
                <a:solidFill>
                  <a:srgbClr val="3B3B3B"/>
                </a:solidFill>
                <a:latin typeface="Calibri"/>
                <a:cs typeface="Calibri"/>
              </a:rPr>
              <a:t> AI recommending investment strategies based on real-time market analysis and historical data.</a:t>
            </a:r>
            <a:endParaRPr lang="en-US" sz="800">
              <a:latin typeface="Calibri"/>
              <a:cs typeface="Calibri"/>
            </a:endParaRPr>
          </a:p>
        </p:txBody>
      </p:sp>
      <p:sp>
        <p:nvSpPr>
          <p:cNvPr id="9" name="TextBox 8">
            <a:extLst>
              <a:ext uri="{FF2B5EF4-FFF2-40B4-BE49-F238E27FC236}">
                <a16:creationId xmlns:a16="http://schemas.microsoft.com/office/drawing/2014/main" id="{2CC915F0-6AF3-D743-8513-15B4DF15BFE1}"/>
              </a:ext>
            </a:extLst>
          </p:cNvPr>
          <p:cNvSpPr txBox="1"/>
          <p:nvPr/>
        </p:nvSpPr>
        <p:spPr>
          <a:xfrm>
            <a:off x="1613262" y="4943445"/>
            <a:ext cx="4754880" cy="200055"/>
          </a:xfrm>
          <a:prstGeom prst="rect">
            <a:avLst/>
          </a:prstGeom>
          <a:noFill/>
        </p:spPr>
        <p:txBody>
          <a:bodyPr wrap="square" rtlCol="0">
            <a:spAutoFit/>
          </a:bodyPr>
          <a:lstStyle/>
          <a:p>
            <a:pPr algn="ctr"/>
            <a:r>
              <a:rPr lang="en-US" sz="700"/>
              <a:t>Source: Mastercard Generative AI: The Transformation of Banking</a:t>
            </a:r>
          </a:p>
        </p:txBody>
      </p:sp>
      <p:pic>
        <p:nvPicPr>
          <p:cNvPr id="10" name="Picture 4" descr="File:Revature-768x768.webp">
            <a:extLst>
              <a:ext uri="{FF2B5EF4-FFF2-40B4-BE49-F238E27FC236}">
                <a16:creationId xmlns:a16="http://schemas.microsoft.com/office/drawing/2014/main" id="{E28BEC3B-2612-8164-0EB9-99C538DBB577}"/>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861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533223"/>
          </a:xfrm>
        </p:spPr>
        <p:txBody>
          <a:bodyPr/>
          <a:lstStyle/>
          <a:p>
            <a:r>
              <a:rPr lang="en-US">
                <a:cs typeface="FUTURA MEDIUM"/>
              </a:rPr>
              <a:t>Gen AI Business Use Case: </a:t>
            </a:r>
            <a:r>
              <a:rPr lang="en-US">
                <a:cs typeface="Calibri"/>
              </a:rPr>
              <a:t>Finance - Data Synthesis</a:t>
            </a:r>
            <a:r>
              <a:rPr lang="en-US">
                <a:cs typeface="FUTURA MEDIUM"/>
              </a:rPr>
              <a:t> </a:t>
            </a: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25013" y="974628"/>
            <a:ext cx="3988158" cy="3695809"/>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974016"/>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Comparison of the Generative AI Solution with the Existing Approach </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974017"/>
            <a:ext cx="3981273" cy="3688924"/>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69193" y="973405"/>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Plan to Integrate the Solution with the Existing System</a:t>
            </a:r>
            <a:endParaRPr lang="en-US"/>
          </a:p>
        </p:txBody>
      </p:sp>
      <p:sp>
        <p:nvSpPr>
          <p:cNvPr id="7" name="TextBox 6">
            <a:extLst>
              <a:ext uri="{FF2B5EF4-FFF2-40B4-BE49-F238E27FC236}">
                <a16:creationId xmlns:a16="http://schemas.microsoft.com/office/drawing/2014/main" id="{4F02E09C-71C1-CAC0-D7F0-5D0DB4195EB3}"/>
              </a:ext>
            </a:extLst>
          </p:cNvPr>
          <p:cNvSpPr txBox="1"/>
          <p:nvPr/>
        </p:nvSpPr>
        <p:spPr>
          <a:xfrm>
            <a:off x="292923" y="1557427"/>
            <a:ext cx="376296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Calibri"/>
                <a:cs typeface="Calibri"/>
              </a:rPr>
              <a:t>1. </a:t>
            </a:r>
            <a:r>
              <a:rPr lang="en-US" sz="900" b="1">
                <a:latin typeface="Calibri"/>
                <a:cs typeface="Calibri"/>
              </a:rPr>
              <a:t>Operational Efficiency:</a:t>
            </a:r>
            <a:endParaRPr lang="en-US" sz="900">
              <a:latin typeface="Calibri"/>
              <a:cs typeface="Calibri"/>
            </a:endParaRPr>
          </a:p>
          <a:p>
            <a:pPr marL="171450" indent="-171450">
              <a:buFont typeface="Arial"/>
              <a:buChar char="•"/>
            </a:pPr>
            <a:r>
              <a:rPr lang="en-US" sz="900">
                <a:latin typeface="Calibri"/>
                <a:cs typeface="Calibri"/>
              </a:rPr>
              <a:t>   </a:t>
            </a:r>
            <a:r>
              <a:rPr lang="en-US" sz="900" b="1">
                <a:latin typeface="Calibri"/>
                <a:cs typeface="Calibri"/>
              </a:rPr>
              <a:t>Existing Approach</a:t>
            </a:r>
            <a:r>
              <a:rPr lang="en-US" sz="900" b="1">
                <a:solidFill>
                  <a:srgbClr val="000080"/>
                </a:solidFill>
                <a:latin typeface="Calibri"/>
                <a:cs typeface="Calibri"/>
              </a:rPr>
              <a:t>: </a:t>
            </a:r>
            <a:r>
              <a:rPr lang="en-US" sz="900">
                <a:solidFill>
                  <a:srgbClr val="3B3B3B"/>
                </a:solidFill>
                <a:latin typeface="Calibri"/>
                <a:cs typeface="Calibri"/>
              </a:rPr>
              <a:t>Manual, labor-intensive, and prone to errors.</a:t>
            </a:r>
            <a:endParaRPr lang="en-US" sz="900">
              <a:solidFill>
                <a:srgbClr val="000000"/>
              </a:solidFill>
              <a:latin typeface="Calibri"/>
              <a:cs typeface="Calibri"/>
            </a:endParaRPr>
          </a:p>
          <a:p>
            <a:pPr marL="171450" indent="-171450">
              <a:buFont typeface="Arial"/>
              <a:buChar char="•"/>
            </a:pPr>
            <a:r>
              <a:rPr lang="en-US" sz="900">
                <a:latin typeface="Calibri"/>
                <a:cs typeface="Calibri"/>
              </a:rPr>
              <a:t>   </a:t>
            </a:r>
            <a:r>
              <a:rPr lang="en-US" sz="900" b="1">
                <a:latin typeface="Calibri"/>
                <a:cs typeface="Calibri"/>
              </a:rPr>
              <a:t>Generative AI Solution: </a:t>
            </a:r>
            <a:r>
              <a:rPr lang="en-US" sz="900">
                <a:solidFill>
                  <a:srgbClr val="3B3B3B"/>
                </a:solidFill>
                <a:latin typeface="Calibri"/>
                <a:cs typeface="Calibri"/>
              </a:rPr>
              <a:t>Automated, accurate, and efficient</a:t>
            </a:r>
            <a:endParaRPr lang="en-US" sz="900">
              <a:solidFill>
                <a:srgbClr val="000000"/>
              </a:solidFill>
              <a:latin typeface="Calibri"/>
              <a:cs typeface="Calibri"/>
            </a:endParaRPr>
          </a:p>
          <a:p>
            <a:pPr>
              <a:buFont typeface="Arial"/>
              <a:buChar char="•"/>
            </a:pPr>
            <a:endParaRPr lang="en-US" sz="900" b="1">
              <a:solidFill>
                <a:srgbClr val="000080"/>
              </a:solidFill>
              <a:latin typeface="Calibri"/>
              <a:cs typeface="Calibri"/>
            </a:endParaRPr>
          </a:p>
          <a:p>
            <a:r>
              <a:rPr lang="en-US" sz="900">
                <a:latin typeface="Calibri"/>
                <a:cs typeface="Calibri"/>
              </a:rPr>
              <a:t>2. </a:t>
            </a:r>
            <a:r>
              <a:rPr lang="en-US" sz="900" b="1">
                <a:latin typeface="Calibri"/>
                <a:cs typeface="Calibri"/>
              </a:rPr>
              <a:t>Time Consumption:</a:t>
            </a:r>
            <a:endParaRPr lang="en-US" sz="900">
              <a:latin typeface="Calibri"/>
              <a:cs typeface="Calibri"/>
            </a:endParaRPr>
          </a:p>
          <a:p>
            <a:pPr marL="171450" indent="-171450">
              <a:buFont typeface="Arial"/>
              <a:buChar char="•"/>
            </a:pPr>
            <a:r>
              <a:rPr lang="en-US" sz="900">
                <a:latin typeface="Calibri"/>
                <a:cs typeface="Calibri"/>
              </a:rPr>
              <a:t>   </a:t>
            </a:r>
            <a:r>
              <a:rPr lang="en-US" sz="900" b="1">
                <a:latin typeface="Calibri"/>
                <a:cs typeface="Calibri"/>
              </a:rPr>
              <a:t>Existing Approach:</a:t>
            </a:r>
            <a:r>
              <a:rPr lang="en-US" sz="900" b="1">
                <a:solidFill>
                  <a:srgbClr val="000080"/>
                </a:solidFill>
                <a:latin typeface="Calibri"/>
                <a:cs typeface="Calibri"/>
              </a:rPr>
              <a:t> </a:t>
            </a:r>
            <a:r>
              <a:rPr lang="en-US" sz="900">
                <a:solidFill>
                  <a:srgbClr val="3B3B3B"/>
                </a:solidFill>
                <a:latin typeface="Calibri"/>
                <a:cs typeface="Calibri"/>
              </a:rPr>
              <a:t>Time-consuming data cleaning, analysis, and report generation</a:t>
            </a:r>
            <a:endParaRPr lang="en-US" sz="900">
              <a:solidFill>
                <a:srgbClr val="000000"/>
              </a:solidFill>
              <a:latin typeface="Calibri"/>
              <a:cs typeface="Calibri"/>
            </a:endParaRPr>
          </a:p>
          <a:p>
            <a:pPr marL="171450" indent="-171450">
              <a:buFont typeface="Arial"/>
              <a:buChar char="•"/>
            </a:pPr>
            <a:r>
              <a:rPr lang="en-US" sz="900">
                <a:latin typeface="Calibri"/>
                <a:cs typeface="Calibri"/>
              </a:rPr>
              <a:t>   </a:t>
            </a:r>
            <a:r>
              <a:rPr lang="en-US" sz="900" b="1">
                <a:latin typeface="Calibri"/>
                <a:cs typeface="Calibri"/>
              </a:rPr>
              <a:t>Generative AI Solution:</a:t>
            </a:r>
            <a:r>
              <a:rPr lang="en-US" sz="900" b="1">
                <a:solidFill>
                  <a:srgbClr val="000080"/>
                </a:solidFill>
                <a:latin typeface="Calibri"/>
                <a:cs typeface="Calibri"/>
              </a:rPr>
              <a:t> </a:t>
            </a:r>
            <a:r>
              <a:rPr lang="en-US" sz="900">
                <a:solidFill>
                  <a:srgbClr val="3B3B3B"/>
                </a:solidFill>
                <a:latin typeface="Calibri"/>
                <a:cs typeface="Calibri"/>
              </a:rPr>
              <a:t>Real-time data processing and instant report generation</a:t>
            </a:r>
            <a:endParaRPr lang="en-US" sz="900">
              <a:solidFill>
                <a:srgbClr val="000000"/>
              </a:solidFill>
              <a:latin typeface="Calibri"/>
              <a:cs typeface="Calibri"/>
            </a:endParaRPr>
          </a:p>
          <a:p>
            <a:pPr>
              <a:buFont typeface="Arial"/>
              <a:buChar char="•"/>
            </a:pPr>
            <a:endParaRPr lang="en-US" sz="900" b="1">
              <a:solidFill>
                <a:srgbClr val="000080"/>
              </a:solidFill>
              <a:latin typeface="Calibri"/>
              <a:cs typeface="Calibri"/>
            </a:endParaRPr>
          </a:p>
          <a:p>
            <a:r>
              <a:rPr lang="en-US" sz="900">
                <a:latin typeface="Calibri"/>
                <a:cs typeface="Calibri"/>
              </a:rPr>
              <a:t>3. </a:t>
            </a:r>
            <a:r>
              <a:rPr lang="en-US" sz="900" b="1">
                <a:latin typeface="Calibri"/>
                <a:cs typeface="Calibri"/>
              </a:rPr>
              <a:t>Cost Efficiency:</a:t>
            </a:r>
            <a:endParaRPr lang="en-US" sz="900">
              <a:latin typeface="Calibri"/>
              <a:cs typeface="Calibri"/>
            </a:endParaRPr>
          </a:p>
          <a:p>
            <a:pPr marL="171450" indent="-171450">
              <a:buFont typeface="Arial"/>
              <a:buChar char="•"/>
            </a:pPr>
            <a:r>
              <a:rPr lang="en-US" sz="900">
                <a:latin typeface="Calibri"/>
                <a:cs typeface="Calibri"/>
              </a:rPr>
              <a:t>   </a:t>
            </a:r>
            <a:r>
              <a:rPr lang="en-US" sz="900" b="1">
                <a:latin typeface="Calibri"/>
                <a:cs typeface="Calibri"/>
              </a:rPr>
              <a:t>Existing Approach:</a:t>
            </a:r>
            <a:r>
              <a:rPr lang="en-US" sz="900" b="1">
                <a:solidFill>
                  <a:srgbClr val="000080"/>
                </a:solidFill>
                <a:latin typeface="Calibri"/>
                <a:cs typeface="Calibri"/>
              </a:rPr>
              <a:t> </a:t>
            </a:r>
            <a:r>
              <a:rPr lang="en-US" sz="900">
                <a:solidFill>
                  <a:srgbClr val="3B3B3B"/>
                </a:solidFill>
                <a:latin typeface="Calibri"/>
                <a:cs typeface="Calibri"/>
              </a:rPr>
              <a:t>High labor costs and delayed decision-making impacting profitability</a:t>
            </a:r>
            <a:endParaRPr lang="en-US" sz="900">
              <a:solidFill>
                <a:srgbClr val="000000"/>
              </a:solidFill>
              <a:latin typeface="Calibri"/>
              <a:cs typeface="Calibri"/>
            </a:endParaRPr>
          </a:p>
          <a:p>
            <a:pPr marL="171450" indent="-171450">
              <a:buFont typeface="Arial"/>
              <a:buChar char="•"/>
            </a:pPr>
            <a:r>
              <a:rPr lang="en-US" sz="900">
                <a:latin typeface="Calibri"/>
                <a:cs typeface="Calibri"/>
              </a:rPr>
              <a:t>   </a:t>
            </a:r>
            <a:r>
              <a:rPr lang="en-US" sz="900" b="1">
                <a:latin typeface="Calibri"/>
                <a:cs typeface="Calibri"/>
              </a:rPr>
              <a:t>Generative AI Solution:</a:t>
            </a:r>
            <a:r>
              <a:rPr lang="en-US" sz="900" b="1">
                <a:solidFill>
                  <a:srgbClr val="000080"/>
                </a:solidFill>
                <a:latin typeface="Calibri"/>
                <a:cs typeface="Calibri"/>
              </a:rPr>
              <a:t> </a:t>
            </a:r>
            <a:r>
              <a:rPr lang="en-US" sz="900">
                <a:solidFill>
                  <a:srgbClr val="3B3B3B"/>
                </a:solidFill>
                <a:latin typeface="Calibri"/>
                <a:cs typeface="Calibri"/>
              </a:rPr>
              <a:t>Reduced labor costs, faster decision-making, and improved ROI</a:t>
            </a:r>
            <a:endParaRPr lang="en-US" sz="900">
              <a:solidFill>
                <a:srgbClr val="000000"/>
              </a:solidFill>
              <a:latin typeface="Calibri"/>
              <a:cs typeface="Calibri"/>
            </a:endParaRPr>
          </a:p>
          <a:p>
            <a:pPr>
              <a:buFont typeface="Arial"/>
              <a:buChar char="•"/>
            </a:pPr>
            <a:endParaRPr lang="en-US" sz="900" b="1">
              <a:solidFill>
                <a:srgbClr val="000080"/>
              </a:solidFill>
              <a:latin typeface="Calibri"/>
              <a:cs typeface="Calibri"/>
            </a:endParaRPr>
          </a:p>
          <a:p>
            <a:pPr marL="171450" indent="-171450">
              <a:buFont typeface="Arial"/>
              <a:buChar char="•"/>
            </a:pPr>
            <a:endParaRPr lang="en-US" sz="900">
              <a:solidFill>
                <a:srgbClr val="3B3B3B"/>
              </a:solidFill>
              <a:latin typeface="Calibri"/>
              <a:cs typeface="Calibri"/>
            </a:endParaRPr>
          </a:p>
          <a:p>
            <a:pPr algn="l"/>
            <a:endParaRPr lang="en-US" sz="900">
              <a:latin typeface="Calibri"/>
              <a:cs typeface="Calibri"/>
            </a:endParaRPr>
          </a:p>
        </p:txBody>
      </p:sp>
      <p:sp>
        <p:nvSpPr>
          <p:cNvPr id="8" name="TextBox 7">
            <a:extLst>
              <a:ext uri="{FF2B5EF4-FFF2-40B4-BE49-F238E27FC236}">
                <a16:creationId xmlns:a16="http://schemas.microsoft.com/office/drawing/2014/main" id="{5C2E9C8D-3E8E-48D7-C897-B21A249A73D6}"/>
              </a:ext>
            </a:extLst>
          </p:cNvPr>
          <p:cNvSpPr txBox="1"/>
          <p:nvPr/>
        </p:nvSpPr>
        <p:spPr>
          <a:xfrm>
            <a:off x="4673231" y="1399485"/>
            <a:ext cx="379932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Calibri"/>
                <a:cs typeface="Calibri"/>
              </a:rPr>
              <a:t>Phase 1: Assessment and Planning</a:t>
            </a:r>
            <a:endParaRPr lang="en-US" sz="900">
              <a:latin typeface="Calibri"/>
              <a:cs typeface="Calibri"/>
            </a:endParaRPr>
          </a:p>
          <a:p>
            <a:pPr marL="171450" indent="-171450">
              <a:buFont typeface="Arial"/>
              <a:buChar char="•"/>
            </a:pPr>
            <a:r>
              <a:rPr lang="en-US" sz="900">
                <a:solidFill>
                  <a:srgbClr val="3B3B3B"/>
                </a:solidFill>
                <a:latin typeface="Calibri"/>
                <a:cs typeface="Calibri"/>
              </a:rPr>
              <a:t>Conduct a thorough assessment of existing data infrastructure.</a:t>
            </a:r>
            <a:endParaRPr lang="en-US" sz="900">
              <a:latin typeface="Calibri"/>
              <a:cs typeface="Calibri"/>
            </a:endParaRPr>
          </a:p>
          <a:p>
            <a:pPr marL="171450" indent="-171450">
              <a:buFont typeface="Arial"/>
              <a:buChar char="•"/>
            </a:pPr>
            <a:r>
              <a:rPr lang="en-US" sz="900">
                <a:solidFill>
                  <a:srgbClr val="3B3B3B"/>
                </a:solidFill>
                <a:latin typeface="Calibri"/>
                <a:cs typeface="Calibri"/>
              </a:rPr>
              <a:t>Define integration requirements and success metrics.</a:t>
            </a:r>
            <a:endParaRPr lang="en-US" sz="900">
              <a:latin typeface="Calibri"/>
              <a:cs typeface="Calibri"/>
            </a:endParaRPr>
          </a:p>
          <a:p>
            <a:r>
              <a:rPr lang="en-US" sz="900" b="1">
                <a:latin typeface="Calibri"/>
                <a:cs typeface="Calibri"/>
              </a:rPr>
              <a:t>Phase 2: Pilot Implementation</a:t>
            </a:r>
            <a:endParaRPr lang="en-US" sz="900">
              <a:latin typeface="Calibri"/>
              <a:cs typeface="Calibri"/>
            </a:endParaRPr>
          </a:p>
          <a:p>
            <a:pPr marL="171450" indent="-171450">
              <a:buFont typeface="Arial"/>
              <a:buChar char="•"/>
            </a:pPr>
            <a:r>
              <a:rPr lang="en-US" sz="900">
                <a:solidFill>
                  <a:srgbClr val="3B3B3B"/>
                </a:solidFill>
                <a:latin typeface="Calibri"/>
                <a:cs typeface="Calibri"/>
              </a:rPr>
              <a:t>Implement the Generative AI solution in a controlled environment.</a:t>
            </a:r>
            <a:endParaRPr lang="en-US" sz="900">
              <a:latin typeface="Calibri"/>
              <a:cs typeface="Calibri"/>
            </a:endParaRPr>
          </a:p>
          <a:p>
            <a:pPr marL="171450" indent="-171450">
              <a:buFont typeface="Arial"/>
              <a:buChar char="•"/>
            </a:pPr>
            <a:r>
              <a:rPr lang="en-US" sz="900">
                <a:solidFill>
                  <a:srgbClr val="3B3B3B"/>
                </a:solidFill>
                <a:latin typeface="Calibri"/>
                <a:cs typeface="Calibri"/>
              </a:rPr>
              <a:t>Integrate with existing data sources and storage systems.</a:t>
            </a:r>
            <a:endParaRPr lang="en-US" sz="900">
              <a:latin typeface="Calibri"/>
              <a:cs typeface="Calibri"/>
            </a:endParaRPr>
          </a:p>
          <a:p>
            <a:pPr marL="171450" indent="-171450">
              <a:buFont typeface="Arial"/>
              <a:buChar char="•"/>
            </a:pPr>
            <a:r>
              <a:rPr lang="en-US" sz="900">
                <a:solidFill>
                  <a:srgbClr val="3B3B3B"/>
                </a:solidFill>
                <a:latin typeface="Calibri"/>
                <a:cs typeface="Calibri"/>
              </a:rPr>
              <a:t>Monitor performance and gather feedback.</a:t>
            </a:r>
            <a:endParaRPr lang="en-US" sz="900">
              <a:latin typeface="Calibri"/>
              <a:cs typeface="Calibri"/>
            </a:endParaRPr>
          </a:p>
          <a:p>
            <a:r>
              <a:rPr lang="en-US" sz="900" b="1">
                <a:latin typeface="Calibri"/>
                <a:cs typeface="Calibri"/>
              </a:rPr>
              <a:t>Phase 3: Full-Scale Deployment</a:t>
            </a:r>
            <a:endParaRPr lang="en-US" sz="900">
              <a:latin typeface="Calibri"/>
              <a:cs typeface="Calibri"/>
            </a:endParaRPr>
          </a:p>
          <a:p>
            <a:pPr marL="171450" indent="-171450">
              <a:buFont typeface="Arial"/>
              <a:buChar char="•"/>
            </a:pPr>
            <a:r>
              <a:rPr lang="en-US" sz="900">
                <a:solidFill>
                  <a:srgbClr val="3B3B3B"/>
                </a:solidFill>
                <a:latin typeface="Calibri"/>
                <a:cs typeface="Calibri"/>
              </a:rPr>
              <a:t>Scale the solution across the organization.</a:t>
            </a:r>
            <a:endParaRPr lang="en-US" sz="900">
              <a:latin typeface="Calibri"/>
              <a:cs typeface="Calibri"/>
            </a:endParaRPr>
          </a:p>
          <a:p>
            <a:pPr marL="171450" indent="-171450">
              <a:buFont typeface="Arial"/>
              <a:buChar char="•"/>
            </a:pPr>
            <a:r>
              <a:rPr lang="en-US" sz="900">
                <a:solidFill>
                  <a:srgbClr val="3B3B3B"/>
                </a:solidFill>
                <a:latin typeface="Calibri"/>
                <a:cs typeface="Calibri"/>
              </a:rPr>
              <a:t>Ensure seamless integration with legacy systems.</a:t>
            </a:r>
            <a:endParaRPr lang="en-US" sz="900">
              <a:latin typeface="Calibri"/>
              <a:cs typeface="Calibri"/>
            </a:endParaRPr>
          </a:p>
          <a:p>
            <a:pPr marL="171450" indent="-171450">
              <a:buFont typeface="Arial"/>
              <a:buChar char="•"/>
            </a:pPr>
            <a:r>
              <a:rPr lang="en-US" sz="900">
                <a:solidFill>
                  <a:srgbClr val="3B3B3B"/>
                </a:solidFill>
                <a:latin typeface="Calibri"/>
                <a:cs typeface="Calibri"/>
              </a:rPr>
              <a:t>Provide training and support to staff.</a:t>
            </a:r>
            <a:endParaRPr lang="en-US" sz="900">
              <a:latin typeface="Calibri"/>
              <a:cs typeface="Calibri"/>
            </a:endParaRPr>
          </a:p>
          <a:p>
            <a:r>
              <a:rPr lang="en-US" sz="900" b="1">
                <a:latin typeface="Calibri"/>
                <a:cs typeface="Calibri"/>
              </a:rPr>
              <a:t>Phase 4: Continuous Improvement</a:t>
            </a:r>
            <a:endParaRPr lang="en-US" sz="900">
              <a:latin typeface="Calibri"/>
              <a:cs typeface="Calibri"/>
            </a:endParaRPr>
          </a:p>
          <a:p>
            <a:pPr marL="171450" indent="-171450">
              <a:buFont typeface="Arial"/>
              <a:buChar char="•"/>
            </a:pPr>
            <a:r>
              <a:rPr lang="en-US" sz="900">
                <a:solidFill>
                  <a:srgbClr val="3B3B3B"/>
                </a:solidFill>
                <a:latin typeface="Calibri"/>
                <a:cs typeface="Calibri"/>
              </a:rPr>
              <a:t>Continuously monitor and optimize the AI models.</a:t>
            </a:r>
            <a:endParaRPr lang="en-US" sz="900">
              <a:latin typeface="Calibri"/>
              <a:cs typeface="Calibri"/>
            </a:endParaRPr>
          </a:p>
          <a:p>
            <a:pPr marL="171450" indent="-171450">
              <a:buFont typeface="Arial"/>
              <a:buChar char="•"/>
            </a:pPr>
            <a:r>
              <a:rPr lang="en-US" sz="900">
                <a:solidFill>
                  <a:srgbClr val="3B3B3B"/>
                </a:solidFill>
                <a:latin typeface="Calibri"/>
                <a:cs typeface="Calibri"/>
              </a:rPr>
              <a:t>Incorporate feedback and adapt to changing business needs.</a:t>
            </a:r>
            <a:endParaRPr lang="en-US" sz="900">
              <a:latin typeface="Calibri"/>
              <a:cs typeface="Calibri"/>
            </a:endParaRPr>
          </a:p>
          <a:p>
            <a:pPr marL="171450" indent="-171450">
              <a:buFont typeface="Arial"/>
              <a:buChar char="•"/>
            </a:pPr>
            <a:r>
              <a:rPr lang="en-US" sz="900">
                <a:solidFill>
                  <a:srgbClr val="3B3B3B"/>
                </a:solidFill>
                <a:latin typeface="Calibri"/>
                <a:cs typeface="Calibri"/>
              </a:rPr>
              <a:t>Regularly update the technology stack to leverage new advancements.</a:t>
            </a:r>
            <a:endParaRPr lang="en-US" sz="900">
              <a:latin typeface="Calibri"/>
              <a:cs typeface="Calibri"/>
            </a:endParaRPr>
          </a:p>
          <a:p>
            <a:endParaRPr lang="en-US" sz="900" b="1">
              <a:solidFill>
                <a:srgbClr val="000080"/>
              </a:solidFill>
              <a:cs typeface="Calibri"/>
            </a:endParaRPr>
          </a:p>
        </p:txBody>
      </p:sp>
      <p:sp>
        <p:nvSpPr>
          <p:cNvPr id="10" name="TextBox 9">
            <a:extLst>
              <a:ext uri="{FF2B5EF4-FFF2-40B4-BE49-F238E27FC236}">
                <a16:creationId xmlns:a16="http://schemas.microsoft.com/office/drawing/2014/main" id="{60C55D50-E108-08DA-A8FB-BFE0C8234D55}"/>
              </a:ext>
            </a:extLst>
          </p:cNvPr>
          <p:cNvSpPr txBox="1"/>
          <p:nvPr/>
        </p:nvSpPr>
        <p:spPr>
          <a:xfrm>
            <a:off x="1613262" y="4943445"/>
            <a:ext cx="4754880" cy="200055"/>
          </a:xfrm>
          <a:prstGeom prst="rect">
            <a:avLst/>
          </a:prstGeom>
          <a:noFill/>
        </p:spPr>
        <p:txBody>
          <a:bodyPr wrap="square" rtlCol="0">
            <a:spAutoFit/>
          </a:bodyPr>
          <a:lstStyle/>
          <a:p>
            <a:pPr algn="ctr"/>
            <a:r>
              <a:rPr lang="en-US" sz="700"/>
              <a:t>Source: Mastercard Generative AI: The Transformation of Banking</a:t>
            </a:r>
          </a:p>
        </p:txBody>
      </p:sp>
      <p:pic>
        <p:nvPicPr>
          <p:cNvPr id="9" name="Picture 4" descr="File:Revature-768x768.webp">
            <a:extLst>
              <a:ext uri="{FF2B5EF4-FFF2-40B4-BE49-F238E27FC236}">
                <a16:creationId xmlns:a16="http://schemas.microsoft.com/office/drawing/2014/main" id="{3D8CAF89-5B4A-5246-8D92-0F26BFBD1C7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5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7366-D3C0-1A09-14BE-040BC98930E4}"/>
              </a:ext>
            </a:extLst>
          </p:cNvPr>
          <p:cNvSpPr>
            <a:spLocks noGrp="1"/>
          </p:cNvSpPr>
          <p:nvPr>
            <p:ph type="title"/>
          </p:nvPr>
        </p:nvSpPr>
        <p:spPr>
          <a:xfrm>
            <a:off x="225425" y="211723"/>
            <a:ext cx="8720138" cy="384721"/>
          </a:xfrm>
        </p:spPr>
        <p:txBody>
          <a:bodyPr/>
          <a:lstStyle/>
          <a:p>
            <a:r>
              <a:rPr lang="en-US"/>
              <a:t>What is real?</a:t>
            </a:r>
          </a:p>
        </p:txBody>
      </p:sp>
      <p:pic>
        <p:nvPicPr>
          <p:cNvPr id="1030" name="Picture 6">
            <a:extLst>
              <a:ext uri="{FF2B5EF4-FFF2-40B4-BE49-F238E27FC236}">
                <a16:creationId xmlns:a16="http://schemas.microsoft.com/office/drawing/2014/main" id="{7A855C73-075D-7A4A-87F2-C4C5EEEB7BA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753" t="4753" r="4753" b="4753"/>
          <a:stretch/>
        </p:blipFill>
        <p:spPr bwMode="auto">
          <a:xfrm>
            <a:off x="606634" y="806133"/>
            <a:ext cx="3815670" cy="3815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BE2A089-38B1-1C7F-D415-5B9A5910CE42}"/>
              </a:ext>
            </a:extLst>
          </p:cNvPr>
          <p:cNvPicPr>
            <a:picLocks noChangeAspect="1"/>
          </p:cNvPicPr>
          <p:nvPr/>
        </p:nvPicPr>
        <p:blipFill rotWithShape="1">
          <a:blip r:embed="rId3"/>
          <a:srcRect l="10292" t="6297" r="8042" b="5416"/>
          <a:stretch/>
        </p:blipFill>
        <p:spPr>
          <a:xfrm>
            <a:off x="5070053" y="833378"/>
            <a:ext cx="3875510" cy="3750191"/>
          </a:xfrm>
          <a:prstGeom prst="rect">
            <a:avLst/>
          </a:prstGeom>
        </p:spPr>
      </p:pic>
      <p:pic>
        <p:nvPicPr>
          <p:cNvPr id="3" name="Picture 4" descr="File:Revature-768x768.webp">
            <a:extLst>
              <a:ext uri="{FF2B5EF4-FFF2-40B4-BE49-F238E27FC236}">
                <a16:creationId xmlns:a16="http://schemas.microsoft.com/office/drawing/2014/main" id="{B8C9C68A-97C1-D444-8797-1961D48A258C}"/>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914400" y="750901"/>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06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533223"/>
          </a:xfrm>
        </p:spPr>
        <p:txBody>
          <a:bodyPr/>
          <a:lstStyle/>
          <a:p>
            <a:r>
              <a:rPr lang="en-US">
                <a:cs typeface="FUTURA MEDIUM"/>
              </a:rPr>
              <a:t>Gen AI Business Use Case: </a:t>
            </a:r>
            <a:r>
              <a:rPr lang="en-US">
                <a:cs typeface="Calibri"/>
              </a:rPr>
              <a:t>Finance – Content Creation</a:t>
            </a:r>
            <a:r>
              <a:rPr lang="en-US">
                <a:cs typeface="FUTURA MEDIUM"/>
              </a:rPr>
              <a:t> </a:t>
            </a: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25618" y="1598110"/>
            <a:ext cx="3987553" cy="3160250"/>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1597498"/>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Current Business Process</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1597499"/>
            <a:ext cx="3993833" cy="3165925"/>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67982" y="1596887"/>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Generative AI Solution</a:t>
            </a:r>
            <a:endParaRPr lang="en-US"/>
          </a:p>
        </p:txBody>
      </p:sp>
      <p:sp>
        <p:nvSpPr>
          <p:cNvPr id="15" name="TextBox 14">
            <a:extLst>
              <a:ext uri="{FF2B5EF4-FFF2-40B4-BE49-F238E27FC236}">
                <a16:creationId xmlns:a16="http://schemas.microsoft.com/office/drawing/2014/main" id="{CDA94945-F8DC-41C7-7405-ABCB2247342A}"/>
              </a:ext>
            </a:extLst>
          </p:cNvPr>
          <p:cNvSpPr txBox="1"/>
          <p:nvPr/>
        </p:nvSpPr>
        <p:spPr>
          <a:xfrm>
            <a:off x="114300" y="809367"/>
            <a:ext cx="8915400" cy="1061829"/>
          </a:xfrm>
          <a:prstGeom prst="rect">
            <a:avLst/>
          </a:prstGeom>
          <a:noFill/>
        </p:spPr>
        <p:txBody>
          <a:bodyPr wrap="square" lIns="91440" tIns="45720" rIns="91440" bIns="45720" rtlCol="0" anchor="t">
            <a:spAutoFit/>
          </a:bodyPr>
          <a:lstStyle/>
          <a:p>
            <a:endParaRPr lang="en-US" sz="900"/>
          </a:p>
          <a:p>
            <a:r>
              <a:rPr lang="en-US" sz="900" b="1"/>
              <a:t>The Problem Statement</a:t>
            </a:r>
            <a:endParaRPr lang="en-US" sz="900" b="1">
              <a:cs typeface="Calibri"/>
            </a:endParaRPr>
          </a:p>
          <a:p>
            <a:r>
              <a:rPr lang="en-US" sz="900">
                <a:solidFill>
                  <a:srgbClr val="3B3B3B"/>
                </a:solidFill>
                <a:latin typeface="Calibri"/>
                <a:ea typeface="+mn-lt"/>
                <a:cs typeface="+mn-lt"/>
              </a:rPr>
              <a:t>Organizations in the finance sector face significant challenges in producing engaging and personalized content at scale for marketing, customer communication, and reporting. Traditional content creation methods are often time-consuming, resource-intensive, and lack the level of personalization needed to engage modern audiences effectively. These inefficiencies can lead to suboptimal customer experiences, reduced engagement, and missed opportunities for growth and retention.</a:t>
            </a:r>
            <a:endParaRPr lang="en-US" sz="900">
              <a:solidFill>
                <a:srgbClr val="3B3B3B"/>
              </a:solidFill>
              <a:latin typeface="Calibri"/>
            </a:endParaRPr>
          </a:p>
          <a:p>
            <a:endParaRPr lang="en-US" sz="900">
              <a:cs typeface="Calibri"/>
            </a:endParaRPr>
          </a:p>
          <a:p>
            <a:endParaRPr lang="en-US" sz="900">
              <a:cs typeface="Calibri"/>
            </a:endParaRPr>
          </a:p>
        </p:txBody>
      </p:sp>
      <p:sp>
        <p:nvSpPr>
          <p:cNvPr id="7" name="TextBox 6">
            <a:extLst>
              <a:ext uri="{FF2B5EF4-FFF2-40B4-BE49-F238E27FC236}">
                <a16:creationId xmlns:a16="http://schemas.microsoft.com/office/drawing/2014/main" id="{FA21DF13-7580-D748-29AA-62EB305396BA}"/>
              </a:ext>
            </a:extLst>
          </p:cNvPr>
          <p:cNvSpPr txBox="1"/>
          <p:nvPr/>
        </p:nvSpPr>
        <p:spPr>
          <a:xfrm>
            <a:off x="341132" y="2080699"/>
            <a:ext cx="3755939"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Calibri"/>
                <a:cs typeface="Calibri"/>
              </a:rPr>
              <a:t>1. </a:t>
            </a:r>
            <a:r>
              <a:rPr lang="en-US" sz="800" b="1">
                <a:latin typeface="Calibri"/>
                <a:cs typeface="Calibri"/>
              </a:rPr>
              <a:t>Marketing Content</a:t>
            </a:r>
            <a:r>
              <a:rPr lang="en-US" sz="800">
                <a:latin typeface="Calibri"/>
                <a:cs typeface="Calibri"/>
              </a:rPr>
              <a:t>:</a:t>
            </a:r>
          </a:p>
          <a:p>
            <a:pPr marL="171450" indent="-171450">
              <a:buFont typeface="Arial"/>
              <a:buChar char="•"/>
            </a:pPr>
            <a:r>
              <a:rPr lang="en-US" sz="800" b="1">
                <a:latin typeface="Calibri"/>
                <a:cs typeface="Calibri"/>
              </a:rPr>
              <a:t>Content Strategy</a:t>
            </a:r>
            <a:r>
              <a:rPr lang="en-US" sz="800">
                <a:latin typeface="Calibri"/>
                <a:cs typeface="Calibri"/>
              </a:rPr>
              <a:t>: </a:t>
            </a:r>
            <a:r>
              <a:rPr lang="en-US" sz="800">
                <a:solidFill>
                  <a:srgbClr val="3B3B3B"/>
                </a:solidFill>
                <a:latin typeface="Calibri"/>
                <a:cs typeface="Calibri"/>
              </a:rPr>
              <a:t>Developing a content strategy based on market research and customer segmentation.</a:t>
            </a:r>
          </a:p>
          <a:p>
            <a:pPr marL="171450" indent="-171450">
              <a:buFont typeface="Arial"/>
              <a:buChar char="•"/>
            </a:pPr>
            <a:r>
              <a:rPr lang="en-US" sz="800" b="1">
                <a:latin typeface="Calibri"/>
                <a:cs typeface="Calibri"/>
              </a:rPr>
              <a:t>Content Creation</a:t>
            </a:r>
            <a:r>
              <a:rPr lang="en-US" sz="800">
                <a:latin typeface="Calibri"/>
                <a:cs typeface="Calibri"/>
              </a:rPr>
              <a:t>: </a:t>
            </a:r>
            <a:r>
              <a:rPr lang="en-US" sz="800">
                <a:solidFill>
                  <a:srgbClr val="3B3B3B"/>
                </a:solidFill>
                <a:latin typeface="Calibri"/>
                <a:cs typeface="Calibri"/>
              </a:rPr>
              <a:t>Writing articles, blog posts, social media updates, and email campaigns manually.</a:t>
            </a:r>
          </a:p>
          <a:p>
            <a:pPr marL="171450" indent="-171450">
              <a:buFont typeface="Arial"/>
              <a:buChar char="•"/>
            </a:pPr>
            <a:r>
              <a:rPr lang="en-US" sz="800" b="1">
                <a:latin typeface="Calibri"/>
                <a:cs typeface="Calibri"/>
              </a:rPr>
              <a:t>Review and Approval</a:t>
            </a:r>
            <a:r>
              <a:rPr lang="en-US" sz="800">
                <a:latin typeface="Calibri"/>
                <a:cs typeface="Calibri"/>
              </a:rPr>
              <a:t>: </a:t>
            </a:r>
            <a:r>
              <a:rPr lang="en-US" sz="800">
                <a:solidFill>
                  <a:srgbClr val="3B3B3B"/>
                </a:solidFill>
                <a:latin typeface="Calibri"/>
                <a:cs typeface="Calibri"/>
              </a:rPr>
              <a:t>Multiple rounds of review and approval by various stakeholders.</a:t>
            </a:r>
          </a:p>
          <a:p>
            <a:r>
              <a:rPr lang="en-US" sz="800" b="1">
                <a:latin typeface="Calibri"/>
                <a:cs typeface="Calibri"/>
              </a:rPr>
              <a:t>Distribution</a:t>
            </a:r>
            <a:r>
              <a:rPr lang="en-US" sz="800">
                <a:latin typeface="Calibri"/>
                <a:cs typeface="Calibri"/>
              </a:rPr>
              <a:t>: </a:t>
            </a:r>
            <a:r>
              <a:rPr lang="en-US" sz="800">
                <a:solidFill>
                  <a:srgbClr val="3B3B3B"/>
                </a:solidFill>
                <a:latin typeface="Calibri"/>
                <a:cs typeface="Calibri"/>
              </a:rPr>
              <a:t>Publishing content across different channels.</a:t>
            </a:r>
          </a:p>
          <a:p>
            <a:r>
              <a:rPr lang="en-US" sz="800">
                <a:latin typeface="Calibri"/>
                <a:cs typeface="Calibri"/>
              </a:rPr>
              <a:t>2. </a:t>
            </a:r>
            <a:r>
              <a:rPr lang="en-US" sz="800" b="1">
                <a:latin typeface="Calibri"/>
                <a:cs typeface="Calibri"/>
              </a:rPr>
              <a:t>Customer Communication</a:t>
            </a:r>
            <a:r>
              <a:rPr lang="en-US" sz="800">
                <a:latin typeface="Calibri"/>
                <a:cs typeface="Calibri"/>
              </a:rPr>
              <a:t>:</a:t>
            </a:r>
          </a:p>
          <a:p>
            <a:pPr marL="171450" indent="-171450">
              <a:buFont typeface="Arial"/>
              <a:buChar char="•"/>
            </a:pPr>
            <a:r>
              <a:rPr lang="en-US" sz="800" b="1">
                <a:latin typeface="Calibri"/>
                <a:cs typeface="Calibri"/>
              </a:rPr>
              <a:t>Template-Based Communication</a:t>
            </a:r>
            <a:r>
              <a:rPr lang="en-US" sz="800">
                <a:latin typeface="Calibri"/>
                <a:cs typeface="Calibri"/>
              </a:rPr>
              <a:t>: </a:t>
            </a:r>
            <a:r>
              <a:rPr lang="en-US" sz="800">
                <a:solidFill>
                  <a:srgbClr val="3B3B3B"/>
                </a:solidFill>
                <a:latin typeface="Calibri"/>
                <a:cs typeface="Calibri"/>
              </a:rPr>
              <a:t>Using pre-defined templates for customer emails, notifications, and alerts.</a:t>
            </a:r>
          </a:p>
          <a:p>
            <a:pPr marL="171450" indent="-171450">
              <a:buFont typeface="Arial"/>
              <a:buChar char="•"/>
            </a:pPr>
            <a:r>
              <a:rPr lang="en-US" sz="800">
                <a:latin typeface="Calibri"/>
                <a:cs typeface="Calibri"/>
              </a:rPr>
              <a:t> </a:t>
            </a:r>
            <a:r>
              <a:rPr lang="en-US" sz="800" b="1">
                <a:latin typeface="Calibri"/>
                <a:cs typeface="Calibri"/>
              </a:rPr>
              <a:t>Manual Customization</a:t>
            </a:r>
            <a:r>
              <a:rPr lang="en-US" sz="800">
                <a:latin typeface="Calibri"/>
                <a:cs typeface="Calibri"/>
              </a:rPr>
              <a:t>:</a:t>
            </a:r>
            <a:r>
              <a:rPr lang="en-US" sz="800">
                <a:solidFill>
                  <a:srgbClr val="3B3B3B"/>
                </a:solidFill>
                <a:latin typeface="Calibri"/>
                <a:cs typeface="Calibri"/>
              </a:rPr>
              <a:t> Customizing templates manually to address specific customer needs.</a:t>
            </a:r>
          </a:p>
          <a:p>
            <a:pPr marL="171450" indent="-171450">
              <a:buFont typeface="Arial"/>
              <a:buChar char="•"/>
            </a:pPr>
            <a:r>
              <a:rPr lang="en-US" sz="800">
                <a:latin typeface="Calibri"/>
                <a:cs typeface="Calibri"/>
              </a:rPr>
              <a:t> </a:t>
            </a:r>
            <a:r>
              <a:rPr lang="en-US" sz="800" b="1">
                <a:latin typeface="Calibri"/>
                <a:cs typeface="Calibri"/>
              </a:rPr>
              <a:t>Review and Dispatch</a:t>
            </a:r>
            <a:r>
              <a:rPr lang="en-US" sz="800">
                <a:latin typeface="Calibri"/>
                <a:cs typeface="Calibri"/>
              </a:rPr>
              <a:t>:</a:t>
            </a:r>
            <a:r>
              <a:rPr lang="en-US" sz="800">
                <a:solidFill>
                  <a:srgbClr val="3B3B3B"/>
                </a:solidFill>
                <a:latin typeface="Calibri"/>
                <a:cs typeface="Calibri"/>
              </a:rPr>
              <a:t> Reviewing and sending out communications, often requiring significant human intervention.</a:t>
            </a:r>
          </a:p>
          <a:p>
            <a:r>
              <a:rPr lang="en-US" sz="800">
                <a:latin typeface="Calibri"/>
                <a:cs typeface="Calibri"/>
              </a:rPr>
              <a:t>3. </a:t>
            </a:r>
            <a:r>
              <a:rPr lang="en-US" sz="800" b="1">
                <a:latin typeface="Calibri"/>
                <a:cs typeface="Calibri"/>
              </a:rPr>
              <a:t>Reporting</a:t>
            </a:r>
            <a:r>
              <a:rPr lang="en-US" sz="800">
                <a:latin typeface="Calibri"/>
                <a:cs typeface="Calibri"/>
              </a:rPr>
              <a:t>:</a:t>
            </a:r>
          </a:p>
          <a:p>
            <a:pPr marL="171450" indent="-171450">
              <a:buFont typeface="Arial"/>
              <a:buChar char="•"/>
            </a:pPr>
            <a:r>
              <a:rPr lang="en-US" sz="800" b="1">
                <a:latin typeface="Calibri"/>
                <a:cs typeface="Calibri"/>
              </a:rPr>
              <a:t>Data Collection</a:t>
            </a:r>
            <a:r>
              <a:rPr lang="en-US" sz="800"/>
              <a:t>: Gathering data from various sources.</a:t>
            </a:r>
            <a:endParaRPr lang="en-US" sz="800">
              <a:cs typeface="Calibri"/>
            </a:endParaRPr>
          </a:p>
          <a:p>
            <a:pPr marL="171450" indent="-171450">
              <a:buFont typeface="Arial"/>
              <a:buChar char="•"/>
            </a:pPr>
            <a:r>
              <a:rPr lang="en-US" sz="800" b="1">
                <a:latin typeface="Calibri"/>
                <a:cs typeface="Calibri"/>
              </a:rPr>
              <a:t>Analysis</a:t>
            </a:r>
            <a:r>
              <a:rPr lang="en-US" sz="800">
                <a:latin typeface="Calibri"/>
                <a:cs typeface="Calibri"/>
              </a:rPr>
              <a:t>: </a:t>
            </a:r>
            <a:r>
              <a:rPr lang="en-US" sz="800">
                <a:solidFill>
                  <a:srgbClr val="3B3B3B"/>
                </a:solidFill>
                <a:latin typeface="Calibri"/>
                <a:cs typeface="Calibri"/>
              </a:rPr>
              <a:t>Analyzing data manually or using basic tools.</a:t>
            </a:r>
            <a:endParaRPr lang="en-US" sz="800">
              <a:solidFill>
                <a:srgbClr val="000000"/>
              </a:solidFill>
              <a:latin typeface="Calibri"/>
              <a:cs typeface="Calibri"/>
            </a:endParaRPr>
          </a:p>
          <a:p>
            <a:pPr marL="171450" indent="-171450">
              <a:buFont typeface="Arial"/>
              <a:buChar char="•"/>
            </a:pPr>
            <a:r>
              <a:rPr lang="en-US" sz="800" b="1">
                <a:latin typeface="Calibri"/>
                <a:cs typeface="Calibri"/>
              </a:rPr>
              <a:t>Report Writing</a:t>
            </a:r>
            <a:r>
              <a:rPr lang="en-US" sz="800"/>
              <a:t>: Writing detailed reports manually  </a:t>
            </a:r>
            <a:endParaRPr lang="en-US" sz="800">
              <a:cs typeface="Calibri"/>
            </a:endParaRPr>
          </a:p>
          <a:p>
            <a:pPr marL="171450" indent="-171450">
              <a:buFont typeface="Arial"/>
              <a:buChar char="•"/>
            </a:pPr>
            <a:r>
              <a:rPr lang="en-US" sz="800" b="1">
                <a:latin typeface="Calibri"/>
                <a:cs typeface="Calibri"/>
              </a:rPr>
              <a:t>Review and Distribution:</a:t>
            </a:r>
            <a:r>
              <a:rPr lang="en-US" sz="800"/>
              <a:t> Reviewing reports and distributing them to stakeholders.</a:t>
            </a:r>
            <a:endParaRPr lang="en-US" sz="800">
              <a:cs typeface="Calibri"/>
            </a:endParaRPr>
          </a:p>
          <a:p>
            <a:pPr algn="l"/>
            <a:endParaRPr lang="en-US" sz="800" b="1">
              <a:solidFill>
                <a:srgbClr val="000080"/>
              </a:solidFill>
              <a:cs typeface="Calibri"/>
            </a:endParaRPr>
          </a:p>
        </p:txBody>
      </p:sp>
      <p:sp>
        <p:nvSpPr>
          <p:cNvPr id="8" name="TextBox 7">
            <a:extLst>
              <a:ext uri="{FF2B5EF4-FFF2-40B4-BE49-F238E27FC236}">
                <a16:creationId xmlns:a16="http://schemas.microsoft.com/office/drawing/2014/main" id="{4A3CB885-A446-818B-ED2F-FCD77309D3DE}"/>
              </a:ext>
            </a:extLst>
          </p:cNvPr>
          <p:cNvSpPr txBox="1"/>
          <p:nvPr/>
        </p:nvSpPr>
        <p:spPr>
          <a:xfrm>
            <a:off x="4662734" y="2022430"/>
            <a:ext cx="3824116"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Calibri"/>
                <a:cs typeface="Calibri"/>
              </a:rPr>
              <a:t>1. </a:t>
            </a:r>
            <a:r>
              <a:rPr lang="en-US" sz="800" b="1">
                <a:latin typeface="Calibri"/>
                <a:cs typeface="Calibri"/>
              </a:rPr>
              <a:t>AI-Powered Content Generation</a:t>
            </a:r>
            <a:r>
              <a:rPr lang="en-US" sz="800">
                <a:latin typeface="Calibri"/>
                <a:cs typeface="Calibri"/>
              </a:rPr>
              <a:t>:</a:t>
            </a:r>
          </a:p>
          <a:p>
            <a:pPr marL="171450" indent="-171450">
              <a:buFont typeface="Arial"/>
              <a:buChar char="•"/>
            </a:pPr>
            <a:r>
              <a:rPr lang="en-US" sz="800" b="1">
                <a:latin typeface="Calibri"/>
                <a:cs typeface="Calibri"/>
              </a:rPr>
              <a:t>Natural Language Processing (NLP)</a:t>
            </a:r>
            <a:r>
              <a:rPr lang="en-US" sz="800">
                <a:latin typeface="Calibri"/>
                <a:cs typeface="Calibri"/>
              </a:rPr>
              <a:t>:</a:t>
            </a:r>
            <a:r>
              <a:rPr lang="en-US" sz="800">
                <a:solidFill>
                  <a:srgbClr val="3B3B3B"/>
                </a:solidFill>
                <a:latin typeface="Calibri"/>
                <a:cs typeface="Calibri"/>
              </a:rPr>
              <a:t> Utilizing advanced NLP models to generate high-quality, engaging content for marketing, customer communication, and reporting.</a:t>
            </a:r>
            <a:endParaRPr lang="en-US" sz="800">
              <a:latin typeface="Calibri"/>
              <a:cs typeface="Calibri"/>
            </a:endParaRPr>
          </a:p>
          <a:p>
            <a:pPr marL="171450" indent="-171450">
              <a:buFont typeface="Arial"/>
              <a:buChar char="•"/>
            </a:pPr>
            <a:r>
              <a:rPr lang="en-US" sz="800" b="1">
                <a:latin typeface="Calibri"/>
                <a:cs typeface="Calibri"/>
              </a:rPr>
              <a:t>Personalization</a:t>
            </a:r>
            <a:r>
              <a:rPr lang="en-US" sz="800">
                <a:latin typeface="Calibri"/>
                <a:cs typeface="Calibri"/>
              </a:rPr>
              <a:t>: </a:t>
            </a:r>
            <a:r>
              <a:rPr lang="en-US" sz="800">
                <a:solidFill>
                  <a:srgbClr val="3B3B3B"/>
                </a:solidFill>
                <a:latin typeface="Calibri"/>
                <a:cs typeface="Calibri"/>
              </a:rPr>
              <a:t>Leveraging customer data to create personalized content tailored to individual preferences and behaviors.</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Automation</a:t>
            </a:r>
            <a:r>
              <a:rPr lang="en-US" sz="800">
                <a:latin typeface="Calibri"/>
                <a:cs typeface="Calibri"/>
              </a:rPr>
              <a:t>:</a:t>
            </a:r>
            <a:r>
              <a:rPr lang="en-US" sz="800">
                <a:solidFill>
                  <a:srgbClr val="3B3B3B"/>
                </a:solidFill>
                <a:latin typeface="Calibri"/>
                <a:cs typeface="Calibri"/>
              </a:rPr>
              <a:t> Automating repetitive tasks such as content drafting, editing, and formatting.</a:t>
            </a:r>
            <a:endParaRPr lang="en-US" sz="800">
              <a:latin typeface="Calibri"/>
              <a:cs typeface="Calibri"/>
            </a:endParaRPr>
          </a:p>
          <a:p>
            <a:r>
              <a:rPr lang="en-US" sz="800">
                <a:latin typeface="Calibri"/>
                <a:cs typeface="Calibri"/>
              </a:rPr>
              <a:t>2. </a:t>
            </a:r>
            <a:r>
              <a:rPr lang="en-US" sz="800" b="1">
                <a:latin typeface="Calibri"/>
                <a:cs typeface="Calibri"/>
              </a:rPr>
              <a:t>AI-Driven Customer Communication</a:t>
            </a:r>
            <a:r>
              <a:rPr lang="en-US" sz="800">
                <a:latin typeface="Calibri"/>
                <a:cs typeface="Calibri"/>
              </a:rPr>
              <a:t>:</a:t>
            </a:r>
          </a:p>
          <a:p>
            <a:pPr marL="171450" indent="-171450">
              <a:buFont typeface="Arial"/>
              <a:buChar char="•"/>
            </a:pPr>
            <a:r>
              <a:rPr lang="en-US" sz="800" b="1">
                <a:latin typeface="Calibri"/>
                <a:cs typeface="Calibri"/>
              </a:rPr>
              <a:t>Dynamic Templates</a:t>
            </a:r>
            <a:r>
              <a:rPr lang="en-US" sz="800">
                <a:latin typeface="Calibri"/>
                <a:cs typeface="Calibri"/>
              </a:rPr>
              <a:t>: </a:t>
            </a:r>
            <a:r>
              <a:rPr lang="en-US" sz="800">
                <a:solidFill>
                  <a:srgbClr val="3B3B3B"/>
                </a:solidFill>
                <a:latin typeface="Calibri"/>
                <a:cs typeface="Calibri"/>
              </a:rPr>
              <a:t>Creating dynamic templates that can be automatically populated with personalized content.</a:t>
            </a:r>
            <a:endParaRPr lang="en-US" sz="800">
              <a:latin typeface="Calibri"/>
              <a:cs typeface="Calibri"/>
            </a:endParaRPr>
          </a:p>
          <a:p>
            <a:pPr marL="171450" indent="-171450">
              <a:buFont typeface="Arial"/>
              <a:buChar char="•"/>
            </a:pPr>
            <a:r>
              <a:rPr lang="en-US" sz="800" b="1">
                <a:latin typeface="Calibri"/>
                <a:cs typeface="Calibri"/>
              </a:rPr>
              <a:t>Real-Time Customization</a:t>
            </a:r>
            <a:r>
              <a:rPr lang="en-US" sz="800">
                <a:latin typeface="Calibri"/>
                <a:cs typeface="Calibri"/>
              </a:rPr>
              <a:t>:</a:t>
            </a:r>
            <a:r>
              <a:rPr lang="en-US" sz="800">
                <a:solidFill>
                  <a:srgbClr val="3B3B3B"/>
                </a:solidFill>
                <a:latin typeface="Calibri"/>
                <a:cs typeface="Calibri"/>
              </a:rPr>
              <a:t> Using AI to customize communications in real-time based on customer interactions and feedback.</a:t>
            </a:r>
            <a:endParaRPr lang="en-US" sz="800">
              <a:latin typeface="Calibri"/>
              <a:cs typeface="Calibri"/>
            </a:endParaRPr>
          </a:p>
          <a:p>
            <a:r>
              <a:rPr lang="en-US" sz="800">
                <a:latin typeface="Calibri"/>
                <a:cs typeface="Calibri"/>
              </a:rPr>
              <a:t>3. </a:t>
            </a:r>
            <a:r>
              <a:rPr lang="en-US" sz="800" b="1">
                <a:latin typeface="Calibri"/>
                <a:cs typeface="Calibri"/>
              </a:rPr>
              <a:t>AI-Enhanced Reporting</a:t>
            </a:r>
            <a:r>
              <a:rPr lang="en-US" sz="800">
                <a:latin typeface="Calibri"/>
                <a:cs typeface="Calibri"/>
              </a:rPr>
              <a:t>:</a:t>
            </a:r>
          </a:p>
          <a:p>
            <a:pPr marL="171450" indent="-171450">
              <a:buFont typeface="Arial"/>
              <a:buChar char="•"/>
            </a:pPr>
            <a:r>
              <a:rPr lang="en-US" sz="800">
                <a:latin typeface="Calibri"/>
                <a:cs typeface="Calibri"/>
              </a:rPr>
              <a:t> </a:t>
            </a:r>
            <a:r>
              <a:rPr lang="en-US" sz="800" b="1">
                <a:latin typeface="Calibri"/>
                <a:cs typeface="Calibri"/>
              </a:rPr>
              <a:t>Automated Data Analysis</a:t>
            </a:r>
            <a:r>
              <a:rPr lang="en-US" sz="800">
                <a:latin typeface="Calibri"/>
                <a:cs typeface="Calibri"/>
              </a:rPr>
              <a:t>:</a:t>
            </a:r>
            <a:r>
              <a:rPr lang="en-US" sz="800">
                <a:solidFill>
                  <a:srgbClr val="3B3B3B"/>
                </a:solidFill>
                <a:latin typeface="Calibri"/>
                <a:cs typeface="Calibri"/>
              </a:rPr>
              <a:t> Using AI to analyze large datasets and extract meaningful insights.</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Report Generation</a:t>
            </a:r>
            <a:r>
              <a:rPr lang="en-US" sz="800">
                <a:latin typeface="Calibri"/>
                <a:cs typeface="Calibri"/>
              </a:rPr>
              <a:t>:</a:t>
            </a:r>
            <a:r>
              <a:rPr lang="en-US" sz="800">
                <a:solidFill>
                  <a:srgbClr val="3B3B3B"/>
                </a:solidFill>
                <a:latin typeface="Calibri"/>
                <a:cs typeface="Calibri"/>
              </a:rPr>
              <a:t> Automatically generating detailed reports with visualizations and narratives.</a:t>
            </a:r>
            <a:endParaRPr lang="en-US" sz="800">
              <a:latin typeface="Calibri"/>
              <a:cs typeface="Calibri"/>
            </a:endParaRPr>
          </a:p>
          <a:p>
            <a:pPr marL="171450" indent="-171450">
              <a:buFont typeface="Arial"/>
              <a:buChar char="•"/>
            </a:pPr>
            <a:r>
              <a:rPr lang="en-US" sz="800">
                <a:latin typeface="Calibri"/>
                <a:cs typeface="Calibri"/>
              </a:rPr>
              <a:t>  </a:t>
            </a:r>
            <a:r>
              <a:rPr lang="en-US" sz="800" b="1">
                <a:latin typeface="Calibri"/>
                <a:cs typeface="Calibri"/>
              </a:rPr>
              <a:t>Continuous Improvement</a:t>
            </a:r>
            <a:r>
              <a:rPr lang="en-US" sz="800">
                <a:latin typeface="Calibri"/>
                <a:cs typeface="Calibri"/>
              </a:rPr>
              <a:t>:</a:t>
            </a:r>
            <a:r>
              <a:rPr lang="en-US" sz="800">
                <a:solidFill>
                  <a:srgbClr val="3B3B3B"/>
                </a:solidFill>
                <a:latin typeface="Calibri"/>
                <a:cs typeface="Calibri"/>
              </a:rPr>
              <a:t> Continuously improving content quality through machine learning algorithms that learn from user feedback and engagement metrics.</a:t>
            </a:r>
            <a:endParaRPr lang="en-US" sz="800">
              <a:latin typeface="Calibri"/>
              <a:cs typeface="Calibri"/>
            </a:endParaRPr>
          </a:p>
          <a:p>
            <a:endParaRPr lang="en-US" sz="800" b="1">
              <a:solidFill>
                <a:srgbClr val="000080"/>
              </a:solidFill>
              <a:latin typeface="Calibri"/>
              <a:cs typeface="Calibri"/>
            </a:endParaRPr>
          </a:p>
        </p:txBody>
      </p:sp>
      <p:sp>
        <p:nvSpPr>
          <p:cNvPr id="10" name="TextBox 9">
            <a:extLst>
              <a:ext uri="{FF2B5EF4-FFF2-40B4-BE49-F238E27FC236}">
                <a16:creationId xmlns:a16="http://schemas.microsoft.com/office/drawing/2014/main" id="{B3D21CE8-1DD8-11E5-E2BC-5B73F914B2AB}"/>
              </a:ext>
            </a:extLst>
          </p:cNvPr>
          <p:cNvSpPr txBox="1"/>
          <p:nvPr/>
        </p:nvSpPr>
        <p:spPr>
          <a:xfrm>
            <a:off x="1613262" y="4943445"/>
            <a:ext cx="4754880" cy="200055"/>
          </a:xfrm>
          <a:prstGeom prst="rect">
            <a:avLst/>
          </a:prstGeom>
          <a:noFill/>
        </p:spPr>
        <p:txBody>
          <a:bodyPr wrap="square" rtlCol="0">
            <a:spAutoFit/>
          </a:bodyPr>
          <a:lstStyle/>
          <a:p>
            <a:pPr algn="ctr"/>
            <a:r>
              <a:rPr lang="en-US" sz="700"/>
              <a:t>Source: Mastercard Generative AI: The Transformation of Banking</a:t>
            </a:r>
          </a:p>
        </p:txBody>
      </p:sp>
      <p:pic>
        <p:nvPicPr>
          <p:cNvPr id="9" name="Picture 4" descr="File:Revature-768x768.webp">
            <a:extLst>
              <a:ext uri="{FF2B5EF4-FFF2-40B4-BE49-F238E27FC236}">
                <a16:creationId xmlns:a16="http://schemas.microsoft.com/office/drawing/2014/main" id="{FD9AE3A8-7D21-0CB7-7B21-C6EFB5693980}"/>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845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A238-142E-C914-A432-EBB00D09A577}"/>
              </a:ext>
            </a:extLst>
          </p:cNvPr>
          <p:cNvSpPr>
            <a:spLocks noGrp="1"/>
          </p:cNvSpPr>
          <p:nvPr>
            <p:ph type="title"/>
          </p:nvPr>
        </p:nvSpPr>
        <p:spPr>
          <a:xfrm>
            <a:off x="227842" y="88847"/>
            <a:ext cx="8707746" cy="533223"/>
          </a:xfrm>
        </p:spPr>
        <p:txBody>
          <a:bodyPr/>
          <a:lstStyle/>
          <a:p>
            <a:r>
              <a:rPr lang="en-US">
                <a:cs typeface="FUTURA MEDIUM"/>
              </a:rPr>
              <a:t>Gen AI Business Use Case: </a:t>
            </a:r>
            <a:r>
              <a:rPr lang="en-US">
                <a:cs typeface="Calibri"/>
              </a:rPr>
              <a:t>Finance – Content Creation</a:t>
            </a:r>
            <a:r>
              <a:rPr lang="en-US">
                <a:cs typeface="FUTURA MEDIUM"/>
              </a:rPr>
              <a:t> </a:t>
            </a:r>
            <a:br>
              <a:rPr lang="en-US"/>
            </a:br>
            <a:r>
              <a:rPr lang="en-US" sz="1350">
                <a:cs typeface="FUTURA MEDIUM"/>
              </a:rPr>
              <a:t>- Generated by LLM</a:t>
            </a:r>
          </a:p>
        </p:txBody>
      </p:sp>
      <p:sp>
        <p:nvSpPr>
          <p:cNvPr id="3" name="Rectangle: Diagonal Corners Rounded 2">
            <a:extLst>
              <a:ext uri="{FF2B5EF4-FFF2-40B4-BE49-F238E27FC236}">
                <a16:creationId xmlns:a16="http://schemas.microsoft.com/office/drawing/2014/main" id="{FF847ADE-BFD1-0EAC-279D-121095BBCDE4}"/>
              </a:ext>
            </a:extLst>
          </p:cNvPr>
          <p:cNvSpPr/>
          <p:nvPr/>
        </p:nvSpPr>
        <p:spPr>
          <a:xfrm>
            <a:off x="225013" y="974628"/>
            <a:ext cx="3988158" cy="3695809"/>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4" name="Rectangle: Diagonal Corners Rounded 3">
            <a:extLst>
              <a:ext uri="{FF2B5EF4-FFF2-40B4-BE49-F238E27FC236}">
                <a16:creationId xmlns:a16="http://schemas.microsoft.com/office/drawing/2014/main" id="{D5592F53-5A86-9F9E-9D69-4C487EF2156A}"/>
              </a:ext>
            </a:extLst>
          </p:cNvPr>
          <p:cNvSpPr/>
          <p:nvPr/>
        </p:nvSpPr>
        <p:spPr>
          <a:xfrm>
            <a:off x="231898" y="974016"/>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Comparison of the Generative AI Solution with the Existing Approach </a:t>
            </a:r>
            <a:endParaRPr lang="en-US"/>
          </a:p>
        </p:txBody>
      </p:sp>
      <p:sp>
        <p:nvSpPr>
          <p:cNvPr id="5" name="Rectangle: Diagonal Corners Rounded 4">
            <a:extLst>
              <a:ext uri="{FF2B5EF4-FFF2-40B4-BE49-F238E27FC236}">
                <a16:creationId xmlns:a16="http://schemas.microsoft.com/office/drawing/2014/main" id="{F155A94D-331F-C636-E598-A4E55157F873}"/>
              </a:ext>
            </a:extLst>
          </p:cNvPr>
          <p:cNvSpPr/>
          <p:nvPr/>
        </p:nvSpPr>
        <p:spPr>
          <a:xfrm>
            <a:off x="4569193" y="974017"/>
            <a:ext cx="3981273" cy="3688924"/>
          </a:xfrm>
          <a:prstGeom prst="round2DiagRect">
            <a:avLst>
              <a:gd name="adj1" fmla="val 4060"/>
              <a:gd name="adj2" fmla="val 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800">
              <a:defRPr/>
            </a:pPr>
            <a:endParaRPr lang="en-US" sz="1350" b="1">
              <a:solidFill>
                <a:srgbClr val="FFFFFF"/>
              </a:solidFill>
            </a:endParaRPr>
          </a:p>
        </p:txBody>
      </p:sp>
      <p:sp>
        <p:nvSpPr>
          <p:cNvPr id="6" name="Rectangle: Diagonal Corners Rounded 5">
            <a:extLst>
              <a:ext uri="{FF2B5EF4-FFF2-40B4-BE49-F238E27FC236}">
                <a16:creationId xmlns:a16="http://schemas.microsoft.com/office/drawing/2014/main" id="{215D3BF5-9C47-5605-4E8F-A6282B858E24}"/>
              </a:ext>
            </a:extLst>
          </p:cNvPr>
          <p:cNvSpPr/>
          <p:nvPr/>
        </p:nvSpPr>
        <p:spPr>
          <a:xfrm>
            <a:off x="4569193" y="973405"/>
            <a:ext cx="3981273" cy="426363"/>
          </a:xfrm>
          <a:prstGeom prst="round2Diag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27432" tIns="27432" rIns="27432"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900" b="1">
                <a:solidFill>
                  <a:srgbClr val="FFFFFF"/>
                </a:solidFill>
              </a:rPr>
              <a:t>Plan to Integrate the Solution with the Existing System</a:t>
            </a:r>
            <a:endParaRPr lang="en-US"/>
          </a:p>
        </p:txBody>
      </p:sp>
      <p:sp>
        <p:nvSpPr>
          <p:cNvPr id="7" name="TextBox 6">
            <a:extLst>
              <a:ext uri="{FF2B5EF4-FFF2-40B4-BE49-F238E27FC236}">
                <a16:creationId xmlns:a16="http://schemas.microsoft.com/office/drawing/2014/main" id="{4F02E09C-71C1-CAC0-D7F0-5D0DB4195EB3}"/>
              </a:ext>
            </a:extLst>
          </p:cNvPr>
          <p:cNvSpPr txBox="1"/>
          <p:nvPr/>
        </p:nvSpPr>
        <p:spPr>
          <a:xfrm>
            <a:off x="292923" y="1509228"/>
            <a:ext cx="3762964"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Calibri"/>
                <a:cs typeface="Calibri"/>
              </a:rPr>
              <a:t>Operational Efficiency</a:t>
            </a:r>
            <a:r>
              <a:rPr lang="en-US" sz="900">
                <a:latin typeface="Calibri"/>
                <a:cs typeface="Calibri"/>
              </a:rPr>
              <a:t>:</a:t>
            </a:r>
          </a:p>
          <a:p>
            <a:pPr marL="171450" indent="-171450">
              <a:buFont typeface="Arial"/>
              <a:buChar char="•"/>
            </a:pPr>
            <a:r>
              <a:rPr lang="en-US" sz="900" b="1">
                <a:latin typeface="Calibri"/>
                <a:cs typeface="Calibri"/>
              </a:rPr>
              <a:t>Existing Approach</a:t>
            </a:r>
            <a:r>
              <a:rPr lang="en-US" sz="900">
                <a:latin typeface="Calibri"/>
                <a:cs typeface="Calibri"/>
              </a:rPr>
              <a:t>:</a:t>
            </a:r>
            <a:r>
              <a:rPr lang="en-US" sz="900">
                <a:solidFill>
                  <a:srgbClr val="3B3B3B"/>
                </a:solidFill>
                <a:latin typeface="Calibri"/>
                <a:cs typeface="Calibri"/>
              </a:rPr>
              <a:t> Highly manual, leading to inefficiencies and bottlenecks.</a:t>
            </a:r>
            <a:endParaRPr lang="en-US" sz="900">
              <a:latin typeface="Calibri"/>
              <a:cs typeface="Calibri"/>
            </a:endParaRPr>
          </a:p>
          <a:p>
            <a:pPr marL="171450" indent="-171450">
              <a:buFont typeface="Arial"/>
              <a:buChar char="•"/>
            </a:pPr>
            <a:r>
              <a:rPr lang="en-US" sz="900" b="1">
                <a:latin typeface="Calibri"/>
                <a:cs typeface="Calibri"/>
              </a:rPr>
              <a:t>Generative AI Solution</a:t>
            </a:r>
            <a:r>
              <a:rPr lang="en-US" sz="900">
                <a:latin typeface="Calibri"/>
                <a:cs typeface="Calibri"/>
              </a:rPr>
              <a:t>: </a:t>
            </a:r>
            <a:r>
              <a:rPr lang="en-US" sz="900">
                <a:solidFill>
                  <a:srgbClr val="3B3B3B"/>
                </a:solidFill>
                <a:latin typeface="Calibri"/>
                <a:cs typeface="Calibri"/>
              </a:rPr>
              <a:t>Streamlined processes with reduced manual intervention, leading to higher efficiency.</a:t>
            </a:r>
            <a:endParaRPr lang="en-US" sz="900">
              <a:latin typeface="Calibri"/>
              <a:cs typeface="Calibri"/>
            </a:endParaRPr>
          </a:p>
          <a:p>
            <a:r>
              <a:rPr lang="en-US" sz="900" b="1">
                <a:latin typeface="Calibri"/>
                <a:cs typeface="Calibri"/>
              </a:rPr>
              <a:t>Time Consumption</a:t>
            </a:r>
            <a:r>
              <a:rPr lang="en-US" sz="900">
                <a:latin typeface="Calibri"/>
                <a:cs typeface="Calibri"/>
              </a:rPr>
              <a:t>:</a:t>
            </a:r>
          </a:p>
          <a:p>
            <a:pPr marL="171450" indent="-171450">
              <a:buFont typeface="Arial"/>
              <a:buChar char="•"/>
            </a:pPr>
            <a:r>
              <a:rPr lang="en-US" sz="900" b="1">
                <a:latin typeface="Calibri"/>
                <a:cs typeface="Calibri"/>
              </a:rPr>
              <a:t>Existing Approach</a:t>
            </a:r>
            <a:r>
              <a:rPr lang="en-US" sz="900">
                <a:latin typeface="Calibri"/>
                <a:cs typeface="Calibri"/>
              </a:rPr>
              <a:t>:</a:t>
            </a:r>
            <a:r>
              <a:rPr lang="en-US" sz="900">
                <a:solidFill>
                  <a:srgbClr val="3B3B3B"/>
                </a:solidFill>
                <a:latin typeface="Calibri"/>
                <a:cs typeface="Calibri"/>
              </a:rPr>
              <a:t> Time-consuming due to multiple rounds of review and manual customization.</a:t>
            </a:r>
            <a:endParaRPr lang="en-US" sz="900">
              <a:latin typeface="Calibri"/>
              <a:cs typeface="Calibri"/>
            </a:endParaRPr>
          </a:p>
          <a:p>
            <a:pPr marL="171450" indent="-171450">
              <a:buFont typeface="Arial"/>
              <a:buChar char="•"/>
            </a:pPr>
            <a:r>
              <a:rPr lang="en-US" sz="900" b="1">
                <a:latin typeface="Calibri"/>
                <a:cs typeface="Calibri"/>
              </a:rPr>
              <a:t>Generative AI Solution</a:t>
            </a:r>
            <a:r>
              <a:rPr lang="en-US" sz="900">
                <a:latin typeface="Calibri"/>
                <a:cs typeface="Calibri"/>
              </a:rPr>
              <a:t>:</a:t>
            </a:r>
            <a:r>
              <a:rPr lang="en-US" sz="900">
                <a:solidFill>
                  <a:srgbClr val="3B3B3B"/>
                </a:solidFill>
                <a:latin typeface="Calibri"/>
                <a:cs typeface="Calibri"/>
              </a:rPr>
              <a:t> Significantly faster content creation and review cycles, enabling quicker time-to-market.</a:t>
            </a:r>
            <a:endParaRPr lang="en-US"/>
          </a:p>
          <a:p>
            <a:r>
              <a:rPr lang="en-US" sz="900" b="1">
                <a:latin typeface="Calibri"/>
                <a:cs typeface="Calibri"/>
              </a:rPr>
              <a:t>Cost Efficiency</a:t>
            </a:r>
            <a:r>
              <a:rPr lang="en-US" sz="900">
                <a:latin typeface="Calibri"/>
                <a:cs typeface="Calibri"/>
              </a:rPr>
              <a:t>:</a:t>
            </a:r>
          </a:p>
          <a:p>
            <a:pPr marL="171450" indent="-171450">
              <a:buFont typeface="Arial"/>
              <a:buChar char="•"/>
            </a:pPr>
            <a:r>
              <a:rPr lang="en-US" sz="900" b="1">
                <a:latin typeface="Calibri"/>
                <a:cs typeface="Calibri"/>
              </a:rPr>
              <a:t>Existing Approach</a:t>
            </a:r>
            <a:r>
              <a:rPr lang="en-US" sz="900">
                <a:latin typeface="Calibri"/>
                <a:cs typeface="Calibri"/>
              </a:rPr>
              <a:t>: </a:t>
            </a:r>
            <a:r>
              <a:rPr lang="en-US" sz="900">
                <a:solidFill>
                  <a:srgbClr val="3B3B3B"/>
                </a:solidFill>
                <a:latin typeface="Calibri"/>
                <a:cs typeface="Calibri"/>
              </a:rPr>
              <a:t>High costs associated with human resources and manual processes.</a:t>
            </a:r>
            <a:endParaRPr lang="en-US" sz="900">
              <a:latin typeface="Calibri"/>
              <a:cs typeface="Calibri"/>
            </a:endParaRPr>
          </a:p>
          <a:p>
            <a:pPr marL="171450" indent="-171450">
              <a:buFont typeface="Arial"/>
              <a:buChar char="•"/>
            </a:pPr>
            <a:r>
              <a:rPr lang="en-US" sz="900" b="1">
                <a:latin typeface="Calibri"/>
                <a:cs typeface="Calibri"/>
              </a:rPr>
              <a:t>Generative AI Solution</a:t>
            </a:r>
            <a:r>
              <a:rPr lang="en-US" sz="900">
                <a:latin typeface="Calibri"/>
                <a:cs typeface="Calibri"/>
              </a:rPr>
              <a:t>: </a:t>
            </a:r>
            <a:r>
              <a:rPr lang="en-US" sz="900">
                <a:solidFill>
                  <a:srgbClr val="3B3B3B"/>
                </a:solidFill>
                <a:latin typeface="Calibri"/>
                <a:cs typeface="Calibri"/>
              </a:rPr>
              <a:t>Lower costs due to automation and reduced need for human intervention.</a:t>
            </a:r>
            <a:endParaRPr lang="en-US" sz="900">
              <a:latin typeface="Calibri"/>
              <a:cs typeface="Calibri"/>
            </a:endParaRPr>
          </a:p>
        </p:txBody>
      </p:sp>
      <p:sp>
        <p:nvSpPr>
          <p:cNvPr id="8" name="TextBox 7">
            <a:extLst>
              <a:ext uri="{FF2B5EF4-FFF2-40B4-BE49-F238E27FC236}">
                <a16:creationId xmlns:a16="http://schemas.microsoft.com/office/drawing/2014/main" id="{5C2E9C8D-3E8E-48D7-C897-B21A249A73D6}"/>
              </a:ext>
            </a:extLst>
          </p:cNvPr>
          <p:cNvSpPr txBox="1"/>
          <p:nvPr/>
        </p:nvSpPr>
        <p:spPr>
          <a:xfrm>
            <a:off x="4673231" y="1399485"/>
            <a:ext cx="379932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latin typeface="Calibri"/>
                <a:cs typeface="Calibri"/>
              </a:rPr>
              <a:t>Phase 1:</a:t>
            </a:r>
            <a:r>
              <a:rPr lang="en-US" sz="900">
                <a:latin typeface="Calibri"/>
                <a:cs typeface="Calibri"/>
              </a:rPr>
              <a:t> </a:t>
            </a:r>
            <a:r>
              <a:rPr lang="en-US" sz="900" b="1">
                <a:latin typeface="Calibri"/>
                <a:cs typeface="Calibri"/>
              </a:rPr>
              <a:t>Assessment and Planning</a:t>
            </a:r>
            <a:r>
              <a:rPr lang="en-US" sz="900">
                <a:latin typeface="Calibri"/>
                <a:cs typeface="Calibri"/>
              </a:rPr>
              <a:t>:</a:t>
            </a:r>
            <a:r>
              <a:rPr lang="en-US" sz="900">
                <a:solidFill>
                  <a:srgbClr val="3B3B3B"/>
                </a:solidFill>
                <a:latin typeface="Calibri"/>
                <a:cs typeface="Calibri"/>
              </a:rPr>
              <a:t> Conduct a thorough assessment of existing systems and processes. Develop a detailed implementation plan.</a:t>
            </a:r>
            <a:endParaRPr lang="en-US" sz="900">
              <a:latin typeface="Calibri"/>
              <a:cs typeface="Calibri"/>
            </a:endParaRPr>
          </a:p>
          <a:p>
            <a:r>
              <a:rPr lang="en-US" sz="900" b="1">
                <a:latin typeface="Calibri"/>
                <a:cs typeface="Calibri"/>
              </a:rPr>
              <a:t>Phase 2: Pilot Phase</a:t>
            </a:r>
            <a:r>
              <a:rPr lang="en-US" sz="900">
                <a:latin typeface="Calibri"/>
                <a:cs typeface="Calibri"/>
              </a:rPr>
              <a:t>: </a:t>
            </a:r>
            <a:r>
              <a:rPr lang="en-US" sz="900">
                <a:solidFill>
                  <a:srgbClr val="3B3B3B"/>
                </a:solidFill>
                <a:latin typeface="Calibri"/>
                <a:cs typeface="Calibri"/>
              </a:rPr>
              <a:t>Implement the Generative AI solution in a controlled environment to test its effectiveness and gather feedback.</a:t>
            </a:r>
            <a:endParaRPr lang="en-US" sz="900">
              <a:latin typeface="Calibri"/>
              <a:cs typeface="Calibri"/>
            </a:endParaRPr>
          </a:p>
          <a:p>
            <a:r>
              <a:rPr lang="en-US" sz="900" b="1">
                <a:latin typeface="Calibri"/>
                <a:cs typeface="Calibri"/>
              </a:rPr>
              <a:t>Phase 3: Full-Scale Deployment</a:t>
            </a:r>
            <a:r>
              <a:rPr lang="en-US" sz="900">
                <a:latin typeface="Calibri"/>
                <a:cs typeface="Calibri"/>
              </a:rPr>
              <a:t>: </a:t>
            </a:r>
            <a:r>
              <a:rPr lang="en-US" sz="900">
                <a:solidFill>
                  <a:srgbClr val="3B3B3B"/>
                </a:solidFill>
                <a:latin typeface="Calibri"/>
                <a:cs typeface="Calibri"/>
              </a:rPr>
              <a:t>Roll out the solution across the organization, ensuring seamless integration with existing systems.</a:t>
            </a:r>
            <a:endParaRPr lang="en-US" sz="900">
              <a:latin typeface="Calibri"/>
              <a:cs typeface="Calibri"/>
            </a:endParaRPr>
          </a:p>
          <a:p>
            <a:r>
              <a:rPr lang="en-US" sz="900" b="1">
                <a:latin typeface="Calibri"/>
                <a:cs typeface="Calibri"/>
              </a:rPr>
              <a:t>Phase 4: Training and Support</a:t>
            </a:r>
            <a:r>
              <a:rPr lang="en-US" sz="900">
                <a:latin typeface="Calibri"/>
                <a:cs typeface="Calibri"/>
              </a:rPr>
              <a:t>:</a:t>
            </a:r>
            <a:r>
              <a:rPr lang="en-US" sz="900">
                <a:solidFill>
                  <a:srgbClr val="3B3B3B"/>
                </a:solidFill>
                <a:latin typeface="Calibri"/>
                <a:cs typeface="Calibri"/>
              </a:rPr>
              <a:t> Provide training to employees on using the new system and offer ongoing support.</a:t>
            </a:r>
            <a:endParaRPr lang="en-US" sz="900">
              <a:latin typeface="Calibri"/>
              <a:cs typeface="Calibri"/>
            </a:endParaRPr>
          </a:p>
          <a:p>
            <a:r>
              <a:rPr lang="en-US" sz="900" b="1">
                <a:latin typeface="Calibri"/>
                <a:cs typeface="Calibri"/>
              </a:rPr>
              <a:t>Phase 5: Continuous Improvement</a:t>
            </a:r>
            <a:r>
              <a:rPr lang="en-US" sz="900">
                <a:latin typeface="Calibri"/>
                <a:cs typeface="Calibri"/>
              </a:rPr>
              <a:t>: </a:t>
            </a:r>
            <a:r>
              <a:rPr lang="en-US" sz="900">
                <a:solidFill>
                  <a:srgbClr val="3B3B3B"/>
                </a:solidFill>
                <a:latin typeface="Calibri"/>
                <a:cs typeface="Calibri"/>
              </a:rPr>
              <a:t>Continuously monitor performance and make improvements based on feedback and analytics.</a:t>
            </a:r>
            <a:endParaRPr lang="en-US" sz="900">
              <a:latin typeface="Calibri"/>
              <a:cs typeface="Calibri"/>
            </a:endParaRPr>
          </a:p>
          <a:p>
            <a:endParaRPr lang="en-US" sz="900" b="1">
              <a:solidFill>
                <a:srgbClr val="000080"/>
              </a:solidFill>
              <a:latin typeface="Calibri"/>
              <a:cs typeface="Calibri"/>
            </a:endParaRPr>
          </a:p>
          <a:p>
            <a:endParaRPr lang="en-US" sz="900" b="1">
              <a:cs typeface="Calibri"/>
            </a:endParaRPr>
          </a:p>
        </p:txBody>
      </p:sp>
      <p:sp>
        <p:nvSpPr>
          <p:cNvPr id="10" name="TextBox 9">
            <a:extLst>
              <a:ext uri="{FF2B5EF4-FFF2-40B4-BE49-F238E27FC236}">
                <a16:creationId xmlns:a16="http://schemas.microsoft.com/office/drawing/2014/main" id="{B2DA96FE-31CC-3BD8-C653-FE1DAD0371F9}"/>
              </a:ext>
            </a:extLst>
          </p:cNvPr>
          <p:cNvSpPr txBox="1"/>
          <p:nvPr/>
        </p:nvSpPr>
        <p:spPr>
          <a:xfrm>
            <a:off x="1613262" y="4943445"/>
            <a:ext cx="4754880" cy="200055"/>
          </a:xfrm>
          <a:prstGeom prst="rect">
            <a:avLst/>
          </a:prstGeom>
          <a:noFill/>
        </p:spPr>
        <p:txBody>
          <a:bodyPr wrap="square" rtlCol="0">
            <a:spAutoFit/>
          </a:bodyPr>
          <a:lstStyle/>
          <a:p>
            <a:pPr algn="ctr"/>
            <a:r>
              <a:rPr lang="en-US" sz="700"/>
              <a:t>Source: Mastercard Generative AI: The Transformation of Banking</a:t>
            </a:r>
          </a:p>
        </p:txBody>
      </p:sp>
      <p:pic>
        <p:nvPicPr>
          <p:cNvPr id="9" name="Picture 4" descr="File:Revature-768x768.webp">
            <a:extLst>
              <a:ext uri="{FF2B5EF4-FFF2-40B4-BE49-F238E27FC236}">
                <a16:creationId xmlns:a16="http://schemas.microsoft.com/office/drawing/2014/main" id="{B66F570A-7A05-0393-1919-0C0AB330D8B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116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A552-214B-1C7D-E427-3C5BA417F388}"/>
              </a:ext>
            </a:extLst>
          </p:cNvPr>
          <p:cNvSpPr>
            <a:spLocks noGrp="1"/>
          </p:cNvSpPr>
          <p:nvPr>
            <p:ph type="title"/>
          </p:nvPr>
        </p:nvSpPr>
        <p:spPr>
          <a:xfrm>
            <a:off x="225426" y="211724"/>
            <a:ext cx="8707746" cy="346201"/>
          </a:xfrm>
        </p:spPr>
        <p:txBody>
          <a:bodyPr/>
          <a:lstStyle/>
          <a:p>
            <a:r>
              <a:rPr lang="en-US"/>
              <a:t>Activity: Business Use Case – Prompt Engineering</a:t>
            </a:r>
          </a:p>
        </p:txBody>
      </p:sp>
      <p:sp>
        <p:nvSpPr>
          <p:cNvPr id="4" name="TextBox 3">
            <a:extLst>
              <a:ext uri="{FF2B5EF4-FFF2-40B4-BE49-F238E27FC236}">
                <a16:creationId xmlns:a16="http://schemas.microsoft.com/office/drawing/2014/main" id="{8033063D-F539-8840-A90E-1B7B075E003E}"/>
              </a:ext>
            </a:extLst>
          </p:cNvPr>
          <p:cNvSpPr txBox="1"/>
          <p:nvPr/>
        </p:nvSpPr>
        <p:spPr>
          <a:xfrm>
            <a:off x="225426" y="1031966"/>
            <a:ext cx="8707746" cy="3693319"/>
          </a:xfrm>
          <a:prstGeom prst="rect">
            <a:avLst/>
          </a:prstGeom>
          <a:noFill/>
        </p:spPr>
        <p:txBody>
          <a:bodyPr wrap="square" rtlCol="0">
            <a:spAutoFit/>
          </a:bodyPr>
          <a:lstStyle/>
          <a:p>
            <a:r>
              <a:rPr lang="en-US" b="1"/>
              <a:t>Objective: </a:t>
            </a:r>
            <a:endParaRPr lang="en-US"/>
          </a:p>
          <a:p>
            <a:endParaRPr lang="en-US" b="1"/>
          </a:p>
          <a:p>
            <a:r>
              <a:rPr lang="en-US"/>
              <a:t>To develop an effective and comprehensive prompt that can be used to create a strategic business use case for generative AI for any industry. The prompt should facilitate:</a:t>
            </a:r>
          </a:p>
          <a:p>
            <a:endParaRPr lang="en-US"/>
          </a:p>
          <a:p>
            <a:pPr marL="557213" lvl="1" indent="-214313">
              <a:buFont typeface="Arial" panose="020B0604020202020204" pitchFamily="34" charset="0"/>
              <a:buChar char="•"/>
            </a:pPr>
            <a:r>
              <a:rPr lang="en-US"/>
              <a:t>Problem Identification</a:t>
            </a:r>
          </a:p>
          <a:p>
            <a:pPr marL="557213" lvl="1" indent="-214313">
              <a:buFont typeface="Arial" panose="020B0604020202020204" pitchFamily="34" charset="0"/>
              <a:buChar char="•"/>
            </a:pPr>
            <a:r>
              <a:rPr lang="en-US"/>
              <a:t>Current Process</a:t>
            </a:r>
          </a:p>
          <a:p>
            <a:pPr marL="557213" lvl="1" indent="-214313">
              <a:buFont typeface="Arial" panose="020B0604020202020204" pitchFamily="34" charset="0"/>
              <a:buChar char="•"/>
            </a:pPr>
            <a:r>
              <a:rPr lang="en-US"/>
              <a:t>Proposed AI Solutions</a:t>
            </a:r>
          </a:p>
          <a:p>
            <a:pPr marL="557213" lvl="1" indent="-214313">
              <a:buFont typeface="Arial" panose="020B0604020202020204" pitchFamily="34" charset="0"/>
              <a:buChar char="•"/>
            </a:pPr>
            <a:r>
              <a:rPr lang="en-US"/>
              <a:t>Comparisons</a:t>
            </a:r>
          </a:p>
          <a:p>
            <a:pPr marL="557213" lvl="1" indent="-214313">
              <a:buFont typeface="Arial" panose="020B0604020202020204" pitchFamily="34" charset="0"/>
              <a:buChar char="•"/>
            </a:pPr>
            <a:r>
              <a:rPr lang="en-US"/>
              <a:t>Integration Plans</a:t>
            </a:r>
          </a:p>
          <a:p>
            <a:pPr marL="557213" lvl="1" indent="-214313">
              <a:buFont typeface="Arial" panose="020B0604020202020204" pitchFamily="34" charset="0"/>
              <a:buChar char="•"/>
            </a:pPr>
            <a:endParaRPr lang="en-US"/>
          </a:p>
          <a:p>
            <a:endParaRPr lang="en-US" b="1"/>
          </a:p>
          <a:p>
            <a:endParaRPr lang="en-US" b="1"/>
          </a:p>
        </p:txBody>
      </p:sp>
      <p:pic>
        <p:nvPicPr>
          <p:cNvPr id="3" name="Picture 4" descr="File:Revature-768x768.webp">
            <a:extLst>
              <a:ext uri="{FF2B5EF4-FFF2-40B4-BE49-F238E27FC236}">
                <a16:creationId xmlns:a16="http://schemas.microsoft.com/office/drawing/2014/main" id="{C83FB75E-121F-5AFE-DC38-AAD09BDA6D21}"/>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336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1CF4-DFD3-B906-DF41-EEDD347BAF6E}"/>
              </a:ext>
            </a:extLst>
          </p:cNvPr>
          <p:cNvSpPr>
            <a:spLocks noGrp="1"/>
          </p:cNvSpPr>
          <p:nvPr>
            <p:ph type="title"/>
          </p:nvPr>
        </p:nvSpPr>
        <p:spPr>
          <a:xfrm>
            <a:off x="140938" y="474032"/>
            <a:ext cx="2360921" cy="747897"/>
          </a:xfrm>
        </p:spPr>
        <p:txBody>
          <a:bodyPr/>
          <a:lstStyle/>
          <a:p>
            <a:r>
              <a:rPr lang="en-US" sz="1350"/>
              <a:t>This prompt outlines creating a strategic business case for implementing generative AI in a specific industry. It involves:</a:t>
            </a:r>
          </a:p>
        </p:txBody>
      </p:sp>
      <p:sp>
        <p:nvSpPr>
          <p:cNvPr id="6" name="TextBox 5">
            <a:extLst>
              <a:ext uri="{FF2B5EF4-FFF2-40B4-BE49-F238E27FC236}">
                <a16:creationId xmlns:a16="http://schemas.microsoft.com/office/drawing/2014/main" id="{2C24B615-01D0-D08A-C859-E31C5175B53B}"/>
              </a:ext>
            </a:extLst>
          </p:cNvPr>
          <p:cNvSpPr txBox="1"/>
          <p:nvPr/>
        </p:nvSpPr>
        <p:spPr>
          <a:xfrm>
            <a:off x="3218936" y="385912"/>
            <a:ext cx="5245443" cy="4501232"/>
          </a:xfrm>
          <a:prstGeom prst="rect">
            <a:avLst/>
          </a:prstGeom>
          <a:noFill/>
        </p:spPr>
        <p:txBody>
          <a:bodyPr wrap="square">
            <a:spAutoFit/>
          </a:bodyPr>
          <a:lstStyle/>
          <a:p>
            <a:r>
              <a:rPr lang="en-US" sz="1350" b="1">
                <a:solidFill>
                  <a:srgbClr val="002060"/>
                </a:solidFill>
                <a:highlight>
                  <a:srgbClr val="FFFFFF"/>
                </a:highlight>
                <a:latin typeface="+mj-lt"/>
                <a:cs typeface="FUTURA MEDIUM" panose="020B0602020204020303"/>
              </a:rPr>
              <a:t>Prompt:</a:t>
            </a:r>
          </a:p>
          <a:p>
            <a:endParaRPr lang="en-US" sz="975">
              <a:solidFill>
                <a:srgbClr val="A31515"/>
              </a:solidFill>
              <a:highlight>
                <a:srgbClr val="FFFFFF"/>
              </a:highlight>
              <a:latin typeface="Consolas" panose="020B0609020204030204" pitchFamily="49" charset="0"/>
              <a:cs typeface="FUTURA MEDIUM" panose="020B0602020204020303"/>
            </a:endParaRPr>
          </a:p>
          <a:p>
            <a:r>
              <a:rPr lang="en-US" sz="975">
                <a:highlight>
                  <a:srgbClr val="FFFFFF"/>
                </a:highlight>
                <a:latin typeface="Consolas" panose="020B0609020204030204" pitchFamily="49" charset="0"/>
                <a:cs typeface="FUTURA MEDIUM" panose="020B0602020204020303"/>
              </a:rPr>
              <a:t>Generate a comprehensive, strategic business use case on the implementation of generative AI in the </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{industry} </a:t>
            </a:r>
            <a:r>
              <a:rPr lang="en-US" sz="975">
                <a:highlight>
                  <a:srgbClr val="FFFFFF"/>
                </a:highlight>
                <a:latin typeface="Consolas" panose="020B0609020204030204" pitchFamily="49" charset="0"/>
                <a:cs typeface="FUTURA MEDIUM" panose="020B0602020204020303"/>
              </a:rPr>
              <a:t>sector for the category </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{category} </a:t>
            </a:r>
            <a:r>
              <a:rPr lang="en-US" sz="975">
                <a:highlight>
                  <a:srgbClr val="FFFFFF"/>
                </a:highlight>
                <a:latin typeface="Consolas" panose="020B0609020204030204" pitchFamily="49" charset="0"/>
                <a:cs typeface="FUTURA MEDIUM" panose="020B0602020204020303"/>
              </a:rPr>
              <a:t>with the highest quality.</a:t>
            </a:r>
          </a:p>
          <a:p>
            <a:endParaRPr lang="en-US" sz="975">
              <a:highlight>
                <a:srgbClr val="FFFFFF"/>
              </a:highlight>
              <a:latin typeface="Consolas" panose="020B0609020204030204" pitchFamily="49" charset="0"/>
              <a:cs typeface="FUTURA MEDIUM" panose="020B0602020204020303"/>
            </a:endParaRPr>
          </a:p>
          <a:p>
            <a:r>
              <a:rPr lang="en-US" sz="975">
                <a:highlight>
                  <a:srgbClr val="FFFFFF"/>
                </a:highlight>
                <a:latin typeface="Consolas" panose="020B0609020204030204" pitchFamily="49" charset="0"/>
                <a:cs typeface="FUTURA MEDIUM" panose="020B0602020204020303"/>
              </a:rPr>
              <a:t>Problem Statement: </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a:t>
            </a:r>
            <a:r>
              <a:rPr lang="en-US" sz="975" err="1">
                <a:solidFill>
                  <a:schemeClr val="tx2">
                    <a:lumMod val="75000"/>
                    <a:lumOff val="25000"/>
                  </a:schemeClr>
                </a:solidFill>
                <a:highlight>
                  <a:srgbClr val="FFFFFF"/>
                </a:highlight>
                <a:latin typeface="Consolas" panose="020B0609020204030204" pitchFamily="49" charset="0"/>
                <a:cs typeface="FUTURA MEDIUM" panose="020B0602020204020303"/>
              </a:rPr>
              <a:t>problem_statement</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a:t>
            </a:r>
          </a:p>
          <a:p>
            <a:r>
              <a:rPr lang="en-US" sz="975">
                <a:highlight>
                  <a:srgbClr val="FFFFFF"/>
                </a:highlight>
                <a:latin typeface="Consolas" panose="020B0609020204030204" pitchFamily="49" charset="0"/>
                <a:cs typeface="FUTURA MEDIUM" panose="020B0602020204020303"/>
              </a:rPr>
              <a:t>If no problem statement is provided, create one based on </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{industry} </a:t>
            </a:r>
            <a:r>
              <a:rPr lang="en-US" sz="975">
                <a:highlight>
                  <a:srgbClr val="FFFFFF"/>
                </a:highlight>
                <a:latin typeface="Consolas" panose="020B0609020204030204" pitchFamily="49" charset="0"/>
                <a:cs typeface="FUTURA MEDIUM" panose="020B0602020204020303"/>
              </a:rPr>
              <a:t>and </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{category}.</a:t>
            </a:r>
          </a:p>
          <a:p>
            <a:endParaRPr lang="en-US" sz="975">
              <a:highlight>
                <a:srgbClr val="FFFFFF"/>
              </a:highlight>
              <a:latin typeface="Consolas" panose="020B0609020204030204" pitchFamily="49" charset="0"/>
              <a:cs typeface="FUTURA MEDIUM" panose="020B0602020204020303"/>
            </a:endParaRPr>
          </a:p>
          <a:p>
            <a:r>
              <a:rPr lang="en-US" sz="975">
                <a:highlight>
                  <a:srgbClr val="FFFFFF"/>
                </a:highlight>
                <a:latin typeface="Consolas" panose="020B0609020204030204" pitchFamily="49" charset="0"/>
                <a:cs typeface="FUTURA MEDIUM" panose="020B0602020204020303"/>
              </a:rPr>
              <a:t>Develop the best use case for the </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a:t>
            </a:r>
            <a:r>
              <a:rPr lang="en-US" sz="975" err="1">
                <a:solidFill>
                  <a:schemeClr val="tx2">
                    <a:lumMod val="75000"/>
                    <a:lumOff val="25000"/>
                  </a:schemeClr>
                </a:solidFill>
                <a:highlight>
                  <a:srgbClr val="FFFFFF"/>
                </a:highlight>
                <a:latin typeface="Consolas" panose="020B0609020204030204" pitchFamily="49" charset="0"/>
                <a:cs typeface="FUTURA MEDIUM" panose="020B0602020204020303"/>
              </a:rPr>
              <a:t>problem_statement</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a:t>
            </a:r>
            <a:r>
              <a:rPr lang="en-US" sz="975">
                <a:highlight>
                  <a:srgbClr val="FFFFFF"/>
                </a:highlight>
                <a:latin typeface="Consolas" panose="020B0609020204030204" pitchFamily="49" charset="0"/>
                <a:cs typeface="FUTURA MEDIUM" panose="020B0602020204020303"/>
              </a:rPr>
              <a:t> considering cost, duration, resources, and quality.</a:t>
            </a:r>
            <a:br>
              <a:rPr lang="en-US" sz="975">
                <a:highlight>
                  <a:srgbClr val="FFFFFF"/>
                </a:highlight>
                <a:latin typeface="Consolas" panose="020B0609020204030204" pitchFamily="49" charset="0"/>
                <a:cs typeface="FUTURA MEDIUM" panose="020B0602020204020303"/>
              </a:rPr>
            </a:br>
            <a:endParaRPr lang="en-US" sz="975">
              <a:highlight>
                <a:srgbClr val="FFFFFF"/>
              </a:highlight>
              <a:latin typeface="Consolas" panose="020B0609020204030204" pitchFamily="49" charset="0"/>
              <a:cs typeface="FUTURA MEDIUM" panose="020B0602020204020303"/>
            </a:endParaRPr>
          </a:p>
          <a:p>
            <a:r>
              <a:rPr lang="en-US" sz="975">
                <a:highlight>
                  <a:srgbClr val="FFFFFF"/>
                </a:highlight>
                <a:latin typeface="Consolas" panose="020B0609020204030204" pitchFamily="49" charset="0"/>
                <a:cs typeface="FUTURA MEDIUM" panose="020B0602020204020303"/>
              </a:rPr>
              <a:t>&lt;start&gt;</a:t>
            </a:r>
            <a:br>
              <a:rPr lang="en-US" sz="975">
                <a:highlight>
                  <a:srgbClr val="FFFFFF"/>
                </a:highlight>
                <a:latin typeface="Consolas" panose="020B0609020204030204" pitchFamily="49" charset="0"/>
                <a:cs typeface="FUTURA MEDIUM" panose="020B0602020204020303"/>
              </a:rPr>
            </a:br>
            <a:endParaRPr lang="en-US" sz="975">
              <a:highlight>
                <a:srgbClr val="FFFFFF"/>
              </a:highlight>
              <a:latin typeface="Consolas" panose="020B0609020204030204" pitchFamily="49" charset="0"/>
              <a:cs typeface="FUTURA MEDIUM" panose="020B0602020204020303"/>
            </a:endParaRPr>
          </a:p>
          <a:p>
            <a:r>
              <a:rPr lang="en-US" sz="975">
                <a:highlight>
                  <a:srgbClr val="FFFFFF"/>
                </a:highlight>
                <a:latin typeface="Consolas" panose="020B0609020204030204" pitchFamily="49" charset="0"/>
                <a:cs typeface="FUTURA MEDIUM" panose="020B0602020204020303"/>
              </a:rPr>
              <a:t>Title</a:t>
            </a:r>
            <a:br>
              <a:rPr lang="en-US" sz="975">
                <a:highlight>
                  <a:srgbClr val="FFFFFF"/>
                </a:highlight>
                <a:latin typeface="Consolas" panose="020B0609020204030204" pitchFamily="49" charset="0"/>
                <a:cs typeface="FUTURA MEDIUM" panose="020B0602020204020303"/>
              </a:rPr>
            </a:br>
            <a:endParaRPr lang="en-US" sz="975">
              <a:highlight>
                <a:srgbClr val="FFFFFF"/>
              </a:highlight>
              <a:latin typeface="Consolas" panose="020B0609020204030204" pitchFamily="49" charset="0"/>
              <a:cs typeface="FUTURA MEDIUM" panose="020B0602020204020303"/>
            </a:endParaRPr>
          </a:p>
          <a:p>
            <a:r>
              <a:rPr lang="en-US" sz="975">
                <a:highlight>
                  <a:srgbClr val="FFFFFF"/>
                </a:highlight>
                <a:latin typeface="Consolas" panose="020B0609020204030204" pitchFamily="49" charset="0"/>
                <a:cs typeface="FUTURA MEDIUM" panose="020B0602020204020303"/>
              </a:rPr>
              <a:t>- The Problem Statement</a:t>
            </a:r>
          </a:p>
          <a:p>
            <a:r>
              <a:rPr lang="en-US" sz="975">
                <a:highlight>
                  <a:srgbClr val="FFFFFF"/>
                </a:highlight>
                <a:latin typeface="Consolas" panose="020B0609020204030204" pitchFamily="49" charset="0"/>
                <a:cs typeface="FUTURA MEDIUM" panose="020B0602020204020303"/>
              </a:rPr>
              <a:t>- Current Business Process for the Provided </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a:t>
            </a:r>
            <a:r>
              <a:rPr lang="en-US" sz="975" err="1">
                <a:solidFill>
                  <a:schemeClr val="tx2">
                    <a:lumMod val="75000"/>
                    <a:lumOff val="25000"/>
                  </a:schemeClr>
                </a:solidFill>
                <a:highlight>
                  <a:srgbClr val="FFFFFF"/>
                </a:highlight>
                <a:latin typeface="Consolas" panose="020B0609020204030204" pitchFamily="49" charset="0"/>
                <a:cs typeface="FUTURA MEDIUM" panose="020B0602020204020303"/>
              </a:rPr>
              <a:t>problem_statement</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a:t>
            </a:r>
          </a:p>
          <a:p>
            <a:r>
              <a:rPr lang="en-US" sz="975">
                <a:highlight>
                  <a:srgbClr val="FFFFFF"/>
                </a:highlight>
                <a:latin typeface="Consolas" panose="020B0609020204030204" pitchFamily="49" charset="0"/>
                <a:cs typeface="FUTURA MEDIUM" panose="020B0602020204020303"/>
              </a:rPr>
              <a:t>- Generative AI Solution for the </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a:t>
            </a:r>
            <a:r>
              <a:rPr lang="en-US" sz="975" err="1">
                <a:solidFill>
                  <a:schemeClr val="tx2">
                    <a:lumMod val="75000"/>
                    <a:lumOff val="25000"/>
                  </a:schemeClr>
                </a:solidFill>
                <a:highlight>
                  <a:srgbClr val="FFFFFF"/>
                </a:highlight>
                <a:latin typeface="Consolas" panose="020B0609020204030204" pitchFamily="49" charset="0"/>
                <a:cs typeface="FUTURA MEDIUM" panose="020B0602020204020303"/>
              </a:rPr>
              <a:t>problem_statement</a:t>
            </a:r>
            <a:r>
              <a:rPr lang="en-US" sz="975">
                <a:solidFill>
                  <a:schemeClr val="tx2">
                    <a:lumMod val="75000"/>
                    <a:lumOff val="25000"/>
                  </a:schemeClr>
                </a:solidFill>
                <a:highlight>
                  <a:srgbClr val="FFFFFF"/>
                </a:highlight>
                <a:latin typeface="Consolas" panose="020B0609020204030204" pitchFamily="49" charset="0"/>
                <a:cs typeface="FUTURA MEDIUM" panose="020B0602020204020303"/>
              </a:rPr>
              <a:t>}</a:t>
            </a:r>
          </a:p>
          <a:p>
            <a:r>
              <a:rPr lang="en-US" sz="975">
                <a:highlight>
                  <a:srgbClr val="FFFFFF"/>
                </a:highlight>
                <a:latin typeface="Consolas" panose="020B0609020204030204" pitchFamily="49" charset="0"/>
                <a:cs typeface="FUTURA MEDIUM" panose="020B0602020204020303"/>
              </a:rPr>
              <a:t>- Comparison of the Generative AI Solution with the Existing Approach in Terms of Operational Efficiency, Time Consumption, and Cost Efficiency</a:t>
            </a:r>
          </a:p>
          <a:p>
            <a:r>
              <a:rPr lang="en-US" sz="975">
                <a:highlight>
                  <a:srgbClr val="FFFFFF"/>
                </a:highlight>
                <a:latin typeface="Consolas" panose="020B0609020204030204" pitchFamily="49" charset="0"/>
                <a:cs typeface="FUTURA MEDIUM" panose="020B0602020204020303"/>
              </a:rPr>
              <a:t>- Technology Stack and the Plan to Integrate the Solution with the Existing System</a:t>
            </a:r>
          </a:p>
          <a:p>
            <a:r>
              <a:rPr lang="en-US" sz="975">
                <a:highlight>
                  <a:srgbClr val="FFFFFF"/>
                </a:highlight>
                <a:latin typeface="Consolas" panose="020B0609020204030204" pitchFamily="49" charset="0"/>
                <a:cs typeface="FUTURA MEDIUM" panose="020B0602020204020303"/>
              </a:rPr>
              <a:t>&lt;end&gt;</a:t>
            </a:r>
          </a:p>
          <a:p>
            <a:br>
              <a:rPr lang="en-US" sz="975">
                <a:highlight>
                  <a:srgbClr val="FFFFFF"/>
                </a:highlight>
                <a:latin typeface="Consolas" panose="020B0609020204030204" pitchFamily="49" charset="0"/>
                <a:cs typeface="FUTURA MEDIUM" panose="020B0602020204020303"/>
              </a:rPr>
            </a:br>
            <a:r>
              <a:rPr lang="en-US" sz="975">
                <a:highlight>
                  <a:srgbClr val="FFFFFF"/>
                </a:highlight>
                <a:latin typeface="Consolas" panose="020B0609020204030204" pitchFamily="49" charset="0"/>
                <a:cs typeface="FUTURA MEDIUM" panose="020B0602020204020303"/>
              </a:rPr>
              <a:t>Use clear, concise language and actionable insights.</a:t>
            </a:r>
          </a:p>
          <a:p>
            <a:r>
              <a:rPr lang="en-US" sz="975">
                <a:highlight>
                  <a:srgbClr val="FFFFFF"/>
                </a:highlight>
                <a:latin typeface="Consolas" panose="020B0609020204030204" pitchFamily="49" charset="0"/>
                <a:cs typeface="FUTURA MEDIUM" panose="020B0602020204020303"/>
              </a:rPr>
              <a:t>Provide relevant data and examples to support the solution.</a:t>
            </a:r>
          </a:p>
          <a:p>
            <a:endParaRPr lang="en-US" sz="975">
              <a:cs typeface="FUTURA MEDIUM" panose="020B0602020204020303"/>
            </a:endParaRPr>
          </a:p>
        </p:txBody>
      </p:sp>
      <p:sp>
        <p:nvSpPr>
          <p:cNvPr id="8" name="TextBox 7">
            <a:extLst>
              <a:ext uri="{FF2B5EF4-FFF2-40B4-BE49-F238E27FC236}">
                <a16:creationId xmlns:a16="http://schemas.microsoft.com/office/drawing/2014/main" id="{E74147F9-43BF-00D6-C661-816526360BFA}"/>
              </a:ext>
            </a:extLst>
          </p:cNvPr>
          <p:cNvSpPr txBox="1"/>
          <p:nvPr/>
        </p:nvSpPr>
        <p:spPr>
          <a:xfrm>
            <a:off x="140938" y="1383957"/>
            <a:ext cx="2360921" cy="3208571"/>
          </a:xfrm>
          <a:prstGeom prst="rect">
            <a:avLst/>
          </a:prstGeom>
          <a:noFill/>
        </p:spPr>
        <p:txBody>
          <a:bodyPr wrap="square" rtlCol="0">
            <a:spAutoFit/>
          </a:bodyPr>
          <a:lstStyle/>
          <a:p>
            <a:pPr marL="214313" indent="-214313">
              <a:buFont typeface="Arial" panose="020B0604020202020204" pitchFamily="34" charset="0"/>
              <a:buChar char="•"/>
            </a:pPr>
            <a:r>
              <a:rPr lang="en-US" sz="1350">
                <a:solidFill>
                  <a:schemeClr val="bg1"/>
                </a:solidFill>
              </a:rPr>
              <a:t>Identifying current inefficiencies or challenges.</a:t>
            </a:r>
          </a:p>
          <a:p>
            <a:pPr marL="214313" indent="-214313">
              <a:buFont typeface="Arial" panose="020B0604020202020204" pitchFamily="34" charset="0"/>
              <a:buChar char="•"/>
            </a:pPr>
            <a:r>
              <a:rPr lang="en-US" sz="1350">
                <a:solidFill>
                  <a:schemeClr val="bg1"/>
                </a:solidFill>
              </a:rPr>
              <a:t>Proposing a generative AI solution.</a:t>
            </a:r>
          </a:p>
          <a:p>
            <a:pPr marL="214313" indent="-214313">
              <a:buFont typeface="Arial" panose="020B0604020202020204" pitchFamily="34" charset="0"/>
              <a:buChar char="•"/>
            </a:pPr>
            <a:r>
              <a:rPr lang="en-US" sz="1350">
                <a:solidFill>
                  <a:schemeClr val="bg1"/>
                </a:solidFill>
              </a:rPr>
              <a:t>Comparing its efficiency and effectiveness with existing methods.</a:t>
            </a:r>
          </a:p>
          <a:p>
            <a:pPr marL="214313" indent="-214313">
              <a:buFont typeface="Arial" panose="020B0604020202020204" pitchFamily="34" charset="0"/>
              <a:buChar char="•"/>
            </a:pPr>
            <a:r>
              <a:rPr lang="en-US" sz="1350">
                <a:solidFill>
                  <a:schemeClr val="bg1"/>
                </a:solidFill>
              </a:rPr>
              <a:t>Detailing the required technology stack while integrating the solution into the existing tech stack.</a:t>
            </a:r>
          </a:p>
          <a:p>
            <a:pPr marL="214313" indent="-214313">
              <a:buFont typeface="Arial" panose="020B0604020202020204" pitchFamily="34" charset="0"/>
              <a:buChar char="•"/>
            </a:pPr>
            <a:r>
              <a:rPr lang="en-US" sz="1350">
                <a:solidFill>
                  <a:schemeClr val="bg1"/>
                </a:solidFill>
              </a:rPr>
              <a:t>Providing clear insights with data and examples to improve business outcomes.</a:t>
            </a:r>
          </a:p>
        </p:txBody>
      </p:sp>
      <p:pic>
        <p:nvPicPr>
          <p:cNvPr id="3" name="Picture 4" descr="File:Revature-768x768.webp">
            <a:extLst>
              <a:ext uri="{FF2B5EF4-FFF2-40B4-BE49-F238E27FC236}">
                <a16:creationId xmlns:a16="http://schemas.microsoft.com/office/drawing/2014/main" id="{D6BD1E1A-CCF1-32AD-8F4A-4FDB16894908}"/>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464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3E7F-9FA1-AAC2-5E85-55B0A700302B}"/>
              </a:ext>
            </a:extLst>
          </p:cNvPr>
          <p:cNvSpPr>
            <a:spLocks noGrp="1"/>
          </p:cNvSpPr>
          <p:nvPr>
            <p:ph type="ctrTitle"/>
          </p:nvPr>
        </p:nvSpPr>
        <p:spPr/>
        <p:txBody>
          <a:bodyPr/>
          <a:lstStyle/>
          <a:p>
            <a:r>
              <a:rPr lang="en-US">
                <a:latin typeface="+mj-lt"/>
                <a:cs typeface="Arial"/>
              </a:rPr>
              <a:t>Discussion Questions:</a:t>
            </a:r>
            <a:br>
              <a:rPr lang="en-US">
                <a:latin typeface="+mj-lt"/>
                <a:cs typeface="Arial"/>
              </a:rPr>
            </a:br>
            <a:r>
              <a:rPr lang="en-US">
                <a:latin typeface="+mj-lt"/>
                <a:cs typeface="Arial"/>
              </a:rPr>
              <a:t>Generative AI Solution Ideation</a:t>
            </a:r>
            <a:endParaRPr lang="en-US">
              <a:latin typeface="+mj-lt"/>
              <a:ea typeface="Calibri"/>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258679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7366-D3C0-1A09-14BE-040BC98930E4}"/>
              </a:ext>
            </a:extLst>
          </p:cNvPr>
          <p:cNvSpPr>
            <a:spLocks noGrp="1"/>
          </p:cNvSpPr>
          <p:nvPr>
            <p:ph type="title"/>
          </p:nvPr>
        </p:nvSpPr>
        <p:spPr>
          <a:xfrm>
            <a:off x="225425" y="211723"/>
            <a:ext cx="8720138" cy="384721"/>
          </a:xfrm>
        </p:spPr>
        <p:txBody>
          <a:bodyPr/>
          <a:lstStyle/>
          <a:p>
            <a:r>
              <a:rPr lang="en-US"/>
              <a:t>What is real?</a:t>
            </a:r>
          </a:p>
        </p:txBody>
      </p:sp>
      <p:pic>
        <p:nvPicPr>
          <p:cNvPr id="3074" name="Picture 2" descr="Big Mac Png | Happy meal mcdonalds, Weird food, Food">
            <a:extLst>
              <a:ext uri="{FF2B5EF4-FFF2-40B4-BE49-F238E27FC236}">
                <a16:creationId xmlns:a16="http://schemas.microsoft.com/office/drawing/2014/main" id="{361D271A-C623-237A-EB8C-63201B79CE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0" t="3460" r="3460" b="3460"/>
          <a:stretch/>
        </p:blipFill>
        <p:spPr bwMode="auto">
          <a:xfrm>
            <a:off x="225425" y="787706"/>
            <a:ext cx="4233009" cy="38156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burger&#10;&#10;Description automatically generated">
            <a:extLst>
              <a:ext uri="{FF2B5EF4-FFF2-40B4-BE49-F238E27FC236}">
                <a16:creationId xmlns:a16="http://schemas.microsoft.com/office/drawing/2014/main" id="{51DE0031-394A-114E-AA61-CFAB18612FC4}"/>
              </a:ext>
            </a:extLst>
          </p:cNvPr>
          <p:cNvPicPr>
            <a:picLocks noChangeAspect="1"/>
          </p:cNvPicPr>
          <p:nvPr/>
        </p:nvPicPr>
        <p:blipFill>
          <a:blip r:embed="rId3"/>
          <a:stretch>
            <a:fillRect/>
          </a:stretch>
        </p:blipFill>
        <p:spPr>
          <a:xfrm>
            <a:off x="4823546" y="1180233"/>
            <a:ext cx="3997470" cy="2783032"/>
          </a:xfrm>
          <a:prstGeom prst="rect">
            <a:avLst/>
          </a:prstGeom>
        </p:spPr>
      </p:pic>
      <p:pic>
        <p:nvPicPr>
          <p:cNvPr id="3" name="Picture 4" descr="File:Revature-768x768.webp">
            <a:extLst>
              <a:ext uri="{FF2B5EF4-FFF2-40B4-BE49-F238E27FC236}">
                <a16:creationId xmlns:a16="http://schemas.microsoft.com/office/drawing/2014/main" id="{AD7FFF6C-4388-92CB-1EE6-290F4856B9C2}"/>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25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7366-D3C0-1A09-14BE-040BC98930E4}"/>
              </a:ext>
            </a:extLst>
          </p:cNvPr>
          <p:cNvSpPr>
            <a:spLocks noGrp="1"/>
          </p:cNvSpPr>
          <p:nvPr>
            <p:ph type="title"/>
          </p:nvPr>
        </p:nvSpPr>
        <p:spPr>
          <a:xfrm>
            <a:off x="225425" y="211723"/>
            <a:ext cx="8720138" cy="384721"/>
          </a:xfrm>
        </p:spPr>
        <p:txBody>
          <a:bodyPr/>
          <a:lstStyle/>
          <a:p>
            <a:r>
              <a:rPr lang="en-US"/>
              <a:t>What is real?</a:t>
            </a:r>
          </a:p>
        </p:txBody>
      </p:sp>
      <p:pic>
        <p:nvPicPr>
          <p:cNvPr id="3" name="Picture 2">
            <a:extLst>
              <a:ext uri="{FF2B5EF4-FFF2-40B4-BE49-F238E27FC236}">
                <a16:creationId xmlns:a16="http://schemas.microsoft.com/office/drawing/2014/main" id="{00DE6286-A9FB-356A-D83F-F50CA4BAD1DB}"/>
              </a:ext>
            </a:extLst>
          </p:cNvPr>
          <p:cNvPicPr>
            <a:picLocks noChangeAspect="1"/>
          </p:cNvPicPr>
          <p:nvPr/>
        </p:nvPicPr>
        <p:blipFill>
          <a:blip r:embed="rId2"/>
          <a:stretch>
            <a:fillRect/>
          </a:stretch>
        </p:blipFill>
        <p:spPr>
          <a:xfrm>
            <a:off x="225425" y="806133"/>
            <a:ext cx="3815670" cy="3815670"/>
          </a:xfrm>
          <a:prstGeom prst="rect">
            <a:avLst/>
          </a:prstGeom>
        </p:spPr>
      </p:pic>
      <p:pic>
        <p:nvPicPr>
          <p:cNvPr id="5" name="Picture 2" descr="Brad Pitt - Wikipedia">
            <a:extLst>
              <a:ext uri="{FF2B5EF4-FFF2-40B4-BE49-F238E27FC236}">
                <a16:creationId xmlns:a16="http://schemas.microsoft.com/office/drawing/2014/main" id="{8CFF050F-DFB5-A73F-4274-3613841B3685}"/>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t="3686" b="29647"/>
          <a:stretch/>
        </p:blipFill>
        <p:spPr bwMode="auto">
          <a:xfrm>
            <a:off x="5132515" y="806133"/>
            <a:ext cx="3813048" cy="3813048"/>
          </a:xfrm>
          <a:prstGeom prst="ellipse">
            <a:avLst/>
          </a:prstGeom>
          <a:noFill/>
          <a:extLst>
            <a:ext uri="{909E8E84-426E-40DD-AFC4-6F175D3DCCD1}">
              <a14:hiddenFill xmlns:a14="http://schemas.microsoft.com/office/drawing/2010/main">
                <a:solidFill>
                  <a:srgbClr val="FFFFFF"/>
                </a:solidFill>
              </a14:hiddenFill>
            </a:ext>
          </a:extLst>
        </p:spPr>
      </p:pic>
      <p:pic>
        <p:nvPicPr>
          <p:cNvPr id="4" name="Picture 4" descr="File:Revature-768x768.webp">
            <a:extLst>
              <a:ext uri="{FF2B5EF4-FFF2-40B4-BE49-F238E27FC236}">
                <a16:creationId xmlns:a16="http://schemas.microsoft.com/office/drawing/2014/main" id="{6ED42791-5ADA-98F1-11DC-0DB8273EE9E7}"/>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1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7366-D3C0-1A09-14BE-040BC98930E4}"/>
              </a:ext>
            </a:extLst>
          </p:cNvPr>
          <p:cNvSpPr>
            <a:spLocks noGrp="1"/>
          </p:cNvSpPr>
          <p:nvPr>
            <p:ph type="title"/>
          </p:nvPr>
        </p:nvSpPr>
        <p:spPr>
          <a:xfrm>
            <a:off x="225425" y="211723"/>
            <a:ext cx="8720138" cy="384721"/>
          </a:xfrm>
        </p:spPr>
        <p:txBody>
          <a:bodyPr/>
          <a:lstStyle/>
          <a:p>
            <a:r>
              <a:rPr lang="en-US"/>
              <a:t>Let's meet the real AI !!!</a:t>
            </a:r>
          </a:p>
        </p:txBody>
      </p:sp>
      <p:pic>
        <p:nvPicPr>
          <p:cNvPr id="3" name="Picture 2" descr="A colorful planet with black lines&#10;&#10;Description automatically generated">
            <a:extLst>
              <a:ext uri="{FF2B5EF4-FFF2-40B4-BE49-F238E27FC236}">
                <a16:creationId xmlns:a16="http://schemas.microsoft.com/office/drawing/2014/main" id="{F46B94A2-9EA6-403F-9210-C86EBC82BBA5}"/>
              </a:ext>
            </a:extLst>
          </p:cNvPr>
          <p:cNvPicPr>
            <a:picLocks/>
          </p:cNvPicPr>
          <p:nvPr/>
        </p:nvPicPr>
        <p:blipFill rotWithShape="1">
          <a:blip r:embed="rId3"/>
          <a:srcRect/>
          <a:stretch/>
        </p:blipFill>
        <p:spPr>
          <a:xfrm>
            <a:off x="225424" y="797688"/>
            <a:ext cx="1810512" cy="1810512"/>
          </a:xfrm>
          <a:prstGeom prst="rect">
            <a:avLst/>
          </a:prstGeom>
        </p:spPr>
      </p:pic>
      <p:pic>
        <p:nvPicPr>
          <p:cNvPr id="9" name="Picture 8">
            <a:extLst>
              <a:ext uri="{FF2B5EF4-FFF2-40B4-BE49-F238E27FC236}">
                <a16:creationId xmlns:a16="http://schemas.microsoft.com/office/drawing/2014/main" id="{33C56BBC-8D1E-243F-696A-027D945F73F4}"/>
              </a:ext>
            </a:extLst>
          </p:cNvPr>
          <p:cNvPicPr>
            <a:picLocks noChangeAspect="1"/>
          </p:cNvPicPr>
          <p:nvPr/>
        </p:nvPicPr>
        <p:blipFill>
          <a:blip r:embed="rId4"/>
          <a:stretch>
            <a:fillRect/>
          </a:stretch>
        </p:blipFill>
        <p:spPr>
          <a:xfrm>
            <a:off x="1377029" y="2697433"/>
            <a:ext cx="1810512" cy="1810512"/>
          </a:xfrm>
          <a:prstGeom prst="rect">
            <a:avLst/>
          </a:prstGeom>
        </p:spPr>
      </p:pic>
      <p:pic>
        <p:nvPicPr>
          <p:cNvPr id="13" name="Picture 6">
            <a:extLst>
              <a:ext uri="{FF2B5EF4-FFF2-40B4-BE49-F238E27FC236}">
                <a16:creationId xmlns:a16="http://schemas.microsoft.com/office/drawing/2014/main" id="{504622DD-AA01-815B-E7D8-1BF4E78FECEB}"/>
              </a:ext>
            </a:extLst>
          </p:cNvPr>
          <p:cNvPicPr>
            <a:picLocks noChangeArrowheads="1"/>
          </p:cNvPicPr>
          <p:nvPr/>
        </p:nvPicPr>
        <p:blipFill rotWithShape="1">
          <a:blip r:embed="rId5" cstate="print">
            <a:extLst>
              <a:ext uri="{28A0092B-C50C-407E-A947-70E740481C1C}">
                <a14:useLocalDpi xmlns:a14="http://schemas.microsoft.com/office/drawing/2010/main" val="0"/>
              </a:ext>
            </a:extLst>
          </a:blip>
          <a:srcRect l="4753" t="4753" r="4753" b="4753"/>
          <a:stretch/>
        </p:blipFill>
        <p:spPr bwMode="auto">
          <a:xfrm>
            <a:off x="4831842" y="806133"/>
            <a:ext cx="1810512" cy="18105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ig Mac Png | Happy meal mcdonalds, Weird food, Food">
            <a:extLst>
              <a:ext uri="{FF2B5EF4-FFF2-40B4-BE49-F238E27FC236}">
                <a16:creationId xmlns:a16="http://schemas.microsoft.com/office/drawing/2014/main" id="{0A82ABD4-B549-D08B-4698-9476103C503E}"/>
              </a:ext>
            </a:extLst>
          </p:cNvPr>
          <p:cNvPicPr>
            <a:picLocks noChangeArrowheads="1"/>
          </p:cNvPicPr>
          <p:nvPr/>
        </p:nvPicPr>
        <p:blipFill rotWithShape="1">
          <a:blip r:embed="rId6">
            <a:extLst>
              <a:ext uri="{28A0092B-C50C-407E-A947-70E740481C1C}">
                <a14:useLocalDpi xmlns:a14="http://schemas.microsoft.com/office/drawing/2010/main" val="0"/>
              </a:ext>
            </a:extLst>
          </a:blip>
          <a:srcRect l="4930" r="4930"/>
          <a:stretch/>
        </p:blipFill>
        <p:spPr bwMode="auto">
          <a:xfrm>
            <a:off x="7135051" y="787706"/>
            <a:ext cx="1810512" cy="18105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Brad Pitt - Wikipedia">
            <a:extLst>
              <a:ext uri="{FF2B5EF4-FFF2-40B4-BE49-F238E27FC236}">
                <a16:creationId xmlns:a16="http://schemas.microsoft.com/office/drawing/2014/main" id="{D94523F7-50AE-D654-2AD3-A203D212FA91}"/>
              </a:ext>
            </a:extLst>
          </p:cNvPr>
          <p:cNvPicPr>
            <a:picLocks noChangeArrowheads="1"/>
          </p:cNvPicPr>
          <p:nvPr/>
        </p:nvPicPr>
        <p:blipFill rotWithShape="1">
          <a:blip r:embed="rId7" cstate="print">
            <a:extLst>
              <a:ext uri="{28A0092B-C50C-407E-A947-70E740481C1C}">
                <a14:useLocalDpi xmlns:a14="http://schemas.microsoft.com/office/drawing/2010/main" val="0"/>
              </a:ext>
            </a:extLst>
          </a:blip>
          <a:srcRect t="3686" b="29647"/>
          <a:stretch/>
        </p:blipFill>
        <p:spPr bwMode="auto">
          <a:xfrm>
            <a:off x="5983446" y="2697433"/>
            <a:ext cx="1810512" cy="1810512"/>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burger&#10;&#10;Description automatically generated">
            <a:extLst>
              <a:ext uri="{FF2B5EF4-FFF2-40B4-BE49-F238E27FC236}">
                <a16:creationId xmlns:a16="http://schemas.microsoft.com/office/drawing/2014/main" id="{C5ACF940-6ED4-4A0A-3E53-24D22783CDD1}"/>
              </a:ext>
            </a:extLst>
          </p:cNvPr>
          <p:cNvPicPr>
            <a:picLocks noChangeAspect="1"/>
          </p:cNvPicPr>
          <p:nvPr/>
        </p:nvPicPr>
        <p:blipFill>
          <a:blip r:embed="rId8"/>
          <a:stretch>
            <a:fillRect/>
          </a:stretch>
        </p:blipFill>
        <p:spPr>
          <a:xfrm>
            <a:off x="2142710" y="1004887"/>
            <a:ext cx="2108754" cy="1419226"/>
          </a:xfrm>
          <a:prstGeom prst="rect">
            <a:avLst/>
          </a:prstGeom>
        </p:spPr>
      </p:pic>
      <p:pic>
        <p:nvPicPr>
          <p:cNvPr id="4" name="Picture 4" descr="File:Revature-768x768.webp">
            <a:extLst>
              <a:ext uri="{FF2B5EF4-FFF2-40B4-BE49-F238E27FC236}">
                <a16:creationId xmlns:a16="http://schemas.microsoft.com/office/drawing/2014/main" id="{864F58D7-0916-C810-28F7-DEA315D278FD}"/>
              </a:ext>
            </a:extLst>
          </p:cNvPr>
          <p:cNvPicPr>
            <a:picLocks noChangeAspect="1" noChangeArrowheads="1"/>
          </p:cNvPicPr>
          <p:nvPr/>
        </p:nvPicPr>
        <p:blipFill>
          <a:blip r:embed="rId9">
            <a:alphaModFix amt="20000"/>
            <a:extLst>
              <a:ext uri="{28A0092B-C50C-407E-A947-70E740481C1C}">
                <a14:useLocalDpi xmlns:a14="http://schemas.microsoft.com/office/drawing/2010/main" val="0"/>
              </a:ext>
            </a:extLst>
          </a:blip>
          <a:srcRect/>
          <a:stretch>
            <a:fillRect/>
          </a:stretch>
        </p:blipFill>
        <p:spPr bwMode="auto">
          <a:xfrm>
            <a:off x="914400" y="74295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1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3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6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6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xv_A5FVT_SZEjBzuRceW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xv_A5FVT_SZEjBzuRceWA"/>
</p:tagLst>
</file>

<file path=ppt/theme/theme1.xml><?xml version="1.0" encoding="utf-8"?>
<a:theme xmlns:a="http://schemas.openxmlformats.org/drawingml/2006/main" name="Rev-Theme_Test1">
  <a:themeElements>
    <a:clrScheme name="REVATURe">
      <a:dk1>
        <a:srgbClr val="000000"/>
      </a:dk1>
      <a:lt1>
        <a:srgbClr val="FFFFFF"/>
      </a:lt1>
      <a:dk2>
        <a:srgbClr val="00183C"/>
      </a:dk2>
      <a:lt2>
        <a:srgbClr val="EEECE1"/>
      </a:lt2>
      <a:accent1>
        <a:srgbClr val="FF7014"/>
      </a:accent1>
      <a:accent2>
        <a:srgbClr val="0741CB"/>
      </a:accent2>
      <a:accent3>
        <a:srgbClr val="099C45"/>
      </a:accent3>
      <a:accent4>
        <a:srgbClr val="FFCF00"/>
      </a:accent4>
      <a:accent5>
        <a:srgbClr val="5EBCE1"/>
      </a:accent5>
      <a:accent6>
        <a:srgbClr val="DCFE5F"/>
      </a:accent6>
      <a:hlink>
        <a:srgbClr val="0000FF"/>
      </a:hlink>
      <a:folHlink>
        <a:srgbClr val="0000FF"/>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Theme_Test1" id="{AFA164CF-139C-2A40-9387-D8BAE6B26E1F}" vid="{3C1FED7A-C574-874E-8949-06397D14D754}"/>
    </a:ext>
  </a:extLst>
</a:theme>
</file>

<file path=ppt/theme/theme2.xml><?xml version="1.0" encoding="utf-8"?>
<a:theme xmlns:a="http://schemas.openxmlformats.org/drawingml/2006/main" name="2_Rev-Theme_Test1">
  <a:themeElements>
    <a:clrScheme name="REVATURe">
      <a:dk1>
        <a:srgbClr val="000000"/>
      </a:dk1>
      <a:lt1>
        <a:srgbClr val="FFFFFF"/>
      </a:lt1>
      <a:dk2>
        <a:srgbClr val="00183C"/>
      </a:dk2>
      <a:lt2>
        <a:srgbClr val="EEECE1"/>
      </a:lt2>
      <a:accent1>
        <a:srgbClr val="FF7014"/>
      </a:accent1>
      <a:accent2>
        <a:srgbClr val="0741CB"/>
      </a:accent2>
      <a:accent3>
        <a:srgbClr val="099C45"/>
      </a:accent3>
      <a:accent4>
        <a:srgbClr val="FFCF00"/>
      </a:accent4>
      <a:accent5>
        <a:srgbClr val="5EBCE1"/>
      </a:accent5>
      <a:accent6>
        <a:srgbClr val="DCFE5F"/>
      </a:accent6>
      <a:hlink>
        <a:srgbClr val="0000FF"/>
      </a:hlink>
      <a:folHlink>
        <a:srgbClr val="0000FF"/>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Theme_Test1" id="{AFA164CF-139C-2A40-9387-D8BAE6B26E1F}" vid="{3C1FED7A-C574-874E-8949-06397D14D754}"/>
    </a:ext>
  </a:extLst>
</a:theme>
</file>

<file path=ppt/theme/theme3.xml><?xml version="1.0" encoding="utf-8"?>
<a:theme xmlns:a="http://schemas.openxmlformats.org/drawingml/2006/main" name="1_Rev-Theme_Test1">
  <a:themeElements>
    <a:clrScheme name="REVATURe">
      <a:dk1>
        <a:srgbClr val="000000"/>
      </a:dk1>
      <a:lt1>
        <a:srgbClr val="FFFFFF"/>
      </a:lt1>
      <a:dk2>
        <a:srgbClr val="00183C"/>
      </a:dk2>
      <a:lt2>
        <a:srgbClr val="EEECE1"/>
      </a:lt2>
      <a:accent1>
        <a:srgbClr val="FF7014"/>
      </a:accent1>
      <a:accent2>
        <a:srgbClr val="0741CB"/>
      </a:accent2>
      <a:accent3>
        <a:srgbClr val="099C45"/>
      </a:accent3>
      <a:accent4>
        <a:srgbClr val="FFCF00"/>
      </a:accent4>
      <a:accent5>
        <a:srgbClr val="5EBCE1"/>
      </a:accent5>
      <a:accent6>
        <a:srgbClr val="DCFE5F"/>
      </a:accent6>
      <a:hlink>
        <a:srgbClr val="0000FF"/>
      </a:hlink>
      <a:folHlink>
        <a:srgbClr val="0000FF"/>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Theme_Test1" id="{AFA164CF-139C-2A40-9387-D8BAE6B26E1F}" vid="{3C1FED7A-C574-874E-8949-06397D14D754}"/>
    </a:ext>
  </a:extLst>
</a:theme>
</file>

<file path=ppt/theme/theme4.xml><?xml version="1.0" encoding="utf-8"?>
<a:theme xmlns:a="http://schemas.openxmlformats.org/drawingml/2006/main" name="Custom Design">
  <a:themeElements>
    <a:clrScheme name="Revature">
      <a:dk1>
        <a:srgbClr val="000000"/>
      </a:dk1>
      <a:lt1>
        <a:srgbClr val="FFFFFF"/>
      </a:lt1>
      <a:dk2>
        <a:srgbClr val="00183C"/>
      </a:dk2>
      <a:lt2>
        <a:srgbClr val="E7E6E6"/>
      </a:lt2>
      <a:accent1>
        <a:srgbClr val="F16825"/>
      </a:accent1>
      <a:accent2>
        <a:srgbClr val="FFCF01"/>
      </a:accent2>
      <a:accent3>
        <a:srgbClr val="093DD3"/>
      </a:accent3>
      <a:accent4>
        <a:srgbClr val="4E7992"/>
      </a:accent4>
      <a:accent5>
        <a:srgbClr val="F2FAFF"/>
      </a:accent5>
      <a:accent6>
        <a:srgbClr val="13C5D5"/>
      </a:accent6>
      <a:hlink>
        <a:srgbClr val="FF6F14"/>
      </a:hlink>
      <a:folHlink>
        <a:srgbClr val="FF6F1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BD2F010722D7D4D902378845F41F1B2" ma:contentTypeVersion="33" ma:contentTypeDescription="Create a new document." ma:contentTypeScope="" ma:versionID="17428c7cd6a6190159f84af9385db5af">
  <xsd:schema xmlns:xsd="http://www.w3.org/2001/XMLSchema" xmlns:xs="http://www.w3.org/2001/XMLSchema" xmlns:p="http://schemas.microsoft.com/office/2006/metadata/properties" xmlns:ns1="http://schemas.microsoft.com/sharepoint/v3" xmlns:ns2="16399201-8c70-4094-bedf-0e0052933be2" xmlns:ns3="c1d1d668-1a17-41cc-8e51-02c957e8f86c" targetNamespace="http://schemas.microsoft.com/office/2006/metadata/properties" ma:root="true" ma:fieldsID="e36370f362d3e1dfe64b36e8c4f608c1" ns1:_="" ns2:_="" ns3:_="">
    <xsd:import namespace="http://schemas.microsoft.com/sharepoint/v3"/>
    <xsd:import namespace="16399201-8c70-4094-bedf-0e0052933be2"/>
    <xsd:import namespace="c1d1d668-1a17-41cc-8e51-02c957e8f8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Details" minOccurs="0"/>
                <xsd:element ref="ns2:lcf76f155ced4ddcb4097134ff3c332f" minOccurs="0"/>
                <xsd:element ref="ns3:TaxCatchAll" minOccurs="0"/>
                <xsd:element ref="ns2:Flag" minOccurs="0"/>
                <xsd:element ref="ns2:Modern_x0020_Experience" minOccurs="0"/>
                <xsd:element ref="ns2:BatchID" minOccurs="0"/>
                <xsd:element ref="ns2:Info" minOccurs="0"/>
                <xsd:element ref="ns2:Trainer" minOccurs="0"/>
                <xsd:element ref="ns2:StartDate" minOccurs="0"/>
                <xsd:element ref="ns2:Client" minOccurs="0"/>
                <xsd:element ref="ns2:Manager" minOccurs="0"/>
                <xsd:element ref="ns2:Co_x002d_Training" minOccurs="0"/>
                <xsd:element ref="ns2:Status" minOccurs="0"/>
                <xsd:element ref="ns2:OpsAdmin"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35" nillable="true" ma:displayName="Unified Compliance Policy Properties" ma:hidden="true" ma:internalName="_ip_UnifiedCompliancePolicyProperties">
      <xsd:simpleType>
        <xsd:restriction base="dms:Note"/>
      </xsd:simpleType>
    </xsd:element>
    <xsd:element name="_ip_UnifiedCompliancePolicyUIAction" ma:index="3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399201-8c70-4094-bedf-0e0052933b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Details" ma:index="20" nillable="true" ma:displayName="Details" ma:format="Dropdown" ma:internalName="Details">
      <xsd:simpleType>
        <xsd:restriction base="dms:Text">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c4358da-3780-45bf-91e2-d742a5320e2b" ma:termSetId="09814cd3-568e-fe90-9814-8d621ff8fb84" ma:anchorId="fba54fb3-c3e1-fe81-a776-ca4b69148c4d" ma:open="true" ma:isKeyword="false">
      <xsd:complexType>
        <xsd:sequence>
          <xsd:element ref="pc:Terms" minOccurs="0" maxOccurs="1"/>
        </xsd:sequence>
      </xsd:complexType>
    </xsd:element>
    <xsd:element name="Flag" ma:index="24" nillable="true" ma:displayName="Flag for Archive" ma:default="0" ma:format="Dropdown" ma:internalName="Flag">
      <xsd:simpleType>
        <xsd:restriction base="dms:Boolean"/>
      </xsd:simpleType>
    </xsd:element>
    <xsd:element name="Modern_x0020_Experience" ma:index="25" nillable="true" ma:displayName="Modern Experience" ma:default="0" ma:internalName="Modern_x0020_Experience">
      <xsd:simpleType>
        <xsd:restriction base="dms:Boolean"/>
      </xsd:simpleType>
    </xsd:element>
    <xsd:element name="BatchID" ma:index="26" nillable="true" ma:displayName="Batch ID" ma:format="Dropdown" ma:internalName="BatchID">
      <xsd:simpleType>
        <xsd:restriction base="dms:Text">
          <xsd:maxLength value="255"/>
        </xsd:restriction>
      </xsd:simpleType>
    </xsd:element>
    <xsd:element name="Info" ma:index="27" nillable="true" ma:displayName="Info" ma:internalName="Info">
      <xsd:simpleType>
        <xsd:restriction base="dms:Note">
          <xsd:maxLength value="255"/>
        </xsd:restriction>
      </xsd:simpleType>
    </xsd:element>
    <xsd:element name="Trainer" ma:index="28" nillable="true" ma:displayName="Trainer" ma:description="August Duet" ma:format="Dropdown" ma:list="UserInfo" ma:SharePointGroup="0" ma:internalName="Trai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artDate" ma:index="29" nillable="true" ma:displayName="Start Date" ma:format="DateOnly" ma:internalName="StartDate">
      <xsd:simpleType>
        <xsd:restriction base="dms:DateTime"/>
      </xsd:simpleType>
    </xsd:element>
    <xsd:element name="Client" ma:index="30" nillable="true" ma:displayName="Client" ma:description="The name of Account to which this document is associated with" ma:format="Dropdown" ma:internalName="Client">
      <xsd:simpleType>
        <xsd:restriction base="dms:Text">
          <xsd:maxLength value="255"/>
        </xsd:restriction>
      </xsd:simpleType>
    </xsd:element>
    <xsd:element name="Manager" ma:index="31" nillable="true" ma:displayName="Manager" ma:format="Dropdown" ma:indexed="true" ma:internalName="Manager">
      <xsd:simpleType>
        <xsd:restriction base="dms:Choice">
          <xsd:enumeration value="EJ"/>
          <xsd:enumeration value="Nick J"/>
          <xsd:enumeration value="Carolyn"/>
          <xsd:enumeration value="Dinesh"/>
          <xsd:enumeration value="Harvey"/>
          <xsd:enumeration value="Richard O"/>
          <xsd:enumeration value="Principal"/>
        </xsd:restriction>
      </xsd:simpleType>
    </xsd:element>
    <xsd:element name="Co_x002d_Training" ma:index="32" nillable="true" ma:displayName="Co-Training " ma:default="0" ma:format="Dropdown" ma:internalName="Co_x002d_Training">
      <xsd:simpleType>
        <xsd:restriction base="dms:Boolean"/>
      </xsd:simpleType>
    </xsd:element>
    <xsd:element name="Status" ma:index="33" nillable="true" ma:displayName="Status" ma:format="Dropdown" ma:internalName="Status">
      <xsd:simpleType>
        <xsd:restriction base="dms:Choice">
          <xsd:enumeration value="Completed"/>
          <xsd:enumeration value="In Progress"/>
          <xsd:enumeration value="Confirmed"/>
          <xsd:enumeration value="Finalized"/>
        </xsd:restriction>
      </xsd:simpleType>
    </xsd:element>
    <xsd:element name="OpsAdmin" ma:index="34" nillable="true" ma:displayName="Ops Admin" ma:format="Dropdown" ma:list="UserInfo" ma:SharePointGroup="0" ma:internalName="OpsAdmin">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bjectDetectorVersions" ma:index="37" nillable="true" ma:displayName="MediaServiceObjectDetectorVersions"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d1d668-1a17-41cc-8e51-02c957e8f86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409032-8d07-4731-b2a6-a84d75bf472a}" ma:internalName="TaxCatchAll" ma:showField="CatchAllData" ma:web="c1d1d668-1a17-41cc-8e51-02c957e8f8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1d1d668-1a17-41cc-8e51-02c957e8f86c" xsi:nil="true"/>
    <lcf76f155ced4ddcb4097134ff3c332f xmlns="16399201-8c70-4094-bedf-0e0052933be2">
      <Terms xmlns="http://schemas.microsoft.com/office/infopath/2007/PartnerControls"/>
    </lcf76f155ced4ddcb4097134ff3c332f>
    <Info xmlns="16399201-8c70-4094-bedf-0e0052933be2" xsi:nil="true"/>
    <SharedWithUsers xmlns="c1d1d668-1a17-41cc-8e51-02c957e8f86c">
      <UserInfo>
        <DisplayName>Mehrab Rahman</DisplayName>
        <AccountId>319</AccountId>
        <AccountType/>
      </UserInfo>
      <UserInfo>
        <DisplayName>Sean Regunath</DisplayName>
        <AccountId>41</AccountId>
        <AccountType/>
      </UserInfo>
      <UserInfo>
        <DisplayName>Benjamin Petruzziello</DisplayName>
        <AccountId>338</AccountId>
        <AccountType/>
      </UserInfo>
      <UserInfo>
        <DisplayName>Sriram Babu</DisplayName>
        <AccountId>244</AccountId>
        <AccountType/>
      </UserInfo>
      <UserInfo>
        <DisplayName>Krishna Gopika Urlaganti</DisplayName>
        <AccountId>352</AccountId>
        <AccountType/>
      </UserInfo>
      <UserInfo>
        <DisplayName>EJ Baillie</DisplayName>
        <AccountId>166</AccountId>
        <AccountType/>
      </UserInfo>
      <UserInfo>
        <DisplayName>Kurt Lesniewski</DisplayName>
        <AccountId>237</AccountId>
        <AccountType/>
      </UserInfo>
      <UserInfo>
        <DisplayName>Gabriel Klein</DisplayName>
        <AccountId>318</AccountId>
        <AccountType/>
      </UserInfo>
      <UserInfo>
        <DisplayName>Sudeep Sarkar</DisplayName>
        <AccountId>133</AccountId>
        <AccountType/>
      </UserInfo>
      <UserInfo>
        <DisplayName>Srini Venkatraman</DisplayName>
        <AccountId>100</AccountId>
        <AccountType/>
      </UserInfo>
      <UserInfo>
        <DisplayName>Jasdhir Singh</DisplayName>
        <AccountId>353</AccountId>
        <AccountType/>
      </UserInfo>
      <UserInfo>
        <DisplayName>Eric Suminski</DisplayName>
        <AccountId>282</AccountId>
        <AccountType/>
      </UserInfo>
      <UserInfo>
        <DisplayName>Ashwin Bharath</DisplayName>
        <AccountId>55</AccountId>
        <AccountType/>
      </UserInfo>
    </SharedWithUsers>
    <_ip_UnifiedCompliancePolicyUIAction xmlns="http://schemas.microsoft.com/sharepoint/v3" xsi:nil="true"/>
    <Client xmlns="16399201-8c70-4094-bedf-0e0052933be2" xsi:nil="true"/>
    <Co_x002d_Training xmlns="16399201-8c70-4094-bedf-0e0052933be2">false</Co_x002d_Training>
    <Modern_x0020_Experience xmlns="16399201-8c70-4094-bedf-0e0052933be2">false</Modern_x0020_Experience>
    <Flag xmlns="16399201-8c70-4094-bedf-0e0052933be2">false</Flag>
    <Status xmlns="16399201-8c70-4094-bedf-0e0052933be2" xsi:nil="true"/>
    <_ip_UnifiedCompliancePolicyProperties xmlns="http://schemas.microsoft.com/sharepoint/v3" xsi:nil="true"/>
    <Details xmlns="16399201-8c70-4094-bedf-0e0052933be2" xsi:nil="true"/>
    <BatchID xmlns="16399201-8c70-4094-bedf-0e0052933be2" xsi:nil="true"/>
    <StartDate xmlns="16399201-8c70-4094-bedf-0e0052933be2" xsi:nil="true"/>
    <Trainer xmlns="16399201-8c70-4094-bedf-0e0052933be2">
      <UserInfo>
        <DisplayName/>
        <AccountId xsi:nil="true"/>
        <AccountType/>
      </UserInfo>
    </Trainer>
    <OpsAdmin xmlns="16399201-8c70-4094-bedf-0e0052933be2">
      <UserInfo>
        <DisplayName/>
        <AccountId xsi:nil="true"/>
        <AccountType/>
      </UserInfo>
    </OpsAdmin>
    <Manager xmlns="16399201-8c70-4094-bedf-0e0052933be2" xsi:nil="true"/>
  </documentManagement>
</p:properties>
</file>

<file path=customXml/itemProps1.xml><?xml version="1.0" encoding="utf-8"?>
<ds:datastoreItem xmlns:ds="http://schemas.openxmlformats.org/officeDocument/2006/customXml" ds:itemID="{8D779195-DABA-40CD-9655-7538F04630C0}">
  <ds:schemaRefs>
    <ds:schemaRef ds:uri="http://schemas.microsoft.com/sharepoint/v3/contenttype/forms"/>
  </ds:schemaRefs>
</ds:datastoreItem>
</file>

<file path=customXml/itemProps2.xml><?xml version="1.0" encoding="utf-8"?>
<ds:datastoreItem xmlns:ds="http://schemas.openxmlformats.org/officeDocument/2006/customXml" ds:itemID="{14665472-55D5-46B5-8C40-80122C028773}">
  <ds:schemaRefs>
    <ds:schemaRef ds:uri="16399201-8c70-4094-bedf-0e0052933be2"/>
    <ds:schemaRef ds:uri="c1d1d668-1a17-41cc-8e51-02c957e8f86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321F18E-6BA2-4F36-A930-254FC456B15E}">
  <ds:schemaRef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purl.org/dc/terms/"/>
    <ds:schemaRef ds:uri="c1d1d668-1a17-41cc-8e51-02c957e8f86c"/>
    <ds:schemaRef ds:uri="16399201-8c70-4094-bedf-0e0052933be2"/>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1</TotalTime>
  <Words>8909</Words>
  <Application>Microsoft Office PowerPoint</Application>
  <PresentationFormat>On-screen Show (16:9)</PresentationFormat>
  <Paragraphs>1143</Paragraphs>
  <Slides>64</Slides>
  <Notes>23</Notes>
  <HiddenSlides>0</HiddenSlides>
  <MMClips>0</MMClips>
  <ScaleCrop>false</ScaleCrop>
  <HeadingPairs>
    <vt:vector size="8" baseType="variant">
      <vt:variant>
        <vt:lpstr>Fonts Used</vt:lpstr>
      </vt:variant>
      <vt:variant>
        <vt:i4>18</vt:i4>
      </vt:variant>
      <vt:variant>
        <vt:lpstr>Theme</vt:lpstr>
      </vt:variant>
      <vt:variant>
        <vt:i4>4</vt:i4>
      </vt:variant>
      <vt:variant>
        <vt:lpstr>Embedded OLE Servers</vt:lpstr>
      </vt:variant>
      <vt:variant>
        <vt:i4>1</vt:i4>
      </vt:variant>
      <vt:variant>
        <vt:lpstr>Slide Titles</vt:lpstr>
      </vt:variant>
      <vt:variant>
        <vt:i4>64</vt:i4>
      </vt:variant>
    </vt:vector>
  </HeadingPairs>
  <TitlesOfParts>
    <vt:vector size="87" baseType="lpstr">
      <vt:lpstr>-apple-system</vt:lpstr>
      <vt:lpstr>Aptos Display</vt:lpstr>
      <vt:lpstr>Arial</vt:lpstr>
      <vt:lpstr>Arial Black</vt:lpstr>
      <vt:lpstr>Avenir Next LT W01 Demi</vt:lpstr>
      <vt:lpstr>cal</vt:lpstr>
      <vt:lpstr>Calibri</vt:lpstr>
      <vt:lpstr>Consolas</vt:lpstr>
      <vt:lpstr>Courier New</vt:lpstr>
      <vt:lpstr>Futura</vt:lpstr>
      <vt:lpstr>Futura Bk BT</vt:lpstr>
      <vt:lpstr>FUTURA MEDIUM</vt:lpstr>
      <vt:lpstr>FUTURA MEDIUM</vt:lpstr>
      <vt:lpstr>Futura PT Light</vt:lpstr>
      <vt:lpstr>Futura PT Medium</vt:lpstr>
      <vt:lpstr>Segoe UI</vt:lpstr>
      <vt:lpstr>Times New Roman</vt:lpstr>
      <vt:lpstr>Wingdings</vt:lpstr>
      <vt:lpstr>Rev-Theme_Test1</vt:lpstr>
      <vt:lpstr>2_Rev-Theme_Test1</vt:lpstr>
      <vt:lpstr>1_Rev-Theme_Test1</vt:lpstr>
      <vt:lpstr>Custom Design</vt:lpstr>
      <vt:lpstr>think-cell Folie</vt:lpstr>
      <vt:lpstr>Generative AI Literacy for Business Executives</vt:lpstr>
      <vt:lpstr>Introduction</vt:lpstr>
      <vt:lpstr>PowerPoint Presentation</vt:lpstr>
      <vt:lpstr>Introduction to Generative AI</vt:lpstr>
      <vt:lpstr>What is GenAI?</vt:lpstr>
      <vt:lpstr>What is real?</vt:lpstr>
      <vt:lpstr>What is real?</vt:lpstr>
      <vt:lpstr>What is real?</vt:lpstr>
      <vt:lpstr>Let's meet the real AI !!!</vt:lpstr>
      <vt:lpstr>PowerPoint Presentation</vt:lpstr>
      <vt:lpstr>PowerPoint Presentation</vt:lpstr>
      <vt:lpstr>Evolution of AI</vt:lpstr>
      <vt:lpstr>Artificial Intelligence APIs Landscape</vt:lpstr>
      <vt:lpstr>Key Concepts and Terminologies</vt:lpstr>
      <vt:lpstr>Intro and Market Overview</vt:lpstr>
      <vt:lpstr>Opportunities in Industries</vt:lpstr>
      <vt:lpstr>AI – Adoption Across Industries</vt:lpstr>
      <vt:lpstr>GenAI Architecture</vt:lpstr>
      <vt:lpstr>Knowledge Base</vt:lpstr>
      <vt:lpstr>Productivity Agents</vt:lpstr>
      <vt:lpstr>Generative AI – Basic Components</vt:lpstr>
      <vt:lpstr>Emerging GenAI Approach Pattern</vt:lpstr>
      <vt:lpstr>Impact of Generative AI</vt:lpstr>
      <vt:lpstr>Core Value Creation Using Generative AI right now</vt:lpstr>
      <vt:lpstr>PowerPoint Presentation</vt:lpstr>
      <vt:lpstr>PowerPoint Presentation</vt:lpstr>
      <vt:lpstr>Generative AI deployment plans by industry</vt:lpstr>
      <vt:lpstr>Impact in BFSI</vt:lpstr>
      <vt:lpstr>Impact in Retail Industry</vt:lpstr>
      <vt:lpstr>Impact in Healthcare Industry</vt:lpstr>
      <vt:lpstr>Activity: Gen AI Wins and Losses</vt:lpstr>
      <vt:lpstr>Opportunity Prospects – for Consulting and SI firms</vt:lpstr>
      <vt:lpstr>The Era of Technology Arbitrage has begun</vt:lpstr>
      <vt:lpstr>AI – Impact on Workforce </vt:lpstr>
      <vt:lpstr>AI is going to trigger an upward mobility &amp; Create additional Roles</vt:lpstr>
      <vt:lpstr>Occupational Transition and Displacement</vt:lpstr>
      <vt:lpstr>Gen AI maturity still low across industries, TMT companies in North America ahead of the curve</vt:lpstr>
      <vt:lpstr>PowerPoint Presentation</vt:lpstr>
      <vt:lpstr>Women are nervous about GenAI than Men …..</vt:lpstr>
      <vt:lpstr>Power consumption </vt:lpstr>
      <vt:lpstr>Gen AI contribution to NetZero</vt:lpstr>
      <vt:lpstr>Tech Stack vs Workforce</vt:lpstr>
      <vt:lpstr>Generative AI implementation challenges</vt:lpstr>
      <vt:lpstr>Regulatory and governance challenges by industry</vt:lpstr>
      <vt:lpstr>Limitations &amp; Challenges</vt:lpstr>
      <vt:lpstr>Capabilities require attention to scale GenAI adoption at the enterprise level</vt:lpstr>
      <vt:lpstr>PowerPoint Presentation</vt:lpstr>
      <vt:lpstr>PowerPoint Presentation</vt:lpstr>
      <vt:lpstr>PowerPoint Presentation</vt:lpstr>
      <vt:lpstr>Gen AI Business Use Case: Insurance - Underwriting  - Generated by LLM</vt:lpstr>
      <vt:lpstr>Gen AI Business Use Case:  Insurance - Underwriting  - Generated by LLM</vt:lpstr>
      <vt:lpstr>Gen AI Business Use Case:  Insurance – Claim Processing - Generated by LLM</vt:lpstr>
      <vt:lpstr>Gen AI Business Use Case:  Insurance – Claim Processing  - Generated by LLM</vt:lpstr>
      <vt:lpstr>Gen AI Business Use Case:  Supply Chain Management - Generated by LLM</vt:lpstr>
      <vt:lpstr>Gen AI Business Use Case:  Supply Chain Management - Generated by LLM</vt:lpstr>
      <vt:lpstr>Gen AI Business Use Case:  Manufacturing - Product Design - Generated by LLM</vt:lpstr>
      <vt:lpstr>Gen AI Business Use Case:  Manufacturing - Product Design - Generated by LLM</vt:lpstr>
      <vt:lpstr>Gen AI Business Use Case:  Finance - Data Synthesis - Generated by LLM</vt:lpstr>
      <vt:lpstr>Gen AI Business Use Case: Finance - Data Synthesis  - Generated by LLM</vt:lpstr>
      <vt:lpstr>Gen AI Business Use Case: Finance – Content Creation  - Generated by LLM</vt:lpstr>
      <vt:lpstr>Gen AI Business Use Case: Finance – Content Creation  - Generated by LLM</vt:lpstr>
      <vt:lpstr>Activity: Business Use Case – Prompt Engineering</vt:lpstr>
      <vt:lpstr>This prompt outlines creating a strategic business case for implementing generative AI in a specific industry. It involves:</vt:lpstr>
      <vt:lpstr>Discussion Questions: Generative AI Solution Ideation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 McCullough</dc:creator>
  <cp:lastModifiedBy>Gabriel Klein</cp:lastModifiedBy>
  <cp:revision>3</cp:revision>
  <cp:lastPrinted>2024-07-30T08:44:28Z</cp:lastPrinted>
  <dcterms:created xsi:type="dcterms:W3CDTF">2015-02-17T21:17:56Z</dcterms:created>
  <dcterms:modified xsi:type="dcterms:W3CDTF">2024-12-13T20:06:00Z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0x0101008BD2F010722D7D4D902378845F41F1B2</vt:lpwstr>
  </property>
  <property fmtid="{D5CDD505-2E9C-101B-9397-08002B2CF9AE}" pid="3" name="TaxKeyword">
    <vt:lpwstr/>
  </property>
  <property fmtid="{D5CDD505-2E9C-101B-9397-08002B2CF9AE}" pid="4" name="MediaServiceImageTags">
    <vt:lpwstr/>
  </property>
</Properties>
</file>